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Roboto Slab"/>
      <p:regular r:id="rId16"/>
      <p:bold r:id="rId17"/>
    </p:embeddedFont>
    <p:embeddedFont>
      <p:font typeface="Robo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Robot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obotoSlab-bold.fntdata"/><Relationship Id="rId16" Type="http://schemas.openxmlformats.org/officeDocument/2006/relationships/font" Target="fonts/RobotoSlab-regular.fntdata"/><Relationship Id="rId5" Type="http://schemas.openxmlformats.org/officeDocument/2006/relationships/notesMaster" Target="notesMasters/notesMaster1.xml"/><Relationship Id="rId19" Type="http://schemas.openxmlformats.org/officeDocument/2006/relationships/font" Target="fonts/Roboto-bold.fntdata"/><Relationship Id="rId6" Type="http://schemas.openxmlformats.org/officeDocument/2006/relationships/slide" Target="slides/slide1.xml"/><Relationship Id="rId18" Type="http://schemas.openxmlformats.org/officeDocument/2006/relationships/font" Target="fonts/Robot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Please hold questions to the end. Everyone can introduce themselves briefly</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9bce10e871_0_2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29bce10e871_0_2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29bce10e871_0_13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7" name="Google Shape;67;g29bce10e871_0_1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Kristen will cover - three  minutes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29bce10e871_0_1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29bce10e871_0_1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Joan and others can support/contribute if requested - five minutes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29bce10e871_0_2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29bce10e871_0_2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Kristen - 3 minutes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9bce10e871_0_2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9bce10e871_0_2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Joan and Eliess</a:t>
            </a:r>
            <a:endParaRPr/>
          </a:p>
          <a:p>
            <a:pPr indent="0" lvl="0" marL="0" rtl="0" algn="l">
              <a:spcBef>
                <a:spcPts val="0"/>
              </a:spcBef>
              <a:spcAft>
                <a:spcPts val="0"/>
              </a:spcAft>
              <a:buNone/>
            </a:pPr>
            <a:r>
              <a:rPr lang="en"/>
              <a:t>Placement is based on student interest but also taking into consideration any sensory issues, social communication concerns, pace of work, etc.  Try to match a high interest area, specifically last rotation that may lead to employment or </a:t>
            </a:r>
            <a:r>
              <a:rPr lang="en"/>
              <a:t>furthering</a:t>
            </a:r>
            <a:r>
              <a:rPr lang="en"/>
              <a:t> of post </a:t>
            </a:r>
            <a:r>
              <a:rPr lang="en"/>
              <a:t>secondary</a:t>
            </a:r>
            <a:r>
              <a:rPr lang="en"/>
              <a:t> plans.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29bce10e871_0_2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29bce10e871_0_2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Dan will cover</a:t>
            </a:r>
            <a:endParaRPr/>
          </a:p>
          <a:p>
            <a:pPr indent="0" lvl="0" marL="0" rtl="0" algn="l">
              <a:spcBef>
                <a:spcPts val="0"/>
              </a:spcBef>
              <a:spcAft>
                <a:spcPts val="0"/>
              </a:spcAft>
              <a:buNone/>
            </a:pPr>
            <a:r>
              <a:rPr lang="en"/>
              <a:t>Goal get 10% of the students hired</a:t>
            </a:r>
            <a:endParaRPr/>
          </a:p>
          <a:p>
            <a:pPr indent="0" lvl="0" marL="0" rtl="0" algn="l">
              <a:spcBef>
                <a:spcPts val="0"/>
              </a:spcBef>
              <a:spcAft>
                <a:spcPts val="0"/>
              </a:spcAft>
              <a:buNone/>
            </a:pPr>
            <a:r>
              <a:rPr lang="en"/>
              <a:t>Introduce Deb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29bce10e871_0_2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29bce10e871_0_2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Prasanna</a:t>
            </a:r>
            <a:r>
              <a:rPr lang="en"/>
              <a:t> will 1-2 minutes cover</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29bce10e871_0_2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29bce10e871_0_2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Joan and Eliess</a:t>
            </a:r>
            <a:endParaRPr/>
          </a:p>
          <a:p>
            <a:pPr indent="0" lvl="0" marL="0" rtl="0" algn="l">
              <a:spcBef>
                <a:spcPts val="0"/>
              </a:spcBef>
              <a:spcAft>
                <a:spcPts val="0"/>
              </a:spcAft>
              <a:buNone/>
            </a:pPr>
            <a:r>
              <a:rPr lang="en"/>
              <a:t>After video give examples of </a:t>
            </a:r>
            <a:r>
              <a:rPr lang="en"/>
              <a:t>what</a:t>
            </a:r>
            <a:r>
              <a:rPr lang="en"/>
              <a:t> WRAP students went on to do (example teacher, etc..)</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9bce10e871_0_2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29bce10e871_0_2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524800" y="672606"/>
            <a:ext cx="1081625" cy="1124950"/>
          </a:xfrm>
          <a:custGeom>
            <a:rect b="b" l="l" r="r" t="t"/>
            <a:pathLst>
              <a:path extrusionOk="0" h="44998" w="43265">
                <a:moveTo>
                  <a:pt x="0" y="44998"/>
                </a:moveTo>
                <a:lnTo>
                  <a:pt x="0" y="0"/>
                </a:lnTo>
                <a:lnTo>
                  <a:pt x="43265" y="0"/>
                </a:lnTo>
              </a:path>
            </a:pathLst>
          </a:custGeom>
          <a:noFill/>
          <a:ln cap="flat" cmpd="sng" w="28575">
            <a:solidFill>
              <a:schemeClr val="accent5"/>
            </a:solidFill>
            <a:prstDash val="solid"/>
            <a:miter lim="8000"/>
            <a:headEnd len="sm" w="sm" type="none"/>
            <a:tailEnd len="sm" w="sm" type="none"/>
          </a:ln>
        </p:spPr>
      </p:sp>
      <p:sp>
        <p:nvSpPr>
          <p:cNvPr id="11" name="Google Shape;11;p2"/>
          <p:cNvSpPr/>
          <p:nvPr/>
        </p:nvSpPr>
        <p:spPr>
          <a:xfrm rot="10800000">
            <a:off x="6537563" y="3342925"/>
            <a:ext cx="1081625" cy="1124950"/>
          </a:xfrm>
          <a:custGeom>
            <a:rect b="b" l="l" r="r" t="t"/>
            <a:pathLst>
              <a:path extrusionOk="0" h="44998" w="43265">
                <a:moveTo>
                  <a:pt x="0" y="44998"/>
                </a:moveTo>
                <a:lnTo>
                  <a:pt x="0" y="0"/>
                </a:lnTo>
                <a:lnTo>
                  <a:pt x="43265" y="0"/>
                </a:lnTo>
              </a:path>
            </a:pathLst>
          </a:custGeom>
          <a:noFill/>
          <a:ln cap="flat" cmpd="sng" w="28575">
            <a:solidFill>
              <a:schemeClr val="accent5"/>
            </a:solidFill>
            <a:prstDash val="solid"/>
            <a:miter lim="8000"/>
            <a:headEnd len="sm" w="sm" type="none"/>
            <a:tailEnd len="sm" w="sm" type="none"/>
          </a:ln>
        </p:spPr>
      </p:sp>
      <p:cxnSp>
        <p:nvCxnSpPr>
          <p:cNvPr id="12" name="Google Shape;12;p2"/>
          <p:cNvCxnSpPr/>
          <p:nvPr/>
        </p:nvCxnSpPr>
        <p:spPr>
          <a:xfrm>
            <a:off x="4359602" y="2817464"/>
            <a:ext cx="424800" cy="0"/>
          </a:xfrm>
          <a:prstGeom prst="straightConnector1">
            <a:avLst/>
          </a:prstGeom>
          <a:noFill/>
          <a:ln cap="flat" cmpd="sng" w="38100">
            <a:solidFill>
              <a:schemeClr val="accent4"/>
            </a:solidFill>
            <a:prstDash val="solid"/>
            <a:round/>
            <a:headEnd len="sm" w="sm" type="none"/>
            <a:tailEnd len="sm" w="sm" type="none"/>
          </a:ln>
        </p:spPr>
      </p:cxnSp>
      <p:sp>
        <p:nvSpPr>
          <p:cNvPr id="13" name="Google Shape;13;p2"/>
          <p:cNvSpPr txBox="1"/>
          <p:nvPr>
            <p:ph type="ctrTitle"/>
          </p:nvPr>
        </p:nvSpPr>
        <p:spPr>
          <a:xfrm>
            <a:off x="1680302" y="1188925"/>
            <a:ext cx="5783400" cy="1457400"/>
          </a:xfrm>
          <a:prstGeom prst="rect">
            <a:avLst/>
          </a:prstGeom>
        </p:spPr>
        <p:txBody>
          <a:bodyPr anchorCtr="0" anchor="b" bIns="91425" lIns="91425" spcFirstLastPara="1" rIns="91425" wrap="square" tIns="91425">
            <a:norm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p:txBody>
      </p:sp>
      <p:sp>
        <p:nvSpPr>
          <p:cNvPr id="14" name="Google Shape;14;p2"/>
          <p:cNvSpPr txBox="1"/>
          <p:nvPr>
            <p:ph idx="1" type="subTitle"/>
          </p:nvPr>
        </p:nvSpPr>
        <p:spPr>
          <a:xfrm>
            <a:off x="1680302" y="3049450"/>
            <a:ext cx="5783400" cy="9090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p:txBody>
      </p:sp>
      <p:sp>
        <p:nvSpPr>
          <p:cNvPr id="15" name="Google Shape;15;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2"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1"/>
          <p:cNvSpPr txBox="1"/>
          <p:nvPr>
            <p:ph hasCustomPrompt="1" type="title"/>
          </p:nvPr>
        </p:nvSpPr>
        <p:spPr>
          <a:xfrm>
            <a:off x="387900" y="1152450"/>
            <a:ext cx="83682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p:nvPr>
            <p:ph idx="1" type="body"/>
          </p:nvPr>
        </p:nvSpPr>
        <p:spPr>
          <a:xfrm>
            <a:off x="387900" y="2919450"/>
            <a:ext cx="83682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6" name="Google Shape;56;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7" name="Shape 57"/>
        <p:cNvGrpSpPr/>
        <p:nvPr/>
      </p:nvGrpSpPr>
      <p:grpSpPr>
        <a:xfrm>
          <a:off x="0" y="0"/>
          <a:ext cx="0" cy="0"/>
          <a:chOff x="0" y="0"/>
          <a:chExt cx="0" cy="0"/>
        </a:xfrm>
      </p:grpSpPr>
      <p:sp>
        <p:nvSpPr>
          <p:cNvPr id="58" name="Google Shape;58;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6"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cap="flat" cmpd="sng" w="38100">
            <a:solidFill>
              <a:schemeClr val="accent4"/>
            </a:solidFill>
            <a:prstDash val="solid"/>
            <a:round/>
            <a:headEnd len="sm" w="sm" type="none"/>
            <a:tailEnd len="sm" w="sm" type="none"/>
          </a:ln>
        </p:spPr>
      </p:cxnSp>
      <p:sp>
        <p:nvSpPr>
          <p:cNvPr id="18" name="Google Shape;18;p3"/>
          <p:cNvSpPr txBox="1"/>
          <p:nvPr>
            <p:ph type="title"/>
          </p:nvPr>
        </p:nvSpPr>
        <p:spPr>
          <a:xfrm>
            <a:off x="480750" y="1764950"/>
            <a:ext cx="8222100" cy="9075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cap="flat" cmpd="sng" w="38100">
            <a:solidFill>
              <a:schemeClr val="accent4"/>
            </a:solidFill>
            <a:prstDash val="solid"/>
            <a:round/>
            <a:headEnd len="sm" w="sm" type="none"/>
            <a:tailEnd len="sm" w="sm" type="none"/>
          </a:ln>
        </p:spPr>
      </p:cxnSp>
      <p:sp>
        <p:nvSpPr>
          <p:cNvPr id="22" name="Google Shape;22;p4"/>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3" name="Google Shape;23;p4"/>
          <p:cNvSpPr txBox="1"/>
          <p:nvPr>
            <p:ph idx="1" type="body"/>
          </p:nvPr>
        </p:nvSpPr>
        <p:spPr>
          <a:xfrm>
            <a:off x="387900" y="1489824"/>
            <a:ext cx="8368200" cy="3078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cap="flat" cmpd="sng" w="38100">
            <a:solidFill>
              <a:schemeClr val="accent4"/>
            </a:solidFill>
            <a:prstDash val="solid"/>
            <a:round/>
            <a:headEnd len="sm" w="sm" type="none"/>
            <a:tailEnd len="sm" w="sm" type="none"/>
          </a:ln>
        </p:spPr>
      </p:cxnSp>
      <p:sp>
        <p:nvSpPr>
          <p:cNvPr id="27" name="Google Shape;27;p5"/>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8" name="Google Shape;28;p5"/>
          <p:cNvSpPr txBox="1"/>
          <p:nvPr>
            <p:ph idx="1" type="body"/>
          </p:nvPr>
        </p:nvSpPr>
        <p:spPr>
          <a:xfrm>
            <a:off x="387900" y="1489825"/>
            <a:ext cx="3999900" cy="3078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2" type="body"/>
          </p:nvPr>
        </p:nvSpPr>
        <p:spPr>
          <a:xfrm>
            <a:off x="4756200" y="1489825"/>
            <a:ext cx="3999900" cy="3078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0" name="Google Shape;30;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6"/>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3" name="Google Shape;33;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cap="flat" cmpd="sng" w="38100">
            <a:solidFill>
              <a:schemeClr val="accent4"/>
            </a:solidFill>
            <a:prstDash val="solid"/>
            <a:round/>
            <a:headEnd len="sm" w="sm" type="none"/>
            <a:tailEnd len="sm" w="sm" type="none"/>
          </a:ln>
        </p:spPr>
      </p:cxnSp>
      <p:sp>
        <p:nvSpPr>
          <p:cNvPr id="36" name="Google Shape;36;p7"/>
          <p:cNvSpPr txBox="1"/>
          <p:nvPr>
            <p:ph type="title"/>
          </p:nvPr>
        </p:nvSpPr>
        <p:spPr>
          <a:xfrm>
            <a:off x="3879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7" name="Google Shape;37;p7"/>
          <p:cNvSpPr txBox="1"/>
          <p:nvPr>
            <p:ph idx="1" type="body"/>
          </p:nvPr>
        </p:nvSpPr>
        <p:spPr>
          <a:xfrm>
            <a:off x="387900" y="1594025"/>
            <a:ext cx="2808000" cy="26811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8" name="Google Shape;3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9" name="Shape 39"/>
        <p:cNvGrpSpPr/>
        <p:nvPr/>
      </p:nvGrpSpPr>
      <p:grpSpPr>
        <a:xfrm>
          <a:off x="0" y="0"/>
          <a:ext cx="0" cy="0"/>
          <a:chOff x="0" y="0"/>
          <a:chExt cx="0" cy="0"/>
        </a:xfrm>
      </p:grpSpPr>
      <p:sp>
        <p:nvSpPr>
          <p:cNvPr id="40" name="Google Shape;40;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1" name="Google Shape;41;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2"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4" name="Google Shape;44;p9"/>
          <p:cNvCxnSpPr/>
          <p:nvPr/>
        </p:nvCxnSpPr>
        <p:spPr>
          <a:xfrm>
            <a:off x="5029675" y="4495503"/>
            <a:ext cx="540900" cy="0"/>
          </a:xfrm>
          <a:prstGeom prst="straightConnector1">
            <a:avLst/>
          </a:prstGeom>
          <a:noFill/>
          <a:ln cap="flat" cmpd="sng" w="38100">
            <a:solidFill>
              <a:schemeClr val="accent5"/>
            </a:solidFill>
            <a:prstDash val="solid"/>
            <a:round/>
            <a:headEnd len="sm" w="sm" type="none"/>
            <a:tailEnd len="sm" w="sm" type="none"/>
          </a:ln>
        </p:spPr>
      </p:cxnSp>
      <p:sp>
        <p:nvSpPr>
          <p:cNvPr id="45" name="Google Shape;45;p9"/>
          <p:cNvSpPr txBox="1"/>
          <p:nvPr>
            <p:ph type="title"/>
          </p:nvPr>
        </p:nvSpPr>
        <p:spPr>
          <a:xfrm>
            <a:off x="265500" y="1209075"/>
            <a:ext cx="4045200" cy="1506300"/>
          </a:xfrm>
          <a:prstGeom prst="rect">
            <a:avLst/>
          </a:prstGeom>
        </p:spPr>
        <p:txBody>
          <a:bodyPr anchorCtr="0" anchor="b"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6" name="Google Shape;46;p9"/>
          <p:cNvSpPr txBox="1"/>
          <p:nvPr>
            <p:ph idx="1" type="subTitle"/>
          </p:nvPr>
        </p:nvSpPr>
        <p:spPr>
          <a:xfrm>
            <a:off x="265500" y="27690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p:txBody>
      </p:sp>
      <p:sp>
        <p:nvSpPr>
          <p:cNvPr id="47" name="Google Shape;47;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8" name="Google Shape;4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9" name="Shape 49"/>
        <p:cNvGrpSpPr/>
        <p:nvPr/>
      </p:nvGrpSpPr>
      <p:grpSpPr>
        <a:xfrm>
          <a:off x="0" y="0"/>
          <a:ext cx="0" cy="0"/>
          <a:chOff x="0" y="0"/>
          <a:chExt cx="0" cy="0"/>
        </a:xfrm>
      </p:grpSpPr>
      <p:sp>
        <p:nvSpPr>
          <p:cNvPr id="50" name="Google Shape;50;p10"/>
          <p:cNvSpPr txBox="1"/>
          <p:nvPr>
            <p:ph idx="1" type="body"/>
          </p:nvPr>
        </p:nvSpPr>
        <p:spPr>
          <a:xfrm>
            <a:off x="319500" y="4233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p:txBody>
      </p:sp>
      <p:sp>
        <p:nvSpPr>
          <p:cNvPr id="51" name="Google Shape;51;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arina">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p:txBody>
      </p:sp>
      <p:sp>
        <p:nvSpPr>
          <p:cNvPr id="7" name="Google Shape;7;p1"/>
          <p:cNvSpPr txBox="1"/>
          <p:nvPr>
            <p:ph idx="1" type="body"/>
          </p:nvPr>
        </p:nvSpPr>
        <p:spPr>
          <a:xfrm>
            <a:off x="387900" y="1489824"/>
            <a:ext cx="8368200" cy="3078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indent="-317500" lvl="1" marL="9144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indent="-317500" lvl="2" marL="13716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indent="-317500" lvl="3" marL="18288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indent="-317500" lvl="4" marL="22860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indent="-317500" lvl="5" marL="27432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indent="-317500" lvl="6" marL="32004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indent="-317500" lvl="7" marL="36576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indent="-317500" lvl="8" marL="41148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 Id="rId3" Type="http://schemas.openxmlformats.org/officeDocument/2006/relationships/hyperlink" Target="mailto:kristencapra@livingstonesa.org" TargetMode="External"/><Relationship Id="rId4" Type="http://schemas.openxmlformats.org/officeDocument/2006/relationships/hyperlink" Target="mailto:pleasannacarter@livingstonesa.org" TargetMode="External"/><Relationship Id="rId5" Type="http://schemas.openxmlformats.org/officeDocument/2006/relationships/hyperlink" Target="mailto:durcid@michigan.gov" TargetMode="External"/><Relationship Id="rId6" Type="http://schemas.openxmlformats.org/officeDocument/2006/relationships/hyperlink" Target="mailto:sidgej@howellschools.com" TargetMode="External"/><Relationship Id="rId7" Type="http://schemas.openxmlformats.org/officeDocument/2006/relationships/hyperlink" Target="mailto:deb@lekandercoaching.com" TargetMode="External"/><Relationship Id="rId8" Type="http://schemas.openxmlformats.org/officeDocument/2006/relationships/hyperlink" Target="mailto:forneye@howellschools.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drive.google.com/file/d/1ZEzrhfrXmfYUJbtv_du08uO1TOhUBqVe/view" TargetMode="Externa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3"/>
          <p:cNvSpPr txBox="1"/>
          <p:nvPr>
            <p:ph type="ctrTitle"/>
          </p:nvPr>
        </p:nvSpPr>
        <p:spPr>
          <a:xfrm>
            <a:off x="1680300" y="859400"/>
            <a:ext cx="5783400" cy="17868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Work Readiness Awareness Program (WRAP)</a:t>
            </a:r>
            <a:endParaRPr/>
          </a:p>
        </p:txBody>
      </p:sp>
      <p:sp>
        <p:nvSpPr>
          <p:cNvPr id="64" name="Google Shape;64;p13"/>
          <p:cNvSpPr txBox="1"/>
          <p:nvPr>
            <p:ph idx="1" type="subTitle"/>
          </p:nvPr>
        </p:nvSpPr>
        <p:spPr>
          <a:xfrm>
            <a:off x="1680302" y="3049450"/>
            <a:ext cx="5783400" cy="909000"/>
          </a:xfrm>
          <a:prstGeom prst="rect">
            <a:avLst/>
          </a:prstGeom>
        </p:spPr>
        <p:txBody>
          <a:bodyPr anchorCtr="0" anchor="t" bIns="91425" lIns="91425" spcFirstLastPara="1" rIns="91425" wrap="square" tIns="91425">
            <a:normAutofit fontScale="70000"/>
          </a:bodyPr>
          <a:lstStyle/>
          <a:p>
            <a:pPr indent="0" lvl="0" marL="0" rtl="0" algn="l">
              <a:lnSpc>
                <a:spcPct val="115000"/>
              </a:lnSpc>
              <a:spcBef>
                <a:spcPts val="0"/>
              </a:spcBef>
              <a:spcAft>
                <a:spcPts val="0"/>
              </a:spcAft>
              <a:buNone/>
            </a:pPr>
            <a:r>
              <a:t/>
            </a:r>
            <a:endParaRPr sz="1100">
              <a:solidFill>
                <a:srgbClr val="000000"/>
              </a:solidFill>
              <a:latin typeface="Arial"/>
              <a:ea typeface="Arial"/>
              <a:cs typeface="Arial"/>
              <a:sym typeface="Arial"/>
            </a:endParaRPr>
          </a:p>
          <a:p>
            <a:pPr indent="0" lvl="0" marL="0" rtl="0" algn="ctr">
              <a:spcBef>
                <a:spcPts val="0"/>
              </a:spcBef>
              <a:spcAft>
                <a:spcPts val="0"/>
              </a:spcAft>
              <a:buNone/>
            </a:pPr>
            <a:r>
              <a:rPr lang="en"/>
              <a:t>Creating a collaborative WBLE in local schools using your Interagency Cash Transfer Agreement (ICTA)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type="title"/>
          </p:nvPr>
        </p:nvSpPr>
        <p:spPr>
          <a:xfrm>
            <a:off x="265500" y="1209075"/>
            <a:ext cx="4045200" cy="1506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Contact Information</a:t>
            </a:r>
            <a:endParaRPr/>
          </a:p>
        </p:txBody>
      </p:sp>
      <p:sp>
        <p:nvSpPr>
          <p:cNvPr id="117" name="Google Shape;117;p22"/>
          <p:cNvSpPr txBox="1"/>
          <p:nvPr>
            <p:ph idx="1" type="subTitle"/>
          </p:nvPr>
        </p:nvSpPr>
        <p:spPr>
          <a:xfrm>
            <a:off x="265500" y="2769001"/>
            <a:ext cx="4045200" cy="1345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i="1" lang="en"/>
              <a:t>Please email with any follow up questions or for copies of documents </a:t>
            </a:r>
            <a:endParaRPr i="1"/>
          </a:p>
        </p:txBody>
      </p:sp>
      <p:sp>
        <p:nvSpPr>
          <p:cNvPr id="118" name="Google Shape;118;p22"/>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fontScale="92500" lnSpcReduction="10000"/>
          </a:bodyPr>
          <a:lstStyle/>
          <a:p>
            <a:pPr indent="-310832" lvl="0" marL="457200" rtl="0" algn="l">
              <a:spcBef>
                <a:spcPts val="0"/>
              </a:spcBef>
              <a:spcAft>
                <a:spcPts val="0"/>
              </a:spcAft>
              <a:buSzPct val="100000"/>
              <a:buChar char="●"/>
            </a:pPr>
            <a:r>
              <a:rPr lang="en" sz="1400"/>
              <a:t>Kristen Capra, </a:t>
            </a:r>
            <a:r>
              <a:rPr lang="en" sz="1400"/>
              <a:t>Transition</a:t>
            </a:r>
            <a:r>
              <a:rPr lang="en" sz="1400"/>
              <a:t> </a:t>
            </a:r>
            <a:r>
              <a:rPr lang="en" sz="1400"/>
              <a:t>Coordinator</a:t>
            </a:r>
            <a:r>
              <a:rPr lang="en" sz="1400"/>
              <a:t>, LESA  </a:t>
            </a:r>
            <a:r>
              <a:rPr lang="en" sz="1400" u="sng">
                <a:solidFill>
                  <a:schemeClr val="hlink"/>
                </a:solidFill>
                <a:hlinkClick r:id="rId3"/>
              </a:rPr>
              <a:t>kristencapra@livingstonesa.org</a:t>
            </a:r>
            <a:endParaRPr sz="1400"/>
          </a:p>
          <a:p>
            <a:pPr indent="-310832" lvl="0" marL="457200" rtl="0" algn="l">
              <a:spcBef>
                <a:spcPts val="0"/>
              </a:spcBef>
              <a:spcAft>
                <a:spcPts val="0"/>
              </a:spcAft>
              <a:buSzPct val="100000"/>
              <a:buChar char="●"/>
            </a:pPr>
            <a:r>
              <a:rPr lang="en" sz="1400"/>
              <a:t>Pleasanna Carter, Work Study Coordinator, LESA </a:t>
            </a:r>
            <a:r>
              <a:rPr lang="en" sz="1400" u="sng">
                <a:solidFill>
                  <a:schemeClr val="hlink"/>
                </a:solidFill>
                <a:hlinkClick r:id="rId4"/>
              </a:rPr>
              <a:t>pleasannacarter@livingstonesa.org</a:t>
            </a:r>
            <a:endParaRPr sz="1400"/>
          </a:p>
          <a:p>
            <a:pPr indent="-310832" lvl="0" marL="457200" rtl="0" algn="l">
              <a:spcBef>
                <a:spcPts val="0"/>
              </a:spcBef>
              <a:spcAft>
                <a:spcPts val="0"/>
              </a:spcAft>
              <a:buSzPct val="100000"/>
              <a:buChar char="●"/>
            </a:pPr>
            <a:r>
              <a:rPr lang="en" sz="1400"/>
              <a:t>Dan Durci, CRC Vocational Rehabilitation Counselor, Southeast Division, Ann Arbor, </a:t>
            </a:r>
            <a:r>
              <a:rPr lang="en" sz="1400" u="sng">
                <a:solidFill>
                  <a:schemeClr val="hlink"/>
                </a:solidFill>
                <a:hlinkClick r:id="rId5"/>
              </a:rPr>
              <a:t>durcid@michigan.gov</a:t>
            </a:r>
            <a:endParaRPr sz="1400"/>
          </a:p>
          <a:p>
            <a:pPr indent="-310832" lvl="0" marL="457200" rtl="0" algn="l">
              <a:spcBef>
                <a:spcPts val="0"/>
              </a:spcBef>
              <a:spcAft>
                <a:spcPts val="0"/>
              </a:spcAft>
              <a:buSzPct val="100000"/>
              <a:buChar char="●"/>
            </a:pPr>
            <a:r>
              <a:rPr lang="en" sz="1400"/>
              <a:t>Joan Sidge, Howell High School Teacher,  </a:t>
            </a:r>
            <a:r>
              <a:rPr lang="en" sz="1400" u="sng">
                <a:solidFill>
                  <a:schemeClr val="hlink"/>
                </a:solidFill>
                <a:hlinkClick r:id="rId6"/>
              </a:rPr>
              <a:t>sidgej@howellschools.com</a:t>
            </a:r>
            <a:endParaRPr sz="1400"/>
          </a:p>
          <a:p>
            <a:pPr indent="-310832" lvl="0" marL="457200" rtl="0" algn="l">
              <a:spcBef>
                <a:spcPts val="0"/>
              </a:spcBef>
              <a:spcAft>
                <a:spcPts val="0"/>
              </a:spcAft>
              <a:buSzPct val="100000"/>
              <a:buChar char="●"/>
            </a:pPr>
            <a:r>
              <a:rPr lang="en" sz="1400"/>
              <a:t>Deb Lekander, President, LEAP Coaching, </a:t>
            </a:r>
            <a:r>
              <a:rPr lang="en" sz="1400" u="sng">
                <a:solidFill>
                  <a:schemeClr val="hlink"/>
                </a:solidFill>
                <a:hlinkClick r:id="rId7"/>
              </a:rPr>
              <a:t>deb@lekandercoaching.com</a:t>
            </a:r>
            <a:endParaRPr sz="1400"/>
          </a:p>
          <a:p>
            <a:pPr indent="-310832" lvl="0" marL="457200" rtl="0" algn="l">
              <a:spcBef>
                <a:spcPts val="0"/>
              </a:spcBef>
              <a:spcAft>
                <a:spcPts val="0"/>
              </a:spcAft>
              <a:buSzPct val="100000"/>
              <a:buChar char="●"/>
            </a:pPr>
            <a:r>
              <a:rPr lang="en" sz="1400"/>
              <a:t>Eliess Forney, LEAP Coaching, Employment Training Specialist/Howell, </a:t>
            </a:r>
            <a:r>
              <a:rPr lang="en" sz="1400" u="sng">
                <a:solidFill>
                  <a:schemeClr val="hlink"/>
                </a:solidFill>
                <a:hlinkClick r:id="rId8"/>
              </a:rPr>
              <a:t>forneye@howellschools.com</a:t>
            </a:r>
            <a:r>
              <a:rPr lang="en" sz="1400"/>
              <a:t> </a:t>
            </a:r>
            <a:endParaRPr sz="1400"/>
          </a:p>
          <a:p>
            <a:pPr indent="0" lvl="0" marL="457200" rtl="0" algn="l">
              <a:spcBef>
                <a:spcPts val="1200"/>
              </a:spcBef>
              <a:spcAft>
                <a:spcPts val="1200"/>
              </a:spcAft>
              <a:buNone/>
            </a:pPr>
            <a:r>
              <a:t/>
            </a:r>
            <a:endParaRPr sz="1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4"/>
          <p:cNvSpPr txBox="1"/>
          <p:nvPr>
            <p:ph type="title"/>
          </p:nvPr>
        </p:nvSpPr>
        <p:spPr>
          <a:xfrm>
            <a:off x="387900" y="458025"/>
            <a:ext cx="8368200" cy="6861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3600"/>
              <a:buNone/>
            </a:pPr>
            <a:r>
              <a:rPr lang="en"/>
              <a:t>A little background….</a:t>
            </a:r>
            <a:endParaRPr/>
          </a:p>
        </p:txBody>
      </p:sp>
      <p:sp>
        <p:nvSpPr>
          <p:cNvPr id="70" name="Google Shape;70;p14"/>
          <p:cNvSpPr txBox="1"/>
          <p:nvPr>
            <p:ph idx="1" type="body"/>
          </p:nvPr>
        </p:nvSpPr>
        <p:spPr>
          <a:xfrm>
            <a:off x="387900" y="1294825"/>
            <a:ext cx="8368200" cy="3517800"/>
          </a:xfrm>
          <a:prstGeom prst="rect">
            <a:avLst/>
          </a:prstGeom>
          <a:noFill/>
          <a:ln>
            <a:noFill/>
          </a:ln>
        </p:spPr>
        <p:txBody>
          <a:bodyPr anchorCtr="0" anchor="t" bIns="91425" lIns="91425" spcFirstLastPara="1" rIns="91425" wrap="square" tIns="91425">
            <a:normAutofit lnSpcReduction="20000"/>
          </a:bodyPr>
          <a:lstStyle/>
          <a:p>
            <a:pPr indent="0" lvl="0" marL="0" rtl="0" algn="l">
              <a:lnSpc>
                <a:spcPct val="115000"/>
              </a:lnSpc>
              <a:spcBef>
                <a:spcPts val="0"/>
              </a:spcBef>
              <a:spcAft>
                <a:spcPts val="0"/>
              </a:spcAft>
              <a:buSzPts val="1800"/>
              <a:buNone/>
            </a:pPr>
            <a:r>
              <a:rPr lang="en"/>
              <a:t>The Work Readiness Assessment Program is a work based learning program offered in all five local districts within Livingston County.</a:t>
            </a:r>
            <a:endParaRPr/>
          </a:p>
          <a:p>
            <a:pPr indent="0" lvl="0" marL="0" rtl="0" algn="l">
              <a:lnSpc>
                <a:spcPct val="115000"/>
              </a:lnSpc>
              <a:spcBef>
                <a:spcPts val="0"/>
              </a:spcBef>
              <a:spcAft>
                <a:spcPts val="0"/>
              </a:spcAft>
              <a:buSzPts val="1800"/>
              <a:buNone/>
            </a:pPr>
            <a:r>
              <a:t/>
            </a:r>
            <a:endParaRPr/>
          </a:p>
          <a:p>
            <a:pPr indent="0" lvl="0" marL="0" rtl="0" algn="l">
              <a:lnSpc>
                <a:spcPct val="115000"/>
              </a:lnSpc>
              <a:spcBef>
                <a:spcPts val="0"/>
              </a:spcBef>
              <a:spcAft>
                <a:spcPts val="0"/>
              </a:spcAft>
              <a:buSzPts val="1800"/>
              <a:buNone/>
            </a:pPr>
            <a:r>
              <a:rPr lang="en"/>
              <a:t>Beginning in 2001, districts became part of the then titled Cash Match Agreement with LESA.</a:t>
            </a:r>
            <a:endParaRPr/>
          </a:p>
          <a:p>
            <a:pPr indent="-342900" lvl="0" marL="457200" rtl="0" algn="l">
              <a:lnSpc>
                <a:spcPct val="115000"/>
              </a:lnSpc>
              <a:spcBef>
                <a:spcPts val="0"/>
              </a:spcBef>
              <a:spcAft>
                <a:spcPts val="0"/>
              </a:spcAft>
              <a:buSzPts val="1800"/>
              <a:buChar char="●"/>
            </a:pPr>
            <a:r>
              <a:rPr lang="en"/>
              <a:t>Districts contributed monies that would be used to draw down federal dollars to pay wages (minimum wage), provide support at the work site and transportation costs for getting students to work sites in the community as part of the class.</a:t>
            </a:r>
            <a:endParaRPr/>
          </a:p>
          <a:p>
            <a:pPr indent="-342900" lvl="0" marL="457200" rtl="0" algn="l">
              <a:lnSpc>
                <a:spcPct val="115000"/>
              </a:lnSpc>
              <a:spcBef>
                <a:spcPts val="0"/>
              </a:spcBef>
              <a:spcAft>
                <a:spcPts val="0"/>
              </a:spcAft>
              <a:buSzPts val="1800"/>
              <a:buChar char="●"/>
            </a:pPr>
            <a:r>
              <a:rPr lang="en"/>
              <a:t>Support for the classrooms </a:t>
            </a:r>
            <a:r>
              <a:rPr lang="en"/>
              <a:t>initially</a:t>
            </a:r>
            <a:r>
              <a:rPr lang="en"/>
              <a:t> came from LESA transition staff, and now utilizes vendor services as part of the ICTA, functioning as a conduit with Michigan Rehabilitation Services transition counselors.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5"/>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Current Structure	</a:t>
            </a:r>
            <a:endParaRPr/>
          </a:p>
        </p:txBody>
      </p:sp>
      <p:sp>
        <p:nvSpPr>
          <p:cNvPr id="76" name="Google Shape;76;p15"/>
          <p:cNvSpPr txBox="1"/>
          <p:nvPr>
            <p:ph idx="1" type="body"/>
          </p:nvPr>
        </p:nvSpPr>
        <p:spPr>
          <a:xfrm>
            <a:off x="387900" y="1489824"/>
            <a:ext cx="8368200" cy="3078900"/>
          </a:xfrm>
          <a:prstGeom prst="rect">
            <a:avLst/>
          </a:prstGeom>
        </p:spPr>
        <p:txBody>
          <a:bodyPr anchorCtr="0" anchor="t" bIns="91425" lIns="91425" spcFirstLastPara="1" rIns="91425" wrap="square" tIns="91425">
            <a:normAutofit fontScale="92500" lnSpcReduction="20000"/>
          </a:bodyPr>
          <a:lstStyle/>
          <a:p>
            <a:pPr indent="-334327" lvl="0" marL="457200" rtl="0" algn="l">
              <a:spcBef>
                <a:spcPts val="0"/>
              </a:spcBef>
              <a:spcAft>
                <a:spcPts val="0"/>
              </a:spcAft>
              <a:buSzPct val="100000"/>
              <a:buChar char="●"/>
            </a:pPr>
            <a:r>
              <a:rPr lang="en"/>
              <a:t>School districts provide a classroom, teacher and schedule a 2-3 hour block class to house WRAP.</a:t>
            </a:r>
            <a:endParaRPr/>
          </a:p>
          <a:p>
            <a:pPr indent="-334327" lvl="0" marL="457200" rtl="0" algn="l">
              <a:spcBef>
                <a:spcPts val="0"/>
              </a:spcBef>
              <a:spcAft>
                <a:spcPts val="0"/>
              </a:spcAft>
              <a:buSzPct val="100000"/>
              <a:buChar char="●"/>
            </a:pPr>
            <a:r>
              <a:rPr lang="en"/>
              <a:t>Two days are based in the classroom, with instruction focusing on Work Readiness Skills, with three days scheduled in the community at individual work sites.</a:t>
            </a:r>
            <a:endParaRPr/>
          </a:p>
          <a:p>
            <a:pPr indent="-334327" lvl="0" marL="457200" rtl="0" algn="l">
              <a:spcBef>
                <a:spcPts val="0"/>
              </a:spcBef>
              <a:spcAft>
                <a:spcPts val="0"/>
              </a:spcAft>
              <a:buSzPct val="100000"/>
              <a:buChar char="●"/>
            </a:pPr>
            <a:r>
              <a:rPr lang="en"/>
              <a:t>Students are paid minimum wage and are transported to sites using school bussing from the district.</a:t>
            </a:r>
            <a:endParaRPr/>
          </a:p>
          <a:p>
            <a:pPr indent="-334327" lvl="0" marL="457200" rtl="0" algn="l">
              <a:spcBef>
                <a:spcPts val="0"/>
              </a:spcBef>
              <a:spcAft>
                <a:spcPts val="0"/>
              </a:spcAft>
              <a:buSzPct val="100000"/>
              <a:buChar char="●"/>
            </a:pPr>
            <a:r>
              <a:rPr lang="en"/>
              <a:t>Credit is granted as either elective credit, or as part of a Personal Curriculum when </a:t>
            </a:r>
            <a:r>
              <a:rPr lang="en"/>
              <a:t>applicable</a:t>
            </a:r>
            <a:r>
              <a:rPr lang="en"/>
              <a:t>.</a:t>
            </a:r>
            <a:endParaRPr/>
          </a:p>
          <a:p>
            <a:pPr indent="-334327" lvl="0" marL="457200" rtl="0" algn="l">
              <a:spcBef>
                <a:spcPts val="0"/>
              </a:spcBef>
              <a:spcAft>
                <a:spcPts val="0"/>
              </a:spcAft>
              <a:buSzPct val="100000"/>
              <a:buChar char="●"/>
            </a:pPr>
            <a:r>
              <a:rPr lang="en"/>
              <a:t>MRS provides funding for wages and Employment Training Specialist who works with teachers and districts on job </a:t>
            </a:r>
            <a:r>
              <a:rPr lang="en"/>
              <a:t>development</a:t>
            </a:r>
            <a:r>
              <a:rPr lang="en"/>
              <a:t> and employability feedback.</a:t>
            </a:r>
            <a:endParaRPr/>
          </a:p>
          <a:p>
            <a:pPr indent="-334327" lvl="0" marL="457200" rtl="0" algn="l">
              <a:spcBef>
                <a:spcPts val="0"/>
              </a:spcBef>
              <a:spcAft>
                <a:spcPts val="0"/>
              </a:spcAft>
              <a:buSzPct val="100000"/>
              <a:buChar char="●"/>
            </a:pPr>
            <a:r>
              <a:rPr lang="en"/>
              <a:t>LESA provides oversight to teachers for Pupil Accounting, WBLE.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type="title"/>
          </p:nvPr>
        </p:nvSpPr>
        <p:spPr>
          <a:xfrm>
            <a:off x="387900" y="458025"/>
            <a:ext cx="8368200" cy="6861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Student Selection - </a:t>
            </a:r>
            <a:r>
              <a:rPr i="1" lang="en" sz="2400">
                <a:solidFill>
                  <a:schemeClr val="accent5"/>
                </a:solidFill>
                <a:latin typeface="Roboto"/>
                <a:ea typeface="Roboto"/>
                <a:cs typeface="Roboto"/>
                <a:sym typeface="Roboto"/>
              </a:rPr>
              <a:t>Criterion for participation</a:t>
            </a:r>
            <a:endParaRPr i="1" sz="3600">
              <a:solidFill>
                <a:schemeClr val="accent5"/>
              </a:solidFill>
            </a:endParaRPr>
          </a:p>
        </p:txBody>
      </p:sp>
      <p:sp>
        <p:nvSpPr>
          <p:cNvPr id="82" name="Google Shape;82;p16"/>
          <p:cNvSpPr txBox="1"/>
          <p:nvPr>
            <p:ph idx="1" type="body"/>
          </p:nvPr>
        </p:nvSpPr>
        <p:spPr>
          <a:xfrm>
            <a:off x="387900" y="1489824"/>
            <a:ext cx="8368200" cy="30789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Underclassmen Mapping process with special education teachers identifies potential participants</a:t>
            </a:r>
            <a:endParaRPr/>
          </a:p>
          <a:p>
            <a:pPr indent="-317500" lvl="1" marL="914400" rtl="0" algn="l">
              <a:spcBef>
                <a:spcPts val="0"/>
              </a:spcBef>
              <a:spcAft>
                <a:spcPts val="0"/>
              </a:spcAft>
              <a:buSzPts val="1400"/>
              <a:buChar char="○"/>
            </a:pPr>
            <a:r>
              <a:rPr lang="en"/>
              <a:t>Must be 16 years of age or older</a:t>
            </a:r>
            <a:endParaRPr/>
          </a:p>
          <a:p>
            <a:pPr indent="-317500" lvl="1" marL="914400" rtl="0" algn="l">
              <a:spcBef>
                <a:spcPts val="0"/>
              </a:spcBef>
              <a:spcAft>
                <a:spcPts val="0"/>
              </a:spcAft>
              <a:buSzPts val="1400"/>
              <a:buChar char="○"/>
            </a:pPr>
            <a:r>
              <a:rPr lang="en"/>
              <a:t>Have limited to no work experience, or may lack the needed soft skills to maintain a job</a:t>
            </a:r>
            <a:endParaRPr/>
          </a:p>
          <a:p>
            <a:pPr indent="-317500" lvl="1" marL="914400" rtl="0" algn="l">
              <a:spcBef>
                <a:spcPts val="0"/>
              </a:spcBef>
              <a:spcAft>
                <a:spcPts val="0"/>
              </a:spcAft>
              <a:buSzPts val="1400"/>
              <a:buChar char="○"/>
            </a:pPr>
            <a:r>
              <a:rPr lang="en"/>
              <a:t>Show a desire and potential to benefit from WBL and are able to persist at a task for a reasonable period of time.</a:t>
            </a:r>
            <a:endParaRPr/>
          </a:p>
          <a:p>
            <a:pPr indent="-317500" lvl="1" marL="914400" rtl="0" algn="l">
              <a:spcBef>
                <a:spcPts val="0"/>
              </a:spcBef>
              <a:spcAft>
                <a:spcPts val="0"/>
              </a:spcAft>
              <a:buSzPts val="1400"/>
              <a:buChar char="○"/>
            </a:pPr>
            <a:r>
              <a:rPr lang="en"/>
              <a:t>Are able to independently travel to and from work in the community setting (not needing sustained </a:t>
            </a:r>
            <a:r>
              <a:rPr lang="en"/>
              <a:t>support</a:t>
            </a:r>
            <a:r>
              <a:rPr lang="en"/>
              <a:t>)</a:t>
            </a:r>
            <a:endParaRPr/>
          </a:p>
          <a:p>
            <a:pPr indent="-317500" lvl="1" marL="914400" rtl="0" algn="l">
              <a:spcBef>
                <a:spcPts val="0"/>
              </a:spcBef>
              <a:spcAft>
                <a:spcPts val="0"/>
              </a:spcAft>
              <a:buSzPts val="1400"/>
              <a:buChar char="○"/>
            </a:pPr>
            <a:r>
              <a:rPr lang="en"/>
              <a:t>Typically students are in 12th grade when participating </a:t>
            </a:r>
            <a:endParaRPr/>
          </a:p>
          <a:p>
            <a:pPr indent="-317500" lvl="1" marL="914400" rtl="0" algn="l">
              <a:spcBef>
                <a:spcPts val="0"/>
              </a:spcBef>
              <a:spcAft>
                <a:spcPts val="0"/>
              </a:spcAft>
              <a:buSzPts val="1400"/>
              <a:buChar char="○"/>
            </a:pPr>
            <a:r>
              <a:rPr lang="en"/>
              <a:t>Students receiving a Certificate of Completion may be eligible with specific recommendation from the WRAP team</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7"/>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Example of a typical WRAP week</a:t>
            </a:r>
            <a:endParaRPr/>
          </a:p>
        </p:txBody>
      </p:sp>
      <p:sp>
        <p:nvSpPr>
          <p:cNvPr id="88" name="Google Shape;88;p17"/>
          <p:cNvSpPr txBox="1"/>
          <p:nvPr>
            <p:ph idx="1" type="body"/>
          </p:nvPr>
        </p:nvSpPr>
        <p:spPr>
          <a:xfrm>
            <a:off x="387900" y="1489824"/>
            <a:ext cx="8368200" cy="30789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Monday and Friday - work readiness curriculum, follow up support and feedback for students from work performance</a:t>
            </a:r>
            <a:endParaRPr/>
          </a:p>
          <a:p>
            <a:pPr indent="-342900" lvl="0" marL="457200" rtl="0" algn="l">
              <a:spcBef>
                <a:spcPts val="0"/>
              </a:spcBef>
              <a:spcAft>
                <a:spcPts val="0"/>
              </a:spcAft>
              <a:buSzPts val="1800"/>
              <a:buChar char="●"/>
            </a:pPr>
            <a:r>
              <a:rPr lang="en"/>
              <a:t>Tuesday, Wednesday and Thursday - work for </a:t>
            </a:r>
            <a:r>
              <a:rPr lang="en"/>
              <a:t>approximately</a:t>
            </a:r>
            <a:r>
              <a:rPr lang="en"/>
              <a:t> 1.5 hours at a job site within close proximity to the school:</a:t>
            </a:r>
            <a:endParaRPr/>
          </a:p>
          <a:p>
            <a:pPr indent="-317500" lvl="1" marL="914400" rtl="0" algn="l">
              <a:spcBef>
                <a:spcPts val="0"/>
              </a:spcBef>
              <a:spcAft>
                <a:spcPts val="0"/>
              </a:spcAft>
              <a:buSzPts val="1400"/>
              <a:buChar char="○"/>
            </a:pPr>
            <a:r>
              <a:rPr lang="en"/>
              <a:t>Three rotations during the year</a:t>
            </a:r>
            <a:endParaRPr/>
          </a:p>
          <a:p>
            <a:pPr indent="-317500" lvl="1" marL="914400" rtl="0" algn="l">
              <a:spcBef>
                <a:spcPts val="0"/>
              </a:spcBef>
              <a:spcAft>
                <a:spcPts val="0"/>
              </a:spcAft>
              <a:buSzPts val="1400"/>
              <a:buChar char="○"/>
            </a:pPr>
            <a:r>
              <a:rPr lang="en"/>
              <a:t>Site development</a:t>
            </a:r>
            <a:endParaRPr/>
          </a:p>
          <a:p>
            <a:pPr indent="-317500" lvl="1" marL="914400" rtl="0" algn="l">
              <a:spcBef>
                <a:spcPts val="0"/>
              </a:spcBef>
              <a:spcAft>
                <a:spcPts val="0"/>
              </a:spcAft>
              <a:buSzPts val="1400"/>
              <a:buChar char="○"/>
            </a:pPr>
            <a:r>
              <a:rPr lang="en"/>
              <a:t>Placement </a:t>
            </a:r>
            <a:r>
              <a:rPr lang="en"/>
              <a:t>decisions</a:t>
            </a:r>
            <a:r>
              <a:rPr lang="en"/>
              <a:t> for students at sites</a:t>
            </a:r>
            <a:endParaRPr/>
          </a:p>
          <a:p>
            <a:pPr indent="-317500" lvl="1" marL="914400" rtl="0" algn="l">
              <a:spcBef>
                <a:spcPts val="0"/>
              </a:spcBef>
              <a:spcAft>
                <a:spcPts val="0"/>
              </a:spcAft>
              <a:buSzPts val="1400"/>
              <a:buChar char="○"/>
            </a:pPr>
            <a:r>
              <a:rPr lang="en"/>
              <a:t>Type of work performed</a:t>
            </a:r>
            <a:endParaRPr/>
          </a:p>
          <a:p>
            <a:pPr indent="-342900" lvl="0" marL="457200" rtl="0" algn="l">
              <a:spcBef>
                <a:spcPts val="0"/>
              </a:spcBef>
              <a:spcAft>
                <a:spcPts val="0"/>
              </a:spcAft>
              <a:buSzPts val="1800"/>
              <a:buChar char="●"/>
            </a:pPr>
            <a:r>
              <a:rPr lang="en"/>
              <a:t>Data collection - student performance (self reflection, employer evaluation and observations from ETS and teacher.</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ICTA/MRS structure </a:t>
            </a:r>
            <a:endParaRPr/>
          </a:p>
        </p:txBody>
      </p:sp>
      <p:sp>
        <p:nvSpPr>
          <p:cNvPr id="94" name="Google Shape;94;p18"/>
          <p:cNvSpPr txBox="1"/>
          <p:nvPr>
            <p:ph idx="1" type="body"/>
          </p:nvPr>
        </p:nvSpPr>
        <p:spPr>
          <a:xfrm>
            <a:off x="387900" y="1489824"/>
            <a:ext cx="8368200" cy="30789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SzPts val="2000"/>
              <a:buChar char="●"/>
            </a:pPr>
            <a:r>
              <a:rPr lang="en" sz="2000"/>
              <a:t>Open Vocational Rehabilitation cases (spring/summer prior to WRAP)</a:t>
            </a:r>
            <a:endParaRPr sz="2000"/>
          </a:p>
          <a:p>
            <a:pPr indent="-355600" lvl="0" marL="457200" rtl="0" algn="l">
              <a:spcBef>
                <a:spcPts val="0"/>
              </a:spcBef>
              <a:spcAft>
                <a:spcPts val="0"/>
              </a:spcAft>
              <a:buSzPts val="2000"/>
              <a:buChar char="●"/>
            </a:pPr>
            <a:r>
              <a:rPr lang="en" sz="2000"/>
              <a:t>Authorizations (Pre-ETS - dollars from ICTA and PreETS general)</a:t>
            </a:r>
            <a:endParaRPr sz="2000"/>
          </a:p>
          <a:p>
            <a:pPr indent="-330200" lvl="1" marL="914400" rtl="0" algn="l">
              <a:spcBef>
                <a:spcPts val="0"/>
              </a:spcBef>
              <a:spcAft>
                <a:spcPts val="0"/>
              </a:spcAft>
              <a:buSzPts val="1600"/>
              <a:buChar char="○"/>
            </a:pPr>
            <a:r>
              <a:rPr lang="en" sz="1600"/>
              <a:t>Work Readiness Training</a:t>
            </a:r>
            <a:endParaRPr sz="1600"/>
          </a:p>
          <a:p>
            <a:pPr indent="-330200" lvl="2" marL="1371600" rtl="0" algn="l">
              <a:spcBef>
                <a:spcPts val="0"/>
              </a:spcBef>
              <a:spcAft>
                <a:spcPts val="0"/>
              </a:spcAft>
              <a:buSzPts val="1600"/>
              <a:buChar char="■"/>
            </a:pPr>
            <a:r>
              <a:rPr lang="en" sz="1600"/>
              <a:t>Individual and Group </a:t>
            </a:r>
            <a:endParaRPr sz="1600"/>
          </a:p>
          <a:p>
            <a:pPr indent="-330200" lvl="1" marL="914400" rtl="0" algn="l">
              <a:spcBef>
                <a:spcPts val="0"/>
              </a:spcBef>
              <a:spcAft>
                <a:spcPts val="0"/>
              </a:spcAft>
              <a:buSzPts val="1600"/>
              <a:buChar char="○"/>
            </a:pPr>
            <a:r>
              <a:rPr lang="en" sz="1600"/>
              <a:t>Work Based Learning Experience</a:t>
            </a:r>
            <a:endParaRPr sz="1600"/>
          </a:p>
          <a:p>
            <a:pPr indent="-330200" lvl="2" marL="1371600" rtl="0" algn="l">
              <a:spcBef>
                <a:spcPts val="0"/>
              </a:spcBef>
              <a:spcAft>
                <a:spcPts val="0"/>
              </a:spcAft>
              <a:buSzPts val="1600"/>
              <a:buChar char="■"/>
            </a:pPr>
            <a:r>
              <a:rPr lang="en" sz="1600"/>
              <a:t>Employer of Record</a:t>
            </a:r>
            <a:endParaRPr sz="1600"/>
          </a:p>
          <a:p>
            <a:pPr indent="-330200" lvl="1" marL="914400" rtl="0" algn="l">
              <a:spcBef>
                <a:spcPts val="0"/>
              </a:spcBef>
              <a:spcAft>
                <a:spcPts val="0"/>
              </a:spcAft>
              <a:buSzPts val="1600"/>
              <a:buChar char="○"/>
            </a:pPr>
            <a:r>
              <a:rPr lang="en" sz="1600"/>
              <a:t>Post Secondary Counseling/Job Exploration - add on</a:t>
            </a:r>
            <a:endParaRPr sz="16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9"/>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Pupil Accounting Monitoring</a:t>
            </a:r>
            <a:endParaRPr/>
          </a:p>
        </p:txBody>
      </p:sp>
      <p:sp>
        <p:nvSpPr>
          <p:cNvPr id="100" name="Google Shape;100;p19"/>
          <p:cNvSpPr txBox="1"/>
          <p:nvPr>
            <p:ph idx="1" type="body"/>
          </p:nvPr>
        </p:nvSpPr>
        <p:spPr>
          <a:xfrm>
            <a:off x="387900" y="1489824"/>
            <a:ext cx="8368200" cy="30789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Work Agreements (Training Plans incorporated) are developed by teachers, with support from LESA Work Study Coordinator</a:t>
            </a:r>
            <a:endParaRPr/>
          </a:p>
          <a:p>
            <a:pPr indent="-342900" lvl="0" marL="457200" rtl="0" algn="l">
              <a:spcBef>
                <a:spcPts val="0"/>
              </a:spcBef>
              <a:spcAft>
                <a:spcPts val="0"/>
              </a:spcAft>
              <a:buSzPts val="1800"/>
              <a:buChar char="●"/>
            </a:pPr>
            <a:r>
              <a:rPr lang="en"/>
              <a:t>Safety training is provided by classroom teacher</a:t>
            </a:r>
            <a:endParaRPr/>
          </a:p>
          <a:p>
            <a:pPr indent="-342900" lvl="0" marL="457200" rtl="0" algn="l">
              <a:spcBef>
                <a:spcPts val="0"/>
              </a:spcBef>
              <a:spcAft>
                <a:spcPts val="0"/>
              </a:spcAft>
              <a:buSzPts val="1800"/>
              <a:buChar char="●"/>
            </a:pPr>
            <a:r>
              <a:rPr lang="en"/>
              <a:t>Observations conducted at least every 30 calendar days by teacher</a:t>
            </a:r>
            <a:endParaRPr/>
          </a:p>
          <a:p>
            <a:pPr indent="-342900" lvl="0" marL="457200" rtl="0" algn="l">
              <a:spcBef>
                <a:spcPts val="0"/>
              </a:spcBef>
              <a:spcAft>
                <a:spcPts val="0"/>
              </a:spcAft>
              <a:buSzPts val="1800"/>
              <a:buChar char="●"/>
            </a:pPr>
            <a:r>
              <a:rPr lang="en"/>
              <a:t>Insurance documentation for Workman’s Comp and General Liability sought and kept for input on Work Agreements</a:t>
            </a:r>
            <a:endParaRPr/>
          </a:p>
          <a:p>
            <a:pPr indent="-342900" lvl="0" marL="457200" rtl="0" algn="l">
              <a:spcBef>
                <a:spcPts val="0"/>
              </a:spcBef>
              <a:spcAft>
                <a:spcPts val="0"/>
              </a:spcAft>
              <a:buSzPts val="1800"/>
              <a:buChar char="●"/>
            </a:pPr>
            <a:r>
              <a:rPr lang="en"/>
              <a:t>IEPs reflect minutes in class as Special Education</a:t>
            </a:r>
            <a:endParaRPr/>
          </a:p>
          <a:p>
            <a:pPr indent="-342900" lvl="0" marL="457200" rtl="0" algn="l">
              <a:spcBef>
                <a:spcPts val="0"/>
              </a:spcBef>
              <a:spcAft>
                <a:spcPts val="0"/>
              </a:spcAft>
              <a:buSzPts val="1800"/>
              <a:buChar char="●"/>
            </a:pPr>
            <a:r>
              <a:rPr lang="en"/>
              <a:t>Audit checklist provided to teachers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0"/>
          <p:cNvSpPr txBox="1"/>
          <p:nvPr>
            <p:ph type="title"/>
          </p:nvPr>
        </p:nvSpPr>
        <p:spPr>
          <a:xfrm>
            <a:off x="387900" y="458025"/>
            <a:ext cx="33567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Student Example</a:t>
            </a:r>
            <a:endParaRPr/>
          </a:p>
        </p:txBody>
      </p:sp>
      <p:pic>
        <p:nvPicPr>
          <p:cNvPr id="106" name="Google Shape;106;p20" title="video-output-8E1B3975-B85B-4F20-B3B3-E111EF509BD2.mov">
            <a:hlinkClick r:id="rId3"/>
          </p:cNvPr>
          <p:cNvPicPr preferRelativeResize="0"/>
          <p:nvPr/>
        </p:nvPicPr>
        <p:blipFill>
          <a:blip r:embed="rId4">
            <a:alphaModFix/>
          </a:blip>
          <a:stretch>
            <a:fillRect/>
          </a:stretch>
        </p:blipFill>
        <p:spPr>
          <a:xfrm>
            <a:off x="3814550" y="76200"/>
            <a:ext cx="4991101" cy="4991101"/>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1"/>
          <p:cNvSpPr txBox="1"/>
          <p:nvPr>
            <p:ph idx="4294967295" type="title"/>
          </p:nvPr>
        </p:nvSpPr>
        <p:spPr>
          <a:xfrm>
            <a:off x="387900" y="1152450"/>
            <a:ext cx="8368200" cy="1538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sz="5000">
                <a:solidFill>
                  <a:schemeClr val="accent5"/>
                </a:solidFill>
              </a:rPr>
              <a:t>Questions?</a:t>
            </a:r>
            <a:endParaRPr sz="15000">
              <a:solidFill>
                <a:schemeClr val="accent5"/>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