
<file path=[Content_Types].xml><?xml version="1.0" encoding="utf-8"?>
<Types xmlns="http://schemas.openxmlformats.org/package/2006/content-types">
  <Default Extension="1" ContentType="image/jpeg"/>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9"/>
  </p:notesMasterIdLst>
  <p:handoutMasterIdLst>
    <p:handoutMasterId r:id="rId120"/>
  </p:handoutMasterIdLst>
  <p:sldIdLst>
    <p:sldId id="2943" r:id="rId2"/>
    <p:sldId id="2933" r:id="rId3"/>
    <p:sldId id="2881" r:id="rId4"/>
    <p:sldId id="2822" r:id="rId5"/>
    <p:sldId id="2985" r:id="rId6"/>
    <p:sldId id="2950" r:id="rId7"/>
    <p:sldId id="2982" r:id="rId8"/>
    <p:sldId id="2995" r:id="rId9"/>
    <p:sldId id="2994" r:id="rId10"/>
    <p:sldId id="2951" r:id="rId11"/>
    <p:sldId id="2879" r:id="rId12"/>
    <p:sldId id="2997" r:id="rId13"/>
    <p:sldId id="2709" r:id="rId14"/>
    <p:sldId id="2715" r:id="rId15"/>
    <p:sldId id="2728" r:id="rId16"/>
    <p:sldId id="2953" r:id="rId17"/>
    <p:sldId id="2719" r:id="rId18"/>
    <p:sldId id="2895" r:id="rId19"/>
    <p:sldId id="2884" r:id="rId20"/>
    <p:sldId id="2769" r:id="rId21"/>
    <p:sldId id="2812" r:id="rId22"/>
    <p:sldId id="2832" r:id="rId23"/>
    <p:sldId id="2993" r:id="rId24"/>
    <p:sldId id="2828" r:id="rId25"/>
    <p:sldId id="2829" r:id="rId26"/>
    <p:sldId id="2725" r:id="rId27"/>
    <p:sldId id="2814" r:id="rId28"/>
    <p:sldId id="2878" r:id="rId29"/>
    <p:sldId id="2983" r:id="rId30"/>
    <p:sldId id="2843" r:id="rId31"/>
    <p:sldId id="2945" r:id="rId32"/>
    <p:sldId id="2946" r:id="rId33"/>
    <p:sldId id="2815" r:id="rId34"/>
    <p:sldId id="2984" r:id="rId35"/>
    <p:sldId id="2817" r:id="rId36"/>
    <p:sldId id="2981" r:id="rId37"/>
    <p:sldId id="2864" r:id="rId38"/>
    <p:sldId id="2987" r:id="rId39"/>
    <p:sldId id="2977" r:id="rId40"/>
    <p:sldId id="2988" r:id="rId41"/>
    <p:sldId id="2986" r:id="rId42"/>
    <p:sldId id="2819" r:id="rId43"/>
    <p:sldId id="2996" r:id="rId44"/>
    <p:sldId id="2813" r:id="rId45"/>
    <p:sldId id="2897" r:id="rId46"/>
    <p:sldId id="3000" r:id="rId47"/>
    <p:sldId id="2896" r:id="rId48"/>
    <p:sldId id="2894" r:id="rId49"/>
    <p:sldId id="2893" r:id="rId50"/>
    <p:sldId id="2898" r:id="rId51"/>
    <p:sldId id="2948" r:id="rId52"/>
    <p:sldId id="2949" r:id="rId53"/>
    <p:sldId id="2947" r:id="rId54"/>
    <p:sldId id="2907" r:id="rId55"/>
    <p:sldId id="2899" r:id="rId56"/>
    <p:sldId id="2892" r:id="rId57"/>
    <p:sldId id="2918" r:id="rId58"/>
    <p:sldId id="2732" r:id="rId59"/>
    <p:sldId id="2900" r:id="rId60"/>
    <p:sldId id="2846" r:id="rId61"/>
    <p:sldId id="2934" r:id="rId62"/>
    <p:sldId id="2916" r:id="rId63"/>
    <p:sldId id="2825" r:id="rId64"/>
    <p:sldId id="2901" r:id="rId65"/>
    <p:sldId id="2885" r:id="rId66"/>
    <p:sldId id="2908" r:id="rId67"/>
    <p:sldId id="2860" r:id="rId68"/>
    <p:sldId id="2845" r:id="rId69"/>
    <p:sldId id="2859" r:id="rId70"/>
    <p:sldId id="2989" r:id="rId71"/>
    <p:sldId id="2904" r:id="rId72"/>
    <p:sldId id="2924" r:id="rId73"/>
    <p:sldId id="2835" r:id="rId74"/>
    <p:sldId id="2839" r:id="rId75"/>
    <p:sldId id="2917" r:id="rId76"/>
    <p:sldId id="2928" r:id="rId77"/>
    <p:sldId id="2990" r:id="rId78"/>
    <p:sldId id="2929" r:id="rId79"/>
    <p:sldId id="2923" r:id="rId80"/>
    <p:sldId id="2925" r:id="rId81"/>
    <p:sldId id="2926" r:id="rId82"/>
    <p:sldId id="2927" r:id="rId83"/>
    <p:sldId id="2674" r:id="rId84"/>
    <p:sldId id="2840" r:id="rId85"/>
    <p:sldId id="2912" r:id="rId86"/>
    <p:sldId id="2868" r:id="rId87"/>
    <p:sldId id="2903" r:id="rId88"/>
    <p:sldId id="2906" r:id="rId89"/>
    <p:sldId id="2922" r:id="rId90"/>
    <p:sldId id="2905" r:id="rId91"/>
    <p:sldId id="2834" r:id="rId92"/>
    <p:sldId id="2920" r:id="rId93"/>
    <p:sldId id="2991" r:id="rId94"/>
    <p:sldId id="2998" r:id="rId95"/>
    <p:sldId id="2856" r:id="rId96"/>
    <p:sldId id="2889" r:id="rId97"/>
    <p:sldId id="2909" r:id="rId98"/>
    <p:sldId id="2697" r:id="rId99"/>
    <p:sldId id="3004" r:id="rId100"/>
    <p:sldId id="3003" r:id="rId101"/>
    <p:sldId id="2854" r:id="rId102"/>
    <p:sldId id="2910" r:id="rId103"/>
    <p:sldId id="2999" r:id="rId104"/>
    <p:sldId id="2855" r:id="rId105"/>
    <p:sldId id="2911" r:id="rId106"/>
    <p:sldId id="2827" r:id="rId107"/>
    <p:sldId id="3001" r:id="rId108"/>
    <p:sldId id="2871" r:id="rId109"/>
    <p:sldId id="2930" r:id="rId110"/>
    <p:sldId id="3005" r:id="rId111"/>
    <p:sldId id="2992" r:id="rId112"/>
    <p:sldId id="3006" r:id="rId113"/>
    <p:sldId id="2714" r:id="rId114"/>
    <p:sldId id="2940" r:id="rId115"/>
    <p:sldId id="2941" r:id="rId116"/>
    <p:sldId id="2942" r:id="rId117"/>
    <p:sldId id="3002" r:id="rId1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5050"/>
    <a:srgbClr val="5DAAB0"/>
    <a:srgbClr val="3B7579"/>
    <a:srgbClr val="AAD3D6"/>
    <a:srgbClr val="418287"/>
    <a:srgbClr val="DFE3E9"/>
    <a:srgbClr val="1F1F26"/>
    <a:srgbClr val="D6DBE2"/>
    <a:srgbClr val="CCD2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D3C58A-4EC3-4104-998C-ED6F437D560E}" v="6" dt="2024-02-11T19:02:19.902"/>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3447" autoAdjust="0"/>
  </p:normalViewPr>
  <p:slideViewPr>
    <p:cSldViewPr snapToGrid="0" snapToObjects="1" showGuides="1">
      <p:cViewPr varScale="1">
        <p:scale>
          <a:sx n="107" d="100"/>
          <a:sy n="107" d="100"/>
        </p:scale>
        <p:origin x="672" y="186"/>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98" d="100"/>
        <a:sy n="98" d="100"/>
      </p:scale>
      <p:origin x="0" y="-23460"/>
    </p:cViewPr>
  </p:sorterViewPr>
  <p:notesViewPr>
    <p:cSldViewPr snapToGrid="0" snapToObject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cie Rulison" userId="96756b281a475956" providerId="LiveId" clId="{2CD3C58A-4EC3-4104-998C-ED6F437D560E}"/>
    <pc:docChg chg="custSel addSld modSld">
      <pc:chgData name="Stacie Rulison" userId="96756b281a475956" providerId="LiveId" clId="{2CD3C58A-4EC3-4104-998C-ED6F437D560E}" dt="2024-02-11T20:02:18.197" v="337" actId="6549"/>
      <pc:docMkLst>
        <pc:docMk/>
      </pc:docMkLst>
      <pc:sldChg chg="addSp delSp modSp mod">
        <pc:chgData name="Stacie Rulison" userId="96756b281a475956" providerId="LiveId" clId="{2CD3C58A-4EC3-4104-998C-ED6F437D560E}" dt="2024-02-11T19:01:48.600" v="316" actId="20577"/>
        <pc:sldMkLst>
          <pc:docMk/>
          <pc:sldMk cId="3398268194" sldId="2933"/>
        </pc:sldMkLst>
        <pc:spChg chg="mod">
          <ac:chgData name="Stacie Rulison" userId="96756b281a475956" providerId="LiveId" clId="{2CD3C58A-4EC3-4104-998C-ED6F437D560E}" dt="2024-02-11T19:01:48.600" v="316" actId="20577"/>
          <ac:spMkLst>
            <pc:docMk/>
            <pc:sldMk cId="3398268194" sldId="2933"/>
            <ac:spMk id="2" creationId="{71C5C14B-8BE8-418A-B485-A88135AD8F94}"/>
          </ac:spMkLst>
        </pc:spChg>
        <pc:spChg chg="mod">
          <ac:chgData name="Stacie Rulison" userId="96756b281a475956" providerId="LiveId" clId="{2CD3C58A-4EC3-4104-998C-ED6F437D560E}" dt="2024-02-11T18:58:57.183" v="4" actId="164"/>
          <ac:spMkLst>
            <pc:docMk/>
            <pc:sldMk cId="3398268194" sldId="2933"/>
            <ac:spMk id="7" creationId="{DD06B8A6-DDBA-C9A3-A338-3D697C53CB54}"/>
          </ac:spMkLst>
        </pc:spChg>
        <pc:grpChg chg="add del mod">
          <ac:chgData name="Stacie Rulison" userId="96756b281a475956" providerId="LiveId" clId="{2CD3C58A-4EC3-4104-998C-ED6F437D560E}" dt="2024-02-11T18:58:59.609" v="5" actId="21"/>
          <ac:grpSpMkLst>
            <pc:docMk/>
            <pc:sldMk cId="3398268194" sldId="2933"/>
            <ac:grpSpMk id="9" creationId="{8C03AD95-ECD5-C4C7-491D-B2D59DE2EB6D}"/>
          </ac:grpSpMkLst>
        </pc:grpChg>
        <pc:picChg chg="mod">
          <ac:chgData name="Stacie Rulison" userId="96756b281a475956" providerId="LiveId" clId="{2CD3C58A-4EC3-4104-998C-ED6F437D560E}" dt="2024-02-11T18:58:57.183" v="4" actId="164"/>
          <ac:picMkLst>
            <pc:docMk/>
            <pc:sldMk cId="3398268194" sldId="2933"/>
            <ac:picMk id="6" creationId="{264E662C-F524-5F56-EABF-07F7A4F69087}"/>
          </ac:picMkLst>
        </pc:picChg>
      </pc:sldChg>
      <pc:sldChg chg="modSp mod">
        <pc:chgData name="Stacie Rulison" userId="96756b281a475956" providerId="LiveId" clId="{2CD3C58A-4EC3-4104-998C-ED6F437D560E}" dt="2024-02-11T20:02:18.197" v="337" actId="6549"/>
        <pc:sldMkLst>
          <pc:docMk/>
          <pc:sldMk cId="3175118947" sldId="2983"/>
        </pc:sldMkLst>
        <pc:spChg chg="mod">
          <ac:chgData name="Stacie Rulison" userId="96756b281a475956" providerId="LiveId" clId="{2CD3C58A-4EC3-4104-998C-ED6F437D560E}" dt="2024-02-11T20:02:18.197" v="337" actId="6549"/>
          <ac:spMkLst>
            <pc:docMk/>
            <pc:sldMk cId="3175118947" sldId="2983"/>
            <ac:spMk id="5" creationId="{F1AF6D4B-3EA9-AA7A-C3A9-5E843A93119C}"/>
          </ac:spMkLst>
        </pc:spChg>
      </pc:sldChg>
      <pc:sldChg chg="addSp delSp modSp add mod">
        <pc:chgData name="Stacie Rulison" userId="96756b281a475956" providerId="LiveId" clId="{2CD3C58A-4EC3-4104-998C-ED6F437D560E}" dt="2024-02-11T19:03:26.362" v="336" actId="20577"/>
        <pc:sldMkLst>
          <pc:docMk/>
          <pc:sldMk cId="3587328524" sldId="3006"/>
        </pc:sldMkLst>
        <pc:spChg chg="del">
          <ac:chgData name="Stacie Rulison" userId="96756b281a475956" providerId="LiveId" clId="{2CD3C58A-4EC3-4104-998C-ED6F437D560E}" dt="2024-02-11T18:59:34.777" v="72" actId="478"/>
          <ac:spMkLst>
            <pc:docMk/>
            <pc:sldMk cId="3587328524" sldId="3006"/>
            <ac:spMk id="2" creationId="{C9924B14-C8F3-BE4B-93A6-AA9ADFAB98CE}"/>
          </ac:spMkLst>
        </pc:spChg>
        <pc:spChg chg="mod">
          <ac:chgData name="Stacie Rulison" userId="96756b281a475956" providerId="LiveId" clId="{2CD3C58A-4EC3-4104-998C-ED6F437D560E}" dt="2024-02-11T18:59:14.728" v="25" actId="20577"/>
          <ac:spMkLst>
            <pc:docMk/>
            <pc:sldMk cId="3587328524" sldId="3006"/>
            <ac:spMk id="5" creationId="{2C6DF401-C982-D97B-4029-B5DA49F0A54D}"/>
          </ac:spMkLst>
        </pc:spChg>
        <pc:spChg chg="add del">
          <ac:chgData name="Stacie Rulison" userId="96756b281a475956" providerId="LiveId" clId="{2CD3C58A-4EC3-4104-998C-ED6F437D560E}" dt="2024-02-11T19:02:02.394" v="318" actId="478"/>
          <ac:spMkLst>
            <pc:docMk/>
            <pc:sldMk cId="3587328524" sldId="3006"/>
            <ac:spMk id="9" creationId="{E4C0A23D-906B-EBF2-8EAB-9EBCFAE125D0}"/>
          </ac:spMkLst>
        </pc:spChg>
        <pc:spChg chg="mod">
          <ac:chgData name="Stacie Rulison" userId="96756b281a475956" providerId="LiveId" clId="{2CD3C58A-4EC3-4104-998C-ED6F437D560E}" dt="2024-02-11T19:03:26.362" v="336" actId="20577"/>
          <ac:spMkLst>
            <pc:docMk/>
            <pc:sldMk cId="3587328524" sldId="3006"/>
            <ac:spMk id="10" creationId="{C245527D-8729-5AAA-06F8-FD99CE4B3B0B}"/>
          </ac:spMkLst>
        </pc:spChg>
        <pc:spChg chg="add mod">
          <ac:chgData name="Stacie Rulison" userId="96756b281a475956" providerId="LiveId" clId="{2CD3C58A-4EC3-4104-998C-ED6F437D560E}" dt="2024-02-11T19:02:49.865" v="323" actId="1076"/>
          <ac:spMkLst>
            <pc:docMk/>
            <pc:sldMk cId="3587328524" sldId="3006"/>
            <ac:spMk id="11" creationId="{2F2B3E19-46D8-0FE5-ABAC-91FDFF8876C6}"/>
          </ac:spMkLst>
        </pc:spChg>
        <pc:spChg chg="del">
          <ac:chgData name="Stacie Rulison" userId="96756b281a475956" providerId="LiveId" clId="{2CD3C58A-4EC3-4104-998C-ED6F437D560E}" dt="2024-02-11T18:59:38.219" v="75" actId="478"/>
          <ac:spMkLst>
            <pc:docMk/>
            <pc:sldMk cId="3587328524" sldId="3006"/>
            <ac:spMk id="17" creationId="{0817E426-E010-A333-051F-EFC7A6CA0E5F}"/>
          </ac:spMkLst>
        </pc:spChg>
        <pc:spChg chg="del">
          <ac:chgData name="Stacie Rulison" userId="96756b281a475956" providerId="LiveId" clId="{2CD3C58A-4EC3-4104-998C-ED6F437D560E}" dt="2024-02-11T18:59:40.971" v="77" actId="478"/>
          <ac:spMkLst>
            <pc:docMk/>
            <pc:sldMk cId="3587328524" sldId="3006"/>
            <ac:spMk id="18" creationId="{42396176-E7A2-6DE5-5C77-94E79D4CE2DA}"/>
          </ac:spMkLst>
        </pc:spChg>
        <pc:picChg chg="del">
          <ac:chgData name="Stacie Rulison" userId="96756b281a475956" providerId="LiveId" clId="{2CD3C58A-4EC3-4104-998C-ED6F437D560E}" dt="2024-02-11T18:59:36.932" v="74" actId="478"/>
          <ac:picMkLst>
            <pc:docMk/>
            <pc:sldMk cId="3587328524" sldId="3006"/>
            <ac:picMk id="7" creationId="{931EE493-0FD0-F5A9-3E30-BB8BC8DA2C04}"/>
          </ac:picMkLst>
        </pc:picChg>
        <pc:picChg chg="add mod">
          <ac:chgData name="Stacie Rulison" userId="96756b281a475956" providerId="LiveId" clId="{2CD3C58A-4EC3-4104-998C-ED6F437D560E}" dt="2024-02-11T19:02:25.496" v="320" actId="1076"/>
          <ac:picMkLst>
            <pc:docMk/>
            <pc:sldMk cId="3587328524" sldId="3006"/>
            <ac:picMk id="12" creationId="{DB994C5B-646E-56B7-35DD-DE874C258E75}"/>
          </ac:picMkLst>
        </pc:picChg>
        <pc:picChg chg="del">
          <ac:chgData name="Stacie Rulison" userId="96756b281a475956" providerId="LiveId" clId="{2CD3C58A-4EC3-4104-998C-ED6F437D560E}" dt="2024-02-11T18:59:36.265" v="73" actId="478"/>
          <ac:picMkLst>
            <pc:docMk/>
            <pc:sldMk cId="3587328524" sldId="3006"/>
            <ac:picMk id="13" creationId="{6CDFDEB6-1BCD-2C1B-ED99-06C7E321B2EF}"/>
          </ac:picMkLst>
        </pc:picChg>
        <pc:picChg chg="del">
          <ac:chgData name="Stacie Rulison" userId="96756b281a475956" providerId="LiveId" clId="{2CD3C58A-4EC3-4104-998C-ED6F437D560E}" dt="2024-02-11T18:59:42.141" v="78" actId="478"/>
          <ac:picMkLst>
            <pc:docMk/>
            <pc:sldMk cId="3587328524" sldId="3006"/>
            <ac:picMk id="16" creationId="{7712790B-7881-0CDF-6E42-36F288543279}"/>
          </ac:picMkLst>
        </pc:picChg>
        <pc:picChg chg="del">
          <ac:chgData name="Stacie Rulison" userId="96756b281a475956" providerId="LiveId" clId="{2CD3C58A-4EC3-4104-998C-ED6F437D560E}" dt="2024-02-11T18:59:39.098" v="76" actId="478"/>
          <ac:picMkLst>
            <pc:docMk/>
            <pc:sldMk cId="3587328524" sldId="3006"/>
            <ac:picMk id="20" creationId="{A81C186F-E0BA-B7BA-A6B4-46CB3471C20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68EC-4A08-B086-A749B61CC00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0-2796-4F74-9863-FEB0247390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1-2796-4F74-9863-FEB0247390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2-2796-4F74-9863-FEB0247390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3-2796-4F74-9863-FEB0247390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2-68EC-4A08-B086-A749B61CC00A}"/>
              </c:ext>
            </c:extLst>
          </c:dPt>
          <c:dLbls>
            <c:dLbl>
              <c:idx val="0"/>
              <c:tx>
                <c:rich>
                  <a:bodyPr/>
                  <a:lstStyle/>
                  <a:p>
                    <a:fld id="{31FB2724-AAD2-44EC-9478-534B593E0961}" type="VALUE">
                      <a:rPr lang="en-US" sz="1400" b="1">
                        <a:solidFill>
                          <a:schemeClr val="bg1"/>
                        </a:solidFill>
                        <a:latin typeface="Calibri" panose="020F0502020204030204" pitchFamily="34" charset="0"/>
                        <a:ea typeface="Calibri" panose="020F0502020204030204" pitchFamily="34" charset="0"/>
                        <a:cs typeface="Calibri" panose="020F050202020403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8EC-4A08-B086-A749B61CC00A}"/>
                </c:ext>
              </c:extLst>
            </c:dLbl>
            <c:dLbl>
              <c:idx val="1"/>
              <c:tx>
                <c:rich>
                  <a:bodyPr/>
                  <a:lstStyle/>
                  <a:p>
                    <a:fld id="{31FB2724-AAD2-44EC-9478-534B593E0961}" type="VALUE">
                      <a:rPr lang="en-US" sz="1400" b="1">
                        <a:solidFill>
                          <a:schemeClr val="bg1"/>
                        </a:solidFill>
                        <a:latin typeface="Calibri" panose="020F0502020204030204" pitchFamily="34" charset="0"/>
                        <a:ea typeface="Calibri" panose="020F0502020204030204" pitchFamily="34" charset="0"/>
                        <a:cs typeface="Calibri" panose="020F050202020403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796-4F74-9863-FEB02473902F}"/>
                </c:ext>
              </c:extLst>
            </c:dLbl>
            <c:dLbl>
              <c:idx val="2"/>
              <c:tx>
                <c:rich>
                  <a:bodyPr/>
                  <a:lstStyle/>
                  <a:p>
                    <a:fld id="{31FB2724-AAD2-44EC-9478-534B593E0961}" type="VALUE">
                      <a:rPr lang="en-US" sz="1400" b="1">
                        <a:solidFill>
                          <a:schemeClr val="bg1"/>
                        </a:solidFill>
                        <a:latin typeface="Calibri" panose="020F0502020204030204" pitchFamily="34" charset="0"/>
                        <a:ea typeface="Calibri" panose="020F0502020204030204" pitchFamily="34" charset="0"/>
                        <a:cs typeface="Calibri" panose="020F050202020403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96-4F74-9863-FEB02473902F}"/>
                </c:ext>
              </c:extLst>
            </c:dLbl>
            <c:dLbl>
              <c:idx val="3"/>
              <c:tx>
                <c:rich>
                  <a:bodyPr/>
                  <a:lstStyle/>
                  <a:p>
                    <a:fld id="{31FB2724-AAD2-44EC-9478-534B593E0961}" type="VALUE">
                      <a:rPr lang="en-US" sz="1400" b="1">
                        <a:solidFill>
                          <a:schemeClr val="bg1"/>
                        </a:solidFill>
                        <a:latin typeface="Calibri" panose="020F0502020204030204" pitchFamily="34" charset="0"/>
                        <a:ea typeface="Calibri" panose="020F0502020204030204" pitchFamily="34" charset="0"/>
                        <a:cs typeface="Calibri" panose="020F050202020403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796-4F74-9863-FEB02473902F}"/>
                </c:ext>
              </c:extLst>
            </c:dLbl>
            <c:dLbl>
              <c:idx val="4"/>
              <c:tx>
                <c:rich>
                  <a:bodyPr/>
                  <a:lstStyle/>
                  <a:p>
                    <a:fld id="{31FB2724-AAD2-44EC-9478-534B593E0961}" type="VALUE">
                      <a:rPr lang="en-US" sz="1400" b="1">
                        <a:solidFill>
                          <a:schemeClr val="bg1"/>
                        </a:solidFill>
                        <a:latin typeface="Calibri" panose="020F0502020204030204" pitchFamily="34" charset="0"/>
                        <a:ea typeface="Calibri" panose="020F0502020204030204" pitchFamily="34" charset="0"/>
                        <a:cs typeface="Calibri" panose="020F050202020403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796-4F74-9863-FEB02473902F}"/>
                </c:ext>
              </c:extLst>
            </c:dLbl>
            <c:dLbl>
              <c:idx val="5"/>
              <c:tx>
                <c:rich>
                  <a:bodyPr/>
                  <a:lstStyle/>
                  <a:p>
                    <a:fld id="{31FB2724-AAD2-44EC-9478-534B593E0961}" type="VALUE">
                      <a:rPr lang="en-US" sz="1400" b="1">
                        <a:solidFill>
                          <a:schemeClr val="bg1"/>
                        </a:solidFill>
                        <a:latin typeface="Calibri" panose="020F0502020204030204" pitchFamily="34" charset="0"/>
                        <a:ea typeface="Calibri" panose="020F0502020204030204" pitchFamily="34" charset="0"/>
                        <a:cs typeface="Calibri" panose="020F050202020403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8EC-4A08-B086-A749B61CC00A}"/>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Hearing</c:v>
                </c:pt>
                <c:pt idx="1">
                  <c:v>Vision</c:v>
                </c:pt>
                <c:pt idx="2">
                  <c:v>Cognitive</c:v>
                </c:pt>
                <c:pt idx="3">
                  <c:v>Ambulatory</c:v>
                </c:pt>
                <c:pt idx="4">
                  <c:v>Self-Care</c:v>
                </c:pt>
                <c:pt idx="5">
                  <c:v>Independent Living</c:v>
                </c:pt>
              </c:strCache>
            </c:strRef>
          </c:cat>
          <c:val>
            <c:numRef>
              <c:f>Sheet1!$B$2:$B$7</c:f>
              <c:numCache>
                <c:formatCode>0.0%</c:formatCode>
                <c:ptCount val="6"/>
                <c:pt idx="0">
                  <c:v>0.02</c:v>
                </c:pt>
                <c:pt idx="1">
                  <c:v>2.1000000000000001E-2</c:v>
                </c:pt>
                <c:pt idx="2">
                  <c:v>5.1999999999999998E-2</c:v>
                </c:pt>
                <c:pt idx="3">
                  <c:v>4.3999999999999997E-2</c:v>
                </c:pt>
                <c:pt idx="4">
                  <c:v>1.7000000000000001E-2</c:v>
                </c:pt>
                <c:pt idx="5">
                  <c:v>3.9E-2</c:v>
                </c:pt>
              </c:numCache>
            </c:numRef>
          </c:val>
          <c:extLst>
            <c:ext xmlns:c16="http://schemas.microsoft.com/office/drawing/2014/chart" uri="{C3380CC4-5D6E-409C-BE32-E72D297353CC}">
              <c16:uniqueId val="{00000000-68EC-4A08-B086-A749B61CC00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0000005928810402"/>
          <c:y val="0.92397369142416463"/>
          <c:w val="0.89999994071189593"/>
          <c:h val="5.4510227931532103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58538385826774E-2"/>
          <c:y val="2.8839934249511919E-2"/>
          <c:w val="0.90510396161417339"/>
          <c:h val="0.80761135533886841"/>
        </c:manualLayout>
      </c:layout>
      <c:barChart>
        <c:barDir val="col"/>
        <c:grouping val="clustered"/>
        <c:varyColors val="0"/>
        <c:ser>
          <c:idx val="0"/>
          <c:order val="0"/>
          <c:tx>
            <c:strRef>
              <c:f>Sheet1!$B$1</c:f>
              <c:strCache>
                <c:ptCount val="1"/>
                <c:pt idx="0">
                  <c:v>No Disability</c:v>
                </c:pt>
              </c:strCache>
            </c:strRef>
          </c:tx>
          <c:spPr>
            <a:solidFill>
              <a:schemeClr val="accent1"/>
            </a:solidFill>
            <a:ln>
              <a:noFill/>
            </a:ln>
            <a:effectLst/>
          </c:spPr>
          <c:invertIfNegative val="0"/>
          <c:dLbls>
            <c:dLbl>
              <c:idx val="0"/>
              <c:tx>
                <c:rich>
                  <a:bodyPr/>
                  <a:lstStyle/>
                  <a:p>
                    <a:fld id="{3C6F52A7-F98A-46E5-9FEF-2FB89F5A1DF7}" type="VALUE">
                      <a:rPr lang="en-US">
                        <a:latin typeface="Calibri" panose="020F0502020204030204" pitchFamily="34" charset="0"/>
                        <a:ea typeface="Calibri" panose="020F0502020204030204" pitchFamily="34" charset="0"/>
                        <a:cs typeface="Calibri" panose="020F050202020403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63A-4F0B-B128-DFFC38494F0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Less than High School</c:v>
                </c:pt>
                <c:pt idx="1">
                  <c:v>High School</c:v>
                </c:pt>
                <c:pt idx="2">
                  <c:v>Some College-No Degree</c:v>
                </c:pt>
                <c:pt idx="3">
                  <c:v>Associates Degree</c:v>
                </c:pt>
                <c:pt idx="4">
                  <c:v>Bachelor's +</c:v>
                </c:pt>
              </c:strCache>
            </c:strRef>
          </c:cat>
          <c:val>
            <c:numRef>
              <c:f>Sheet1!$B$2:$B$6</c:f>
              <c:numCache>
                <c:formatCode>General</c:formatCode>
                <c:ptCount val="5"/>
                <c:pt idx="0">
                  <c:v>17.8</c:v>
                </c:pt>
                <c:pt idx="1">
                  <c:v>37.299999999999997</c:v>
                </c:pt>
                <c:pt idx="2">
                  <c:v>29.9</c:v>
                </c:pt>
                <c:pt idx="3">
                  <c:v>14.1</c:v>
                </c:pt>
                <c:pt idx="4">
                  <c:v>56.1</c:v>
                </c:pt>
              </c:numCache>
            </c:numRef>
          </c:val>
          <c:extLst>
            <c:ext xmlns:c16="http://schemas.microsoft.com/office/drawing/2014/chart" uri="{C3380CC4-5D6E-409C-BE32-E72D297353CC}">
              <c16:uniqueId val="{00000000-D63A-4F0B-B128-DFFC38494F00}"/>
            </c:ext>
          </c:extLst>
        </c:ser>
        <c:ser>
          <c:idx val="1"/>
          <c:order val="1"/>
          <c:tx>
            <c:strRef>
              <c:f>Sheet1!$C$1</c:f>
              <c:strCache>
                <c:ptCount val="1"/>
                <c:pt idx="0">
                  <c:v>Disability</c:v>
                </c:pt>
              </c:strCache>
            </c:strRef>
          </c:tx>
          <c:spPr>
            <a:solidFill>
              <a:schemeClr val="accent2"/>
            </a:solidFill>
            <a:ln>
              <a:noFill/>
            </a:ln>
            <a:effectLst/>
          </c:spPr>
          <c:invertIfNegative val="0"/>
          <c:dLbls>
            <c:dLbl>
              <c:idx val="4"/>
              <c:tx>
                <c:rich>
                  <a:bodyPr/>
                  <a:lstStyle/>
                  <a:p>
                    <a:r>
                      <a:rPr lang="en-US" dirty="0"/>
                      <a:t>3.0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636-485A-AD09-8D160DA9C2C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Less than High School</c:v>
                </c:pt>
                <c:pt idx="1">
                  <c:v>High School</c:v>
                </c:pt>
                <c:pt idx="2">
                  <c:v>Some College-No Degree</c:v>
                </c:pt>
                <c:pt idx="3">
                  <c:v>Associates Degree</c:v>
                </c:pt>
                <c:pt idx="4">
                  <c:v>Bachelor's +</c:v>
                </c:pt>
              </c:strCache>
            </c:strRef>
          </c:cat>
          <c:val>
            <c:numRef>
              <c:f>Sheet1!$C$2:$C$6</c:f>
              <c:numCache>
                <c:formatCode>General</c:formatCode>
                <c:ptCount val="5"/>
                <c:pt idx="0">
                  <c:v>3.6</c:v>
                </c:pt>
                <c:pt idx="1">
                  <c:v>6.6</c:v>
                </c:pt>
                <c:pt idx="2">
                  <c:v>4.4000000000000004</c:v>
                </c:pt>
                <c:pt idx="3">
                  <c:v>1.6</c:v>
                </c:pt>
                <c:pt idx="4">
                  <c:v>3</c:v>
                </c:pt>
              </c:numCache>
            </c:numRef>
          </c:val>
          <c:extLst>
            <c:ext xmlns:c16="http://schemas.microsoft.com/office/drawing/2014/chart" uri="{C3380CC4-5D6E-409C-BE32-E72D297353CC}">
              <c16:uniqueId val="{00000001-D63A-4F0B-B128-DFFC38494F00}"/>
            </c:ext>
          </c:extLst>
        </c:ser>
        <c:dLbls>
          <c:showLegendKey val="0"/>
          <c:showVal val="0"/>
          <c:showCatName val="0"/>
          <c:showSerName val="0"/>
          <c:showPercent val="0"/>
          <c:showBubbleSize val="0"/>
        </c:dLbls>
        <c:gapWidth val="219"/>
        <c:overlap val="-27"/>
        <c:axId val="916420031"/>
        <c:axId val="205966928"/>
      </c:barChart>
      <c:catAx>
        <c:axId val="916420031"/>
        <c:scaling>
          <c:orientation val="minMax"/>
        </c:scaling>
        <c:delete val="0"/>
        <c:axPos val="b"/>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05966928"/>
        <c:crosses val="autoZero"/>
        <c:auto val="1"/>
        <c:lblAlgn val="ctr"/>
        <c:lblOffset val="100"/>
        <c:noMultiLvlLbl val="0"/>
      </c:catAx>
      <c:valAx>
        <c:axId val="205966928"/>
        <c:scaling>
          <c:orientation val="minMax"/>
        </c:scaling>
        <c:delete val="1"/>
        <c:axPos val="l"/>
        <c:majorGridlines>
          <c:spPr>
            <a:ln w="9525" cap="flat" cmpd="sng" algn="ctr">
              <a:solidFill>
                <a:schemeClr val="bg1"/>
              </a:solidFill>
              <a:round/>
            </a:ln>
            <a:effectLst/>
          </c:spPr>
        </c:majorGridlines>
        <c:numFmt formatCode="General" sourceLinked="1"/>
        <c:majorTickMark val="none"/>
        <c:minorTickMark val="none"/>
        <c:tickLblPos val="nextTo"/>
        <c:crossAx val="916420031"/>
        <c:crosses val="autoZero"/>
        <c:crossBetween val="between"/>
      </c:valAx>
      <c:spPr>
        <a:noFill/>
        <a:ln>
          <a:solidFill>
            <a:schemeClr val="bg1">
              <a:alpha val="97000"/>
            </a:schemeClr>
          </a:solidFill>
        </a:ln>
        <a:effectLst/>
      </c:spPr>
    </c:plotArea>
    <c:legend>
      <c:legendPos val="b"/>
      <c:layout>
        <c:manualLayout>
          <c:xMode val="edge"/>
          <c:yMode val="edge"/>
          <c:x val="0.26963383838383836"/>
          <c:y val="5.6725205664049851E-2"/>
          <c:w val="0.4106790095840292"/>
          <c:h val="6.5051238616434637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422414091181333"/>
          <c:y val="8.2055051546810309E-2"/>
          <c:w val="0.50383502837372118"/>
          <c:h val="0.76908472138996542"/>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039-4D9E-9421-F1F2B1FC9BE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E039-4D9E-9421-F1F2B1FC9BEA}"/>
              </c:ext>
            </c:extLst>
          </c:dPt>
          <c:dLbls>
            <c:dLbl>
              <c:idx val="0"/>
              <c:layout>
                <c:manualLayout>
                  <c:x val="-0.14982443405511822"/>
                  <c:y val="9.4601679712002965E-2"/>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39-4D9E-9421-F1F2B1FC9BEA}"/>
                </c:ext>
              </c:extLst>
            </c:dLbl>
            <c:dLbl>
              <c:idx val="1"/>
              <c:layout>
                <c:manualLayout>
                  <c:x val="0.15978444881889764"/>
                  <c:y val="-0.1551702660451362"/>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039-4D9E-9421-F1F2B1FC9BE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Has a disability and does not have a bachelor's degree</c:v>
                </c:pt>
                <c:pt idx="1">
                  <c:v>Has a disability and has a bachelor's degree</c:v>
                </c:pt>
              </c:strCache>
            </c:strRef>
          </c:cat>
          <c:val>
            <c:numRef>
              <c:f>Sheet1!$B$2:$B$3</c:f>
              <c:numCache>
                <c:formatCode>0%</c:formatCode>
                <c:ptCount val="2"/>
                <c:pt idx="0">
                  <c:v>0.82</c:v>
                </c:pt>
                <c:pt idx="1">
                  <c:v>0.18</c:v>
                </c:pt>
              </c:numCache>
            </c:numRef>
          </c:val>
          <c:extLst>
            <c:ext xmlns:c16="http://schemas.microsoft.com/office/drawing/2014/chart" uri="{C3380CC4-5D6E-409C-BE32-E72D297353CC}">
              <c16:uniqueId val="{00000000-E039-4D9E-9421-F1F2B1FC9BEA}"/>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660264057901847E-2"/>
          <c:y val="3.372917948319152E-2"/>
          <c:w val="0.90510396161417339"/>
          <c:h val="0.80761135533886841"/>
        </c:manualLayout>
      </c:layout>
      <c:barChart>
        <c:barDir val="col"/>
        <c:grouping val="clustered"/>
        <c:varyColors val="0"/>
        <c:ser>
          <c:idx val="0"/>
          <c:order val="0"/>
          <c:tx>
            <c:strRef>
              <c:f>Sheet1!$B$1</c:f>
              <c:strCache>
                <c:ptCount val="1"/>
                <c:pt idx="0">
                  <c:v>No Disability</c:v>
                </c:pt>
              </c:strCache>
            </c:strRef>
          </c:tx>
          <c:spPr>
            <a:solidFill>
              <a:schemeClr val="accent1"/>
            </a:solidFill>
            <a:ln>
              <a:noFill/>
            </a:ln>
            <a:effectLst/>
          </c:spPr>
          <c:invertIfNegative val="0"/>
          <c:dLbls>
            <c:dLbl>
              <c:idx val="0"/>
              <c:tx>
                <c:rich>
                  <a:bodyPr/>
                  <a:lstStyle/>
                  <a:p>
                    <a:fld id="{3C6F52A7-F98A-46E5-9FEF-2FB89F5A1DF7}" type="VALUE">
                      <a:rPr lang="en-US">
                        <a:latin typeface="Calibri" panose="020F0502020204030204" pitchFamily="34" charset="0"/>
                        <a:ea typeface="Calibri" panose="020F0502020204030204" pitchFamily="34" charset="0"/>
                        <a:cs typeface="Calibri" panose="020F050202020403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63A-4F0B-B128-DFFC38494F0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0.59</c:v>
                </c:pt>
              </c:numCache>
            </c:numRef>
          </c:val>
          <c:extLst>
            <c:ext xmlns:c16="http://schemas.microsoft.com/office/drawing/2014/chart" uri="{C3380CC4-5D6E-409C-BE32-E72D297353CC}">
              <c16:uniqueId val="{00000000-D63A-4F0B-B128-DFFC38494F00}"/>
            </c:ext>
          </c:extLst>
        </c:ser>
        <c:ser>
          <c:idx val="1"/>
          <c:order val="1"/>
          <c:tx>
            <c:strRef>
              <c:f>Sheet1!$C$1</c:f>
              <c:strCache>
                <c:ptCount val="1"/>
                <c:pt idx="0">
                  <c:v>All Disabilities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0.5</c:v>
                </c:pt>
              </c:numCache>
            </c:numRef>
          </c:val>
          <c:extLst>
            <c:ext xmlns:c16="http://schemas.microsoft.com/office/drawing/2014/chart" uri="{C3380CC4-5D6E-409C-BE32-E72D297353CC}">
              <c16:uniqueId val="{00000001-D63A-4F0B-B128-DFFC38494F00}"/>
            </c:ext>
          </c:extLst>
        </c:ser>
        <c:ser>
          <c:idx val="2"/>
          <c:order val="2"/>
          <c:tx>
            <c:strRef>
              <c:f>Sheet1!$D$1</c:f>
              <c:strCache>
                <c:ptCount val="1"/>
                <c:pt idx="0">
                  <c:v>ASD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0.39</c:v>
                </c:pt>
              </c:numCache>
            </c:numRef>
          </c:val>
          <c:extLst>
            <c:ext xmlns:c16="http://schemas.microsoft.com/office/drawing/2014/chart" uri="{C3380CC4-5D6E-409C-BE32-E72D297353CC}">
              <c16:uniqueId val="{00000000-6650-4283-A5E6-F5CBF84F98C2}"/>
            </c:ext>
          </c:extLst>
        </c:ser>
        <c:dLbls>
          <c:showLegendKey val="0"/>
          <c:showVal val="0"/>
          <c:showCatName val="0"/>
          <c:showSerName val="0"/>
          <c:showPercent val="0"/>
          <c:showBubbleSize val="0"/>
        </c:dLbls>
        <c:gapWidth val="219"/>
        <c:overlap val="-27"/>
        <c:axId val="916420031"/>
        <c:axId val="205966928"/>
      </c:barChart>
      <c:catAx>
        <c:axId val="916420031"/>
        <c:scaling>
          <c:orientation val="minMax"/>
        </c:scaling>
        <c:delete val="1"/>
        <c:axPos val="b"/>
        <c:numFmt formatCode="#,##0.00" sourceLinked="0"/>
        <c:majorTickMark val="none"/>
        <c:minorTickMark val="none"/>
        <c:tickLblPos val="nextTo"/>
        <c:crossAx val="205966928"/>
        <c:crosses val="autoZero"/>
        <c:auto val="1"/>
        <c:lblAlgn val="ctr"/>
        <c:lblOffset val="100"/>
        <c:noMultiLvlLbl val="0"/>
      </c:catAx>
      <c:valAx>
        <c:axId val="205966928"/>
        <c:scaling>
          <c:orientation val="minMax"/>
        </c:scaling>
        <c:delete val="1"/>
        <c:axPos val="l"/>
        <c:majorGridlines>
          <c:spPr>
            <a:ln w="9525" cap="flat" cmpd="sng" algn="ctr">
              <a:solidFill>
                <a:schemeClr val="bg1"/>
              </a:solidFill>
              <a:round/>
            </a:ln>
            <a:effectLst/>
          </c:spPr>
        </c:majorGridlines>
        <c:numFmt formatCode="0%" sourceLinked="1"/>
        <c:majorTickMark val="none"/>
        <c:minorTickMark val="none"/>
        <c:tickLblPos val="nextTo"/>
        <c:crossAx val="916420031"/>
        <c:crosses val="autoZero"/>
        <c:crossBetween val="between"/>
      </c:valAx>
      <c:spPr>
        <a:noFill/>
        <a:ln>
          <a:solidFill>
            <a:schemeClr val="bg1">
              <a:alpha val="97000"/>
            </a:schemeClr>
          </a:solidFill>
        </a:ln>
        <a:effectLst/>
      </c:spPr>
    </c:plotArea>
    <c:legend>
      <c:legendPos val="b"/>
      <c:layout>
        <c:manualLayout>
          <c:xMode val="edge"/>
          <c:yMode val="edge"/>
          <c:x val="0.2933080808080808"/>
          <c:y val="0"/>
          <c:w val="0.3596023745176693"/>
          <c:h val="6.293959519432761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660264057901847E-2"/>
          <c:y val="3.372917948319152E-2"/>
          <c:w val="0.90510396161417339"/>
          <c:h val="0.80761135533886841"/>
        </c:manualLayout>
      </c:layout>
      <c:barChart>
        <c:barDir val="col"/>
        <c:grouping val="clustered"/>
        <c:varyColors val="0"/>
        <c:ser>
          <c:idx val="0"/>
          <c:order val="0"/>
          <c:tx>
            <c:strRef>
              <c:f>Sheet1!$B$1</c:f>
              <c:strCache>
                <c:ptCount val="1"/>
                <c:pt idx="0">
                  <c:v>No Disability</c:v>
                </c:pt>
              </c:strCache>
            </c:strRef>
          </c:tx>
          <c:spPr>
            <a:solidFill>
              <a:schemeClr val="accent1"/>
            </a:solidFill>
            <a:ln>
              <a:noFill/>
            </a:ln>
            <a:effectLst/>
          </c:spPr>
          <c:invertIfNegative val="0"/>
          <c:dLbls>
            <c:dLbl>
              <c:idx val="0"/>
              <c:tx>
                <c:rich>
                  <a:bodyPr/>
                  <a:lstStyle/>
                  <a:p>
                    <a:fld id="{3C6F52A7-F98A-46E5-9FEF-2FB89F5A1DF7}" type="VALUE">
                      <a:rPr lang="en-US">
                        <a:latin typeface="Calibri" panose="020F0502020204030204" pitchFamily="34" charset="0"/>
                        <a:ea typeface="Calibri" panose="020F0502020204030204" pitchFamily="34" charset="0"/>
                        <a:cs typeface="Calibri" panose="020F050202020403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63A-4F0B-B128-DFFC38494F0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Employed</c:v>
                </c:pt>
                <c:pt idx="1">
                  <c:v>Unemployed</c:v>
                </c:pt>
                <c:pt idx="2">
                  <c:v>Not in work force</c:v>
                </c:pt>
              </c:strCache>
            </c:strRef>
          </c:cat>
          <c:val>
            <c:numRef>
              <c:f>Sheet1!$B$2:$B$4</c:f>
              <c:numCache>
                <c:formatCode>0.0%</c:formatCode>
                <c:ptCount val="3"/>
                <c:pt idx="0">
                  <c:v>0.66300000000000003</c:v>
                </c:pt>
                <c:pt idx="1">
                  <c:v>3.5000000000000003E-2</c:v>
                </c:pt>
                <c:pt idx="2">
                  <c:v>0.31</c:v>
                </c:pt>
              </c:numCache>
            </c:numRef>
          </c:val>
          <c:extLst>
            <c:ext xmlns:c16="http://schemas.microsoft.com/office/drawing/2014/chart" uri="{C3380CC4-5D6E-409C-BE32-E72D297353CC}">
              <c16:uniqueId val="{00000000-D63A-4F0B-B128-DFFC38494F00}"/>
            </c:ext>
          </c:extLst>
        </c:ser>
        <c:ser>
          <c:idx val="1"/>
          <c:order val="1"/>
          <c:tx>
            <c:strRef>
              <c:f>Sheet1!$C$1</c:f>
              <c:strCache>
                <c:ptCount val="1"/>
                <c:pt idx="0">
                  <c:v>Disability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Employed</c:v>
                </c:pt>
                <c:pt idx="1">
                  <c:v>Unemployed</c:v>
                </c:pt>
                <c:pt idx="2">
                  <c:v>Not in work force</c:v>
                </c:pt>
              </c:strCache>
            </c:strRef>
          </c:cat>
          <c:val>
            <c:numRef>
              <c:f>Sheet1!$C$2:$C$4</c:f>
              <c:numCache>
                <c:formatCode>0.0%</c:formatCode>
                <c:ptCount val="3"/>
                <c:pt idx="0">
                  <c:v>0.193</c:v>
                </c:pt>
                <c:pt idx="1">
                  <c:v>7.2999999999999995E-2</c:v>
                </c:pt>
                <c:pt idx="2">
                  <c:v>0.79</c:v>
                </c:pt>
              </c:numCache>
            </c:numRef>
          </c:val>
          <c:extLst>
            <c:ext xmlns:c16="http://schemas.microsoft.com/office/drawing/2014/chart" uri="{C3380CC4-5D6E-409C-BE32-E72D297353CC}">
              <c16:uniqueId val="{00000001-D63A-4F0B-B128-DFFC38494F00}"/>
            </c:ext>
          </c:extLst>
        </c:ser>
        <c:dLbls>
          <c:showLegendKey val="0"/>
          <c:showVal val="0"/>
          <c:showCatName val="0"/>
          <c:showSerName val="0"/>
          <c:showPercent val="0"/>
          <c:showBubbleSize val="0"/>
        </c:dLbls>
        <c:gapWidth val="219"/>
        <c:overlap val="-27"/>
        <c:axId val="916420031"/>
        <c:axId val="205966928"/>
      </c:barChart>
      <c:catAx>
        <c:axId val="916420031"/>
        <c:scaling>
          <c:orientation val="minMax"/>
        </c:scaling>
        <c:delete val="0"/>
        <c:axPos val="b"/>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05966928"/>
        <c:crosses val="autoZero"/>
        <c:auto val="1"/>
        <c:lblAlgn val="ctr"/>
        <c:lblOffset val="100"/>
        <c:noMultiLvlLbl val="0"/>
      </c:catAx>
      <c:valAx>
        <c:axId val="205966928"/>
        <c:scaling>
          <c:orientation val="minMax"/>
        </c:scaling>
        <c:delete val="1"/>
        <c:axPos val="l"/>
        <c:majorGridlines>
          <c:spPr>
            <a:ln w="9525" cap="flat" cmpd="sng" algn="ctr">
              <a:solidFill>
                <a:schemeClr val="bg1"/>
              </a:solidFill>
              <a:round/>
            </a:ln>
            <a:effectLst/>
          </c:spPr>
        </c:majorGridlines>
        <c:numFmt formatCode="0.0%" sourceLinked="1"/>
        <c:majorTickMark val="none"/>
        <c:minorTickMark val="none"/>
        <c:tickLblPos val="nextTo"/>
        <c:crossAx val="916420031"/>
        <c:crosses val="autoZero"/>
        <c:crossBetween val="between"/>
      </c:valAx>
      <c:spPr>
        <a:noFill/>
        <a:ln>
          <a:solidFill>
            <a:schemeClr val="bg1">
              <a:alpha val="97000"/>
            </a:schemeClr>
          </a:solidFill>
        </a:ln>
        <a:effectLst/>
      </c:spPr>
    </c:plotArea>
    <c:legend>
      <c:legendPos val="b"/>
      <c:layout>
        <c:manualLayout>
          <c:xMode val="edge"/>
          <c:yMode val="edge"/>
          <c:x val="0.2933080808080808"/>
          <c:y val="0"/>
          <c:w val="0.37595678736180704"/>
          <c:h val="6.5051238616434637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31E021-F94B-485C-B6C3-E373881FD988}"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US"/>
        </a:p>
      </dgm:t>
    </dgm:pt>
    <dgm:pt modelId="{4D76BF04-0C43-4067-BDE4-6B27068E3572}">
      <dgm:prSet phldrT="[Text]" custT="1"/>
      <dgm:spPr/>
      <dgm:t>
        <a:bodyPr/>
        <a:lstStyle/>
        <a:p>
          <a:r>
            <a:rPr lang="en-US" sz="4800" b="1" dirty="0">
              <a:latin typeface="Calibri" panose="020F0502020204030204" pitchFamily="34" charset="0"/>
              <a:ea typeface="Calibri" panose="020F0502020204030204" pitchFamily="34" charset="0"/>
              <a:cs typeface="Calibri" panose="020F0502020204030204" pitchFamily="34" charset="0"/>
            </a:rPr>
            <a:t>1994</a:t>
          </a:r>
          <a:endParaRPr lang="en-US" sz="3200" b="1" dirty="0">
            <a:latin typeface="Calibri" panose="020F0502020204030204" pitchFamily="34" charset="0"/>
            <a:ea typeface="Calibri" panose="020F0502020204030204" pitchFamily="34" charset="0"/>
            <a:cs typeface="Calibri" panose="020F0502020204030204" pitchFamily="34" charset="0"/>
          </a:endParaRPr>
        </a:p>
        <a:p>
          <a:r>
            <a:rPr lang="en-US" sz="4400" b="1" dirty="0">
              <a:latin typeface="Calibri" panose="020F0502020204030204" pitchFamily="34" charset="0"/>
              <a:ea typeface="Calibri" panose="020F0502020204030204" pitchFamily="34" charset="0"/>
              <a:cs typeface="Calibri" panose="020F0502020204030204" pitchFamily="34" charset="0"/>
            </a:rPr>
            <a:t>1:2,000</a:t>
          </a:r>
          <a:endParaRPr lang="en-US" sz="3100" b="1" dirty="0">
            <a:latin typeface="Calibri" panose="020F0502020204030204" pitchFamily="34" charset="0"/>
            <a:ea typeface="Calibri" panose="020F0502020204030204" pitchFamily="34" charset="0"/>
            <a:cs typeface="Calibri" panose="020F0502020204030204" pitchFamily="34" charset="0"/>
          </a:endParaRPr>
        </a:p>
        <a:p>
          <a:r>
            <a:rPr lang="en-US" sz="1800" b="1" dirty="0">
              <a:latin typeface="Calibri" panose="020F0502020204030204" pitchFamily="34" charset="0"/>
              <a:ea typeface="Calibri" panose="020F0502020204030204" pitchFamily="34" charset="0"/>
              <a:cs typeface="Calibri" panose="020F0502020204030204" pitchFamily="34" charset="0"/>
            </a:rPr>
            <a:t>(DSM-IV)</a:t>
          </a:r>
        </a:p>
      </dgm:t>
    </dgm:pt>
    <dgm:pt modelId="{4822D1E6-053B-4B8A-A3CB-C8CB08A1F29A}" type="parTrans" cxnId="{B2C3D230-BC3C-423C-9B69-5982ECFF39FB}">
      <dgm:prSet/>
      <dgm:spPr/>
      <dgm:t>
        <a:bodyPr/>
        <a:lstStyle/>
        <a:p>
          <a:endParaRPr lang="en-US"/>
        </a:p>
      </dgm:t>
    </dgm:pt>
    <dgm:pt modelId="{6D52A926-2EB2-494E-84DA-69BC67B31F07}" type="sibTrans" cxnId="{B2C3D230-BC3C-423C-9B69-5982ECFF39FB}">
      <dgm:prSet/>
      <dgm:spPr/>
      <dgm:t>
        <a:bodyPr/>
        <a:lstStyle/>
        <a:p>
          <a:endParaRPr lang="en-US" dirty="0"/>
        </a:p>
      </dgm:t>
    </dgm:pt>
    <dgm:pt modelId="{21811361-517C-476C-A039-BCA7A2BAE07A}">
      <dgm:prSet phldrT="[Text]" custT="1"/>
      <dgm:spPr/>
      <dgm:t>
        <a:bodyPr/>
        <a:lstStyle/>
        <a:p>
          <a:r>
            <a:rPr lang="en-US" sz="4800" b="1" dirty="0">
              <a:latin typeface="Calibri" panose="020F0502020204030204" pitchFamily="34" charset="0"/>
              <a:ea typeface="Calibri" panose="020F0502020204030204" pitchFamily="34" charset="0"/>
              <a:cs typeface="Calibri" panose="020F0502020204030204" pitchFamily="34" charset="0"/>
            </a:rPr>
            <a:t>2023</a:t>
          </a:r>
          <a:endParaRPr lang="en-US" sz="3700" b="1" dirty="0">
            <a:latin typeface="Calibri" panose="020F0502020204030204" pitchFamily="34" charset="0"/>
            <a:ea typeface="Calibri" panose="020F0502020204030204" pitchFamily="34" charset="0"/>
            <a:cs typeface="Calibri" panose="020F0502020204030204" pitchFamily="34" charset="0"/>
          </a:endParaRPr>
        </a:p>
        <a:p>
          <a:r>
            <a:rPr lang="en-US" sz="4400" b="1" dirty="0">
              <a:latin typeface="Calibri" panose="020F0502020204030204" pitchFamily="34" charset="0"/>
              <a:ea typeface="Calibri" panose="020F0502020204030204" pitchFamily="34" charset="0"/>
              <a:cs typeface="Calibri" panose="020F0502020204030204" pitchFamily="34" charset="0"/>
            </a:rPr>
            <a:t>1:36</a:t>
          </a:r>
          <a:r>
            <a:rPr lang="en-US" sz="3700" dirty="0">
              <a:latin typeface="Calibri" panose="020F0502020204030204" pitchFamily="34" charset="0"/>
              <a:ea typeface="Calibri" panose="020F0502020204030204" pitchFamily="34" charset="0"/>
              <a:cs typeface="Calibri" panose="020F0502020204030204" pitchFamily="34" charset="0"/>
            </a:rPr>
            <a:t> </a:t>
          </a:r>
        </a:p>
        <a:p>
          <a:r>
            <a:rPr lang="en-US" sz="1800" b="1" dirty="0">
              <a:latin typeface="Calibri" panose="020F0502020204030204" pitchFamily="34" charset="0"/>
              <a:ea typeface="Calibri" panose="020F0502020204030204" pitchFamily="34" charset="0"/>
              <a:cs typeface="Calibri" panose="020F0502020204030204" pitchFamily="34" charset="0"/>
            </a:rPr>
            <a:t>(CDC)</a:t>
          </a:r>
        </a:p>
      </dgm:t>
    </dgm:pt>
    <dgm:pt modelId="{663CA757-77EE-4901-BDDC-BC14E5152623}" type="parTrans" cxnId="{8A57DDBB-D084-4089-B90C-37EE97A3FB88}">
      <dgm:prSet/>
      <dgm:spPr/>
      <dgm:t>
        <a:bodyPr/>
        <a:lstStyle/>
        <a:p>
          <a:endParaRPr lang="en-US"/>
        </a:p>
      </dgm:t>
    </dgm:pt>
    <dgm:pt modelId="{86C80932-9993-4355-8C06-0A6B6C4CAD29}" type="sibTrans" cxnId="{8A57DDBB-D084-4089-B90C-37EE97A3FB88}">
      <dgm:prSet/>
      <dgm:spPr/>
      <dgm:t>
        <a:bodyPr/>
        <a:lstStyle/>
        <a:p>
          <a:endParaRPr lang="en-US"/>
        </a:p>
      </dgm:t>
    </dgm:pt>
    <dgm:pt modelId="{66258078-0BBB-43CB-895A-97FA5108C90D}" type="pres">
      <dgm:prSet presAssocID="{9531E021-F94B-485C-B6C3-E373881FD988}" presName="Name0" presStyleCnt="0">
        <dgm:presLayoutVars>
          <dgm:dir/>
          <dgm:resizeHandles val="exact"/>
        </dgm:presLayoutVars>
      </dgm:prSet>
      <dgm:spPr/>
    </dgm:pt>
    <dgm:pt modelId="{1D294310-70C3-404B-AE6C-3DCC53804195}" type="pres">
      <dgm:prSet presAssocID="{4D76BF04-0C43-4067-BDE4-6B27068E3572}" presName="node" presStyleLbl="node1" presStyleIdx="0" presStyleCnt="2" custLinFactNeighborX="-899" custLinFactNeighborY="-36958">
        <dgm:presLayoutVars>
          <dgm:bulletEnabled val="1"/>
        </dgm:presLayoutVars>
      </dgm:prSet>
      <dgm:spPr/>
    </dgm:pt>
    <dgm:pt modelId="{6782BAF1-29D5-4FA1-A272-467558646306}" type="pres">
      <dgm:prSet presAssocID="{6D52A926-2EB2-494E-84DA-69BC67B31F07}" presName="sibTrans" presStyleLbl="sibTrans2D1" presStyleIdx="0" presStyleCnt="1"/>
      <dgm:spPr/>
    </dgm:pt>
    <dgm:pt modelId="{F828FC88-1391-4732-B66C-36F401964201}" type="pres">
      <dgm:prSet presAssocID="{6D52A926-2EB2-494E-84DA-69BC67B31F07}" presName="connectorText" presStyleLbl="sibTrans2D1" presStyleIdx="0" presStyleCnt="1"/>
      <dgm:spPr/>
    </dgm:pt>
    <dgm:pt modelId="{3DE12DF9-8675-4F83-A058-FDDB8519CA58}" type="pres">
      <dgm:prSet presAssocID="{21811361-517C-476C-A039-BCA7A2BAE07A}" presName="node" presStyleLbl="node1" presStyleIdx="1" presStyleCnt="2" custLinFactNeighborX="-5544" custLinFactNeighborY="-37779">
        <dgm:presLayoutVars>
          <dgm:bulletEnabled val="1"/>
        </dgm:presLayoutVars>
      </dgm:prSet>
      <dgm:spPr/>
    </dgm:pt>
  </dgm:ptLst>
  <dgm:cxnLst>
    <dgm:cxn modelId="{B2C3D230-BC3C-423C-9B69-5982ECFF39FB}" srcId="{9531E021-F94B-485C-B6C3-E373881FD988}" destId="{4D76BF04-0C43-4067-BDE4-6B27068E3572}" srcOrd="0" destOrd="0" parTransId="{4822D1E6-053B-4B8A-A3CB-C8CB08A1F29A}" sibTransId="{6D52A926-2EB2-494E-84DA-69BC67B31F07}"/>
    <dgm:cxn modelId="{A713BB73-2021-4D66-B6D0-C4FCC295CA53}" type="presOf" srcId="{4D76BF04-0C43-4067-BDE4-6B27068E3572}" destId="{1D294310-70C3-404B-AE6C-3DCC53804195}" srcOrd="0" destOrd="0" presId="urn:microsoft.com/office/officeart/2005/8/layout/process1"/>
    <dgm:cxn modelId="{6E2A3E7E-A70A-472D-B425-A007F72B2AD2}" type="presOf" srcId="{21811361-517C-476C-A039-BCA7A2BAE07A}" destId="{3DE12DF9-8675-4F83-A058-FDDB8519CA58}" srcOrd="0" destOrd="0" presId="urn:microsoft.com/office/officeart/2005/8/layout/process1"/>
    <dgm:cxn modelId="{6005188E-DFA2-4775-8023-E8A0D4B457B0}" type="presOf" srcId="{6D52A926-2EB2-494E-84DA-69BC67B31F07}" destId="{6782BAF1-29D5-4FA1-A272-467558646306}" srcOrd="0" destOrd="0" presId="urn:microsoft.com/office/officeart/2005/8/layout/process1"/>
    <dgm:cxn modelId="{8A57DDBB-D084-4089-B90C-37EE97A3FB88}" srcId="{9531E021-F94B-485C-B6C3-E373881FD988}" destId="{21811361-517C-476C-A039-BCA7A2BAE07A}" srcOrd="1" destOrd="0" parTransId="{663CA757-77EE-4901-BDDC-BC14E5152623}" sibTransId="{86C80932-9993-4355-8C06-0A6B6C4CAD29}"/>
    <dgm:cxn modelId="{EA116CD8-FF7E-4DFE-9E13-042576A2AD9A}" type="presOf" srcId="{6D52A926-2EB2-494E-84DA-69BC67B31F07}" destId="{F828FC88-1391-4732-B66C-36F401964201}" srcOrd="1" destOrd="0" presId="urn:microsoft.com/office/officeart/2005/8/layout/process1"/>
    <dgm:cxn modelId="{3A0B88E1-AECB-490E-A8CF-DBA7349B1819}" type="presOf" srcId="{9531E021-F94B-485C-B6C3-E373881FD988}" destId="{66258078-0BBB-43CB-895A-97FA5108C90D}" srcOrd="0" destOrd="0" presId="urn:microsoft.com/office/officeart/2005/8/layout/process1"/>
    <dgm:cxn modelId="{02C34C96-F070-471C-95E3-F0C6D216F5F5}" type="presParOf" srcId="{66258078-0BBB-43CB-895A-97FA5108C90D}" destId="{1D294310-70C3-404B-AE6C-3DCC53804195}" srcOrd="0" destOrd="0" presId="urn:microsoft.com/office/officeart/2005/8/layout/process1"/>
    <dgm:cxn modelId="{8A7C3419-8032-4298-9E3A-813F86DFFB29}" type="presParOf" srcId="{66258078-0BBB-43CB-895A-97FA5108C90D}" destId="{6782BAF1-29D5-4FA1-A272-467558646306}" srcOrd="1" destOrd="0" presId="urn:microsoft.com/office/officeart/2005/8/layout/process1"/>
    <dgm:cxn modelId="{32A7DD47-1E58-40B1-A0F2-348D2BF06EF5}" type="presParOf" srcId="{6782BAF1-29D5-4FA1-A272-467558646306}" destId="{F828FC88-1391-4732-B66C-36F401964201}" srcOrd="0" destOrd="0" presId="urn:microsoft.com/office/officeart/2005/8/layout/process1"/>
    <dgm:cxn modelId="{BC5D635A-E839-4D8F-B048-032CAAF95826}" type="presParOf" srcId="{66258078-0BBB-43CB-895A-97FA5108C90D}" destId="{3DE12DF9-8675-4F83-A058-FDDB8519CA58}"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31E021-F94B-485C-B6C3-E373881FD988}"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US"/>
        </a:p>
      </dgm:t>
    </dgm:pt>
    <dgm:pt modelId="{4D76BF04-0C43-4067-BDE4-6B27068E3572}">
      <dgm:prSet phldrT="[Text]" custT="1"/>
      <dgm:spPr/>
      <dgm:t>
        <a:bodyPr/>
        <a:lstStyle/>
        <a:p>
          <a:r>
            <a:rPr lang="en-US" sz="4800" b="1" dirty="0">
              <a:latin typeface="Calibri" panose="020F0502020204030204" pitchFamily="34" charset="0"/>
              <a:ea typeface="Calibri" panose="020F0502020204030204" pitchFamily="34" charset="0"/>
              <a:cs typeface="Calibri" panose="020F0502020204030204" pitchFamily="34" charset="0"/>
            </a:rPr>
            <a:t>2013</a:t>
          </a:r>
          <a:endParaRPr lang="en-US" sz="3200" b="1" dirty="0">
            <a:latin typeface="Calibri" panose="020F0502020204030204" pitchFamily="34" charset="0"/>
            <a:ea typeface="Calibri" panose="020F0502020204030204" pitchFamily="34" charset="0"/>
            <a:cs typeface="Calibri" panose="020F0502020204030204" pitchFamily="34" charset="0"/>
          </a:endParaRPr>
        </a:p>
        <a:p>
          <a:r>
            <a:rPr lang="en-US" sz="4400" b="1" dirty="0">
              <a:latin typeface="Calibri" panose="020F0502020204030204" pitchFamily="34" charset="0"/>
              <a:ea typeface="Calibri" panose="020F0502020204030204" pitchFamily="34" charset="0"/>
              <a:cs typeface="Calibri" panose="020F0502020204030204" pitchFamily="34" charset="0"/>
            </a:rPr>
            <a:t>16,730</a:t>
          </a:r>
          <a:endParaRPr lang="en-US" sz="3100" b="1" dirty="0">
            <a:latin typeface="Calibri" panose="020F0502020204030204" pitchFamily="34" charset="0"/>
            <a:ea typeface="Calibri" panose="020F0502020204030204" pitchFamily="34" charset="0"/>
            <a:cs typeface="Calibri" panose="020F0502020204030204" pitchFamily="34" charset="0"/>
          </a:endParaRPr>
        </a:p>
        <a:p>
          <a:r>
            <a:rPr lang="en-US" sz="1800" b="1" dirty="0">
              <a:latin typeface="Calibri" panose="020F0502020204030204" pitchFamily="34" charset="0"/>
              <a:ea typeface="Calibri" panose="020F0502020204030204" pitchFamily="34" charset="0"/>
              <a:cs typeface="Calibri" panose="020F0502020204030204" pitchFamily="34" charset="0"/>
            </a:rPr>
            <a:t>(MDE-Office of Special Education)</a:t>
          </a:r>
        </a:p>
      </dgm:t>
    </dgm:pt>
    <dgm:pt modelId="{4822D1E6-053B-4B8A-A3CB-C8CB08A1F29A}" type="parTrans" cxnId="{B2C3D230-BC3C-423C-9B69-5982ECFF39FB}">
      <dgm:prSet/>
      <dgm:spPr/>
      <dgm:t>
        <a:bodyPr/>
        <a:lstStyle/>
        <a:p>
          <a:endParaRPr lang="en-US"/>
        </a:p>
      </dgm:t>
    </dgm:pt>
    <dgm:pt modelId="{6D52A926-2EB2-494E-84DA-69BC67B31F07}" type="sibTrans" cxnId="{B2C3D230-BC3C-423C-9B69-5982ECFF39FB}">
      <dgm:prSet/>
      <dgm:spPr/>
      <dgm:t>
        <a:bodyPr/>
        <a:lstStyle/>
        <a:p>
          <a:endParaRPr lang="en-US" dirty="0"/>
        </a:p>
      </dgm:t>
    </dgm:pt>
    <dgm:pt modelId="{21811361-517C-476C-A039-BCA7A2BAE07A}">
      <dgm:prSet phldrT="[Text]" custT="1"/>
      <dgm:spPr/>
      <dgm:t>
        <a:bodyPr/>
        <a:lstStyle/>
        <a:p>
          <a:r>
            <a:rPr lang="en-US" sz="4800" b="1" dirty="0">
              <a:latin typeface="Calibri" panose="020F0502020204030204" pitchFamily="34" charset="0"/>
              <a:ea typeface="Calibri" panose="020F0502020204030204" pitchFamily="34" charset="0"/>
              <a:cs typeface="Calibri" panose="020F0502020204030204" pitchFamily="34" charset="0"/>
            </a:rPr>
            <a:t>2023</a:t>
          </a:r>
          <a:endParaRPr lang="en-US" sz="3700" b="1" dirty="0">
            <a:latin typeface="Calibri" panose="020F0502020204030204" pitchFamily="34" charset="0"/>
            <a:ea typeface="Calibri" panose="020F0502020204030204" pitchFamily="34" charset="0"/>
            <a:cs typeface="Calibri" panose="020F0502020204030204" pitchFamily="34" charset="0"/>
          </a:endParaRPr>
        </a:p>
        <a:p>
          <a:r>
            <a:rPr lang="en-US" sz="4400" b="1" dirty="0">
              <a:latin typeface="Calibri" panose="020F0502020204030204" pitchFamily="34" charset="0"/>
              <a:ea typeface="Calibri" panose="020F0502020204030204" pitchFamily="34" charset="0"/>
              <a:cs typeface="Calibri" panose="020F0502020204030204" pitchFamily="34" charset="0"/>
            </a:rPr>
            <a:t>25,147</a:t>
          </a:r>
          <a:r>
            <a:rPr lang="en-US" sz="3700" dirty="0">
              <a:latin typeface="Calibri" panose="020F0502020204030204" pitchFamily="34" charset="0"/>
              <a:ea typeface="Calibri" panose="020F0502020204030204" pitchFamily="34" charset="0"/>
              <a:cs typeface="Calibri" panose="020F0502020204030204" pitchFamily="34" charset="0"/>
            </a:rPr>
            <a:t> </a:t>
          </a:r>
        </a:p>
        <a:p>
          <a:r>
            <a:rPr lang="en-US" sz="1800" b="1" dirty="0">
              <a:latin typeface="Calibri" panose="020F0502020204030204" pitchFamily="34" charset="0"/>
              <a:ea typeface="Calibri" panose="020F0502020204030204" pitchFamily="34" charset="0"/>
              <a:cs typeface="Calibri" panose="020F0502020204030204" pitchFamily="34" charset="0"/>
            </a:rPr>
            <a:t>(MDE, Office of Special Education)</a:t>
          </a:r>
        </a:p>
      </dgm:t>
    </dgm:pt>
    <dgm:pt modelId="{663CA757-77EE-4901-BDDC-BC14E5152623}" type="parTrans" cxnId="{8A57DDBB-D084-4089-B90C-37EE97A3FB88}">
      <dgm:prSet/>
      <dgm:spPr/>
      <dgm:t>
        <a:bodyPr/>
        <a:lstStyle/>
        <a:p>
          <a:endParaRPr lang="en-US"/>
        </a:p>
      </dgm:t>
    </dgm:pt>
    <dgm:pt modelId="{86C80932-9993-4355-8C06-0A6B6C4CAD29}" type="sibTrans" cxnId="{8A57DDBB-D084-4089-B90C-37EE97A3FB88}">
      <dgm:prSet/>
      <dgm:spPr/>
      <dgm:t>
        <a:bodyPr/>
        <a:lstStyle/>
        <a:p>
          <a:endParaRPr lang="en-US"/>
        </a:p>
      </dgm:t>
    </dgm:pt>
    <dgm:pt modelId="{66258078-0BBB-43CB-895A-97FA5108C90D}" type="pres">
      <dgm:prSet presAssocID="{9531E021-F94B-485C-B6C3-E373881FD988}" presName="Name0" presStyleCnt="0">
        <dgm:presLayoutVars>
          <dgm:dir/>
          <dgm:resizeHandles val="exact"/>
        </dgm:presLayoutVars>
      </dgm:prSet>
      <dgm:spPr/>
    </dgm:pt>
    <dgm:pt modelId="{1D294310-70C3-404B-AE6C-3DCC53804195}" type="pres">
      <dgm:prSet presAssocID="{4D76BF04-0C43-4067-BDE4-6B27068E3572}" presName="node" presStyleLbl="node1" presStyleIdx="0" presStyleCnt="2" custLinFactNeighborX="-899" custLinFactNeighborY="-36958">
        <dgm:presLayoutVars>
          <dgm:bulletEnabled val="1"/>
        </dgm:presLayoutVars>
      </dgm:prSet>
      <dgm:spPr/>
    </dgm:pt>
    <dgm:pt modelId="{6782BAF1-29D5-4FA1-A272-467558646306}" type="pres">
      <dgm:prSet presAssocID="{6D52A926-2EB2-494E-84DA-69BC67B31F07}" presName="sibTrans" presStyleLbl="sibTrans2D1" presStyleIdx="0" presStyleCnt="1"/>
      <dgm:spPr/>
    </dgm:pt>
    <dgm:pt modelId="{F828FC88-1391-4732-B66C-36F401964201}" type="pres">
      <dgm:prSet presAssocID="{6D52A926-2EB2-494E-84DA-69BC67B31F07}" presName="connectorText" presStyleLbl="sibTrans2D1" presStyleIdx="0" presStyleCnt="1"/>
      <dgm:spPr/>
    </dgm:pt>
    <dgm:pt modelId="{3DE12DF9-8675-4F83-A058-FDDB8519CA58}" type="pres">
      <dgm:prSet presAssocID="{21811361-517C-476C-A039-BCA7A2BAE07A}" presName="node" presStyleLbl="node1" presStyleIdx="1" presStyleCnt="2" custLinFactNeighborX="-5544" custLinFactNeighborY="-37779">
        <dgm:presLayoutVars>
          <dgm:bulletEnabled val="1"/>
        </dgm:presLayoutVars>
      </dgm:prSet>
      <dgm:spPr/>
    </dgm:pt>
  </dgm:ptLst>
  <dgm:cxnLst>
    <dgm:cxn modelId="{B2C3D230-BC3C-423C-9B69-5982ECFF39FB}" srcId="{9531E021-F94B-485C-B6C3-E373881FD988}" destId="{4D76BF04-0C43-4067-BDE4-6B27068E3572}" srcOrd="0" destOrd="0" parTransId="{4822D1E6-053B-4B8A-A3CB-C8CB08A1F29A}" sibTransId="{6D52A926-2EB2-494E-84DA-69BC67B31F07}"/>
    <dgm:cxn modelId="{A713BB73-2021-4D66-B6D0-C4FCC295CA53}" type="presOf" srcId="{4D76BF04-0C43-4067-BDE4-6B27068E3572}" destId="{1D294310-70C3-404B-AE6C-3DCC53804195}" srcOrd="0" destOrd="0" presId="urn:microsoft.com/office/officeart/2005/8/layout/process1"/>
    <dgm:cxn modelId="{6E2A3E7E-A70A-472D-B425-A007F72B2AD2}" type="presOf" srcId="{21811361-517C-476C-A039-BCA7A2BAE07A}" destId="{3DE12DF9-8675-4F83-A058-FDDB8519CA58}" srcOrd="0" destOrd="0" presId="urn:microsoft.com/office/officeart/2005/8/layout/process1"/>
    <dgm:cxn modelId="{6005188E-DFA2-4775-8023-E8A0D4B457B0}" type="presOf" srcId="{6D52A926-2EB2-494E-84DA-69BC67B31F07}" destId="{6782BAF1-29D5-4FA1-A272-467558646306}" srcOrd="0" destOrd="0" presId="urn:microsoft.com/office/officeart/2005/8/layout/process1"/>
    <dgm:cxn modelId="{8A57DDBB-D084-4089-B90C-37EE97A3FB88}" srcId="{9531E021-F94B-485C-B6C3-E373881FD988}" destId="{21811361-517C-476C-A039-BCA7A2BAE07A}" srcOrd="1" destOrd="0" parTransId="{663CA757-77EE-4901-BDDC-BC14E5152623}" sibTransId="{86C80932-9993-4355-8C06-0A6B6C4CAD29}"/>
    <dgm:cxn modelId="{EA116CD8-FF7E-4DFE-9E13-042576A2AD9A}" type="presOf" srcId="{6D52A926-2EB2-494E-84DA-69BC67B31F07}" destId="{F828FC88-1391-4732-B66C-36F401964201}" srcOrd="1" destOrd="0" presId="urn:microsoft.com/office/officeart/2005/8/layout/process1"/>
    <dgm:cxn modelId="{3A0B88E1-AECB-490E-A8CF-DBA7349B1819}" type="presOf" srcId="{9531E021-F94B-485C-B6C3-E373881FD988}" destId="{66258078-0BBB-43CB-895A-97FA5108C90D}" srcOrd="0" destOrd="0" presId="urn:microsoft.com/office/officeart/2005/8/layout/process1"/>
    <dgm:cxn modelId="{02C34C96-F070-471C-95E3-F0C6D216F5F5}" type="presParOf" srcId="{66258078-0BBB-43CB-895A-97FA5108C90D}" destId="{1D294310-70C3-404B-AE6C-3DCC53804195}" srcOrd="0" destOrd="0" presId="urn:microsoft.com/office/officeart/2005/8/layout/process1"/>
    <dgm:cxn modelId="{8A7C3419-8032-4298-9E3A-813F86DFFB29}" type="presParOf" srcId="{66258078-0BBB-43CB-895A-97FA5108C90D}" destId="{6782BAF1-29D5-4FA1-A272-467558646306}" srcOrd="1" destOrd="0" presId="urn:microsoft.com/office/officeart/2005/8/layout/process1"/>
    <dgm:cxn modelId="{32A7DD47-1E58-40B1-A0F2-348D2BF06EF5}" type="presParOf" srcId="{6782BAF1-29D5-4FA1-A272-467558646306}" destId="{F828FC88-1391-4732-B66C-36F401964201}" srcOrd="0" destOrd="0" presId="urn:microsoft.com/office/officeart/2005/8/layout/process1"/>
    <dgm:cxn modelId="{BC5D635A-E839-4D8F-B048-032CAAF95826}" type="presParOf" srcId="{66258078-0BBB-43CB-895A-97FA5108C90D}" destId="{3DE12DF9-8675-4F83-A058-FDDB8519CA58}" srcOrd="2"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07AE5A-8DC8-4871-8B4A-92A64972DA07}"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C15242BB-29C8-4F51-8C93-FDC3BC417C36}">
      <dgm:prSet phldrT="[Text]" custT="1"/>
      <dgm:spPr/>
      <dgm:t>
        <a:bodyPr/>
        <a:lstStyle/>
        <a:p>
          <a:r>
            <a:rPr lang="en-US" sz="2400" b="1" dirty="0">
              <a:latin typeface="Calibri" panose="020F0502020204030204" pitchFamily="34" charset="0"/>
              <a:ea typeface="Calibri" panose="020F0502020204030204" pitchFamily="34" charset="0"/>
              <a:cs typeface="Calibri" panose="020F0502020204030204" pitchFamily="34" charset="0"/>
            </a:rPr>
            <a:t>Leaving Secondary Education</a:t>
          </a:r>
        </a:p>
      </dgm:t>
    </dgm:pt>
    <dgm:pt modelId="{54C5DCA5-6A94-4A7D-823F-11DA5CCB78B0}" type="parTrans" cxnId="{7BD1450A-FFF0-4076-97CC-6079D073A232}">
      <dgm:prSet/>
      <dgm:spPr/>
      <dgm:t>
        <a:bodyPr/>
        <a:lstStyle/>
        <a:p>
          <a:endParaRPr lang="en-US"/>
        </a:p>
      </dgm:t>
    </dgm:pt>
    <dgm:pt modelId="{0D632F8E-D7B8-455D-B474-B669810F136D}" type="sibTrans" cxnId="{7BD1450A-FFF0-4076-97CC-6079D073A232}">
      <dgm:prSet/>
      <dgm:spPr/>
      <dgm:t>
        <a:bodyPr/>
        <a:lstStyle/>
        <a:p>
          <a:endParaRPr lang="en-US"/>
        </a:p>
      </dgm:t>
    </dgm:pt>
    <dgm:pt modelId="{A389B617-12F5-4EB1-B970-040895516CF1}">
      <dgm:prSet phldrT="[Tex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Diploma</a:t>
          </a:r>
          <a:endParaRPr lang="en-US" dirty="0"/>
        </a:p>
      </dgm:t>
    </dgm:pt>
    <dgm:pt modelId="{61CE05AF-C82B-4506-A2CC-F0CC2DBA23F6}" type="parTrans" cxnId="{09376C94-D7F8-4AE0-A46C-75499C7ADDDF}">
      <dgm:prSet/>
      <dgm:spPr/>
      <dgm:t>
        <a:bodyPr/>
        <a:lstStyle/>
        <a:p>
          <a:endParaRPr lang="en-US"/>
        </a:p>
      </dgm:t>
    </dgm:pt>
    <dgm:pt modelId="{515C2B2D-9DF9-44B0-8896-0B5917637AFE}" type="sibTrans" cxnId="{09376C94-D7F8-4AE0-A46C-75499C7ADDDF}">
      <dgm:prSet/>
      <dgm:spPr/>
      <dgm:t>
        <a:bodyPr/>
        <a:lstStyle/>
        <a:p>
          <a:endParaRPr lang="en-US"/>
        </a:p>
      </dgm:t>
    </dgm:pt>
    <dgm:pt modelId="{2E80901A-152A-4931-ABBB-4A46F66589EC}">
      <dgm:prSet phldrT="[Tex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Work</a:t>
          </a:r>
        </a:p>
      </dgm:t>
    </dgm:pt>
    <dgm:pt modelId="{A271BA09-3F67-4872-8F48-2E8EC9DD39C2}" type="parTrans" cxnId="{3F78969B-A016-424A-ABC2-1CA5D48ACC74}">
      <dgm:prSet/>
      <dgm:spPr/>
      <dgm:t>
        <a:bodyPr/>
        <a:lstStyle/>
        <a:p>
          <a:endParaRPr lang="en-US"/>
        </a:p>
      </dgm:t>
    </dgm:pt>
    <dgm:pt modelId="{FF0FEC8A-EDFB-4E21-92EE-D12C720E1EC6}" type="sibTrans" cxnId="{3F78969B-A016-424A-ABC2-1CA5D48ACC74}">
      <dgm:prSet/>
      <dgm:spPr/>
      <dgm:t>
        <a:bodyPr/>
        <a:lstStyle/>
        <a:p>
          <a:endParaRPr lang="en-US"/>
        </a:p>
      </dgm:t>
    </dgm:pt>
    <dgm:pt modelId="{3242FE26-9708-430E-A9A9-58E73E807766}">
      <dgm:prSet phldrT="[Text]" custT="1"/>
      <dgm:spPr/>
      <dgm:t>
        <a:bodyPr/>
        <a:lstStyle/>
        <a:p>
          <a:pPr>
            <a:spcAft>
              <a:spcPts val="0"/>
            </a:spcAft>
          </a:pPr>
          <a:r>
            <a:rPr lang="en-US" sz="1900" b="1" dirty="0">
              <a:latin typeface="Calibri" panose="020F0502020204030204" pitchFamily="34" charset="0"/>
              <a:ea typeface="Calibri" panose="020F0502020204030204" pitchFamily="34" charset="0"/>
              <a:cs typeface="Calibri" panose="020F0502020204030204" pitchFamily="34" charset="0"/>
            </a:rPr>
            <a:t>Post High School Education </a:t>
          </a:r>
        </a:p>
        <a:p>
          <a:pPr>
            <a:spcAft>
              <a:spcPts val="0"/>
            </a:spcAft>
          </a:pPr>
          <a:r>
            <a:rPr lang="en-US" sz="1600" b="1" dirty="0">
              <a:latin typeface="Calibri" panose="020F0502020204030204" pitchFamily="34" charset="0"/>
              <a:ea typeface="Calibri" panose="020F0502020204030204" pitchFamily="34" charset="0"/>
              <a:cs typeface="Calibri" panose="020F0502020204030204" pitchFamily="34" charset="0"/>
            </a:rPr>
            <a:t>(college, tech, military, etc.)</a:t>
          </a:r>
          <a:endParaRPr lang="en-US" sz="1800" b="1" dirty="0">
            <a:latin typeface="Calibri" panose="020F0502020204030204" pitchFamily="34" charset="0"/>
            <a:ea typeface="Calibri" panose="020F0502020204030204" pitchFamily="34" charset="0"/>
            <a:cs typeface="Calibri" panose="020F0502020204030204" pitchFamily="34" charset="0"/>
          </a:endParaRPr>
        </a:p>
      </dgm:t>
    </dgm:pt>
    <dgm:pt modelId="{067E8F21-5247-4BB0-8364-A6C5A9B3C5D3}" type="parTrans" cxnId="{DC4755F4-761D-43B5-A238-7F074788AA1A}">
      <dgm:prSet/>
      <dgm:spPr/>
      <dgm:t>
        <a:bodyPr/>
        <a:lstStyle/>
        <a:p>
          <a:endParaRPr lang="en-US"/>
        </a:p>
      </dgm:t>
    </dgm:pt>
    <dgm:pt modelId="{F038855D-BDBA-4858-BC2B-76273715F5FD}" type="sibTrans" cxnId="{DC4755F4-761D-43B5-A238-7F074788AA1A}">
      <dgm:prSet/>
      <dgm:spPr/>
      <dgm:t>
        <a:bodyPr/>
        <a:lstStyle/>
        <a:p>
          <a:endParaRPr lang="en-US"/>
        </a:p>
      </dgm:t>
    </dgm:pt>
    <dgm:pt modelId="{9DE4B57E-B95C-4AE4-BE60-293254657403}">
      <dgm:prSet phldrT="[Tex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No Diploma</a:t>
          </a:r>
        </a:p>
      </dgm:t>
    </dgm:pt>
    <dgm:pt modelId="{666BB805-BC9B-4990-8AB2-4CCBBED01D1C}" type="parTrans" cxnId="{9042B168-DAF5-42E5-A1EB-3010CA9AAA51}">
      <dgm:prSet/>
      <dgm:spPr/>
      <dgm:t>
        <a:bodyPr/>
        <a:lstStyle/>
        <a:p>
          <a:endParaRPr lang="en-US"/>
        </a:p>
      </dgm:t>
    </dgm:pt>
    <dgm:pt modelId="{E2B2DDD7-C010-4DCD-B2C8-744BCA25D51D}" type="sibTrans" cxnId="{9042B168-DAF5-42E5-A1EB-3010CA9AAA51}">
      <dgm:prSet/>
      <dgm:spPr/>
      <dgm:t>
        <a:bodyPr/>
        <a:lstStyle/>
        <a:p>
          <a:endParaRPr lang="en-US"/>
        </a:p>
      </dgm:t>
    </dgm:pt>
    <dgm:pt modelId="{2321B8FC-A78C-444B-88EB-4F87BE6F518B}">
      <dgm:prSet phldrT="[Tex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Post High School Transition Program (ISD)</a:t>
          </a:r>
        </a:p>
      </dgm:t>
    </dgm:pt>
    <dgm:pt modelId="{11DF72E1-063D-4C1C-B88F-198DEBF45296}" type="parTrans" cxnId="{D93D4253-6DE6-4E54-962E-EBD5219C277D}">
      <dgm:prSet/>
      <dgm:spPr/>
      <dgm:t>
        <a:bodyPr/>
        <a:lstStyle/>
        <a:p>
          <a:endParaRPr lang="en-US"/>
        </a:p>
      </dgm:t>
    </dgm:pt>
    <dgm:pt modelId="{7ADDD026-2634-4209-A418-5A468AFB3EC9}" type="sibTrans" cxnId="{D93D4253-6DE6-4E54-962E-EBD5219C277D}">
      <dgm:prSet/>
      <dgm:spPr/>
      <dgm:t>
        <a:bodyPr/>
        <a:lstStyle/>
        <a:p>
          <a:endParaRPr lang="en-US"/>
        </a:p>
      </dgm:t>
    </dgm:pt>
    <dgm:pt modelId="{FEEA2D3E-ECC1-4A26-B815-43DFE14895A1}">
      <dgm:prSe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Work</a:t>
          </a:r>
        </a:p>
      </dgm:t>
    </dgm:pt>
    <dgm:pt modelId="{0BC6F4BC-B0BC-48EC-9B25-1F37F244D5D2}" type="parTrans" cxnId="{9DDA259C-032D-4498-A807-EB6D424A275D}">
      <dgm:prSet/>
      <dgm:spPr/>
      <dgm:t>
        <a:bodyPr/>
        <a:lstStyle/>
        <a:p>
          <a:endParaRPr lang="en-US"/>
        </a:p>
      </dgm:t>
    </dgm:pt>
    <dgm:pt modelId="{303BDCCF-3648-411C-88E7-228CD4BE2FB3}" type="sibTrans" cxnId="{9DDA259C-032D-4498-A807-EB6D424A275D}">
      <dgm:prSet/>
      <dgm:spPr/>
      <dgm:t>
        <a:bodyPr/>
        <a:lstStyle/>
        <a:p>
          <a:endParaRPr lang="en-US"/>
        </a:p>
      </dgm:t>
    </dgm:pt>
    <dgm:pt modelId="{04633EF7-A023-4513-B8BD-1896A910766E}">
      <dgm:prSe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Inclusive Postsecondary Experience</a:t>
          </a:r>
        </a:p>
      </dgm:t>
    </dgm:pt>
    <dgm:pt modelId="{F8822564-2751-452C-B389-CF36CC6147A5}" type="parTrans" cxnId="{C232CF0A-B69E-40EE-8641-A4C335B18F65}">
      <dgm:prSet/>
      <dgm:spPr/>
      <dgm:t>
        <a:bodyPr/>
        <a:lstStyle/>
        <a:p>
          <a:endParaRPr lang="en-US"/>
        </a:p>
      </dgm:t>
    </dgm:pt>
    <dgm:pt modelId="{E44975E0-60FC-4837-9399-9F96A37DB898}" type="sibTrans" cxnId="{C232CF0A-B69E-40EE-8641-A4C335B18F65}">
      <dgm:prSet/>
      <dgm:spPr/>
      <dgm:t>
        <a:bodyPr/>
        <a:lstStyle/>
        <a:p>
          <a:endParaRPr lang="en-US"/>
        </a:p>
      </dgm:t>
    </dgm:pt>
    <dgm:pt modelId="{FE083611-6588-4DD5-86CF-BB6385724BE8}" type="pres">
      <dgm:prSet presAssocID="{9B07AE5A-8DC8-4871-8B4A-92A64972DA07}" presName="hierChild1" presStyleCnt="0">
        <dgm:presLayoutVars>
          <dgm:chPref val="1"/>
          <dgm:dir/>
          <dgm:animOne val="branch"/>
          <dgm:animLvl val="lvl"/>
          <dgm:resizeHandles/>
        </dgm:presLayoutVars>
      </dgm:prSet>
      <dgm:spPr/>
    </dgm:pt>
    <dgm:pt modelId="{B9DEC952-7750-45DE-96DB-C6D7E215B396}" type="pres">
      <dgm:prSet presAssocID="{C15242BB-29C8-4F51-8C93-FDC3BC417C36}" presName="hierRoot1" presStyleCnt="0"/>
      <dgm:spPr/>
    </dgm:pt>
    <dgm:pt modelId="{0F66135C-2EC2-492B-9F62-12F2EA842526}" type="pres">
      <dgm:prSet presAssocID="{C15242BB-29C8-4F51-8C93-FDC3BC417C36}" presName="composite" presStyleCnt="0"/>
      <dgm:spPr/>
    </dgm:pt>
    <dgm:pt modelId="{E9475437-6E74-4788-A4BC-F00D1F9B0134}" type="pres">
      <dgm:prSet presAssocID="{C15242BB-29C8-4F51-8C93-FDC3BC417C36}" presName="background" presStyleLbl="node0" presStyleIdx="0" presStyleCnt="1"/>
      <dgm:spPr/>
    </dgm:pt>
    <dgm:pt modelId="{13AA7684-19EE-4A08-8FE1-D73B6127275E}" type="pres">
      <dgm:prSet presAssocID="{C15242BB-29C8-4F51-8C93-FDC3BC417C36}" presName="text" presStyleLbl="fgAcc0" presStyleIdx="0" presStyleCnt="1" custScaleX="116447" custScaleY="143129">
        <dgm:presLayoutVars>
          <dgm:chPref val="3"/>
        </dgm:presLayoutVars>
      </dgm:prSet>
      <dgm:spPr/>
    </dgm:pt>
    <dgm:pt modelId="{02BF932A-0673-40C6-84AD-B25099BB1E83}" type="pres">
      <dgm:prSet presAssocID="{C15242BB-29C8-4F51-8C93-FDC3BC417C36}" presName="hierChild2" presStyleCnt="0"/>
      <dgm:spPr/>
    </dgm:pt>
    <dgm:pt modelId="{EE46BCAB-377F-4AE2-BB03-45BA4A4297D9}" type="pres">
      <dgm:prSet presAssocID="{61CE05AF-C82B-4506-A2CC-F0CC2DBA23F6}" presName="Name10" presStyleLbl="parChTrans1D2" presStyleIdx="0" presStyleCnt="2"/>
      <dgm:spPr/>
    </dgm:pt>
    <dgm:pt modelId="{F3A69A6C-A6EA-4BB8-AB77-F465E5D3B745}" type="pres">
      <dgm:prSet presAssocID="{A389B617-12F5-4EB1-B970-040895516CF1}" presName="hierRoot2" presStyleCnt="0"/>
      <dgm:spPr/>
    </dgm:pt>
    <dgm:pt modelId="{603D1538-DD31-4B65-9E91-A4B2339D6ECB}" type="pres">
      <dgm:prSet presAssocID="{A389B617-12F5-4EB1-B970-040895516CF1}" presName="composite2" presStyleCnt="0"/>
      <dgm:spPr/>
    </dgm:pt>
    <dgm:pt modelId="{AAC1DD2D-D00A-4520-ADFE-C268C8FB454A}" type="pres">
      <dgm:prSet presAssocID="{A389B617-12F5-4EB1-B970-040895516CF1}" presName="background2" presStyleLbl="node2" presStyleIdx="0" presStyleCnt="2"/>
      <dgm:spPr/>
    </dgm:pt>
    <dgm:pt modelId="{F32AA848-95AB-4725-8316-EAF21D0E0AAD}" type="pres">
      <dgm:prSet presAssocID="{A389B617-12F5-4EB1-B970-040895516CF1}" presName="text2" presStyleLbl="fgAcc2" presStyleIdx="0" presStyleCnt="2">
        <dgm:presLayoutVars>
          <dgm:chPref val="3"/>
        </dgm:presLayoutVars>
      </dgm:prSet>
      <dgm:spPr/>
    </dgm:pt>
    <dgm:pt modelId="{649C1F9B-BCB7-48DC-81E9-D4A7AA3DA2C0}" type="pres">
      <dgm:prSet presAssocID="{A389B617-12F5-4EB1-B970-040895516CF1}" presName="hierChild3" presStyleCnt="0"/>
      <dgm:spPr/>
    </dgm:pt>
    <dgm:pt modelId="{CFFCCFB9-ECB5-4BB1-8E60-867F81087844}" type="pres">
      <dgm:prSet presAssocID="{A271BA09-3F67-4872-8F48-2E8EC9DD39C2}" presName="Name17" presStyleLbl="parChTrans1D3" presStyleIdx="0" presStyleCnt="5"/>
      <dgm:spPr/>
    </dgm:pt>
    <dgm:pt modelId="{28D5835F-F998-4158-9EAE-7336800D85E0}" type="pres">
      <dgm:prSet presAssocID="{2E80901A-152A-4931-ABBB-4A46F66589EC}" presName="hierRoot3" presStyleCnt="0"/>
      <dgm:spPr/>
    </dgm:pt>
    <dgm:pt modelId="{2CDEED74-E990-426C-8345-23AB03ADF551}" type="pres">
      <dgm:prSet presAssocID="{2E80901A-152A-4931-ABBB-4A46F66589EC}" presName="composite3" presStyleCnt="0"/>
      <dgm:spPr/>
    </dgm:pt>
    <dgm:pt modelId="{C5197EF9-F02D-4C54-8B52-649248BD33D9}" type="pres">
      <dgm:prSet presAssocID="{2E80901A-152A-4931-ABBB-4A46F66589EC}" presName="background3" presStyleLbl="node3" presStyleIdx="0" presStyleCnt="5"/>
      <dgm:spPr>
        <a:solidFill>
          <a:schemeClr val="accent2">
            <a:lumMod val="40000"/>
            <a:lumOff val="60000"/>
          </a:schemeClr>
        </a:solidFill>
      </dgm:spPr>
    </dgm:pt>
    <dgm:pt modelId="{A882FD1A-2D20-4D3D-A3DC-FA320F5A09A2}" type="pres">
      <dgm:prSet presAssocID="{2E80901A-152A-4931-ABBB-4A46F66589EC}" presName="text3" presStyleLbl="fgAcc3" presStyleIdx="0" presStyleCnt="5">
        <dgm:presLayoutVars>
          <dgm:chPref val="3"/>
        </dgm:presLayoutVars>
      </dgm:prSet>
      <dgm:spPr/>
    </dgm:pt>
    <dgm:pt modelId="{4B301350-C73B-47A4-A71F-6B3CB4ED6783}" type="pres">
      <dgm:prSet presAssocID="{2E80901A-152A-4931-ABBB-4A46F66589EC}" presName="hierChild4" presStyleCnt="0"/>
      <dgm:spPr/>
    </dgm:pt>
    <dgm:pt modelId="{85B10301-064F-48B9-A421-CCD49E95863A}" type="pres">
      <dgm:prSet presAssocID="{067E8F21-5247-4BB0-8364-A6C5A9B3C5D3}" presName="Name17" presStyleLbl="parChTrans1D3" presStyleIdx="1" presStyleCnt="5"/>
      <dgm:spPr/>
    </dgm:pt>
    <dgm:pt modelId="{136A806C-652D-41D1-A13A-C7FE36FE0D8B}" type="pres">
      <dgm:prSet presAssocID="{3242FE26-9708-430E-A9A9-58E73E807766}" presName="hierRoot3" presStyleCnt="0"/>
      <dgm:spPr/>
    </dgm:pt>
    <dgm:pt modelId="{81908731-328D-41A4-9003-9C1E80C3F34F}" type="pres">
      <dgm:prSet presAssocID="{3242FE26-9708-430E-A9A9-58E73E807766}" presName="composite3" presStyleCnt="0"/>
      <dgm:spPr/>
    </dgm:pt>
    <dgm:pt modelId="{7999FA71-061C-4F55-BB77-0E6EDAC8C1F1}" type="pres">
      <dgm:prSet presAssocID="{3242FE26-9708-430E-A9A9-58E73E807766}" presName="background3" presStyleLbl="node3" presStyleIdx="1" presStyleCnt="5"/>
      <dgm:spPr>
        <a:solidFill>
          <a:schemeClr val="accent2">
            <a:lumMod val="40000"/>
            <a:lumOff val="60000"/>
          </a:schemeClr>
        </a:solidFill>
      </dgm:spPr>
    </dgm:pt>
    <dgm:pt modelId="{9AC354B5-BF3B-4471-AED1-FBE06FA1E5DD}" type="pres">
      <dgm:prSet presAssocID="{3242FE26-9708-430E-A9A9-58E73E807766}" presName="text3" presStyleLbl="fgAcc3" presStyleIdx="1" presStyleCnt="5">
        <dgm:presLayoutVars>
          <dgm:chPref val="3"/>
        </dgm:presLayoutVars>
      </dgm:prSet>
      <dgm:spPr/>
    </dgm:pt>
    <dgm:pt modelId="{00B7338E-0DC5-44E7-909B-B2F2B2F2FEF4}" type="pres">
      <dgm:prSet presAssocID="{3242FE26-9708-430E-A9A9-58E73E807766}" presName="hierChild4" presStyleCnt="0"/>
      <dgm:spPr/>
    </dgm:pt>
    <dgm:pt modelId="{EDB7CE9F-BD73-492C-AA5F-F8DD9E87ACBE}" type="pres">
      <dgm:prSet presAssocID="{666BB805-BC9B-4990-8AB2-4CCBBED01D1C}" presName="Name10" presStyleLbl="parChTrans1D2" presStyleIdx="1" presStyleCnt="2"/>
      <dgm:spPr/>
    </dgm:pt>
    <dgm:pt modelId="{A5C9AFB1-71A6-46EF-A476-5A971658EA7A}" type="pres">
      <dgm:prSet presAssocID="{9DE4B57E-B95C-4AE4-BE60-293254657403}" presName="hierRoot2" presStyleCnt="0"/>
      <dgm:spPr/>
    </dgm:pt>
    <dgm:pt modelId="{07B07A4A-D87B-441E-BB53-1EB91AB94695}" type="pres">
      <dgm:prSet presAssocID="{9DE4B57E-B95C-4AE4-BE60-293254657403}" presName="composite2" presStyleCnt="0"/>
      <dgm:spPr/>
    </dgm:pt>
    <dgm:pt modelId="{6D4CA833-502C-4F5C-BFAA-2A459F5B8F77}" type="pres">
      <dgm:prSet presAssocID="{9DE4B57E-B95C-4AE4-BE60-293254657403}" presName="background2" presStyleLbl="node2" presStyleIdx="1" presStyleCnt="2"/>
      <dgm:spPr>
        <a:solidFill>
          <a:schemeClr val="accent4">
            <a:lumMod val="75000"/>
          </a:schemeClr>
        </a:solidFill>
      </dgm:spPr>
    </dgm:pt>
    <dgm:pt modelId="{7354C055-F1ED-489E-8C08-6214EF0F6B73}" type="pres">
      <dgm:prSet presAssocID="{9DE4B57E-B95C-4AE4-BE60-293254657403}" presName="text2" presStyleLbl="fgAcc2" presStyleIdx="1" presStyleCnt="2">
        <dgm:presLayoutVars>
          <dgm:chPref val="3"/>
        </dgm:presLayoutVars>
      </dgm:prSet>
      <dgm:spPr/>
    </dgm:pt>
    <dgm:pt modelId="{46627611-D1F5-4DBD-8BDB-C80A954A8969}" type="pres">
      <dgm:prSet presAssocID="{9DE4B57E-B95C-4AE4-BE60-293254657403}" presName="hierChild3" presStyleCnt="0"/>
      <dgm:spPr/>
    </dgm:pt>
    <dgm:pt modelId="{D919E21A-B557-42F0-8BDE-D5A6B35E834A}" type="pres">
      <dgm:prSet presAssocID="{11DF72E1-063D-4C1C-B88F-198DEBF45296}" presName="Name17" presStyleLbl="parChTrans1D3" presStyleIdx="2" presStyleCnt="5"/>
      <dgm:spPr/>
    </dgm:pt>
    <dgm:pt modelId="{27B261FF-139E-4860-A1EA-5D0983B953A6}" type="pres">
      <dgm:prSet presAssocID="{2321B8FC-A78C-444B-88EB-4F87BE6F518B}" presName="hierRoot3" presStyleCnt="0"/>
      <dgm:spPr/>
    </dgm:pt>
    <dgm:pt modelId="{4E3E5181-93FF-43D4-B3E8-77BA8A9C9077}" type="pres">
      <dgm:prSet presAssocID="{2321B8FC-A78C-444B-88EB-4F87BE6F518B}" presName="composite3" presStyleCnt="0"/>
      <dgm:spPr/>
    </dgm:pt>
    <dgm:pt modelId="{B026564B-D655-44CA-BBDB-88A12B1B53EB}" type="pres">
      <dgm:prSet presAssocID="{2321B8FC-A78C-444B-88EB-4F87BE6F518B}" presName="background3" presStyleLbl="node3" presStyleIdx="2" presStyleCnt="5"/>
      <dgm:spPr>
        <a:solidFill>
          <a:schemeClr val="accent4">
            <a:lumMod val="20000"/>
            <a:lumOff val="80000"/>
          </a:schemeClr>
        </a:solidFill>
      </dgm:spPr>
    </dgm:pt>
    <dgm:pt modelId="{98B48601-4452-44F4-BD6E-F0831B360C32}" type="pres">
      <dgm:prSet presAssocID="{2321B8FC-A78C-444B-88EB-4F87BE6F518B}" presName="text3" presStyleLbl="fgAcc3" presStyleIdx="2" presStyleCnt="5">
        <dgm:presLayoutVars>
          <dgm:chPref val="3"/>
        </dgm:presLayoutVars>
      </dgm:prSet>
      <dgm:spPr/>
    </dgm:pt>
    <dgm:pt modelId="{792D660C-3675-4D2D-867F-034D63D27845}" type="pres">
      <dgm:prSet presAssocID="{2321B8FC-A78C-444B-88EB-4F87BE6F518B}" presName="hierChild4" presStyleCnt="0"/>
      <dgm:spPr/>
    </dgm:pt>
    <dgm:pt modelId="{311DB48C-D8B4-4671-AB52-0BF09603E484}" type="pres">
      <dgm:prSet presAssocID="{0BC6F4BC-B0BC-48EC-9B25-1F37F244D5D2}" presName="Name17" presStyleLbl="parChTrans1D3" presStyleIdx="3" presStyleCnt="5"/>
      <dgm:spPr/>
    </dgm:pt>
    <dgm:pt modelId="{9E0D63A5-60FA-45C6-9BFF-5D7B44DED1A1}" type="pres">
      <dgm:prSet presAssocID="{FEEA2D3E-ECC1-4A26-B815-43DFE14895A1}" presName="hierRoot3" presStyleCnt="0"/>
      <dgm:spPr/>
    </dgm:pt>
    <dgm:pt modelId="{E890D842-2ED9-4A71-BC8F-48C08EAFC0A0}" type="pres">
      <dgm:prSet presAssocID="{FEEA2D3E-ECC1-4A26-B815-43DFE14895A1}" presName="composite3" presStyleCnt="0"/>
      <dgm:spPr/>
    </dgm:pt>
    <dgm:pt modelId="{E9C4A769-795D-4714-BAF3-F91ED6359556}" type="pres">
      <dgm:prSet presAssocID="{FEEA2D3E-ECC1-4A26-B815-43DFE14895A1}" presName="background3" presStyleLbl="node3" presStyleIdx="3" presStyleCnt="5"/>
      <dgm:spPr>
        <a:solidFill>
          <a:schemeClr val="accent4">
            <a:lumMod val="20000"/>
            <a:lumOff val="80000"/>
          </a:schemeClr>
        </a:solidFill>
      </dgm:spPr>
    </dgm:pt>
    <dgm:pt modelId="{443EBA1F-26C9-4284-A1FC-C2C69274BED9}" type="pres">
      <dgm:prSet presAssocID="{FEEA2D3E-ECC1-4A26-B815-43DFE14895A1}" presName="text3" presStyleLbl="fgAcc3" presStyleIdx="3" presStyleCnt="5">
        <dgm:presLayoutVars>
          <dgm:chPref val="3"/>
        </dgm:presLayoutVars>
      </dgm:prSet>
      <dgm:spPr/>
    </dgm:pt>
    <dgm:pt modelId="{978AB8F8-4BEF-4F4D-A733-7C9DD085E3D1}" type="pres">
      <dgm:prSet presAssocID="{FEEA2D3E-ECC1-4A26-B815-43DFE14895A1}" presName="hierChild4" presStyleCnt="0"/>
      <dgm:spPr/>
    </dgm:pt>
    <dgm:pt modelId="{F92CBA26-0B30-478D-B77B-94A4904B8923}" type="pres">
      <dgm:prSet presAssocID="{F8822564-2751-452C-B389-CF36CC6147A5}" presName="Name17" presStyleLbl="parChTrans1D3" presStyleIdx="4" presStyleCnt="5"/>
      <dgm:spPr/>
    </dgm:pt>
    <dgm:pt modelId="{45E0E047-92E9-4286-99B9-6819C8D0148F}" type="pres">
      <dgm:prSet presAssocID="{04633EF7-A023-4513-B8BD-1896A910766E}" presName="hierRoot3" presStyleCnt="0"/>
      <dgm:spPr/>
    </dgm:pt>
    <dgm:pt modelId="{F5FB3955-A7CF-4C02-A24A-75A74AF45F55}" type="pres">
      <dgm:prSet presAssocID="{04633EF7-A023-4513-B8BD-1896A910766E}" presName="composite3" presStyleCnt="0"/>
      <dgm:spPr/>
    </dgm:pt>
    <dgm:pt modelId="{5C4D2C13-814A-40A2-893B-B67D1B975118}" type="pres">
      <dgm:prSet presAssocID="{04633EF7-A023-4513-B8BD-1896A910766E}" presName="background3" presStyleLbl="node3" presStyleIdx="4" presStyleCnt="5"/>
      <dgm:spPr>
        <a:solidFill>
          <a:schemeClr val="accent4">
            <a:lumMod val="20000"/>
            <a:lumOff val="80000"/>
          </a:schemeClr>
        </a:solidFill>
      </dgm:spPr>
    </dgm:pt>
    <dgm:pt modelId="{3F902E67-0665-4353-9D5A-BB94BAB22C03}" type="pres">
      <dgm:prSet presAssocID="{04633EF7-A023-4513-B8BD-1896A910766E}" presName="text3" presStyleLbl="fgAcc3" presStyleIdx="4" presStyleCnt="5">
        <dgm:presLayoutVars>
          <dgm:chPref val="3"/>
        </dgm:presLayoutVars>
      </dgm:prSet>
      <dgm:spPr/>
    </dgm:pt>
    <dgm:pt modelId="{63D12F0A-599D-4A6F-9508-F9F75A291F90}" type="pres">
      <dgm:prSet presAssocID="{04633EF7-A023-4513-B8BD-1896A910766E}" presName="hierChild4" presStyleCnt="0"/>
      <dgm:spPr/>
    </dgm:pt>
  </dgm:ptLst>
  <dgm:cxnLst>
    <dgm:cxn modelId="{7BD1450A-FFF0-4076-97CC-6079D073A232}" srcId="{9B07AE5A-8DC8-4871-8B4A-92A64972DA07}" destId="{C15242BB-29C8-4F51-8C93-FDC3BC417C36}" srcOrd="0" destOrd="0" parTransId="{54C5DCA5-6A94-4A7D-823F-11DA5CCB78B0}" sibTransId="{0D632F8E-D7B8-455D-B474-B669810F136D}"/>
    <dgm:cxn modelId="{C232CF0A-B69E-40EE-8641-A4C335B18F65}" srcId="{9DE4B57E-B95C-4AE4-BE60-293254657403}" destId="{04633EF7-A023-4513-B8BD-1896A910766E}" srcOrd="2" destOrd="0" parTransId="{F8822564-2751-452C-B389-CF36CC6147A5}" sibTransId="{E44975E0-60FC-4837-9399-9F96A37DB898}"/>
    <dgm:cxn modelId="{C34E6C17-FFC2-435B-8ABC-95B40477045B}" type="presOf" srcId="{F8822564-2751-452C-B389-CF36CC6147A5}" destId="{F92CBA26-0B30-478D-B77B-94A4904B8923}" srcOrd="0" destOrd="0" presId="urn:microsoft.com/office/officeart/2005/8/layout/hierarchy1"/>
    <dgm:cxn modelId="{1C7B6064-91C9-449B-8378-70CC2E572AB4}" type="presOf" srcId="{11DF72E1-063D-4C1C-B88F-198DEBF45296}" destId="{D919E21A-B557-42F0-8BDE-D5A6B35E834A}" srcOrd="0" destOrd="0" presId="urn:microsoft.com/office/officeart/2005/8/layout/hierarchy1"/>
    <dgm:cxn modelId="{9042B168-DAF5-42E5-A1EB-3010CA9AAA51}" srcId="{C15242BB-29C8-4F51-8C93-FDC3BC417C36}" destId="{9DE4B57E-B95C-4AE4-BE60-293254657403}" srcOrd="1" destOrd="0" parTransId="{666BB805-BC9B-4990-8AB2-4CCBBED01D1C}" sibTransId="{E2B2DDD7-C010-4DCD-B2C8-744BCA25D51D}"/>
    <dgm:cxn modelId="{CCFB3C6B-69E4-46D0-B37B-6C3CED9CA7B7}" type="presOf" srcId="{666BB805-BC9B-4990-8AB2-4CCBBED01D1C}" destId="{EDB7CE9F-BD73-492C-AA5F-F8DD9E87ACBE}" srcOrd="0" destOrd="0" presId="urn:microsoft.com/office/officeart/2005/8/layout/hierarchy1"/>
    <dgm:cxn modelId="{98376B6B-EFFB-4EB8-845E-124DBF3EE349}" type="presOf" srcId="{2321B8FC-A78C-444B-88EB-4F87BE6F518B}" destId="{98B48601-4452-44F4-BD6E-F0831B360C32}" srcOrd="0" destOrd="0" presId="urn:microsoft.com/office/officeart/2005/8/layout/hierarchy1"/>
    <dgm:cxn modelId="{8456F04C-19E0-44D3-B35D-60D0298D17C3}" type="presOf" srcId="{C15242BB-29C8-4F51-8C93-FDC3BC417C36}" destId="{13AA7684-19EE-4A08-8FE1-D73B6127275E}" srcOrd="0" destOrd="0" presId="urn:microsoft.com/office/officeart/2005/8/layout/hierarchy1"/>
    <dgm:cxn modelId="{B8F54E6E-3F29-4387-AFF0-2726810E9E42}" type="presOf" srcId="{067E8F21-5247-4BB0-8364-A6C5A9B3C5D3}" destId="{85B10301-064F-48B9-A421-CCD49E95863A}" srcOrd="0" destOrd="0" presId="urn:microsoft.com/office/officeart/2005/8/layout/hierarchy1"/>
    <dgm:cxn modelId="{AFD32E51-B33F-43E4-B212-50626494B8CF}" type="presOf" srcId="{3242FE26-9708-430E-A9A9-58E73E807766}" destId="{9AC354B5-BF3B-4471-AED1-FBE06FA1E5DD}" srcOrd="0" destOrd="0" presId="urn:microsoft.com/office/officeart/2005/8/layout/hierarchy1"/>
    <dgm:cxn modelId="{D93D4253-6DE6-4E54-962E-EBD5219C277D}" srcId="{9DE4B57E-B95C-4AE4-BE60-293254657403}" destId="{2321B8FC-A78C-444B-88EB-4F87BE6F518B}" srcOrd="0" destOrd="0" parTransId="{11DF72E1-063D-4C1C-B88F-198DEBF45296}" sibTransId="{7ADDD026-2634-4209-A418-5A468AFB3EC9}"/>
    <dgm:cxn modelId="{772CEC85-566C-471C-984F-3153414B039D}" type="presOf" srcId="{0BC6F4BC-B0BC-48EC-9B25-1F37F244D5D2}" destId="{311DB48C-D8B4-4671-AB52-0BF09603E484}" srcOrd="0" destOrd="0" presId="urn:microsoft.com/office/officeart/2005/8/layout/hierarchy1"/>
    <dgm:cxn modelId="{EA58F286-B6A4-46FD-AD7C-48889D126C9F}" type="presOf" srcId="{04633EF7-A023-4513-B8BD-1896A910766E}" destId="{3F902E67-0665-4353-9D5A-BB94BAB22C03}" srcOrd="0" destOrd="0" presId="urn:microsoft.com/office/officeart/2005/8/layout/hierarchy1"/>
    <dgm:cxn modelId="{F89E6D87-6F3D-4580-BABD-90117FC9FBAD}" type="presOf" srcId="{2E80901A-152A-4931-ABBB-4A46F66589EC}" destId="{A882FD1A-2D20-4D3D-A3DC-FA320F5A09A2}" srcOrd="0" destOrd="0" presId="urn:microsoft.com/office/officeart/2005/8/layout/hierarchy1"/>
    <dgm:cxn modelId="{09376C94-D7F8-4AE0-A46C-75499C7ADDDF}" srcId="{C15242BB-29C8-4F51-8C93-FDC3BC417C36}" destId="{A389B617-12F5-4EB1-B970-040895516CF1}" srcOrd="0" destOrd="0" parTransId="{61CE05AF-C82B-4506-A2CC-F0CC2DBA23F6}" sibTransId="{515C2B2D-9DF9-44B0-8896-0B5917637AFE}"/>
    <dgm:cxn modelId="{3F78969B-A016-424A-ABC2-1CA5D48ACC74}" srcId="{A389B617-12F5-4EB1-B970-040895516CF1}" destId="{2E80901A-152A-4931-ABBB-4A46F66589EC}" srcOrd="0" destOrd="0" parTransId="{A271BA09-3F67-4872-8F48-2E8EC9DD39C2}" sibTransId="{FF0FEC8A-EDFB-4E21-92EE-D12C720E1EC6}"/>
    <dgm:cxn modelId="{9DDA259C-032D-4498-A807-EB6D424A275D}" srcId="{9DE4B57E-B95C-4AE4-BE60-293254657403}" destId="{FEEA2D3E-ECC1-4A26-B815-43DFE14895A1}" srcOrd="1" destOrd="0" parTransId="{0BC6F4BC-B0BC-48EC-9B25-1F37F244D5D2}" sibTransId="{303BDCCF-3648-411C-88E7-228CD4BE2FB3}"/>
    <dgm:cxn modelId="{80E87DA9-67CF-4153-910F-E94E9910F73F}" type="presOf" srcId="{A271BA09-3F67-4872-8F48-2E8EC9DD39C2}" destId="{CFFCCFB9-ECB5-4BB1-8E60-867F81087844}" srcOrd="0" destOrd="0" presId="urn:microsoft.com/office/officeart/2005/8/layout/hierarchy1"/>
    <dgm:cxn modelId="{58E895A9-211B-4BEA-8350-D6B2CBF59F0A}" type="presOf" srcId="{A389B617-12F5-4EB1-B970-040895516CF1}" destId="{F32AA848-95AB-4725-8316-EAF21D0E0AAD}" srcOrd="0" destOrd="0" presId="urn:microsoft.com/office/officeart/2005/8/layout/hierarchy1"/>
    <dgm:cxn modelId="{7B821EAC-BACB-44A7-9A9C-C3074EBFE712}" type="presOf" srcId="{FEEA2D3E-ECC1-4A26-B815-43DFE14895A1}" destId="{443EBA1F-26C9-4284-A1FC-C2C69274BED9}" srcOrd="0" destOrd="0" presId="urn:microsoft.com/office/officeart/2005/8/layout/hierarchy1"/>
    <dgm:cxn modelId="{767F8FB0-D4DF-44F0-80E8-C4B4BBADD414}" type="presOf" srcId="{9DE4B57E-B95C-4AE4-BE60-293254657403}" destId="{7354C055-F1ED-489E-8C08-6214EF0F6B73}" srcOrd="0" destOrd="0" presId="urn:microsoft.com/office/officeart/2005/8/layout/hierarchy1"/>
    <dgm:cxn modelId="{DCE782DE-20E8-4A13-8600-1432C4B8C3CF}" type="presOf" srcId="{9B07AE5A-8DC8-4871-8B4A-92A64972DA07}" destId="{FE083611-6588-4DD5-86CF-BB6385724BE8}" srcOrd="0" destOrd="0" presId="urn:microsoft.com/office/officeart/2005/8/layout/hierarchy1"/>
    <dgm:cxn modelId="{4E5240E7-E779-44CE-B2BE-D0E4209029FE}" type="presOf" srcId="{61CE05AF-C82B-4506-A2CC-F0CC2DBA23F6}" destId="{EE46BCAB-377F-4AE2-BB03-45BA4A4297D9}" srcOrd="0" destOrd="0" presId="urn:microsoft.com/office/officeart/2005/8/layout/hierarchy1"/>
    <dgm:cxn modelId="{DC4755F4-761D-43B5-A238-7F074788AA1A}" srcId="{A389B617-12F5-4EB1-B970-040895516CF1}" destId="{3242FE26-9708-430E-A9A9-58E73E807766}" srcOrd="1" destOrd="0" parTransId="{067E8F21-5247-4BB0-8364-A6C5A9B3C5D3}" sibTransId="{F038855D-BDBA-4858-BC2B-76273715F5FD}"/>
    <dgm:cxn modelId="{2D41EA74-68C4-463F-8155-2AF6E6CA6A73}" type="presParOf" srcId="{FE083611-6588-4DD5-86CF-BB6385724BE8}" destId="{B9DEC952-7750-45DE-96DB-C6D7E215B396}" srcOrd="0" destOrd="0" presId="urn:microsoft.com/office/officeart/2005/8/layout/hierarchy1"/>
    <dgm:cxn modelId="{48B883CA-F1A1-4445-977B-CEECC55910C2}" type="presParOf" srcId="{B9DEC952-7750-45DE-96DB-C6D7E215B396}" destId="{0F66135C-2EC2-492B-9F62-12F2EA842526}" srcOrd="0" destOrd="0" presId="urn:microsoft.com/office/officeart/2005/8/layout/hierarchy1"/>
    <dgm:cxn modelId="{A32BF7DA-31F4-4623-95B6-6F7047690723}" type="presParOf" srcId="{0F66135C-2EC2-492B-9F62-12F2EA842526}" destId="{E9475437-6E74-4788-A4BC-F00D1F9B0134}" srcOrd="0" destOrd="0" presId="urn:microsoft.com/office/officeart/2005/8/layout/hierarchy1"/>
    <dgm:cxn modelId="{3C89E4E6-9B2E-4104-9B56-7F31BC6F2C8C}" type="presParOf" srcId="{0F66135C-2EC2-492B-9F62-12F2EA842526}" destId="{13AA7684-19EE-4A08-8FE1-D73B6127275E}" srcOrd="1" destOrd="0" presId="urn:microsoft.com/office/officeart/2005/8/layout/hierarchy1"/>
    <dgm:cxn modelId="{804B80F3-1815-4F5B-8856-47F68D1CA459}" type="presParOf" srcId="{B9DEC952-7750-45DE-96DB-C6D7E215B396}" destId="{02BF932A-0673-40C6-84AD-B25099BB1E83}" srcOrd="1" destOrd="0" presId="urn:microsoft.com/office/officeart/2005/8/layout/hierarchy1"/>
    <dgm:cxn modelId="{4C22B67B-44FA-4D5E-99D7-7717273CD898}" type="presParOf" srcId="{02BF932A-0673-40C6-84AD-B25099BB1E83}" destId="{EE46BCAB-377F-4AE2-BB03-45BA4A4297D9}" srcOrd="0" destOrd="0" presId="urn:microsoft.com/office/officeart/2005/8/layout/hierarchy1"/>
    <dgm:cxn modelId="{1F696E7A-4FFC-43A4-BD3C-255C68E9B11B}" type="presParOf" srcId="{02BF932A-0673-40C6-84AD-B25099BB1E83}" destId="{F3A69A6C-A6EA-4BB8-AB77-F465E5D3B745}" srcOrd="1" destOrd="0" presId="urn:microsoft.com/office/officeart/2005/8/layout/hierarchy1"/>
    <dgm:cxn modelId="{6DD8278A-CA6B-457A-AF55-AFA7F29864CE}" type="presParOf" srcId="{F3A69A6C-A6EA-4BB8-AB77-F465E5D3B745}" destId="{603D1538-DD31-4B65-9E91-A4B2339D6ECB}" srcOrd="0" destOrd="0" presId="urn:microsoft.com/office/officeart/2005/8/layout/hierarchy1"/>
    <dgm:cxn modelId="{E399C3AE-DC29-4E09-9505-5C65D24D8E6F}" type="presParOf" srcId="{603D1538-DD31-4B65-9E91-A4B2339D6ECB}" destId="{AAC1DD2D-D00A-4520-ADFE-C268C8FB454A}" srcOrd="0" destOrd="0" presId="urn:microsoft.com/office/officeart/2005/8/layout/hierarchy1"/>
    <dgm:cxn modelId="{1C3485AD-2DF9-46F5-BE76-B0B1BA69097C}" type="presParOf" srcId="{603D1538-DD31-4B65-9E91-A4B2339D6ECB}" destId="{F32AA848-95AB-4725-8316-EAF21D0E0AAD}" srcOrd="1" destOrd="0" presId="urn:microsoft.com/office/officeart/2005/8/layout/hierarchy1"/>
    <dgm:cxn modelId="{80F540C0-256A-4DC7-8362-9C279B7B831D}" type="presParOf" srcId="{F3A69A6C-A6EA-4BB8-AB77-F465E5D3B745}" destId="{649C1F9B-BCB7-48DC-81E9-D4A7AA3DA2C0}" srcOrd="1" destOrd="0" presId="urn:microsoft.com/office/officeart/2005/8/layout/hierarchy1"/>
    <dgm:cxn modelId="{536CD7BA-FCB5-4350-9696-0CC8D477F104}" type="presParOf" srcId="{649C1F9B-BCB7-48DC-81E9-D4A7AA3DA2C0}" destId="{CFFCCFB9-ECB5-4BB1-8E60-867F81087844}" srcOrd="0" destOrd="0" presId="urn:microsoft.com/office/officeart/2005/8/layout/hierarchy1"/>
    <dgm:cxn modelId="{93105E32-975C-41D8-BD4A-DAE84229D4A0}" type="presParOf" srcId="{649C1F9B-BCB7-48DC-81E9-D4A7AA3DA2C0}" destId="{28D5835F-F998-4158-9EAE-7336800D85E0}" srcOrd="1" destOrd="0" presId="urn:microsoft.com/office/officeart/2005/8/layout/hierarchy1"/>
    <dgm:cxn modelId="{3585B908-0615-4E12-B157-A0A20F4BAEF8}" type="presParOf" srcId="{28D5835F-F998-4158-9EAE-7336800D85E0}" destId="{2CDEED74-E990-426C-8345-23AB03ADF551}" srcOrd="0" destOrd="0" presId="urn:microsoft.com/office/officeart/2005/8/layout/hierarchy1"/>
    <dgm:cxn modelId="{67793837-BD1C-4835-959F-C3F012F46B2A}" type="presParOf" srcId="{2CDEED74-E990-426C-8345-23AB03ADF551}" destId="{C5197EF9-F02D-4C54-8B52-649248BD33D9}" srcOrd="0" destOrd="0" presId="urn:microsoft.com/office/officeart/2005/8/layout/hierarchy1"/>
    <dgm:cxn modelId="{6284F552-4B01-410D-85C9-92BAAEBC65F5}" type="presParOf" srcId="{2CDEED74-E990-426C-8345-23AB03ADF551}" destId="{A882FD1A-2D20-4D3D-A3DC-FA320F5A09A2}" srcOrd="1" destOrd="0" presId="urn:microsoft.com/office/officeart/2005/8/layout/hierarchy1"/>
    <dgm:cxn modelId="{A3434892-0C9B-440F-9A60-A12CFC126B74}" type="presParOf" srcId="{28D5835F-F998-4158-9EAE-7336800D85E0}" destId="{4B301350-C73B-47A4-A71F-6B3CB4ED6783}" srcOrd="1" destOrd="0" presId="urn:microsoft.com/office/officeart/2005/8/layout/hierarchy1"/>
    <dgm:cxn modelId="{0A80EC40-C7DA-4796-8255-5A84A80B7E65}" type="presParOf" srcId="{649C1F9B-BCB7-48DC-81E9-D4A7AA3DA2C0}" destId="{85B10301-064F-48B9-A421-CCD49E95863A}" srcOrd="2" destOrd="0" presId="urn:microsoft.com/office/officeart/2005/8/layout/hierarchy1"/>
    <dgm:cxn modelId="{586D62F3-34B3-498C-8966-678CA45D5CC5}" type="presParOf" srcId="{649C1F9B-BCB7-48DC-81E9-D4A7AA3DA2C0}" destId="{136A806C-652D-41D1-A13A-C7FE36FE0D8B}" srcOrd="3" destOrd="0" presId="urn:microsoft.com/office/officeart/2005/8/layout/hierarchy1"/>
    <dgm:cxn modelId="{9D24C496-9D88-41D6-90E9-3E78757A959A}" type="presParOf" srcId="{136A806C-652D-41D1-A13A-C7FE36FE0D8B}" destId="{81908731-328D-41A4-9003-9C1E80C3F34F}" srcOrd="0" destOrd="0" presId="urn:microsoft.com/office/officeart/2005/8/layout/hierarchy1"/>
    <dgm:cxn modelId="{AC3C40D1-4D7D-40A9-BF45-3D77BDDA987B}" type="presParOf" srcId="{81908731-328D-41A4-9003-9C1E80C3F34F}" destId="{7999FA71-061C-4F55-BB77-0E6EDAC8C1F1}" srcOrd="0" destOrd="0" presId="urn:microsoft.com/office/officeart/2005/8/layout/hierarchy1"/>
    <dgm:cxn modelId="{DBD03F0B-C0F7-4B7C-82FE-FF7033906A26}" type="presParOf" srcId="{81908731-328D-41A4-9003-9C1E80C3F34F}" destId="{9AC354B5-BF3B-4471-AED1-FBE06FA1E5DD}" srcOrd="1" destOrd="0" presId="urn:microsoft.com/office/officeart/2005/8/layout/hierarchy1"/>
    <dgm:cxn modelId="{5F0F6062-5A82-4259-8AEB-19700DA30A26}" type="presParOf" srcId="{136A806C-652D-41D1-A13A-C7FE36FE0D8B}" destId="{00B7338E-0DC5-44E7-909B-B2F2B2F2FEF4}" srcOrd="1" destOrd="0" presId="urn:microsoft.com/office/officeart/2005/8/layout/hierarchy1"/>
    <dgm:cxn modelId="{F7F02423-497F-429B-A24A-06E786F36AD3}" type="presParOf" srcId="{02BF932A-0673-40C6-84AD-B25099BB1E83}" destId="{EDB7CE9F-BD73-492C-AA5F-F8DD9E87ACBE}" srcOrd="2" destOrd="0" presId="urn:microsoft.com/office/officeart/2005/8/layout/hierarchy1"/>
    <dgm:cxn modelId="{53AAAFF3-4FE1-4D81-B50E-CE804F6DD512}" type="presParOf" srcId="{02BF932A-0673-40C6-84AD-B25099BB1E83}" destId="{A5C9AFB1-71A6-46EF-A476-5A971658EA7A}" srcOrd="3" destOrd="0" presId="urn:microsoft.com/office/officeart/2005/8/layout/hierarchy1"/>
    <dgm:cxn modelId="{48F011BE-A8EF-4597-BB35-09D05CDC5B16}" type="presParOf" srcId="{A5C9AFB1-71A6-46EF-A476-5A971658EA7A}" destId="{07B07A4A-D87B-441E-BB53-1EB91AB94695}" srcOrd="0" destOrd="0" presId="urn:microsoft.com/office/officeart/2005/8/layout/hierarchy1"/>
    <dgm:cxn modelId="{5F4BF978-2B8B-4525-B759-7363010D4EAE}" type="presParOf" srcId="{07B07A4A-D87B-441E-BB53-1EB91AB94695}" destId="{6D4CA833-502C-4F5C-BFAA-2A459F5B8F77}" srcOrd="0" destOrd="0" presId="urn:microsoft.com/office/officeart/2005/8/layout/hierarchy1"/>
    <dgm:cxn modelId="{257FC953-0E3A-4ECD-A071-5BD34FA40F22}" type="presParOf" srcId="{07B07A4A-D87B-441E-BB53-1EB91AB94695}" destId="{7354C055-F1ED-489E-8C08-6214EF0F6B73}" srcOrd="1" destOrd="0" presId="urn:microsoft.com/office/officeart/2005/8/layout/hierarchy1"/>
    <dgm:cxn modelId="{B26F3687-0D62-4B03-8441-8846F7595927}" type="presParOf" srcId="{A5C9AFB1-71A6-46EF-A476-5A971658EA7A}" destId="{46627611-D1F5-4DBD-8BDB-C80A954A8969}" srcOrd="1" destOrd="0" presId="urn:microsoft.com/office/officeart/2005/8/layout/hierarchy1"/>
    <dgm:cxn modelId="{FC6D5C61-F568-4FA2-8F46-2FBFE27BCBAD}" type="presParOf" srcId="{46627611-D1F5-4DBD-8BDB-C80A954A8969}" destId="{D919E21A-B557-42F0-8BDE-D5A6B35E834A}" srcOrd="0" destOrd="0" presId="urn:microsoft.com/office/officeart/2005/8/layout/hierarchy1"/>
    <dgm:cxn modelId="{96B97B9A-DB75-4B41-8D74-133D5A1BEF3B}" type="presParOf" srcId="{46627611-D1F5-4DBD-8BDB-C80A954A8969}" destId="{27B261FF-139E-4860-A1EA-5D0983B953A6}" srcOrd="1" destOrd="0" presId="urn:microsoft.com/office/officeart/2005/8/layout/hierarchy1"/>
    <dgm:cxn modelId="{0EC4EEE5-8813-4EC6-881E-66138FC3281A}" type="presParOf" srcId="{27B261FF-139E-4860-A1EA-5D0983B953A6}" destId="{4E3E5181-93FF-43D4-B3E8-77BA8A9C9077}" srcOrd="0" destOrd="0" presId="urn:microsoft.com/office/officeart/2005/8/layout/hierarchy1"/>
    <dgm:cxn modelId="{EE6B1CFA-6ADB-4CE0-80E0-8FDD6B408A8E}" type="presParOf" srcId="{4E3E5181-93FF-43D4-B3E8-77BA8A9C9077}" destId="{B026564B-D655-44CA-BBDB-88A12B1B53EB}" srcOrd="0" destOrd="0" presId="urn:microsoft.com/office/officeart/2005/8/layout/hierarchy1"/>
    <dgm:cxn modelId="{7D674A4C-0BC1-4D99-BD64-700C6ABD9471}" type="presParOf" srcId="{4E3E5181-93FF-43D4-B3E8-77BA8A9C9077}" destId="{98B48601-4452-44F4-BD6E-F0831B360C32}" srcOrd="1" destOrd="0" presId="urn:microsoft.com/office/officeart/2005/8/layout/hierarchy1"/>
    <dgm:cxn modelId="{2603E05E-609B-4E67-8F75-896DAF0F9246}" type="presParOf" srcId="{27B261FF-139E-4860-A1EA-5D0983B953A6}" destId="{792D660C-3675-4D2D-867F-034D63D27845}" srcOrd="1" destOrd="0" presId="urn:microsoft.com/office/officeart/2005/8/layout/hierarchy1"/>
    <dgm:cxn modelId="{01219D19-3FF6-4CED-A926-5FA4B36B8D40}" type="presParOf" srcId="{46627611-D1F5-4DBD-8BDB-C80A954A8969}" destId="{311DB48C-D8B4-4671-AB52-0BF09603E484}" srcOrd="2" destOrd="0" presId="urn:microsoft.com/office/officeart/2005/8/layout/hierarchy1"/>
    <dgm:cxn modelId="{0E19CE0B-EC5C-4769-8445-22B4A8088DB4}" type="presParOf" srcId="{46627611-D1F5-4DBD-8BDB-C80A954A8969}" destId="{9E0D63A5-60FA-45C6-9BFF-5D7B44DED1A1}" srcOrd="3" destOrd="0" presId="urn:microsoft.com/office/officeart/2005/8/layout/hierarchy1"/>
    <dgm:cxn modelId="{D71A4A04-AAD4-481D-B9BC-678E2C7DE320}" type="presParOf" srcId="{9E0D63A5-60FA-45C6-9BFF-5D7B44DED1A1}" destId="{E890D842-2ED9-4A71-BC8F-48C08EAFC0A0}" srcOrd="0" destOrd="0" presId="urn:microsoft.com/office/officeart/2005/8/layout/hierarchy1"/>
    <dgm:cxn modelId="{A4F883D7-4989-4FE5-9417-B2510EE549BE}" type="presParOf" srcId="{E890D842-2ED9-4A71-BC8F-48C08EAFC0A0}" destId="{E9C4A769-795D-4714-BAF3-F91ED6359556}" srcOrd="0" destOrd="0" presId="urn:microsoft.com/office/officeart/2005/8/layout/hierarchy1"/>
    <dgm:cxn modelId="{B474F3B3-5612-4ECC-BFE9-9851FC7E528F}" type="presParOf" srcId="{E890D842-2ED9-4A71-BC8F-48C08EAFC0A0}" destId="{443EBA1F-26C9-4284-A1FC-C2C69274BED9}" srcOrd="1" destOrd="0" presId="urn:microsoft.com/office/officeart/2005/8/layout/hierarchy1"/>
    <dgm:cxn modelId="{CD6EBE5B-FF5C-4B1F-98D4-169121AEF461}" type="presParOf" srcId="{9E0D63A5-60FA-45C6-9BFF-5D7B44DED1A1}" destId="{978AB8F8-4BEF-4F4D-A733-7C9DD085E3D1}" srcOrd="1" destOrd="0" presId="urn:microsoft.com/office/officeart/2005/8/layout/hierarchy1"/>
    <dgm:cxn modelId="{E52CECC4-043A-48BF-98BE-D823E709E7D3}" type="presParOf" srcId="{46627611-D1F5-4DBD-8BDB-C80A954A8969}" destId="{F92CBA26-0B30-478D-B77B-94A4904B8923}" srcOrd="4" destOrd="0" presId="urn:microsoft.com/office/officeart/2005/8/layout/hierarchy1"/>
    <dgm:cxn modelId="{6C4656C8-DFC9-4240-8990-42CF0C3971A9}" type="presParOf" srcId="{46627611-D1F5-4DBD-8BDB-C80A954A8969}" destId="{45E0E047-92E9-4286-99B9-6819C8D0148F}" srcOrd="5" destOrd="0" presId="urn:microsoft.com/office/officeart/2005/8/layout/hierarchy1"/>
    <dgm:cxn modelId="{80678410-EE20-4E55-B382-6649F1FAE77C}" type="presParOf" srcId="{45E0E047-92E9-4286-99B9-6819C8D0148F}" destId="{F5FB3955-A7CF-4C02-A24A-75A74AF45F55}" srcOrd="0" destOrd="0" presId="urn:microsoft.com/office/officeart/2005/8/layout/hierarchy1"/>
    <dgm:cxn modelId="{958FC81E-1B97-4D5B-99A6-0E960CDA73A3}" type="presParOf" srcId="{F5FB3955-A7CF-4C02-A24A-75A74AF45F55}" destId="{5C4D2C13-814A-40A2-893B-B67D1B975118}" srcOrd="0" destOrd="0" presId="urn:microsoft.com/office/officeart/2005/8/layout/hierarchy1"/>
    <dgm:cxn modelId="{A6351825-FB70-44E0-A797-51EE1E6CD5BE}" type="presParOf" srcId="{F5FB3955-A7CF-4C02-A24A-75A74AF45F55}" destId="{3F902E67-0665-4353-9D5A-BB94BAB22C03}" srcOrd="1" destOrd="0" presId="urn:microsoft.com/office/officeart/2005/8/layout/hierarchy1"/>
    <dgm:cxn modelId="{77CAD3E3-3B2B-401B-8279-F36E793B02E3}" type="presParOf" srcId="{45E0E047-92E9-4286-99B9-6819C8D0148F}" destId="{63D12F0A-599D-4A6F-9508-F9F75A291F9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9FF61E-9584-4AA3-93B1-92729B3A1CA3}"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FDFD8C3B-98E9-42F7-A0DC-2AFE3DA348F9}">
      <dgm:prSet phldrT="[Tex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Teach</a:t>
          </a:r>
        </a:p>
      </dgm:t>
    </dgm:pt>
    <dgm:pt modelId="{8F7C7BF4-85D2-4314-8B14-1D1A46653C9C}" type="parTrans" cxnId="{DF233637-0615-414D-8D7D-6425EA7C6FE6}">
      <dgm:prSet/>
      <dgm:spPr/>
      <dgm:t>
        <a:bodyPr/>
        <a:lstStyle/>
        <a:p>
          <a:endParaRPr lang="en-US"/>
        </a:p>
      </dgm:t>
    </dgm:pt>
    <dgm:pt modelId="{821F9AFC-3501-42CE-A205-D11CFC9C4604}" type="sibTrans" cxnId="{DF233637-0615-414D-8D7D-6425EA7C6FE6}">
      <dgm:prSet/>
      <dgm:spPr/>
      <dgm:t>
        <a:bodyPr/>
        <a:lstStyle/>
        <a:p>
          <a:endParaRPr lang="en-US"/>
        </a:p>
      </dgm:t>
    </dgm:pt>
    <dgm:pt modelId="{9E221F0F-E81A-421C-877C-3A8D77B00127}">
      <dgm:prSet phldrT="[Tex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Model</a:t>
          </a:r>
        </a:p>
      </dgm:t>
    </dgm:pt>
    <dgm:pt modelId="{1BB118E2-85F0-406F-A591-8B2852D3868B}" type="parTrans" cxnId="{ABE73485-1184-401A-97DD-BF1DFC1AB7E3}">
      <dgm:prSet/>
      <dgm:spPr/>
      <dgm:t>
        <a:bodyPr/>
        <a:lstStyle/>
        <a:p>
          <a:endParaRPr lang="en-US"/>
        </a:p>
      </dgm:t>
    </dgm:pt>
    <dgm:pt modelId="{C4F977F6-A560-431A-B9E9-7FF46BF71148}" type="sibTrans" cxnId="{ABE73485-1184-401A-97DD-BF1DFC1AB7E3}">
      <dgm:prSet/>
      <dgm:spPr/>
      <dgm:t>
        <a:bodyPr/>
        <a:lstStyle/>
        <a:p>
          <a:endParaRPr lang="en-US"/>
        </a:p>
      </dgm:t>
    </dgm:pt>
    <dgm:pt modelId="{BC81D87E-C7D8-4BE6-BD72-F1CA365341AD}">
      <dgm:prSet phldrT="[Tex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Practice</a:t>
          </a:r>
        </a:p>
      </dgm:t>
    </dgm:pt>
    <dgm:pt modelId="{7A4126F2-83FC-457C-9090-18E84120461D}" type="parTrans" cxnId="{81D89E49-E268-4F36-ACFE-E4E23CA66FC8}">
      <dgm:prSet/>
      <dgm:spPr/>
      <dgm:t>
        <a:bodyPr/>
        <a:lstStyle/>
        <a:p>
          <a:endParaRPr lang="en-US"/>
        </a:p>
      </dgm:t>
    </dgm:pt>
    <dgm:pt modelId="{C18E433D-79F3-48AD-ACAC-E5F5BA3BA6F0}" type="sibTrans" cxnId="{81D89E49-E268-4F36-ACFE-E4E23CA66FC8}">
      <dgm:prSet/>
      <dgm:spPr/>
      <dgm:t>
        <a:bodyPr/>
        <a:lstStyle/>
        <a:p>
          <a:endParaRPr lang="en-US"/>
        </a:p>
      </dgm:t>
    </dgm:pt>
    <dgm:pt modelId="{33536282-BBCE-4933-9BD4-8E80DEF30C27}">
      <dgm:prSet phldrT="[Tex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Coach</a:t>
          </a:r>
        </a:p>
      </dgm:t>
    </dgm:pt>
    <dgm:pt modelId="{7BF908C2-BC6D-43D8-8DD7-EAA8003B8E22}" type="parTrans" cxnId="{91FFBF05-AF85-4F81-B6BD-D355A5248B90}">
      <dgm:prSet/>
      <dgm:spPr/>
      <dgm:t>
        <a:bodyPr/>
        <a:lstStyle/>
        <a:p>
          <a:endParaRPr lang="en-US"/>
        </a:p>
      </dgm:t>
    </dgm:pt>
    <dgm:pt modelId="{A6941D14-39C0-4C79-BF6F-BDF6A78A3DD6}" type="sibTrans" cxnId="{91FFBF05-AF85-4F81-B6BD-D355A5248B90}">
      <dgm:prSet/>
      <dgm:spPr/>
      <dgm:t>
        <a:bodyPr/>
        <a:lstStyle/>
        <a:p>
          <a:endParaRPr lang="en-US"/>
        </a:p>
      </dgm:t>
    </dgm:pt>
    <dgm:pt modelId="{4195220D-EC30-4A3E-8F5F-43FBF247DD04}" type="pres">
      <dgm:prSet presAssocID="{8E9FF61E-9584-4AA3-93B1-92729B3A1CA3}" presName="cycle" presStyleCnt="0">
        <dgm:presLayoutVars>
          <dgm:dir/>
          <dgm:resizeHandles val="exact"/>
        </dgm:presLayoutVars>
      </dgm:prSet>
      <dgm:spPr/>
    </dgm:pt>
    <dgm:pt modelId="{AD077AA4-8F9D-4210-8D4A-0F3C1F051506}" type="pres">
      <dgm:prSet presAssocID="{FDFD8C3B-98E9-42F7-A0DC-2AFE3DA348F9}" presName="node" presStyleLbl="node1" presStyleIdx="0" presStyleCnt="4">
        <dgm:presLayoutVars>
          <dgm:bulletEnabled val="1"/>
        </dgm:presLayoutVars>
      </dgm:prSet>
      <dgm:spPr/>
    </dgm:pt>
    <dgm:pt modelId="{088D48B2-26B2-49A6-9556-57FFA564828B}" type="pres">
      <dgm:prSet presAssocID="{FDFD8C3B-98E9-42F7-A0DC-2AFE3DA348F9}" presName="spNode" presStyleCnt="0"/>
      <dgm:spPr/>
    </dgm:pt>
    <dgm:pt modelId="{A8244225-3676-4124-AF2F-1CF203CA4051}" type="pres">
      <dgm:prSet presAssocID="{821F9AFC-3501-42CE-A205-D11CFC9C4604}" presName="sibTrans" presStyleLbl="sibTrans1D1" presStyleIdx="0" presStyleCnt="4"/>
      <dgm:spPr/>
    </dgm:pt>
    <dgm:pt modelId="{6473F243-DCD3-4B9D-B538-A7217AB47A8B}" type="pres">
      <dgm:prSet presAssocID="{9E221F0F-E81A-421C-877C-3A8D77B00127}" presName="node" presStyleLbl="node1" presStyleIdx="1" presStyleCnt="4">
        <dgm:presLayoutVars>
          <dgm:bulletEnabled val="1"/>
        </dgm:presLayoutVars>
      </dgm:prSet>
      <dgm:spPr/>
    </dgm:pt>
    <dgm:pt modelId="{66765ADB-4908-4498-B3BD-2D6BB1BF1EA7}" type="pres">
      <dgm:prSet presAssocID="{9E221F0F-E81A-421C-877C-3A8D77B00127}" presName="spNode" presStyleCnt="0"/>
      <dgm:spPr/>
    </dgm:pt>
    <dgm:pt modelId="{BAB88809-8B7F-4FBE-A87E-08D5087DD2A4}" type="pres">
      <dgm:prSet presAssocID="{C4F977F6-A560-431A-B9E9-7FF46BF71148}" presName="sibTrans" presStyleLbl="sibTrans1D1" presStyleIdx="1" presStyleCnt="4"/>
      <dgm:spPr/>
    </dgm:pt>
    <dgm:pt modelId="{4913EE6F-BE9D-41F9-8753-D7009B49A3AF}" type="pres">
      <dgm:prSet presAssocID="{BC81D87E-C7D8-4BE6-BD72-F1CA365341AD}" presName="node" presStyleLbl="node1" presStyleIdx="2" presStyleCnt="4">
        <dgm:presLayoutVars>
          <dgm:bulletEnabled val="1"/>
        </dgm:presLayoutVars>
      </dgm:prSet>
      <dgm:spPr/>
    </dgm:pt>
    <dgm:pt modelId="{70AD8A1B-A8C4-4994-A7D5-41DECC360409}" type="pres">
      <dgm:prSet presAssocID="{BC81D87E-C7D8-4BE6-BD72-F1CA365341AD}" presName="spNode" presStyleCnt="0"/>
      <dgm:spPr/>
    </dgm:pt>
    <dgm:pt modelId="{026A139E-5970-4F0B-ADBC-BB10CFE02943}" type="pres">
      <dgm:prSet presAssocID="{C18E433D-79F3-48AD-ACAC-E5F5BA3BA6F0}" presName="sibTrans" presStyleLbl="sibTrans1D1" presStyleIdx="2" presStyleCnt="4"/>
      <dgm:spPr/>
    </dgm:pt>
    <dgm:pt modelId="{931F0CF2-D400-4624-B64D-533B5CEB22C6}" type="pres">
      <dgm:prSet presAssocID="{33536282-BBCE-4933-9BD4-8E80DEF30C27}" presName="node" presStyleLbl="node1" presStyleIdx="3" presStyleCnt="4">
        <dgm:presLayoutVars>
          <dgm:bulletEnabled val="1"/>
        </dgm:presLayoutVars>
      </dgm:prSet>
      <dgm:spPr/>
    </dgm:pt>
    <dgm:pt modelId="{95C35316-659A-4E43-80F7-29D369703ED4}" type="pres">
      <dgm:prSet presAssocID="{33536282-BBCE-4933-9BD4-8E80DEF30C27}" presName="spNode" presStyleCnt="0"/>
      <dgm:spPr/>
    </dgm:pt>
    <dgm:pt modelId="{2579751C-4674-4136-A26D-CA4E86E371D7}" type="pres">
      <dgm:prSet presAssocID="{A6941D14-39C0-4C79-BF6F-BDF6A78A3DD6}" presName="sibTrans" presStyleLbl="sibTrans1D1" presStyleIdx="3" presStyleCnt="4"/>
      <dgm:spPr/>
    </dgm:pt>
  </dgm:ptLst>
  <dgm:cxnLst>
    <dgm:cxn modelId="{91FFBF05-AF85-4F81-B6BD-D355A5248B90}" srcId="{8E9FF61E-9584-4AA3-93B1-92729B3A1CA3}" destId="{33536282-BBCE-4933-9BD4-8E80DEF30C27}" srcOrd="3" destOrd="0" parTransId="{7BF908C2-BC6D-43D8-8DD7-EAA8003B8E22}" sibTransId="{A6941D14-39C0-4C79-BF6F-BDF6A78A3DD6}"/>
    <dgm:cxn modelId="{FE915B0C-00F0-45BD-8C38-7B6DC632E025}" type="presOf" srcId="{33536282-BBCE-4933-9BD4-8E80DEF30C27}" destId="{931F0CF2-D400-4624-B64D-533B5CEB22C6}" srcOrd="0" destOrd="0" presId="urn:microsoft.com/office/officeart/2005/8/layout/cycle5"/>
    <dgm:cxn modelId="{56053C11-9118-4610-BF03-ACB8F0C2B237}" type="presOf" srcId="{FDFD8C3B-98E9-42F7-A0DC-2AFE3DA348F9}" destId="{AD077AA4-8F9D-4210-8D4A-0F3C1F051506}" srcOrd="0" destOrd="0" presId="urn:microsoft.com/office/officeart/2005/8/layout/cycle5"/>
    <dgm:cxn modelId="{F3BB9D12-BE7B-4A7E-9B93-149CCED5873E}" type="presOf" srcId="{C4F977F6-A560-431A-B9E9-7FF46BF71148}" destId="{BAB88809-8B7F-4FBE-A87E-08D5087DD2A4}" srcOrd="0" destOrd="0" presId="urn:microsoft.com/office/officeart/2005/8/layout/cycle5"/>
    <dgm:cxn modelId="{0EC18021-D705-4332-8C3C-402923399B38}" type="presOf" srcId="{8E9FF61E-9584-4AA3-93B1-92729B3A1CA3}" destId="{4195220D-EC30-4A3E-8F5F-43FBF247DD04}" srcOrd="0" destOrd="0" presId="urn:microsoft.com/office/officeart/2005/8/layout/cycle5"/>
    <dgm:cxn modelId="{A13E0937-A4AB-43A9-8D35-3B7BF0F8F960}" type="presOf" srcId="{BC81D87E-C7D8-4BE6-BD72-F1CA365341AD}" destId="{4913EE6F-BE9D-41F9-8753-D7009B49A3AF}" srcOrd="0" destOrd="0" presId="urn:microsoft.com/office/officeart/2005/8/layout/cycle5"/>
    <dgm:cxn modelId="{DF233637-0615-414D-8D7D-6425EA7C6FE6}" srcId="{8E9FF61E-9584-4AA3-93B1-92729B3A1CA3}" destId="{FDFD8C3B-98E9-42F7-A0DC-2AFE3DA348F9}" srcOrd="0" destOrd="0" parTransId="{8F7C7BF4-85D2-4314-8B14-1D1A46653C9C}" sibTransId="{821F9AFC-3501-42CE-A205-D11CFC9C4604}"/>
    <dgm:cxn modelId="{AD39B45D-D245-4D05-9048-BC6CF9D0DEB7}" type="presOf" srcId="{9E221F0F-E81A-421C-877C-3A8D77B00127}" destId="{6473F243-DCD3-4B9D-B538-A7217AB47A8B}" srcOrd="0" destOrd="0" presId="urn:microsoft.com/office/officeart/2005/8/layout/cycle5"/>
    <dgm:cxn modelId="{F565C248-67CD-47AD-BA88-80739BBBFD6C}" type="presOf" srcId="{C18E433D-79F3-48AD-ACAC-E5F5BA3BA6F0}" destId="{026A139E-5970-4F0B-ADBC-BB10CFE02943}" srcOrd="0" destOrd="0" presId="urn:microsoft.com/office/officeart/2005/8/layout/cycle5"/>
    <dgm:cxn modelId="{81D89E49-E268-4F36-ACFE-E4E23CA66FC8}" srcId="{8E9FF61E-9584-4AA3-93B1-92729B3A1CA3}" destId="{BC81D87E-C7D8-4BE6-BD72-F1CA365341AD}" srcOrd="2" destOrd="0" parTransId="{7A4126F2-83FC-457C-9090-18E84120461D}" sibTransId="{C18E433D-79F3-48AD-ACAC-E5F5BA3BA6F0}"/>
    <dgm:cxn modelId="{B5BA294C-5852-4B59-A19B-C1754A265C48}" type="presOf" srcId="{A6941D14-39C0-4C79-BF6F-BDF6A78A3DD6}" destId="{2579751C-4674-4136-A26D-CA4E86E371D7}" srcOrd="0" destOrd="0" presId="urn:microsoft.com/office/officeart/2005/8/layout/cycle5"/>
    <dgm:cxn modelId="{ABE73485-1184-401A-97DD-BF1DFC1AB7E3}" srcId="{8E9FF61E-9584-4AA3-93B1-92729B3A1CA3}" destId="{9E221F0F-E81A-421C-877C-3A8D77B00127}" srcOrd="1" destOrd="0" parTransId="{1BB118E2-85F0-406F-A591-8B2852D3868B}" sibTransId="{C4F977F6-A560-431A-B9E9-7FF46BF71148}"/>
    <dgm:cxn modelId="{A110CBD8-0603-4A70-811F-C1A684533B0E}" type="presOf" srcId="{821F9AFC-3501-42CE-A205-D11CFC9C4604}" destId="{A8244225-3676-4124-AF2F-1CF203CA4051}" srcOrd="0" destOrd="0" presId="urn:microsoft.com/office/officeart/2005/8/layout/cycle5"/>
    <dgm:cxn modelId="{ABB46C9D-688D-4794-BEE3-EC8FEC8A8E5B}" type="presParOf" srcId="{4195220D-EC30-4A3E-8F5F-43FBF247DD04}" destId="{AD077AA4-8F9D-4210-8D4A-0F3C1F051506}" srcOrd="0" destOrd="0" presId="urn:microsoft.com/office/officeart/2005/8/layout/cycle5"/>
    <dgm:cxn modelId="{2106A01F-7F3F-4914-871F-6EAF579A7BDB}" type="presParOf" srcId="{4195220D-EC30-4A3E-8F5F-43FBF247DD04}" destId="{088D48B2-26B2-49A6-9556-57FFA564828B}" srcOrd="1" destOrd="0" presId="urn:microsoft.com/office/officeart/2005/8/layout/cycle5"/>
    <dgm:cxn modelId="{48B279F2-99A5-40D4-B8A3-6A4DBBB31DF3}" type="presParOf" srcId="{4195220D-EC30-4A3E-8F5F-43FBF247DD04}" destId="{A8244225-3676-4124-AF2F-1CF203CA4051}" srcOrd="2" destOrd="0" presId="urn:microsoft.com/office/officeart/2005/8/layout/cycle5"/>
    <dgm:cxn modelId="{352019CB-148D-4353-970D-709AF257DB10}" type="presParOf" srcId="{4195220D-EC30-4A3E-8F5F-43FBF247DD04}" destId="{6473F243-DCD3-4B9D-B538-A7217AB47A8B}" srcOrd="3" destOrd="0" presId="urn:microsoft.com/office/officeart/2005/8/layout/cycle5"/>
    <dgm:cxn modelId="{199C7362-9D7E-411C-AFF1-7752EC1C62AF}" type="presParOf" srcId="{4195220D-EC30-4A3E-8F5F-43FBF247DD04}" destId="{66765ADB-4908-4498-B3BD-2D6BB1BF1EA7}" srcOrd="4" destOrd="0" presId="urn:microsoft.com/office/officeart/2005/8/layout/cycle5"/>
    <dgm:cxn modelId="{EB70AC57-18C0-46C2-BC5B-A74C5D228EFD}" type="presParOf" srcId="{4195220D-EC30-4A3E-8F5F-43FBF247DD04}" destId="{BAB88809-8B7F-4FBE-A87E-08D5087DD2A4}" srcOrd="5" destOrd="0" presId="urn:microsoft.com/office/officeart/2005/8/layout/cycle5"/>
    <dgm:cxn modelId="{183A1E6A-200D-406E-BC5A-B4E7FF78A29F}" type="presParOf" srcId="{4195220D-EC30-4A3E-8F5F-43FBF247DD04}" destId="{4913EE6F-BE9D-41F9-8753-D7009B49A3AF}" srcOrd="6" destOrd="0" presId="urn:microsoft.com/office/officeart/2005/8/layout/cycle5"/>
    <dgm:cxn modelId="{CDB1869C-ABFC-4A97-BCB2-90804544D8AD}" type="presParOf" srcId="{4195220D-EC30-4A3E-8F5F-43FBF247DD04}" destId="{70AD8A1B-A8C4-4994-A7D5-41DECC360409}" srcOrd="7" destOrd="0" presId="urn:microsoft.com/office/officeart/2005/8/layout/cycle5"/>
    <dgm:cxn modelId="{374222E6-3C25-42A9-9511-346DA6E6871E}" type="presParOf" srcId="{4195220D-EC30-4A3E-8F5F-43FBF247DD04}" destId="{026A139E-5970-4F0B-ADBC-BB10CFE02943}" srcOrd="8" destOrd="0" presId="urn:microsoft.com/office/officeart/2005/8/layout/cycle5"/>
    <dgm:cxn modelId="{F34D47A5-7168-4302-8D9F-41D4D1048BF3}" type="presParOf" srcId="{4195220D-EC30-4A3E-8F5F-43FBF247DD04}" destId="{931F0CF2-D400-4624-B64D-533B5CEB22C6}" srcOrd="9" destOrd="0" presId="urn:microsoft.com/office/officeart/2005/8/layout/cycle5"/>
    <dgm:cxn modelId="{4C6DA850-6841-48B3-8685-CAA84181518B}" type="presParOf" srcId="{4195220D-EC30-4A3E-8F5F-43FBF247DD04}" destId="{95C35316-659A-4E43-80F7-29D369703ED4}" srcOrd="10" destOrd="0" presId="urn:microsoft.com/office/officeart/2005/8/layout/cycle5"/>
    <dgm:cxn modelId="{A4ED5FC0-B324-48E4-9F12-498E60FD6D85}" type="presParOf" srcId="{4195220D-EC30-4A3E-8F5F-43FBF247DD04}" destId="{2579751C-4674-4136-A26D-CA4E86E371D7}"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4A114B-4CE1-40D2-9882-7DFDF4C29AC8}" type="doc">
      <dgm:prSet loTypeId="urn:microsoft.com/office/officeart/2005/8/layout/radial6" loCatId="cycle" qsTypeId="urn:microsoft.com/office/officeart/2005/8/quickstyle/simple1" qsCatId="simple" csTypeId="urn:microsoft.com/office/officeart/2005/8/colors/colorful4" csCatId="colorful" phldr="1"/>
      <dgm:spPr/>
      <dgm:t>
        <a:bodyPr/>
        <a:lstStyle/>
        <a:p>
          <a:endParaRPr lang="en-US"/>
        </a:p>
      </dgm:t>
    </dgm:pt>
    <dgm:pt modelId="{A201FE0A-85CC-4089-A9FF-3B10C894B330}">
      <dgm:prSet phldrT="[Text]" custT="1"/>
      <dgm:spPr/>
      <dgm:t>
        <a:bodyPr/>
        <a:lstStyle/>
        <a:p>
          <a:r>
            <a:rPr lang="en-US" sz="1800" b="1" dirty="0">
              <a:latin typeface="Calibri" panose="020F0502020204030204" pitchFamily="34" charset="0"/>
              <a:ea typeface="Calibri" panose="020F0502020204030204" pitchFamily="34" charset="0"/>
              <a:cs typeface="Calibri" panose="020F0502020204030204" pitchFamily="34" charset="0"/>
            </a:rPr>
            <a:t>Self-Empowerment</a:t>
          </a:r>
        </a:p>
      </dgm:t>
    </dgm:pt>
    <dgm:pt modelId="{1B8F4FD0-206D-41A6-834B-B0B457FF8961}" type="parTrans" cxnId="{BA7F6061-842F-43B9-AD7A-2928DC1F064B}">
      <dgm:prSet/>
      <dgm:spPr/>
      <dgm:t>
        <a:bodyPr/>
        <a:lstStyle/>
        <a:p>
          <a:endParaRPr lang="en-US" sz="1400" b="1">
            <a:latin typeface="Calibri" panose="020F0502020204030204" pitchFamily="34" charset="0"/>
            <a:ea typeface="Calibri" panose="020F0502020204030204" pitchFamily="34" charset="0"/>
            <a:cs typeface="Calibri" panose="020F0502020204030204" pitchFamily="34" charset="0"/>
          </a:endParaRPr>
        </a:p>
      </dgm:t>
    </dgm:pt>
    <dgm:pt modelId="{6AFF2271-4850-4779-B433-E69CD7055251}" type="sibTrans" cxnId="{BA7F6061-842F-43B9-AD7A-2928DC1F064B}">
      <dgm:prSet/>
      <dgm:spPr/>
      <dgm:t>
        <a:bodyPr/>
        <a:lstStyle/>
        <a:p>
          <a:endParaRPr lang="en-US" sz="1400" b="1">
            <a:latin typeface="Calibri" panose="020F0502020204030204" pitchFamily="34" charset="0"/>
            <a:ea typeface="Calibri" panose="020F0502020204030204" pitchFamily="34" charset="0"/>
            <a:cs typeface="Calibri" panose="020F0502020204030204" pitchFamily="34" charset="0"/>
          </a:endParaRPr>
        </a:p>
      </dgm:t>
    </dgm:pt>
    <dgm:pt modelId="{EC9DEB1E-A78D-48B9-8C7D-21D088C2DD46}">
      <dgm:prSet phldrT="[Text]" custT="1"/>
      <dgm:spPr/>
      <dgm:t>
        <a:bodyPr/>
        <a:lstStyle/>
        <a:p>
          <a:r>
            <a:rPr lang="en-US" sz="1400" b="1" dirty="0">
              <a:latin typeface="Calibri" panose="020F0502020204030204" pitchFamily="34" charset="0"/>
              <a:ea typeface="Calibri" panose="020F0502020204030204" pitchFamily="34" charset="0"/>
              <a:cs typeface="Calibri" panose="020F0502020204030204" pitchFamily="34" charset="0"/>
            </a:rPr>
            <a:t>Executive Function</a:t>
          </a:r>
        </a:p>
      </dgm:t>
    </dgm:pt>
    <dgm:pt modelId="{67BEF7D9-722C-4859-AF19-67CF2B55F675}" type="parTrans" cxnId="{5BEF422D-02B0-46D9-80F8-7BBFDC352445}">
      <dgm:prSet/>
      <dgm:spPr/>
      <dgm:t>
        <a:bodyPr/>
        <a:lstStyle/>
        <a:p>
          <a:endParaRPr lang="en-US" sz="1400" b="1">
            <a:latin typeface="Calibri" panose="020F0502020204030204" pitchFamily="34" charset="0"/>
            <a:ea typeface="Calibri" panose="020F0502020204030204" pitchFamily="34" charset="0"/>
            <a:cs typeface="Calibri" panose="020F0502020204030204" pitchFamily="34" charset="0"/>
          </a:endParaRPr>
        </a:p>
      </dgm:t>
    </dgm:pt>
    <dgm:pt modelId="{482D0E16-C92F-4F02-8700-FE4F7DA3485E}" type="sibTrans" cxnId="{5BEF422D-02B0-46D9-80F8-7BBFDC352445}">
      <dgm:prSet/>
      <dgm:spPr/>
      <dgm:t>
        <a:bodyPr/>
        <a:lstStyle/>
        <a:p>
          <a:endParaRPr lang="en-US" sz="1400" b="1">
            <a:latin typeface="Calibri" panose="020F0502020204030204" pitchFamily="34" charset="0"/>
            <a:ea typeface="Calibri" panose="020F0502020204030204" pitchFamily="34" charset="0"/>
            <a:cs typeface="Calibri" panose="020F0502020204030204" pitchFamily="34" charset="0"/>
          </a:endParaRPr>
        </a:p>
      </dgm:t>
    </dgm:pt>
    <dgm:pt modelId="{92D0B14C-B2C7-4F03-8957-F4C6FF5CE218}">
      <dgm:prSet phldrT="[Text]" custT="1"/>
      <dgm:spPr/>
      <dgm:t>
        <a:bodyPr/>
        <a:lstStyle/>
        <a:p>
          <a:r>
            <a:rPr lang="en-US" sz="1400" b="1" dirty="0">
              <a:latin typeface="Calibri" panose="020F0502020204030204" pitchFamily="34" charset="0"/>
              <a:ea typeface="Calibri" panose="020F0502020204030204" pitchFamily="34" charset="0"/>
              <a:cs typeface="Calibri" panose="020F0502020204030204" pitchFamily="34" charset="0"/>
            </a:rPr>
            <a:t>Social Communication</a:t>
          </a:r>
        </a:p>
      </dgm:t>
    </dgm:pt>
    <dgm:pt modelId="{486568C5-B8AD-4DD5-8E80-6A7C69B9166D}" type="parTrans" cxnId="{EF44CAF6-653A-464F-8C7B-3E6547D3A9FA}">
      <dgm:prSet/>
      <dgm:spPr/>
      <dgm:t>
        <a:bodyPr/>
        <a:lstStyle/>
        <a:p>
          <a:endParaRPr lang="en-US" sz="1400" b="1">
            <a:latin typeface="Calibri" panose="020F0502020204030204" pitchFamily="34" charset="0"/>
            <a:ea typeface="Calibri" panose="020F0502020204030204" pitchFamily="34" charset="0"/>
            <a:cs typeface="Calibri" panose="020F0502020204030204" pitchFamily="34" charset="0"/>
          </a:endParaRPr>
        </a:p>
      </dgm:t>
    </dgm:pt>
    <dgm:pt modelId="{ADD85FC1-992B-4C3F-8C4F-FFD94E1C71F8}" type="sibTrans" cxnId="{EF44CAF6-653A-464F-8C7B-3E6547D3A9FA}">
      <dgm:prSet/>
      <dgm:spPr/>
      <dgm:t>
        <a:bodyPr/>
        <a:lstStyle/>
        <a:p>
          <a:endParaRPr lang="en-US" sz="1400" b="1">
            <a:latin typeface="Calibri" panose="020F0502020204030204" pitchFamily="34" charset="0"/>
            <a:ea typeface="Calibri" panose="020F0502020204030204" pitchFamily="34" charset="0"/>
            <a:cs typeface="Calibri" panose="020F0502020204030204" pitchFamily="34" charset="0"/>
          </a:endParaRPr>
        </a:p>
      </dgm:t>
    </dgm:pt>
    <dgm:pt modelId="{A81D035F-F8DD-420A-AD1A-9309B0366F82}">
      <dgm:prSet custT="1"/>
      <dgm:spPr/>
      <dgm:t>
        <a:bodyPr/>
        <a:lstStyle/>
        <a:p>
          <a:r>
            <a:rPr lang="en-US" sz="1400" b="1" dirty="0">
              <a:latin typeface="Calibri" panose="020F0502020204030204" pitchFamily="34" charset="0"/>
              <a:ea typeface="Calibri" panose="020F0502020204030204" pitchFamily="34" charset="0"/>
              <a:cs typeface="Calibri" panose="020F0502020204030204" pitchFamily="34" charset="0"/>
            </a:rPr>
            <a:t>Self-Advocacy</a:t>
          </a:r>
        </a:p>
      </dgm:t>
    </dgm:pt>
    <dgm:pt modelId="{95F9EE06-ECF2-4B13-8E57-4F140D415AC3}" type="parTrans" cxnId="{3C727953-4B93-4244-A89F-CAE25831EA3A}">
      <dgm:prSet/>
      <dgm:spPr/>
      <dgm:t>
        <a:bodyPr/>
        <a:lstStyle/>
        <a:p>
          <a:endParaRPr lang="en-US" sz="1400" b="1">
            <a:latin typeface="Calibri" panose="020F0502020204030204" pitchFamily="34" charset="0"/>
            <a:ea typeface="Calibri" panose="020F0502020204030204" pitchFamily="34" charset="0"/>
            <a:cs typeface="Calibri" panose="020F0502020204030204" pitchFamily="34" charset="0"/>
          </a:endParaRPr>
        </a:p>
      </dgm:t>
    </dgm:pt>
    <dgm:pt modelId="{F2B0270A-E4A4-48E0-9CF9-015C0110FD9E}" type="sibTrans" cxnId="{3C727953-4B93-4244-A89F-CAE25831EA3A}">
      <dgm:prSet/>
      <dgm:spPr/>
      <dgm:t>
        <a:bodyPr/>
        <a:lstStyle/>
        <a:p>
          <a:endParaRPr lang="en-US" sz="1400" b="1">
            <a:latin typeface="Calibri" panose="020F0502020204030204" pitchFamily="34" charset="0"/>
            <a:ea typeface="Calibri" panose="020F0502020204030204" pitchFamily="34" charset="0"/>
            <a:cs typeface="Calibri" panose="020F0502020204030204" pitchFamily="34" charset="0"/>
          </a:endParaRPr>
        </a:p>
      </dgm:t>
    </dgm:pt>
    <dgm:pt modelId="{F678F490-0606-45E1-8366-D0335E087142}" type="pres">
      <dgm:prSet presAssocID="{4C4A114B-4CE1-40D2-9882-7DFDF4C29AC8}" presName="Name0" presStyleCnt="0">
        <dgm:presLayoutVars>
          <dgm:chMax val="1"/>
          <dgm:dir/>
          <dgm:animLvl val="ctr"/>
          <dgm:resizeHandles val="exact"/>
        </dgm:presLayoutVars>
      </dgm:prSet>
      <dgm:spPr/>
    </dgm:pt>
    <dgm:pt modelId="{3C3D3251-C8DC-4BE1-97FE-2DB8253CA170}" type="pres">
      <dgm:prSet presAssocID="{A201FE0A-85CC-4089-A9FF-3B10C894B330}" presName="centerShape" presStyleLbl="node0" presStyleIdx="0" presStyleCnt="1"/>
      <dgm:spPr/>
    </dgm:pt>
    <dgm:pt modelId="{C214BD89-8D2B-46B8-8B3B-32DBCEEE6600}" type="pres">
      <dgm:prSet presAssocID="{EC9DEB1E-A78D-48B9-8C7D-21D088C2DD46}" presName="node" presStyleLbl="node1" presStyleIdx="0" presStyleCnt="3" custScaleX="113011" custScaleY="113179">
        <dgm:presLayoutVars>
          <dgm:bulletEnabled val="1"/>
        </dgm:presLayoutVars>
      </dgm:prSet>
      <dgm:spPr/>
    </dgm:pt>
    <dgm:pt modelId="{0ED30AD1-EFD7-4E9D-B31B-B9A42AF2AA15}" type="pres">
      <dgm:prSet presAssocID="{EC9DEB1E-A78D-48B9-8C7D-21D088C2DD46}" presName="dummy" presStyleCnt="0"/>
      <dgm:spPr/>
    </dgm:pt>
    <dgm:pt modelId="{9B11E671-CAE5-4EDB-BF56-196F4D11510C}" type="pres">
      <dgm:prSet presAssocID="{482D0E16-C92F-4F02-8700-FE4F7DA3485E}" presName="sibTrans" presStyleLbl="sibTrans2D1" presStyleIdx="0" presStyleCnt="3"/>
      <dgm:spPr/>
    </dgm:pt>
    <dgm:pt modelId="{504B4803-053F-47F1-AB6D-03B30DD57C78}" type="pres">
      <dgm:prSet presAssocID="{A81D035F-F8DD-420A-AD1A-9309B0366F82}" presName="node" presStyleLbl="node1" presStyleIdx="1" presStyleCnt="3" custScaleX="117384" custScaleY="115153">
        <dgm:presLayoutVars>
          <dgm:bulletEnabled val="1"/>
        </dgm:presLayoutVars>
      </dgm:prSet>
      <dgm:spPr/>
    </dgm:pt>
    <dgm:pt modelId="{79B128B5-1F34-4CB1-89AA-D2976CF745B2}" type="pres">
      <dgm:prSet presAssocID="{A81D035F-F8DD-420A-AD1A-9309B0366F82}" presName="dummy" presStyleCnt="0"/>
      <dgm:spPr/>
    </dgm:pt>
    <dgm:pt modelId="{247FD887-9347-4B2A-A86D-BF711D937676}" type="pres">
      <dgm:prSet presAssocID="{F2B0270A-E4A4-48E0-9CF9-015C0110FD9E}" presName="sibTrans" presStyleLbl="sibTrans2D1" presStyleIdx="1" presStyleCnt="3"/>
      <dgm:spPr/>
    </dgm:pt>
    <dgm:pt modelId="{D66AB7CD-F40B-42A7-8D2F-9250020902E4}" type="pres">
      <dgm:prSet presAssocID="{92D0B14C-B2C7-4F03-8957-F4C6FF5CE218}" presName="node" presStyleLbl="node1" presStyleIdx="2" presStyleCnt="3" custScaleX="114776" custScaleY="111931">
        <dgm:presLayoutVars>
          <dgm:bulletEnabled val="1"/>
        </dgm:presLayoutVars>
      </dgm:prSet>
      <dgm:spPr/>
    </dgm:pt>
    <dgm:pt modelId="{99D79BF3-8EE3-4014-9BB0-41A093AF9A26}" type="pres">
      <dgm:prSet presAssocID="{92D0B14C-B2C7-4F03-8957-F4C6FF5CE218}" presName="dummy" presStyleCnt="0"/>
      <dgm:spPr/>
    </dgm:pt>
    <dgm:pt modelId="{8918B24A-E6C0-412D-A9FE-F4F4E4528149}" type="pres">
      <dgm:prSet presAssocID="{ADD85FC1-992B-4C3F-8C4F-FFD94E1C71F8}" presName="sibTrans" presStyleLbl="sibTrans2D1" presStyleIdx="2" presStyleCnt="3"/>
      <dgm:spPr/>
    </dgm:pt>
  </dgm:ptLst>
  <dgm:cxnLst>
    <dgm:cxn modelId="{5BEF422D-02B0-46D9-80F8-7BBFDC352445}" srcId="{A201FE0A-85CC-4089-A9FF-3B10C894B330}" destId="{EC9DEB1E-A78D-48B9-8C7D-21D088C2DD46}" srcOrd="0" destOrd="0" parTransId="{67BEF7D9-722C-4859-AF19-67CF2B55F675}" sibTransId="{482D0E16-C92F-4F02-8700-FE4F7DA3485E}"/>
    <dgm:cxn modelId="{BA7F6061-842F-43B9-AD7A-2928DC1F064B}" srcId="{4C4A114B-4CE1-40D2-9882-7DFDF4C29AC8}" destId="{A201FE0A-85CC-4089-A9FF-3B10C894B330}" srcOrd="0" destOrd="0" parTransId="{1B8F4FD0-206D-41A6-834B-B0B457FF8961}" sibTransId="{6AFF2271-4850-4779-B433-E69CD7055251}"/>
    <dgm:cxn modelId="{28367772-4876-47F2-B82D-723814E00EB6}" type="presOf" srcId="{EC9DEB1E-A78D-48B9-8C7D-21D088C2DD46}" destId="{C214BD89-8D2B-46B8-8B3B-32DBCEEE6600}" srcOrd="0" destOrd="0" presId="urn:microsoft.com/office/officeart/2005/8/layout/radial6"/>
    <dgm:cxn modelId="{3C727953-4B93-4244-A89F-CAE25831EA3A}" srcId="{A201FE0A-85CC-4089-A9FF-3B10C894B330}" destId="{A81D035F-F8DD-420A-AD1A-9309B0366F82}" srcOrd="1" destOrd="0" parTransId="{95F9EE06-ECF2-4B13-8E57-4F140D415AC3}" sibTransId="{F2B0270A-E4A4-48E0-9CF9-015C0110FD9E}"/>
    <dgm:cxn modelId="{6B6EE179-C94F-4EE3-B4F8-0EF51E7AD52C}" type="presOf" srcId="{92D0B14C-B2C7-4F03-8957-F4C6FF5CE218}" destId="{D66AB7CD-F40B-42A7-8D2F-9250020902E4}" srcOrd="0" destOrd="0" presId="urn:microsoft.com/office/officeart/2005/8/layout/radial6"/>
    <dgm:cxn modelId="{C14DE382-49BA-4F6C-8BF7-9BF7796884BC}" type="presOf" srcId="{482D0E16-C92F-4F02-8700-FE4F7DA3485E}" destId="{9B11E671-CAE5-4EDB-BF56-196F4D11510C}" srcOrd="0" destOrd="0" presId="urn:microsoft.com/office/officeart/2005/8/layout/radial6"/>
    <dgm:cxn modelId="{2739D0B0-1EB6-41B0-B634-2AC0F5894F3C}" type="presOf" srcId="{F2B0270A-E4A4-48E0-9CF9-015C0110FD9E}" destId="{247FD887-9347-4B2A-A86D-BF711D937676}" srcOrd="0" destOrd="0" presId="urn:microsoft.com/office/officeart/2005/8/layout/radial6"/>
    <dgm:cxn modelId="{F61702B1-C91F-46A1-A7D1-E539A41C6968}" type="presOf" srcId="{A81D035F-F8DD-420A-AD1A-9309B0366F82}" destId="{504B4803-053F-47F1-AB6D-03B30DD57C78}" srcOrd="0" destOrd="0" presId="urn:microsoft.com/office/officeart/2005/8/layout/radial6"/>
    <dgm:cxn modelId="{2B65DEB6-6182-4902-A537-7F407400D0AD}" type="presOf" srcId="{4C4A114B-4CE1-40D2-9882-7DFDF4C29AC8}" destId="{F678F490-0606-45E1-8366-D0335E087142}" srcOrd="0" destOrd="0" presId="urn:microsoft.com/office/officeart/2005/8/layout/radial6"/>
    <dgm:cxn modelId="{05C679BF-F315-4430-AB2F-E1E1FE470B45}" type="presOf" srcId="{ADD85FC1-992B-4C3F-8C4F-FFD94E1C71F8}" destId="{8918B24A-E6C0-412D-A9FE-F4F4E4528149}" srcOrd="0" destOrd="0" presId="urn:microsoft.com/office/officeart/2005/8/layout/radial6"/>
    <dgm:cxn modelId="{EF44CAF6-653A-464F-8C7B-3E6547D3A9FA}" srcId="{A201FE0A-85CC-4089-A9FF-3B10C894B330}" destId="{92D0B14C-B2C7-4F03-8957-F4C6FF5CE218}" srcOrd="2" destOrd="0" parTransId="{486568C5-B8AD-4DD5-8E80-6A7C69B9166D}" sibTransId="{ADD85FC1-992B-4C3F-8C4F-FFD94E1C71F8}"/>
    <dgm:cxn modelId="{E8CD6BF8-B8CF-4C1C-8B09-34EE609D36FA}" type="presOf" srcId="{A201FE0A-85CC-4089-A9FF-3B10C894B330}" destId="{3C3D3251-C8DC-4BE1-97FE-2DB8253CA170}" srcOrd="0" destOrd="0" presId="urn:microsoft.com/office/officeart/2005/8/layout/radial6"/>
    <dgm:cxn modelId="{DD821B1B-C095-4406-834C-37F74BC36405}" type="presParOf" srcId="{F678F490-0606-45E1-8366-D0335E087142}" destId="{3C3D3251-C8DC-4BE1-97FE-2DB8253CA170}" srcOrd="0" destOrd="0" presId="urn:microsoft.com/office/officeart/2005/8/layout/radial6"/>
    <dgm:cxn modelId="{A2E55676-AB8A-40BD-93A8-8C22B5570438}" type="presParOf" srcId="{F678F490-0606-45E1-8366-D0335E087142}" destId="{C214BD89-8D2B-46B8-8B3B-32DBCEEE6600}" srcOrd="1" destOrd="0" presId="urn:microsoft.com/office/officeart/2005/8/layout/radial6"/>
    <dgm:cxn modelId="{35C02D70-888A-41AD-9A80-2245CF86B55E}" type="presParOf" srcId="{F678F490-0606-45E1-8366-D0335E087142}" destId="{0ED30AD1-EFD7-4E9D-B31B-B9A42AF2AA15}" srcOrd="2" destOrd="0" presId="urn:microsoft.com/office/officeart/2005/8/layout/radial6"/>
    <dgm:cxn modelId="{1E5EB9EB-1C1D-457A-B6B0-AD2D9CFD8FAD}" type="presParOf" srcId="{F678F490-0606-45E1-8366-D0335E087142}" destId="{9B11E671-CAE5-4EDB-BF56-196F4D11510C}" srcOrd="3" destOrd="0" presId="urn:microsoft.com/office/officeart/2005/8/layout/radial6"/>
    <dgm:cxn modelId="{A7FF4961-A02F-4A2A-AB77-F1DD7DC75521}" type="presParOf" srcId="{F678F490-0606-45E1-8366-D0335E087142}" destId="{504B4803-053F-47F1-AB6D-03B30DD57C78}" srcOrd="4" destOrd="0" presId="urn:microsoft.com/office/officeart/2005/8/layout/radial6"/>
    <dgm:cxn modelId="{3635848C-94C3-4177-964E-914934148C07}" type="presParOf" srcId="{F678F490-0606-45E1-8366-D0335E087142}" destId="{79B128B5-1F34-4CB1-89AA-D2976CF745B2}" srcOrd="5" destOrd="0" presId="urn:microsoft.com/office/officeart/2005/8/layout/radial6"/>
    <dgm:cxn modelId="{8A4CCA83-F8D7-4B9C-A337-38E954BEB635}" type="presParOf" srcId="{F678F490-0606-45E1-8366-D0335E087142}" destId="{247FD887-9347-4B2A-A86D-BF711D937676}" srcOrd="6" destOrd="0" presId="urn:microsoft.com/office/officeart/2005/8/layout/radial6"/>
    <dgm:cxn modelId="{D4FFD5C9-BDE6-4A0E-8961-261160D78C8B}" type="presParOf" srcId="{F678F490-0606-45E1-8366-D0335E087142}" destId="{D66AB7CD-F40B-42A7-8D2F-9250020902E4}" srcOrd="7" destOrd="0" presId="urn:microsoft.com/office/officeart/2005/8/layout/radial6"/>
    <dgm:cxn modelId="{7C779362-CF9F-425E-85D9-BEF09537ED02}" type="presParOf" srcId="{F678F490-0606-45E1-8366-D0335E087142}" destId="{99D79BF3-8EE3-4014-9BB0-41A093AF9A26}" srcOrd="8" destOrd="0" presId="urn:microsoft.com/office/officeart/2005/8/layout/radial6"/>
    <dgm:cxn modelId="{3B7E80A3-E9FE-44DC-8CB4-E1EFF10488A6}" type="presParOf" srcId="{F678F490-0606-45E1-8366-D0335E087142}" destId="{8918B24A-E6C0-412D-A9FE-F4F4E4528149}"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8F1700-F314-47E9-98AB-498A5A955641}" type="doc">
      <dgm:prSet loTypeId="urn:microsoft.com/office/officeart/2005/8/layout/gear1" loCatId="relationship" qsTypeId="urn:microsoft.com/office/officeart/2005/8/quickstyle/simple1" qsCatId="simple" csTypeId="urn:microsoft.com/office/officeart/2005/8/colors/accent5_2" csCatId="accent5" phldr="1"/>
      <dgm:spPr/>
    </dgm:pt>
    <dgm:pt modelId="{9A361407-7E5F-4BE3-8037-44131BE3DC60}">
      <dgm:prSet phldrT="[Text]" custT="1"/>
      <dgm:spPr/>
      <dgm:t>
        <a:bodyPr/>
        <a:lstStyle/>
        <a:p>
          <a:r>
            <a:rPr lang="en-US" sz="1800" b="1" dirty="0">
              <a:latin typeface="Calibri" panose="020F0502020204030204" pitchFamily="34" charset="0"/>
              <a:ea typeface="Calibri" panose="020F0502020204030204" pitchFamily="34" charset="0"/>
              <a:cs typeface="Calibri" panose="020F0502020204030204" pitchFamily="34" charset="0"/>
            </a:rPr>
            <a:t>Self-advocacy</a:t>
          </a:r>
        </a:p>
      </dgm:t>
    </dgm:pt>
    <dgm:pt modelId="{B0F8A3FA-8FB5-4CE6-862F-1BE7BDF94D49}" type="parTrans" cxnId="{0020CB73-8189-4EF5-AFDF-43773D435861}">
      <dgm:prSet/>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12A46911-48C0-4CAC-BACC-BF3EE74E3B89}" type="sibTrans" cxnId="{0020CB73-8189-4EF5-AFDF-43773D435861}">
      <dgm:prSet/>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99C2F408-8590-45FE-A839-780A6F7855CE}">
      <dgm:prSet phldrT="[Text]" custT="1"/>
      <dgm:spPr/>
      <dgm:t>
        <a:bodyPr/>
        <a:lstStyle/>
        <a:p>
          <a:r>
            <a:rPr lang="en-US" sz="1800" b="1" dirty="0">
              <a:latin typeface="Calibri" panose="020F0502020204030204" pitchFamily="34" charset="0"/>
              <a:ea typeface="Calibri" panose="020F0502020204030204" pitchFamily="34" charset="0"/>
              <a:cs typeface="Calibri" panose="020F0502020204030204" pitchFamily="34" charset="0"/>
            </a:rPr>
            <a:t>Executive function</a:t>
          </a:r>
        </a:p>
      </dgm:t>
    </dgm:pt>
    <dgm:pt modelId="{824B5C9B-BB5C-418A-A784-D83A032A3C10}" type="parTrans" cxnId="{A2173227-BD12-4D49-9E07-64C2CC223AA3}">
      <dgm:prSet/>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E855A0A2-9FDA-4E5E-897D-844A5211DCFA}" type="sibTrans" cxnId="{A2173227-BD12-4D49-9E07-64C2CC223AA3}">
      <dgm:prSet/>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CFD3B871-1C82-44EF-ABF1-4C7F90D41A1D}">
      <dgm:prSet phldrT="[Text]" custT="1"/>
      <dgm:spPr/>
      <dgm:t>
        <a:bodyPr/>
        <a:lstStyle/>
        <a:p>
          <a:r>
            <a:rPr lang="en-US" sz="1400" b="1" dirty="0">
              <a:latin typeface="Calibri" panose="020F0502020204030204" pitchFamily="34" charset="0"/>
              <a:ea typeface="Calibri" panose="020F0502020204030204" pitchFamily="34" charset="0"/>
              <a:cs typeface="Calibri" panose="020F0502020204030204" pitchFamily="34" charset="0"/>
            </a:rPr>
            <a:t>Social communication</a:t>
          </a:r>
        </a:p>
      </dgm:t>
    </dgm:pt>
    <dgm:pt modelId="{FBE851E8-C4DF-4C8F-BAB9-9877CC6604D0}" type="parTrans" cxnId="{ED82F1C4-D44A-4042-AB51-E070D26E5896}">
      <dgm:prSet/>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18A06321-E424-4A67-91B1-98A3B6415A0D}" type="sibTrans" cxnId="{ED82F1C4-D44A-4042-AB51-E070D26E5896}">
      <dgm:prSet/>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4ADF5B26-E0FC-4A84-A1CC-98FCFED95C2F}" type="pres">
      <dgm:prSet presAssocID="{458F1700-F314-47E9-98AB-498A5A955641}" presName="composite" presStyleCnt="0">
        <dgm:presLayoutVars>
          <dgm:chMax val="3"/>
          <dgm:animLvl val="lvl"/>
          <dgm:resizeHandles val="exact"/>
        </dgm:presLayoutVars>
      </dgm:prSet>
      <dgm:spPr/>
    </dgm:pt>
    <dgm:pt modelId="{6A1C4B46-28A3-40B3-8DC4-27EDC46E75D0}" type="pres">
      <dgm:prSet presAssocID="{9A361407-7E5F-4BE3-8037-44131BE3DC60}" presName="gear1" presStyleLbl="node1" presStyleIdx="0" presStyleCnt="3">
        <dgm:presLayoutVars>
          <dgm:chMax val="1"/>
          <dgm:bulletEnabled val="1"/>
        </dgm:presLayoutVars>
      </dgm:prSet>
      <dgm:spPr/>
    </dgm:pt>
    <dgm:pt modelId="{2C243AD2-73EE-461E-AE5A-E3BCE40093DC}" type="pres">
      <dgm:prSet presAssocID="{9A361407-7E5F-4BE3-8037-44131BE3DC60}" presName="gear1srcNode" presStyleLbl="node1" presStyleIdx="0" presStyleCnt="3"/>
      <dgm:spPr/>
    </dgm:pt>
    <dgm:pt modelId="{BC3EAA70-A95E-4728-8E89-93234602649E}" type="pres">
      <dgm:prSet presAssocID="{9A361407-7E5F-4BE3-8037-44131BE3DC60}" presName="gear1dstNode" presStyleLbl="node1" presStyleIdx="0" presStyleCnt="3"/>
      <dgm:spPr/>
    </dgm:pt>
    <dgm:pt modelId="{AF631495-2532-4307-9AAD-183908EFD3AD}" type="pres">
      <dgm:prSet presAssocID="{99C2F408-8590-45FE-A839-780A6F7855CE}" presName="gear2" presStyleLbl="node1" presStyleIdx="1" presStyleCnt="3">
        <dgm:presLayoutVars>
          <dgm:chMax val="1"/>
          <dgm:bulletEnabled val="1"/>
        </dgm:presLayoutVars>
      </dgm:prSet>
      <dgm:spPr/>
    </dgm:pt>
    <dgm:pt modelId="{6D910574-0A2B-4107-982E-650777FB9A38}" type="pres">
      <dgm:prSet presAssocID="{99C2F408-8590-45FE-A839-780A6F7855CE}" presName="gear2srcNode" presStyleLbl="node1" presStyleIdx="1" presStyleCnt="3"/>
      <dgm:spPr/>
    </dgm:pt>
    <dgm:pt modelId="{1BA172E8-3485-46F0-B49E-1A024361D2BC}" type="pres">
      <dgm:prSet presAssocID="{99C2F408-8590-45FE-A839-780A6F7855CE}" presName="gear2dstNode" presStyleLbl="node1" presStyleIdx="1" presStyleCnt="3"/>
      <dgm:spPr/>
    </dgm:pt>
    <dgm:pt modelId="{2D4B3D1E-0D6D-4D93-857D-7C03CEBC861C}" type="pres">
      <dgm:prSet presAssocID="{CFD3B871-1C82-44EF-ABF1-4C7F90D41A1D}" presName="gear3" presStyleLbl="node1" presStyleIdx="2" presStyleCnt="3"/>
      <dgm:spPr/>
    </dgm:pt>
    <dgm:pt modelId="{DD11BA9E-FD1B-4E05-8C70-20F3C6D999E0}" type="pres">
      <dgm:prSet presAssocID="{CFD3B871-1C82-44EF-ABF1-4C7F90D41A1D}" presName="gear3tx" presStyleLbl="node1" presStyleIdx="2" presStyleCnt="3">
        <dgm:presLayoutVars>
          <dgm:chMax val="1"/>
          <dgm:bulletEnabled val="1"/>
        </dgm:presLayoutVars>
      </dgm:prSet>
      <dgm:spPr/>
    </dgm:pt>
    <dgm:pt modelId="{1908FD67-D86E-4575-94C8-DF77571E8643}" type="pres">
      <dgm:prSet presAssocID="{CFD3B871-1C82-44EF-ABF1-4C7F90D41A1D}" presName="gear3srcNode" presStyleLbl="node1" presStyleIdx="2" presStyleCnt="3"/>
      <dgm:spPr/>
    </dgm:pt>
    <dgm:pt modelId="{F670EC7E-DE46-4CA5-9C11-3E7952461D73}" type="pres">
      <dgm:prSet presAssocID="{CFD3B871-1C82-44EF-ABF1-4C7F90D41A1D}" presName="gear3dstNode" presStyleLbl="node1" presStyleIdx="2" presStyleCnt="3"/>
      <dgm:spPr/>
    </dgm:pt>
    <dgm:pt modelId="{5F340D20-A08F-4288-8394-07CCD4700CFF}" type="pres">
      <dgm:prSet presAssocID="{12A46911-48C0-4CAC-BACC-BF3EE74E3B89}" presName="connector1" presStyleLbl="sibTrans2D1" presStyleIdx="0" presStyleCnt="3"/>
      <dgm:spPr/>
    </dgm:pt>
    <dgm:pt modelId="{0EF5A2A2-1BC6-43CC-AF61-AF91513C0530}" type="pres">
      <dgm:prSet presAssocID="{E855A0A2-9FDA-4E5E-897D-844A5211DCFA}" presName="connector2" presStyleLbl="sibTrans2D1" presStyleIdx="1" presStyleCnt="3"/>
      <dgm:spPr/>
    </dgm:pt>
    <dgm:pt modelId="{8287AE5D-D2F5-4194-B8A4-4B94125E27C5}" type="pres">
      <dgm:prSet presAssocID="{18A06321-E424-4A67-91B1-98A3B6415A0D}" presName="connector3" presStyleLbl="sibTrans2D1" presStyleIdx="2" presStyleCnt="3"/>
      <dgm:spPr/>
    </dgm:pt>
  </dgm:ptLst>
  <dgm:cxnLst>
    <dgm:cxn modelId="{B06AC619-33B9-432A-BBCC-EA47614DB8F6}" type="presOf" srcId="{99C2F408-8590-45FE-A839-780A6F7855CE}" destId="{6D910574-0A2B-4107-982E-650777FB9A38}" srcOrd="1" destOrd="0" presId="urn:microsoft.com/office/officeart/2005/8/layout/gear1"/>
    <dgm:cxn modelId="{A2173227-BD12-4D49-9E07-64C2CC223AA3}" srcId="{458F1700-F314-47E9-98AB-498A5A955641}" destId="{99C2F408-8590-45FE-A839-780A6F7855CE}" srcOrd="1" destOrd="0" parTransId="{824B5C9B-BB5C-418A-A784-D83A032A3C10}" sibTransId="{E855A0A2-9FDA-4E5E-897D-844A5211DCFA}"/>
    <dgm:cxn modelId="{31FEF630-4990-455A-B615-9958D637F0A6}" type="presOf" srcId="{12A46911-48C0-4CAC-BACC-BF3EE74E3B89}" destId="{5F340D20-A08F-4288-8394-07CCD4700CFF}" srcOrd="0" destOrd="0" presId="urn:microsoft.com/office/officeart/2005/8/layout/gear1"/>
    <dgm:cxn modelId="{0109C132-B383-4D10-BB8A-081B216C408B}" type="presOf" srcId="{18A06321-E424-4A67-91B1-98A3B6415A0D}" destId="{8287AE5D-D2F5-4194-B8A4-4B94125E27C5}" srcOrd="0" destOrd="0" presId="urn:microsoft.com/office/officeart/2005/8/layout/gear1"/>
    <dgm:cxn modelId="{F8378535-5B71-405A-8535-C86A5A1F183B}" type="presOf" srcId="{9A361407-7E5F-4BE3-8037-44131BE3DC60}" destId="{6A1C4B46-28A3-40B3-8DC4-27EDC46E75D0}" srcOrd="0" destOrd="0" presId="urn:microsoft.com/office/officeart/2005/8/layout/gear1"/>
    <dgm:cxn modelId="{C7E2385C-1E89-4F28-8E52-2C57E4D1654C}" type="presOf" srcId="{9A361407-7E5F-4BE3-8037-44131BE3DC60}" destId="{2C243AD2-73EE-461E-AE5A-E3BCE40093DC}" srcOrd="1" destOrd="0" presId="urn:microsoft.com/office/officeart/2005/8/layout/gear1"/>
    <dgm:cxn modelId="{8F936161-CD76-49A7-B1CA-487C2E22DF6B}" type="presOf" srcId="{CFD3B871-1C82-44EF-ABF1-4C7F90D41A1D}" destId="{2D4B3D1E-0D6D-4D93-857D-7C03CEBC861C}" srcOrd="0" destOrd="0" presId="urn:microsoft.com/office/officeart/2005/8/layout/gear1"/>
    <dgm:cxn modelId="{C1197D48-5AD9-4217-BA5D-6E523227A527}" type="presOf" srcId="{9A361407-7E5F-4BE3-8037-44131BE3DC60}" destId="{BC3EAA70-A95E-4728-8E89-93234602649E}" srcOrd="2" destOrd="0" presId="urn:microsoft.com/office/officeart/2005/8/layout/gear1"/>
    <dgm:cxn modelId="{B799D96F-1792-48C6-8E33-625567BBFBFD}" type="presOf" srcId="{CFD3B871-1C82-44EF-ABF1-4C7F90D41A1D}" destId="{F670EC7E-DE46-4CA5-9C11-3E7952461D73}" srcOrd="3" destOrd="0" presId="urn:microsoft.com/office/officeart/2005/8/layout/gear1"/>
    <dgm:cxn modelId="{0020CB73-8189-4EF5-AFDF-43773D435861}" srcId="{458F1700-F314-47E9-98AB-498A5A955641}" destId="{9A361407-7E5F-4BE3-8037-44131BE3DC60}" srcOrd="0" destOrd="0" parTransId="{B0F8A3FA-8FB5-4CE6-862F-1BE7BDF94D49}" sibTransId="{12A46911-48C0-4CAC-BACC-BF3EE74E3B89}"/>
    <dgm:cxn modelId="{BF25C856-3186-485E-A6E4-C839D7939D78}" type="presOf" srcId="{E855A0A2-9FDA-4E5E-897D-844A5211DCFA}" destId="{0EF5A2A2-1BC6-43CC-AF61-AF91513C0530}" srcOrd="0" destOrd="0" presId="urn:microsoft.com/office/officeart/2005/8/layout/gear1"/>
    <dgm:cxn modelId="{B986AC7E-7FD5-4F98-A851-44466AE3A028}" type="presOf" srcId="{458F1700-F314-47E9-98AB-498A5A955641}" destId="{4ADF5B26-E0FC-4A84-A1CC-98FCFED95C2F}" srcOrd="0" destOrd="0" presId="urn:microsoft.com/office/officeart/2005/8/layout/gear1"/>
    <dgm:cxn modelId="{5E482F83-B49F-4575-B94F-71E0452B5577}" type="presOf" srcId="{99C2F408-8590-45FE-A839-780A6F7855CE}" destId="{1BA172E8-3485-46F0-B49E-1A024361D2BC}" srcOrd="2" destOrd="0" presId="urn:microsoft.com/office/officeart/2005/8/layout/gear1"/>
    <dgm:cxn modelId="{87108CA3-9D8D-4943-B25B-032D85CC2ACB}" type="presOf" srcId="{CFD3B871-1C82-44EF-ABF1-4C7F90D41A1D}" destId="{DD11BA9E-FD1B-4E05-8C70-20F3C6D999E0}" srcOrd="1" destOrd="0" presId="urn:microsoft.com/office/officeart/2005/8/layout/gear1"/>
    <dgm:cxn modelId="{ED82F1C4-D44A-4042-AB51-E070D26E5896}" srcId="{458F1700-F314-47E9-98AB-498A5A955641}" destId="{CFD3B871-1C82-44EF-ABF1-4C7F90D41A1D}" srcOrd="2" destOrd="0" parTransId="{FBE851E8-C4DF-4C8F-BAB9-9877CC6604D0}" sibTransId="{18A06321-E424-4A67-91B1-98A3B6415A0D}"/>
    <dgm:cxn modelId="{F76D0AE4-D415-4FAB-9275-0A88F681053F}" type="presOf" srcId="{99C2F408-8590-45FE-A839-780A6F7855CE}" destId="{AF631495-2532-4307-9AAD-183908EFD3AD}" srcOrd="0" destOrd="0" presId="urn:microsoft.com/office/officeart/2005/8/layout/gear1"/>
    <dgm:cxn modelId="{AD6D6CF0-C323-4C1C-A9F2-12C0C4A21C34}" type="presOf" srcId="{CFD3B871-1C82-44EF-ABF1-4C7F90D41A1D}" destId="{1908FD67-D86E-4575-94C8-DF77571E8643}" srcOrd="2" destOrd="0" presId="urn:microsoft.com/office/officeart/2005/8/layout/gear1"/>
    <dgm:cxn modelId="{BA3E8832-5792-46CB-B1A2-081062587880}" type="presParOf" srcId="{4ADF5B26-E0FC-4A84-A1CC-98FCFED95C2F}" destId="{6A1C4B46-28A3-40B3-8DC4-27EDC46E75D0}" srcOrd="0" destOrd="0" presId="urn:microsoft.com/office/officeart/2005/8/layout/gear1"/>
    <dgm:cxn modelId="{B0F89E20-585A-498F-B15D-850D751D9B28}" type="presParOf" srcId="{4ADF5B26-E0FC-4A84-A1CC-98FCFED95C2F}" destId="{2C243AD2-73EE-461E-AE5A-E3BCE40093DC}" srcOrd="1" destOrd="0" presId="urn:microsoft.com/office/officeart/2005/8/layout/gear1"/>
    <dgm:cxn modelId="{E9D1FEC6-FDE8-44DD-82A6-E09B6287D2B7}" type="presParOf" srcId="{4ADF5B26-E0FC-4A84-A1CC-98FCFED95C2F}" destId="{BC3EAA70-A95E-4728-8E89-93234602649E}" srcOrd="2" destOrd="0" presId="urn:microsoft.com/office/officeart/2005/8/layout/gear1"/>
    <dgm:cxn modelId="{08B58F2D-3AFD-4645-86DE-B19AF4F719CD}" type="presParOf" srcId="{4ADF5B26-E0FC-4A84-A1CC-98FCFED95C2F}" destId="{AF631495-2532-4307-9AAD-183908EFD3AD}" srcOrd="3" destOrd="0" presId="urn:microsoft.com/office/officeart/2005/8/layout/gear1"/>
    <dgm:cxn modelId="{C9D06B5F-0BFF-485E-91D6-CD226D922EB0}" type="presParOf" srcId="{4ADF5B26-E0FC-4A84-A1CC-98FCFED95C2F}" destId="{6D910574-0A2B-4107-982E-650777FB9A38}" srcOrd="4" destOrd="0" presId="urn:microsoft.com/office/officeart/2005/8/layout/gear1"/>
    <dgm:cxn modelId="{A40E2BC5-8F80-4894-B9BB-14FF261B4188}" type="presParOf" srcId="{4ADF5B26-E0FC-4A84-A1CC-98FCFED95C2F}" destId="{1BA172E8-3485-46F0-B49E-1A024361D2BC}" srcOrd="5" destOrd="0" presId="urn:microsoft.com/office/officeart/2005/8/layout/gear1"/>
    <dgm:cxn modelId="{4038CF33-EF1E-41A3-A1B1-28E51871CB2D}" type="presParOf" srcId="{4ADF5B26-E0FC-4A84-A1CC-98FCFED95C2F}" destId="{2D4B3D1E-0D6D-4D93-857D-7C03CEBC861C}" srcOrd="6" destOrd="0" presId="urn:microsoft.com/office/officeart/2005/8/layout/gear1"/>
    <dgm:cxn modelId="{D4365BA0-4A6C-4545-8203-B715E6290B78}" type="presParOf" srcId="{4ADF5B26-E0FC-4A84-A1CC-98FCFED95C2F}" destId="{DD11BA9E-FD1B-4E05-8C70-20F3C6D999E0}" srcOrd="7" destOrd="0" presId="urn:microsoft.com/office/officeart/2005/8/layout/gear1"/>
    <dgm:cxn modelId="{7D89D08D-4581-4A42-A9FF-8B18639208FE}" type="presParOf" srcId="{4ADF5B26-E0FC-4A84-A1CC-98FCFED95C2F}" destId="{1908FD67-D86E-4575-94C8-DF77571E8643}" srcOrd="8" destOrd="0" presId="urn:microsoft.com/office/officeart/2005/8/layout/gear1"/>
    <dgm:cxn modelId="{513B7E8A-8DE9-47DF-8F41-C498D586C19A}" type="presParOf" srcId="{4ADF5B26-E0FC-4A84-A1CC-98FCFED95C2F}" destId="{F670EC7E-DE46-4CA5-9C11-3E7952461D73}" srcOrd="9" destOrd="0" presId="urn:microsoft.com/office/officeart/2005/8/layout/gear1"/>
    <dgm:cxn modelId="{2F1AF04D-5EDF-44CF-884F-F76E81D936B2}" type="presParOf" srcId="{4ADF5B26-E0FC-4A84-A1CC-98FCFED95C2F}" destId="{5F340D20-A08F-4288-8394-07CCD4700CFF}" srcOrd="10" destOrd="0" presId="urn:microsoft.com/office/officeart/2005/8/layout/gear1"/>
    <dgm:cxn modelId="{EEEA7FC1-89AE-4A6A-BC53-E04C0B65674D}" type="presParOf" srcId="{4ADF5B26-E0FC-4A84-A1CC-98FCFED95C2F}" destId="{0EF5A2A2-1BC6-43CC-AF61-AF91513C0530}" srcOrd="11" destOrd="0" presId="urn:microsoft.com/office/officeart/2005/8/layout/gear1"/>
    <dgm:cxn modelId="{EC1E0CDE-F87D-4AF4-A0A1-B586722B954A}" type="presParOf" srcId="{4ADF5B26-E0FC-4A84-A1CC-98FCFED95C2F}" destId="{8287AE5D-D2F5-4194-B8A4-4B94125E27C5}"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2BBC5F0-5D2D-44C3-B968-E305B45D2563}" type="doc">
      <dgm:prSet loTypeId="urn:microsoft.com/office/officeart/2005/8/layout/venn1" loCatId="relationship" qsTypeId="urn:microsoft.com/office/officeart/2005/8/quickstyle/simple1" qsCatId="simple" csTypeId="urn:microsoft.com/office/officeart/2005/8/colors/accent4_2" csCatId="accent4" phldr="1"/>
      <dgm:spPr/>
    </dgm:pt>
    <dgm:pt modelId="{45A21E41-74CD-4DDE-BE2C-4A88F09FE4DE}">
      <dgm:prSet phldrT="[Text]"/>
      <dgm:spPr/>
      <dgm:t>
        <a:bodyPr/>
        <a:lstStyle/>
        <a:p>
          <a:r>
            <a:rPr lang="en-US" b="1" dirty="0"/>
            <a:t>High School Transition</a:t>
          </a:r>
        </a:p>
      </dgm:t>
    </dgm:pt>
    <dgm:pt modelId="{6E09AB9F-41DD-48EE-9D9F-EB9476167BB1}" type="parTrans" cxnId="{D4119DBF-FA9C-49D5-B4DC-BB874D5441B2}">
      <dgm:prSet/>
      <dgm:spPr/>
      <dgm:t>
        <a:bodyPr/>
        <a:lstStyle/>
        <a:p>
          <a:endParaRPr lang="en-US" b="1"/>
        </a:p>
      </dgm:t>
    </dgm:pt>
    <dgm:pt modelId="{8B069632-1599-417D-8011-993744DB1B80}" type="sibTrans" cxnId="{D4119DBF-FA9C-49D5-B4DC-BB874D5441B2}">
      <dgm:prSet/>
      <dgm:spPr/>
      <dgm:t>
        <a:bodyPr/>
        <a:lstStyle/>
        <a:p>
          <a:endParaRPr lang="en-US" b="1"/>
        </a:p>
      </dgm:t>
    </dgm:pt>
    <dgm:pt modelId="{A6E69F1F-3649-49F2-AC84-0ED962510B6A}">
      <dgm:prSet phldrT="[Text]"/>
      <dgm:spPr/>
      <dgm:t>
        <a:bodyPr/>
        <a:lstStyle/>
        <a:p>
          <a:r>
            <a:rPr lang="en-US" b="1" dirty="0"/>
            <a:t>College Acclimation</a:t>
          </a:r>
        </a:p>
      </dgm:t>
    </dgm:pt>
    <dgm:pt modelId="{488AD378-4236-4B3C-865A-1965E8CC22D4}" type="parTrans" cxnId="{A2A918B3-DC86-4AA6-8C28-694FDD8CD50A}">
      <dgm:prSet/>
      <dgm:spPr/>
      <dgm:t>
        <a:bodyPr/>
        <a:lstStyle/>
        <a:p>
          <a:endParaRPr lang="en-US" b="1"/>
        </a:p>
      </dgm:t>
    </dgm:pt>
    <dgm:pt modelId="{EA055776-0311-456E-B9EC-40AC21DD2342}" type="sibTrans" cxnId="{A2A918B3-DC86-4AA6-8C28-694FDD8CD50A}">
      <dgm:prSet/>
      <dgm:spPr/>
      <dgm:t>
        <a:bodyPr/>
        <a:lstStyle/>
        <a:p>
          <a:endParaRPr lang="en-US" b="1"/>
        </a:p>
      </dgm:t>
    </dgm:pt>
    <dgm:pt modelId="{A8E478F6-1576-4675-B0F6-BA002AA7B2C2}">
      <dgm:prSet phldrT="[Text]"/>
      <dgm:spPr/>
      <dgm:t>
        <a:bodyPr/>
        <a:lstStyle/>
        <a:p>
          <a:r>
            <a:rPr lang="en-US" b="1" dirty="0"/>
            <a:t>College Readiness</a:t>
          </a:r>
        </a:p>
      </dgm:t>
    </dgm:pt>
    <dgm:pt modelId="{315AE584-FA06-41A0-A62C-F9F48DDB30A7}" type="parTrans" cxnId="{3C6425FA-C128-471A-844A-645CCBA52284}">
      <dgm:prSet/>
      <dgm:spPr/>
      <dgm:t>
        <a:bodyPr/>
        <a:lstStyle/>
        <a:p>
          <a:endParaRPr lang="en-US" b="1"/>
        </a:p>
      </dgm:t>
    </dgm:pt>
    <dgm:pt modelId="{65587691-D4CD-4240-AA92-16F3FD33EFC2}" type="sibTrans" cxnId="{3C6425FA-C128-471A-844A-645CCBA52284}">
      <dgm:prSet/>
      <dgm:spPr/>
      <dgm:t>
        <a:bodyPr/>
        <a:lstStyle/>
        <a:p>
          <a:endParaRPr lang="en-US" b="1"/>
        </a:p>
      </dgm:t>
    </dgm:pt>
    <dgm:pt modelId="{53E4A19A-BE06-444A-AE21-4F3344B07473}" type="pres">
      <dgm:prSet presAssocID="{D2BBC5F0-5D2D-44C3-B968-E305B45D2563}" presName="compositeShape" presStyleCnt="0">
        <dgm:presLayoutVars>
          <dgm:chMax val="7"/>
          <dgm:dir/>
          <dgm:resizeHandles val="exact"/>
        </dgm:presLayoutVars>
      </dgm:prSet>
      <dgm:spPr/>
    </dgm:pt>
    <dgm:pt modelId="{F109CCDA-3AC8-4957-B3F0-5D2045B6F993}" type="pres">
      <dgm:prSet presAssocID="{45A21E41-74CD-4DDE-BE2C-4A88F09FE4DE}" presName="circ1" presStyleLbl="vennNode1" presStyleIdx="0" presStyleCnt="3"/>
      <dgm:spPr/>
    </dgm:pt>
    <dgm:pt modelId="{7B23E158-04D7-474A-B14C-9214E4C4EDCC}" type="pres">
      <dgm:prSet presAssocID="{45A21E41-74CD-4DDE-BE2C-4A88F09FE4DE}" presName="circ1Tx" presStyleLbl="revTx" presStyleIdx="0" presStyleCnt="0">
        <dgm:presLayoutVars>
          <dgm:chMax val="0"/>
          <dgm:chPref val="0"/>
          <dgm:bulletEnabled val="1"/>
        </dgm:presLayoutVars>
      </dgm:prSet>
      <dgm:spPr/>
    </dgm:pt>
    <dgm:pt modelId="{C65AF438-E488-480E-9992-5A8742740583}" type="pres">
      <dgm:prSet presAssocID="{A6E69F1F-3649-49F2-AC84-0ED962510B6A}" presName="circ2" presStyleLbl="vennNode1" presStyleIdx="1" presStyleCnt="3"/>
      <dgm:spPr/>
    </dgm:pt>
    <dgm:pt modelId="{FBBC2A0C-51B0-4190-8D4A-000B20CA2C8C}" type="pres">
      <dgm:prSet presAssocID="{A6E69F1F-3649-49F2-AC84-0ED962510B6A}" presName="circ2Tx" presStyleLbl="revTx" presStyleIdx="0" presStyleCnt="0">
        <dgm:presLayoutVars>
          <dgm:chMax val="0"/>
          <dgm:chPref val="0"/>
          <dgm:bulletEnabled val="1"/>
        </dgm:presLayoutVars>
      </dgm:prSet>
      <dgm:spPr/>
    </dgm:pt>
    <dgm:pt modelId="{D96E202B-C928-4CE4-97F4-98BFCCA21147}" type="pres">
      <dgm:prSet presAssocID="{A8E478F6-1576-4675-B0F6-BA002AA7B2C2}" presName="circ3" presStyleLbl="vennNode1" presStyleIdx="2" presStyleCnt="3"/>
      <dgm:spPr/>
    </dgm:pt>
    <dgm:pt modelId="{C1D252FC-8D5B-4C5B-B641-B12B16AE04D2}" type="pres">
      <dgm:prSet presAssocID="{A8E478F6-1576-4675-B0F6-BA002AA7B2C2}" presName="circ3Tx" presStyleLbl="revTx" presStyleIdx="0" presStyleCnt="0">
        <dgm:presLayoutVars>
          <dgm:chMax val="0"/>
          <dgm:chPref val="0"/>
          <dgm:bulletEnabled val="1"/>
        </dgm:presLayoutVars>
      </dgm:prSet>
      <dgm:spPr/>
    </dgm:pt>
  </dgm:ptLst>
  <dgm:cxnLst>
    <dgm:cxn modelId="{BBDB4D6A-190A-451A-8EDC-377CEDB82BA5}" type="presOf" srcId="{A8E478F6-1576-4675-B0F6-BA002AA7B2C2}" destId="{C1D252FC-8D5B-4C5B-B641-B12B16AE04D2}" srcOrd="1" destOrd="0" presId="urn:microsoft.com/office/officeart/2005/8/layout/venn1"/>
    <dgm:cxn modelId="{0794C298-95C1-40F8-8EFD-BE03BBB60005}" type="presOf" srcId="{45A21E41-74CD-4DDE-BE2C-4A88F09FE4DE}" destId="{F109CCDA-3AC8-4957-B3F0-5D2045B6F993}" srcOrd="0" destOrd="0" presId="urn:microsoft.com/office/officeart/2005/8/layout/venn1"/>
    <dgm:cxn modelId="{2911BCB2-8D0F-4D50-AA10-59373CDC4683}" type="presOf" srcId="{A6E69F1F-3649-49F2-AC84-0ED962510B6A}" destId="{FBBC2A0C-51B0-4190-8D4A-000B20CA2C8C}" srcOrd="1" destOrd="0" presId="urn:microsoft.com/office/officeart/2005/8/layout/venn1"/>
    <dgm:cxn modelId="{A2A918B3-DC86-4AA6-8C28-694FDD8CD50A}" srcId="{D2BBC5F0-5D2D-44C3-B968-E305B45D2563}" destId="{A6E69F1F-3649-49F2-AC84-0ED962510B6A}" srcOrd="1" destOrd="0" parTransId="{488AD378-4236-4B3C-865A-1965E8CC22D4}" sibTransId="{EA055776-0311-456E-B9EC-40AC21DD2342}"/>
    <dgm:cxn modelId="{D4119DBF-FA9C-49D5-B4DC-BB874D5441B2}" srcId="{D2BBC5F0-5D2D-44C3-B968-E305B45D2563}" destId="{45A21E41-74CD-4DDE-BE2C-4A88F09FE4DE}" srcOrd="0" destOrd="0" parTransId="{6E09AB9F-41DD-48EE-9D9F-EB9476167BB1}" sibTransId="{8B069632-1599-417D-8011-993744DB1B80}"/>
    <dgm:cxn modelId="{067C00D2-2C11-46EC-B0C7-77C10D1E21D0}" type="presOf" srcId="{D2BBC5F0-5D2D-44C3-B968-E305B45D2563}" destId="{53E4A19A-BE06-444A-AE21-4F3344B07473}" srcOrd="0" destOrd="0" presId="urn:microsoft.com/office/officeart/2005/8/layout/venn1"/>
    <dgm:cxn modelId="{CA8235D6-DE84-42B7-BFF9-6A43ED42AE8B}" type="presOf" srcId="{45A21E41-74CD-4DDE-BE2C-4A88F09FE4DE}" destId="{7B23E158-04D7-474A-B14C-9214E4C4EDCC}" srcOrd="1" destOrd="0" presId="urn:microsoft.com/office/officeart/2005/8/layout/venn1"/>
    <dgm:cxn modelId="{1B11D5D8-4421-4BA7-AC18-72D3B7F3F981}" type="presOf" srcId="{A8E478F6-1576-4675-B0F6-BA002AA7B2C2}" destId="{D96E202B-C928-4CE4-97F4-98BFCCA21147}" srcOrd="0" destOrd="0" presId="urn:microsoft.com/office/officeart/2005/8/layout/venn1"/>
    <dgm:cxn modelId="{8E7418E3-EF6C-42DF-AB3E-065A2D14448E}" type="presOf" srcId="{A6E69F1F-3649-49F2-AC84-0ED962510B6A}" destId="{C65AF438-E488-480E-9992-5A8742740583}" srcOrd="0" destOrd="0" presId="urn:microsoft.com/office/officeart/2005/8/layout/venn1"/>
    <dgm:cxn modelId="{3C6425FA-C128-471A-844A-645CCBA52284}" srcId="{D2BBC5F0-5D2D-44C3-B968-E305B45D2563}" destId="{A8E478F6-1576-4675-B0F6-BA002AA7B2C2}" srcOrd="2" destOrd="0" parTransId="{315AE584-FA06-41A0-A62C-F9F48DDB30A7}" sibTransId="{65587691-D4CD-4240-AA92-16F3FD33EFC2}"/>
    <dgm:cxn modelId="{72808FBE-2D94-4A66-83BF-0780EC16EB5A}" type="presParOf" srcId="{53E4A19A-BE06-444A-AE21-4F3344B07473}" destId="{F109CCDA-3AC8-4957-B3F0-5D2045B6F993}" srcOrd="0" destOrd="0" presId="urn:microsoft.com/office/officeart/2005/8/layout/venn1"/>
    <dgm:cxn modelId="{626B54D4-C5AC-43EC-9615-C223544B74DF}" type="presParOf" srcId="{53E4A19A-BE06-444A-AE21-4F3344B07473}" destId="{7B23E158-04D7-474A-B14C-9214E4C4EDCC}" srcOrd="1" destOrd="0" presId="urn:microsoft.com/office/officeart/2005/8/layout/venn1"/>
    <dgm:cxn modelId="{97433F37-CAB8-4B07-A0A8-3130485DF1C1}" type="presParOf" srcId="{53E4A19A-BE06-444A-AE21-4F3344B07473}" destId="{C65AF438-E488-480E-9992-5A8742740583}" srcOrd="2" destOrd="0" presId="urn:microsoft.com/office/officeart/2005/8/layout/venn1"/>
    <dgm:cxn modelId="{C65C1BFD-E635-4B0E-9BBC-2F22AE4B0DBB}" type="presParOf" srcId="{53E4A19A-BE06-444A-AE21-4F3344B07473}" destId="{FBBC2A0C-51B0-4190-8D4A-000B20CA2C8C}" srcOrd="3" destOrd="0" presId="urn:microsoft.com/office/officeart/2005/8/layout/venn1"/>
    <dgm:cxn modelId="{E386963A-C2C4-4B72-90D4-7CA4BCBCC0DC}" type="presParOf" srcId="{53E4A19A-BE06-444A-AE21-4F3344B07473}" destId="{D96E202B-C928-4CE4-97F4-98BFCCA21147}" srcOrd="4" destOrd="0" presId="urn:microsoft.com/office/officeart/2005/8/layout/venn1"/>
    <dgm:cxn modelId="{C04529F8-FB54-4A4D-A5BD-E9E6D4293801}" type="presParOf" srcId="{53E4A19A-BE06-444A-AE21-4F3344B07473}" destId="{C1D252FC-8D5B-4C5B-B641-B12B16AE04D2}"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94310-70C3-404B-AE6C-3DCC53804195}">
      <dsp:nvSpPr>
        <dsp:cNvPr id="0" name=""/>
        <dsp:cNvSpPr/>
      </dsp:nvSpPr>
      <dsp:spPr>
        <a:xfrm>
          <a:off x="0" y="0"/>
          <a:ext cx="3716730" cy="214219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latin typeface="Calibri" panose="020F0502020204030204" pitchFamily="34" charset="0"/>
              <a:ea typeface="Calibri" panose="020F0502020204030204" pitchFamily="34" charset="0"/>
              <a:cs typeface="Calibri" panose="020F0502020204030204" pitchFamily="34" charset="0"/>
            </a:rPr>
            <a:t>1994</a:t>
          </a:r>
          <a:endParaRPr lang="en-US" sz="3200" b="1" kern="1200" dirty="0">
            <a:latin typeface="Calibri" panose="020F0502020204030204" pitchFamily="34" charset="0"/>
            <a:ea typeface="Calibri" panose="020F0502020204030204" pitchFamily="34" charset="0"/>
            <a:cs typeface="Calibri" panose="020F0502020204030204" pitchFamily="34" charset="0"/>
          </a:endParaRPr>
        </a:p>
        <a:p>
          <a:pPr marL="0" lvl="0" indent="0" algn="ctr" defTabSz="2133600">
            <a:lnSpc>
              <a:spcPct val="90000"/>
            </a:lnSpc>
            <a:spcBef>
              <a:spcPct val="0"/>
            </a:spcBef>
            <a:spcAft>
              <a:spcPct val="35000"/>
            </a:spcAft>
            <a:buNone/>
          </a:pPr>
          <a:r>
            <a:rPr lang="en-US" sz="4400" b="1" kern="1200" dirty="0">
              <a:latin typeface="Calibri" panose="020F0502020204030204" pitchFamily="34" charset="0"/>
              <a:ea typeface="Calibri" panose="020F0502020204030204" pitchFamily="34" charset="0"/>
              <a:cs typeface="Calibri" panose="020F0502020204030204" pitchFamily="34" charset="0"/>
            </a:rPr>
            <a:t>1:2,000</a:t>
          </a:r>
          <a:endParaRPr lang="en-US" sz="3100" b="1" kern="1200" dirty="0">
            <a:latin typeface="Calibri" panose="020F0502020204030204" pitchFamily="34" charset="0"/>
            <a:ea typeface="Calibri" panose="020F0502020204030204" pitchFamily="34" charset="0"/>
            <a:cs typeface="Calibri" panose="020F0502020204030204" pitchFamily="34" charset="0"/>
          </a:endParaRPr>
        </a:p>
        <a:p>
          <a:pPr marL="0" lvl="0" indent="0" algn="ctr" defTabSz="2133600">
            <a:lnSpc>
              <a:spcPct val="90000"/>
            </a:lnSpc>
            <a:spcBef>
              <a:spcPct val="0"/>
            </a:spcBef>
            <a:spcAft>
              <a:spcPct val="35000"/>
            </a:spcAft>
            <a:buNone/>
          </a:pPr>
          <a:r>
            <a:rPr lang="en-US" sz="1800" b="1" kern="1200" dirty="0">
              <a:latin typeface="Calibri" panose="020F0502020204030204" pitchFamily="34" charset="0"/>
              <a:ea typeface="Calibri" panose="020F0502020204030204" pitchFamily="34" charset="0"/>
              <a:cs typeface="Calibri" panose="020F0502020204030204" pitchFamily="34" charset="0"/>
            </a:rPr>
            <a:t>(DSM-IV)</a:t>
          </a:r>
        </a:p>
      </dsp:txBody>
      <dsp:txXfrm>
        <a:off x="62743" y="62743"/>
        <a:ext cx="3591244" cy="2016710"/>
      </dsp:txXfrm>
    </dsp:sp>
    <dsp:sp modelId="{6782BAF1-29D5-4FA1-A272-467558646306}">
      <dsp:nvSpPr>
        <dsp:cNvPr id="0" name=""/>
        <dsp:cNvSpPr/>
      </dsp:nvSpPr>
      <dsp:spPr>
        <a:xfrm>
          <a:off x="4069324" y="610223"/>
          <a:ext cx="747498" cy="92174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endParaRPr lang="en-US" sz="3900" kern="1200" dirty="0"/>
        </a:p>
      </dsp:txBody>
      <dsp:txXfrm>
        <a:off x="4069324" y="794573"/>
        <a:ext cx="523249" cy="553049"/>
      </dsp:txXfrm>
    </dsp:sp>
    <dsp:sp modelId="{3DE12DF9-8675-4F83-A058-FDDB8519CA58}">
      <dsp:nvSpPr>
        <dsp:cNvPr id="0" name=""/>
        <dsp:cNvSpPr/>
      </dsp:nvSpPr>
      <dsp:spPr>
        <a:xfrm>
          <a:off x="5127105" y="0"/>
          <a:ext cx="3716730" cy="2142196"/>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latin typeface="Calibri" panose="020F0502020204030204" pitchFamily="34" charset="0"/>
              <a:ea typeface="Calibri" panose="020F0502020204030204" pitchFamily="34" charset="0"/>
              <a:cs typeface="Calibri" panose="020F0502020204030204" pitchFamily="34" charset="0"/>
            </a:rPr>
            <a:t>2023</a:t>
          </a:r>
          <a:endParaRPr lang="en-US" sz="3700" b="1" kern="1200" dirty="0">
            <a:latin typeface="Calibri" panose="020F0502020204030204" pitchFamily="34" charset="0"/>
            <a:ea typeface="Calibri" panose="020F0502020204030204" pitchFamily="34" charset="0"/>
            <a:cs typeface="Calibri" panose="020F0502020204030204" pitchFamily="34" charset="0"/>
          </a:endParaRPr>
        </a:p>
        <a:p>
          <a:pPr marL="0" lvl="0" indent="0" algn="ctr" defTabSz="2133600">
            <a:lnSpc>
              <a:spcPct val="90000"/>
            </a:lnSpc>
            <a:spcBef>
              <a:spcPct val="0"/>
            </a:spcBef>
            <a:spcAft>
              <a:spcPct val="35000"/>
            </a:spcAft>
            <a:buNone/>
          </a:pPr>
          <a:r>
            <a:rPr lang="en-US" sz="4400" b="1" kern="1200" dirty="0">
              <a:latin typeface="Calibri" panose="020F0502020204030204" pitchFamily="34" charset="0"/>
              <a:ea typeface="Calibri" panose="020F0502020204030204" pitchFamily="34" charset="0"/>
              <a:cs typeface="Calibri" panose="020F0502020204030204" pitchFamily="34" charset="0"/>
            </a:rPr>
            <a:t>1:36</a:t>
          </a:r>
          <a:r>
            <a:rPr lang="en-US" sz="3700" kern="1200" dirty="0">
              <a:latin typeface="Calibri" panose="020F0502020204030204" pitchFamily="34" charset="0"/>
              <a:ea typeface="Calibri" panose="020F0502020204030204" pitchFamily="34" charset="0"/>
              <a:cs typeface="Calibri" panose="020F0502020204030204" pitchFamily="34" charset="0"/>
            </a:rPr>
            <a:t> </a:t>
          </a:r>
        </a:p>
        <a:p>
          <a:pPr marL="0" lvl="0" indent="0" algn="ctr" defTabSz="2133600">
            <a:lnSpc>
              <a:spcPct val="90000"/>
            </a:lnSpc>
            <a:spcBef>
              <a:spcPct val="0"/>
            </a:spcBef>
            <a:spcAft>
              <a:spcPct val="35000"/>
            </a:spcAft>
            <a:buNone/>
          </a:pPr>
          <a:r>
            <a:rPr lang="en-US" sz="1800" b="1" kern="1200" dirty="0">
              <a:latin typeface="Calibri" panose="020F0502020204030204" pitchFamily="34" charset="0"/>
              <a:ea typeface="Calibri" panose="020F0502020204030204" pitchFamily="34" charset="0"/>
              <a:cs typeface="Calibri" panose="020F0502020204030204" pitchFamily="34" charset="0"/>
            </a:rPr>
            <a:t>(CDC)</a:t>
          </a:r>
        </a:p>
      </dsp:txBody>
      <dsp:txXfrm>
        <a:off x="5189848" y="62743"/>
        <a:ext cx="3591244" cy="20167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94310-70C3-404B-AE6C-3DCC53804195}">
      <dsp:nvSpPr>
        <dsp:cNvPr id="0" name=""/>
        <dsp:cNvSpPr/>
      </dsp:nvSpPr>
      <dsp:spPr>
        <a:xfrm>
          <a:off x="0" y="0"/>
          <a:ext cx="3760029" cy="214219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latin typeface="Calibri" panose="020F0502020204030204" pitchFamily="34" charset="0"/>
              <a:ea typeface="Calibri" panose="020F0502020204030204" pitchFamily="34" charset="0"/>
              <a:cs typeface="Calibri" panose="020F0502020204030204" pitchFamily="34" charset="0"/>
            </a:rPr>
            <a:t>2013</a:t>
          </a:r>
          <a:endParaRPr lang="en-US" sz="3200" b="1" kern="1200" dirty="0">
            <a:latin typeface="Calibri" panose="020F0502020204030204" pitchFamily="34" charset="0"/>
            <a:ea typeface="Calibri" panose="020F0502020204030204" pitchFamily="34" charset="0"/>
            <a:cs typeface="Calibri" panose="020F0502020204030204" pitchFamily="34" charset="0"/>
          </a:endParaRPr>
        </a:p>
        <a:p>
          <a:pPr marL="0" lvl="0" indent="0" algn="ctr" defTabSz="2133600">
            <a:lnSpc>
              <a:spcPct val="90000"/>
            </a:lnSpc>
            <a:spcBef>
              <a:spcPct val="0"/>
            </a:spcBef>
            <a:spcAft>
              <a:spcPct val="35000"/>
            </a:spcAft>
            <a:buNone/>
          </a:pPr>
          <a:r>
            <a:rPr lang="en-US" sz="4400" b="1" kern="1200" dirty="0">
              <a:latin typeface="Calibri" panose="020F0502020204030204" pitchFamily="34" charset="0"/>
              <a:ea typeface="Calibri" panose="020F0502020204030204" pitchFamily="34" charset="0"/>
              <a:cs typeface="Calibri" panose="020F0502020204030204" pitchFamily="34" charset="0"/>
            </a:rPr>
            <a:t>16,730</a:t>
          </a:r>
          <a:endParaRPr lang="en-US" sz="3100" b="1" kern="1200" dirty="0">
            <a:latin typeface="Calibri" panose="020F0502020204030204" pitchFamily="34" charset="0"/>
            <a:ea typeface="Calibri" panose="020F0502020204030204" pitchFamily="34" charset="0"/>
            <a:cs typeface="Calibri" panose="020F0502020204030204" pitchFamily="34" charset="0"/>
          </a:endParaRPr>
        </a:p>
        <a:p>
          <a:pPr marL="0" lvl="0" indent="0" algn="ctr" defTabSz="2133600">
            <a:lnSpc>
              <a:spcPct val="90000"/>
            </a:lnSpc>
            <a:spcBef>
              <a:spcPct val="0"/>
            </a:spcBef>
            <a:spcAft>
              <a:spcPct val="35000"/>
            </a:spcAft>
            <a:buNone/>
          </a:pPr>
          <a:r>
            <a:rPr lang="en-US" sz="1800" b="1" kern="1200" dirty="0">
              <a:latin typeface="Calibri" panose="020F0502020204030204" pitchFamily="34" charset="0"/>
              <a:ea typeface="Calibri" panose="020F0502020204030204" pitchFamily="34" charset="0"/>
              <a:cs typeface="Calibri" panose="020F0502020204030204" pitchFamily="34" charset="0"/>
            </a:rPr>
            <a:t>(MDE-Office of Special Education)</a:t>
          </a:r>
        </a:p>
      </dsp:txBody>
      <dsp:txXfrm>
        <a:off x="62743" y="62743"/>
        <a:ext cx="3634543" cy="2016710"/>
      </dsp:txXfrm>
    </dsp:sp>
    <dsp:sp modelId="{6782BAF1-29D5-4FA1-A272-467558646306}">
      <dsp:nvSpPr>
        <dsp:cNvPr id="0" name=""/>
        <dsp:cNvSpPr/>
      </dsp:nvSpPr>
      <dsp:spPr>
        <a:xfrm>
          <a:off x="4116731" y="604854"/>
          <a:ext cx="756206" cy="93248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en-US" sz="4000" kern="1200" dirty="0"/>
        </a:p>
      </dsp:txBody>
      <dsp:txXfrm>
        <a:off x="4116731" y="791351"/>
        <a:ext cx="529344" cy="559493"/>
      </dsp:txXfrm>
    </dsp:sp>
    <dsp:sp modelId="{3DE12DF9-8675-4F83-A058-FDDB8519CA58}">
      <dsp:nvSpPr>
        <dsp:cNvPr id="0" name=""/>
        <dsp:cNvSpPr/>
      </dsp:nvSpPr>
      <dsp:spPr>
        <a:xfrm>
          <a:off x="5186835" y="0"/>
          <a:ext cx="3760029" cy="2142196"/>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latin typeface="Calibri" panose="020F0502020204030204" pitchFamily="34" charset="0"/>
              <a:ea typeface="Calibri" panose="020F0502020204030204" pitchFamily="34" charset="0"/>
              <a:cs typeface="Calibri" panose="020F0502020204030204" pitchFamily="34" charset="0"/>
            </a:rPr>
            <a:t>2023</a:t>
          </a:r>
          <a:endParaRPr lang="en-US" sz="3700" b="1" kern="1200" dirty="0">
            <a:latin typeface="Calibri" panose="020F0502020204030204" pitchFamily="34" charset="0"/>
            <a:ea typeface="Calibri" panose="020F0502020204030204" pitchFamily="34" charset="0"/>
            <a:cs typeface="Calibri" panose="020F0502020204030204" pitchFamily="34" charset="0"/>
          </a:endParaRPr>
        </a:p>
        <a:p>
          <a:pPr marL="0" lvl="0" indent="0" algn="ctr" defTabSz="2133600">
            <a:lnSpc>
              <a:spcPct val="90000"/>
            </a:lnSpc>
            <a:spcBef>
              <a:spcPct val="0"/>
            </a:spcBef>
            <a:spcAft>
              <a:spcPct val="35000"/>
            </a:spcAft>
            <a:buNone/>
          </a:pPr>
          <a:r>
            <a:rPr lang="en-US" sz="4400" b="1" kern="1200" dirty="0">
              <a:latin typeface="Calibri" panose="020F0502020204030204" pitchFamily="34" charset="0"/>
              <a:ea typeface="Calibri" panose="020F0502020204030204" pitchFamily="34" charset="0"/>
              <a:cs typeface="Calibri" panose="020F0502020204030204" pitchFamily="34" charset="0"/>
            </a:rPr>
            <a:t>25,147</a:t>
          </a:r>
          <a:r>
            <a:rPr lang="en-US" sz="3700" kern="1200" dirty="0">
              <a:latin typeface="Calibri" panose="020F0502020204030204" pitchFamily="34" charset="0"/>
              <a:ea typeface="Calibri" panose="020F0502020204030204" pitchFamily="34" charset="0"/>
              <a:cs typeface="Calibri" panose="020F0502020204030204" pitchFamily="34" charset="0"/>
            </a:rPr>
            <a:t> </a:t>
          </a:r>
        </a:p>
        <a:p>
          <a:pPr marL="0" lvl="0" indent="0" algn="ctr" defTabSz="2133600">
            <a:lnSpc>
              <a:spcPct val="90000"/>
            </a:lnSpc>
            <a:spcBef>
              <a:spcPct val="0"/>
            </a:spcBef>
            <a:spcAft>
              <a:spcPct val="35000"/>
            </a:spcAft>
            <a:buNone/>
          </a:pPr>
          <a:r>
            <a:rPr lang="en-US" sz="1800" b="1" kern="1200" dirty="0">
              <a:latin typeface="Calibri" panose="020F0502020204030204" pitchFamily="34" charset="0"/>
              <a:ea typeface="Calibri" panose="020F0502020204030204" pitchFamily="34" charset="0"/>
              <a:cs typeface="Calibri" panose="020F0502020204030204" pitchFamily="34" charset="0"/>
            </a:rPr>
            <a:t>(MDE, Office of Special Education)</a:t>
          </a:r>
        </a:p>
      </dsp:txBody>
      <dsp:txXfrm>
        <a:off x="5249578" y="62743"/>
        <a:ext cx="3634543" cy="20167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CBA26-0B30-478D-B77B-94A4904B8923}">
      <dsp:nvSpPr>
        <dsp:cNvPr id="0" name=""/>
        <dsp:cNvSpPr/>
      </dsp:nvSpPr>
      <dsp:spPr>
        <a:xfrm>
          <a:off x="8004058" y="3555116"/>
          <a:ext cx="2346701" cy="558408"/>
        </a:xfrm>
        <a:custGeom>
          <a:avLst/>
          <a:gdLst/>
          <a:ahLst/>
          <a:cxnLst/>
          <a:rect l="0" t="0" r="0" b="0"/>
          <a:pathLst>
            <a:path>
              <a:moveTo>
                <a:pt x="0" y="0"/>
              </a:moveTo>
              <a:lnTo>
                <a:pt x="0" y="380538"/>
              </a:lnTo>
              <a:lnTo>
                <a:pt x="2346701" y="380538"/>
              </a:lnTo>
              <a:lnTo>
                <a:pt x="2346701" y="55840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1DB48C-D8B4-4671-AB52-0BF09603E484}">
      <dsp:nvSpPr>
        <dsp:cNvPr id="0" name=""/>
        <dsp:cNvSpPr/>
      </dsp:nvSpPr>
      <dsp:spPr>
        <a:xfrm>
          <a:off x="7958338" y="3555116"/>
          <a:ext cx="91440" cy="558408"/>
        </a:xfrm>
        <a:custGeom>
          <a:avLst/>
          <a:gdLst/>
          <a:ahLst/>
          <a:cxnLst/>
          <a:rect l="0" t="0" r="0" b="0"/>
          <a:pathLst>
            <a:path>
              <a:moveTo>
                <a:pt x="45720" y="0"/>
              </a:moveTo>
              <a:lnTo>
                <a:pt x="45720" y="55840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19E21A-B557-42F0-8BDE-D5A6B35E834A}">
      <dsp:nvSpPr>
        <dsp:cNvPr id="0" name=""/>
        <dsp:cNvSpPr/>
      </dsp:nvSpPr>
      <dsp:spPr>
        <a:xfrm>
          <a:off x="5657357" y="3555116"/>
          <a:ext cx="2346701" cy="558408"/>
        </a:xfrm>
        <a:custGeom>
          <a:avLst/>
          <a:gdLst/>
          <a:ahLst/>
          <a:cxnLst/>
          <a:rect l="0" t="0" r="0" b="0"/>
          <a:pathLst>
            <a:path>
              <a:moveTo>
                <a:pt x="2346701" y="0"/>
              </a:moveTo>
              <a:lnTo>
                <a:pt x="2346701" y="380538"/>
              </a:lnTo>
              <a:lnTo>
                <a:pt x="0" y="380538"/>
              </a:lnTo>
              <a:lnTo>
                <a:pt x="0" y="55840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B7CE9F-BD73-492C-AA5F-F8DD9E87ACBE}">
      <dsp:nvSpPr>
        <dsp:cNvPr id="0" name=""/>
        <dsp:cNvSpPr/>
      </dsp:nvSpPr>
      <dsp:spPr>
        <a:xfrm>
          <a:off x="5070681" y="1777490"/>
          <a:ext cx="2933376" cy="558408"/>
        </a:xfrm>
        <a:custGeom>
          <a:avLst/>
          <a:gdLst/>
          <a:ahLst/>
          <a:cxnLst/>
          <a:rect l="0" t="0" r="0" b="0"/>
          <a:pathLst>
            <a:path>
              <a:moveTo>
                <a:pt x="0" y="0"/>
              </a:moveTo>
              <a:lnTo>
                <a:pt x="0" y="380538"/>
              </a:lnTo>
              <a:lnTo>
                <a:pt x="2933376" y="380538"/>
              </a:lnTo>
              <a:lnTo>
                <a:pt x="2933376" y="55840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B10301-064F-48B9-A421-CCD49E95863A}">
      <dsp:nvSpPr>
        <dsp:cNvPr id="0" name=""/>
        <dsp:cNvSpPr/>
      </dsp:nvSpPr>
      <dsp:spPr>
        <a:xfrm>
          <a:off x="2137305" y="3555116"/>
          <a:ext cx="1173350" cy="558408"/>
        </a:xfrm>
        <a:custGeom>
          <a:avLst/>
          <a:gdLst/>
          <a:ahLst/>
          <a:cxnLst/>
          <a:rect l="0" t="0" r="0" b="0"/>
          <a:pathLst>
            <a:path>
              <a:moveTo>
                <a:pt x="0" y="0"/>
              </a:moveTo>
              <a:lnTo>
                <a:pt x="0" y="380538"/>
              </a:lnTo>
              <a:lnTo>
                <a:pt x="1173350" y="380538"/>
              </a:lnTo>
              <a:lnTo>
                <a:pt x="1173350" y="55840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FCCFB9-ECB5-4BB1-8E60-867F81087844}">
      <dsp:nvSpPr>
        <dsp:cNvPr id="0" name=""/>
        <dsp:cNvSpPr/>
      </dsp:nvSpPr>
      <dsp:spPr>
        <a:xfrm>
          <a:off x="963954" y="3555116"/>
          <a:ext cx="1173350" cy="558408"/>
        </a:xfrm>
        <a:custGeom>
          <a:avLst/>
          <a:gdLst/>
          <a:ahLst/>
          <a:cxnLst/>
          <a:rect l="0" t="0" r="0" b="0"/>
          <a:pathLst>
            <a:path>
              <a:moveTo>
                <a:pt x="1173350" y="0"/>
              </a:moveTo>
              <a:lnTo>
                <a:pt x="1173350" y="380538"/>
              </a:lnTo>
              <a:lnTo>
                <a:pt x="0" y="380538"/>
              </a:lnTo>
              <a:lnTo>
                <a:pt x="0" y="55840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46BCAB-377F-4AE2-BB03-45BA4A4297D9}">
      <dsp:nvSpPr>
        <dsp:cNvPr id="0" name=""/>
        <dsp:cNvSpPr/>
      </dsp:nvSpPr>
      <dsp:spPr>
        <a:xfrm>
          <a:off x="2137305" y="1777490"/>
          <a:ext cx="2933376" cy="558408"/>
        </a:xfrm>
        <a:custGeom>
          <a:avLst/>
          <a:gdLst/>
          <a:ahLst/>
          <a:cxnLst/>
          <a:rect l="0" t="0" r="0" b="0"/>
          <a:pathLst>
            <a:path>
              <a:moveTo>
                <a:pt x="2933376" y="0"/>
              </a:moveTo>
              <a:lnTo>
                <a:pt x="2933376" y="380538"/>
              </a:lnTo>
              <a:lnTo>
                <a:pt x="0" y="380538"/>
              </a:lnTo>
              <a:lnTo>
                <a:pt x="0" y="55840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475437-6E74-4788-A4BC-F00D1F9B0134}">
      <dsp:nvSpPr>
        <dsp:cNvPr id="0" name=""/>
        <dsp:cNvSpPr/>
      </dsp:nvSpPr>
      <dsp:spPr>
        <a:xfrm>
          <a:off x="3952774" y="32435"/>
          <a:ext cx="2235815" cy="17450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AA7684-19EE-4A08-8FE1-D73B6127275E}">
      <dsp:nvSpPr>
        <dsp:cNvPr id="0" name=""/>
        <dsp:cNvSpPr/>
      </dsp:nvSpPr>
      <dsp:spPr>
        <a:xfrm>
          <a:off x="4166110" y="235105"/>
          <a:ext cx="2235815" cy="17450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ea typeface="Calibri" panose="020F0502020204030204" pitchFamily="34" charset="0"/>
              <a:cs typeface="Calibri" panose="020F0502020204030204" pitchFamily="34" charset="0"/>
            </a:rPr>
            <a:t>Leaving Secondary Education</a:t>
          </a:r>
        </a:p>
      </dsp:txBody>
      <dsp:txXfrm>
        <a:off x="4217221" y="286216"/>
        <a:ext cx="2133593" cy="1642832"/>
      </dsp:txXfrm>
    </dsp:sp>
    <dsp:sp modelId="{AAC1DD2D-D00A-4520-ADFE-C268C8FB454A}">
      <dsp:nvSpPr>
        <dsp:cNvPr id="0" name=""/>
        <dsp:cNvSpPr/>
      </dsp:nvSpPr>
      <dsp:spPr>
        <a:xfrm>
          <a:off x="1177290" y="2335898"/>
          <a:ext cx="1920028" cy="121921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2AA848-95AB-4725-8316-EAF21D0E0AAD}">
      <dsp:nvSpPr>
        <dsp:cNvPr id="0" name=""/>
        <dsp:cNvSpPr/>
      </dsp:nvSpPr>
      <dsp:spPr>
        <a:xfrm>
          <a:off x="1390627" y="2538568"/>
          <a:ext cx="1920028" cy="121921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Diploma</a:t>
          </a:r>
          <a:endParaRPr lang="en-US" sz="1900" kern="1200" dirty="0"/>
        </a:p>
      </dsp:txBody>
      <dsp:txXfrm>
        <a:off x="1426337" y="2574278"/>
        <a:ext cx="1848608" cy="1147798"/>
      </dsp:txXfrm>
    </dsp:sp>
    <dsp:sp modelId="{C5197EF9-F02D-4C54-8B52-649248BD33D9}">
      <dsp:nvSpPr>
        <dsp:cNvPr id="0" name=""/>
        <dsp:cNvSpPr/>
      </dsp:nvSpPr>
      <dsp:spPr>
        <a:xfrm>
          <a:off x="3940" y="4113524"/>
          <a:ext cx="1920028" cy="121921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82FD1A-2D20-4D3D-A3DC-FA320F5A09A2}">
      <dsp:nvSpPr>
        <dsp:cNvPr id="0" name=""/>
        <dsp:cNvSpPr/>
      </dsp:nvSpPr>
      <dsp:spPr>
        <a:xfrm>
          <a:off x="217276" y="4316194"/>
          <a:ext cx="1920028" cy="121921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Work</a:t>
          </a:r>
        </a:p>
      </dsp:txBody>
      <dsp:txXfrm>
        <a:off x="252986" y="4351904"/>
        <a:ext cx="1848608" cy="1147798"/>
      </dsp:txXfrm>
    </dsp:sp>
    <dsp:sp modelId="{7999FA71-061C-4F55-BB77-0E6EDAC8C1F1}">
      <dsp:nvSpPr>
        <dsp:cNvPr id="0" name=""/>
        <dsp:cNvSpPr/>
      </dsp:nvSpPr>
      <dsp:spPr>
        <a:xfrm>
          <a:off x="2350641" y="4113524"/>
          <a:ext cx="1920028" cy="121921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C354B5-BF3B-4471-AED1-FBE06FA1E5DD}">
      <dsp:nvSpPr>
        <dsp:cNvPr id="0" name=""/>
        <dsp:cNvSpPr/>
      </dsp:nvSpPr>
      <dsp:spPr>
        <a:xfrm>
          <a:off x="2563978" y="4316194"/>
          <a:ext cx="1920028" cy="121921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ts val="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Post High School Education </a:t>
          </a:r>
        </a:p>
        <a:p>
          <a:pPr marL="0" lvl="0" indent="0" algn="ctr" defTabSz="844550">
            <a:lnSpc>
              <a:spcPct val="90000"/>
            </a:lnSpc>
            <a:spcBef>
              <a:spcPct val="0"/>
            </a:spcBef>
            <a:spcAft>
              <a:spcPts val="0"/>
            </a:spcAft>
            <a:buNone/>
          </a:pPr>
          <a:r>
            <a:rPr lang="en-US" sz="1600" b="1" kern="1200" dirty="0">
              <a:latin typeface="Calibri" panose="020F0502020204030204" pitchFamily="34" charset="0"/>
              <a:ea typeface="Calibri" panose="020F0502020204030204" pitchFamily="34" charset="0"/>
              <a:cs typeface="Calibri" panose="020F0502020204030204" pitchFamily="34" charset="0"/>
            </a:rPr>
            <a:t>(college, tech, military, etc.)</a:t>
          </a:r>
          <a:endParaRPr lang="en-US" sz="1800" b="1" kern="1200" dirty="0">
            <a:latin typeface="Calibri" panose="020F0502020204030204" pitchFamily="34" charset="0"/>
            <a:ea typeface="Calibri" panose="020F0502020204030204" pitchFamily="34" charset="0"/>
            <a:cs typeface="Calibri" panose="020F0502020204030204" pitchFamily="34" charset="0"/>
          </a:endParaRPr>
        </a:p>
      </dsp:txBody>
      <dsp:txXfrm>
        <a:off x="2599688" y="4351904"/>
        <a:ext cx="1848608" cy="1147798"/>
      </dsp:txXfrm>
    </dsp:sp>
    <dsp:sp modelId="{6D4CA833-502C-4F5C-BFAA-2A459F5B8F77}">
      <dsp:nvSpPr>
        <dsp:cNvPr id="0" name=""/>
        <dsp:cNvSpPr/>
      </dsp:nvSpPr>
      <dsp:spPr>
        <a:xfrm>
          <a:off x="7044044" y="2335898"/>
          <a:ext cx="1920028" cy="1219218"/>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54C055-F1ED-489E-8C08-6214EF0F6B73}">
      <dsp:nvSpPr>
        <dsp:cNvPr id="0" name=""/>
        <dsp:cNvSpPr/>
      </dsp:nvSpPr>
      <dsp:spPr>
        <a:xfrm>
          <a:off x="7257380" y="2538568"/>
          <a:ext cx="1920028" cy="121921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No Diploma</a:t>
          </a:r>
        </a:p>
      </dsp:txBody>
      <dsp:txXfrm>
        <a:off x="7293090" y="2574278"/>
        <a:ext cx="1848608" cy="1147798"/>
      </dsp:txXfrm>
    </dsp:sp>
    <dsp:sp modelId="{B026564B-D655-44CA-BBDB-88A12B1B53EB}">
      <dsp:nvSpPr>
        <dsp:cNvPr id="0" name=""/>
        <dsp:cNvSpPr/>
      </dsp:nvSpPr>
      <dsp:spPr>
        <a:xfrm>
          <a:off x="4697343" y="4113524"/>
          <a:ext cx="1920028" cy="1219218"/>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B48601-4452-44F4-BD6E-F0831B360C32}">
      <dsp:nvSpPr>
        <dsp:cNvPr id="0" name=""/>
        <dsp:cNvSpPr/>
      </dsp:nvSpPr>
      <dsp:spPr>
        <a:xfrm>
          <a:off x="4910679" y="4316194"/>
          <a:ext cx="1920028" cy="121921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Post High School Transition Program (ISD)</a:t>
          </a:r>
        </a:p>
      </dsp:txBody>
      <dsp:txXfrm>
        <a:off x="4946389" y="4351904"/>
        <a:ext cx="1848608" cy="1147798"/>
      </dsp:txXfrm>
    </dsp:sp>
    <dsp:sp modelId="{E9C4A769-795D-4714-BAF3-F91ED6359556}">
      <dsp:nvSpPr>
        <dsp:cNvPr id="0" name=""/>
        <dsp:cNvSpPr/>
      </dsp:nvSpPr>
      <dsp:spPr>
        <a:xfrm>
          <a:off x="7044044" y="4113524"/>
          <a:ext cx="1920028" cy="1219218"/>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3EBA1F-26C9-4284-A1FC-C2C69274BED9}">
      <dsp:nvSpPr>
        <dsp:cNvPr id="0" name=""/>
        <dsp:cNvSpPr/>
      </dsp:nvSpPr>
      <dsp:spPr>
        <a:xfrm>
          <a:off x="7257380" y="4316194"/>
          <a:ext cx="1920028" cy="121921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Work</a:t>
          </a:r>
        </a:p>
      </dsp:txBody>
      <dsp:txXfrm>
        <a:off x="7293090" y="4351904"/>
        <a:ext cx="1848608" cy="1147798"/>
      </dsp:txXfrm>
    </dsp:sp>
    <dsp:sp modelId="{5C4D2C13-814A-40A2-893B-B67D1B975118}">
      <dsp:nvSpPr>
        <dsp:cNvPr id="0" name=""/>
        <dsp:cNvSpPr/>
      </dsp:nvSpPr>
      <dsp:spPr>
        <a:xfrm>
          <a:off x="9390745" y="4113524"/>
          <a:ext cx="1920028" cy="1219218"/>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902E67-0665-4353-9D5A-BB94BAB22C03}">
      <dsp:nvSpPr>
        <dsp:cNvPr id="0" name=""/>
        <dsp:cNvSpPr/>
      </dsp:nvSpPr>
      <dsp:spPr>
        <a:xfrm>
          <a:off x="9604082" y="4316194"/>
          <a:ext cx="1920028" cy="121921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Inclusive Postsecondary Experience</a:t>
          </a:r>
        </a:p>
      </dsp:txBody>
      <dsp:txXfrm>
        <a:off x="9639792" y="4351904"/>
        <a:ext cx="1848608" cy="11477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77AA4-8F9D-4210-8D4A-0F3C1F051506}">
      <dsp:nvSpPr>
        <dsp:cNvPr id="0" name=""/>
        <dsp:cNvSpPr/>
      </dsp:nvSpPr>
      <dsp:spPr>
        <a:xfrm>
          <a:off x="2375375" y="1409"/>
          <a:ext cx="1534479" cy="99741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latin typeface="Calibri" panose="020F0502020204030204" pitchFamily="34" charset="0"/>
              <a:ea typeface="Calibri" panose="020F0502020204030204" pitchFamily="34" charset="0"/>
              <a:cs typeface="Calibri" panose="020F0502020204030204" pitchFamily="34" charset="0"/>
            </a:rPr>
            <a:t>Teach</a:t>
          </a:r>
        </a:p>
      </dsp:txBody>
      <dsp:txXfrm>
        <a:off x="2424065" y="50099"/>
        <a:ext cx="1437099" cy="900031"/>
      </dsp:txXfrm>
    </dsp:sp>
    <dsp:sp modelId="{A8244225-3676-4124-AF2F-1CF203CA4051}">
      <dsp:nvSpPr>
        <dsp:cNvPr id="0" name=""/>
        <dsp:cNvSpPr/>
      </dsp:nvSpPr>
      <dsp:spPr>
        <a:xfrm>
          <a:off x="1493678" y="500115"/>
          <a:ext cx="3297872" cy="3297872"/>
        </a:xfrm>
        <a:custGeom>
          <a:avLst/>
          <a:gdLst/>
          <a:ahLst/>
          <a:cxnLst/>
          <a:rect l="0" t="0" r="0" b="0"/>
          <a:pathLst>
            <a:path>
              <a:moveTo>
                <a:pt x="2628327" y="322367"/>
              </a:moveTo>
              <a:arcTo wR="1648936" hR="1648936" stAng="18386282" swAng="1634934"/>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473F243-DCD3-4B9D-B538-A7217AB47A8B}">
      <dsp:nvSpPr>
        <dsp:cNvPr id="0" name=""/>
        <dsp:cNvSpPr/>
      </dsp:nvSpPr>
      <dsp:spPr>
        <a:xfrm>
          <a:off x="4024311" y="1650345"/>
          <a:ext cx="1534479" cy="99741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latin typeface="Calibri" panose="020F0502020204030204" pitchFamily="34" charset="0"/>
              <a:ea typeface="Calibri" panose="020F0502020204030204" pitchFamily="34" charset="0"/>
              <a:cs typeface="Calibri" panose="020F0502020204030204" pitchFamily="34" charset="0"/>
            </a:rPr>
            <a:t>Model</a:t>
          </a:r>
        </a:p>
      </dsp:txBody>
      <dsp:txXfrm>
        <a:off x="4073001" y="1699035"/>
        <a:ext cx="1437099" cy="900031"/>
      </dsp:txXfrm>
    </dsp:sp>
    <dsp:sp modelId="{BAB88809-8B7F-4FBE-A87E-08D5087DD2A4}">
      <dsp:nvSpPr>
        <dsp:cNvPr id="0" name=""/>
        <dsp:cNvSpPr/>
      </dsp:nvSpPr>
      <dsp:spPr>
        <a:xfrm>
          <a:off x="1493678" y="500115"/>
          <a:ext cx="3297872" cy="3297872"/>
        </a:xfrm>
        <a:custGeom>
          <a:avLst/>
          <a:gdLst/>
          <a:ahLst/>
          <a:cxnLst/>
          <a:rect l="0" t="0" r="0" b="0"/>
          <a:pathLst>
            <a:path>
              <a:moveTo>
                <a:pt x="3127018" y="2379869"/>
              </a:moveTo>
              <a:arcTo wR="1648936" hR="1648936" stAng="1578784" swAng="1634934"/>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913EE6F-BE9D-41F9-8753-D7009B49A3AF}">
      <dsp:nvSpPr>
        <dsp:cNvPr id="0" name=""/>
        <dsp:cNvSpPr/>
      </dsp:nvSpPr>
      <dsp:spPr>
        <a:xfrm>
          <a:off x="2375375" y="3299281"/>
          <a:ext cx="1534479" cy="99741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latin typeface="Calibri" panose="020F0502020204030204" pitchFamily="34" charset="0"/>
              <a:ea typeface="Calibri" panose="020F0502020204030204" pitchFamily="34" charset="0"/>
              <a:cs typeface="Calibri" panose="020F0502020204030204" pitchFamily="34" charset="0"/>
            </a:rPr>
            <a:t>Practice</a:t>
          </a:r>
        </a:p>
      </dsp:txBody>
      <dsp:txXfrm>
        <a:off x="2424065" y="3347971"/>
        <a:ext cx="1437099" cy="900031"/>
      </dsp:txXfrm>
    </dsp:sp>
    <dsp:sp modelId="{026A139E-5970-4F0B-ADBC-BB10CFE02943}">
      <dsp:nvSpPr>
        <dsp:cNvPr id="0" name=""/>
        <dsp:cNvSpPr/>
      </dsp:nvSpPr>
      <dsp:spPr>
        <a:xfrm>
          <a:off x="1493678" y="500115"/>
          <a:ext cx="3297872" cy="3297872"/>
        </a:xfrm>
        <a:custGeom>
          <a:avLst/>
          <a:gdLst/>
          <a:ahLst/>
          <a:cxnLst/>
          <a:rect l="0" t="0" r="0" b="0"/>
          <a:pathLst>
            <a:path>
              <a:moveTo>
                <a:pt x="669545" y="2975505"/>
              </a:moveTo>
              <a:arcTo wR="1648936" hR="1648936" stAng="7586282" swAng="1634934"/>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31F0CF2-D400-4624-B64D-533B5CEB22C6}">
      <dsp:nvSpPr>
        <dsp:cNvPr id="0" name=""/>
        <dsp:cNvSpPr/>
      </dsp:nvSpPr>
      <dsp:spPr>
        <a:xfrm>
          <a:off x="726438" y="1650345"/>
          <a:ext cx="1534479" cy="99741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latin typeface="Calibri" panose="020F0502020204030204" pitchFamily="34" charset="0"/>
              <a:ea typeface="Calibri" panose="020F0502020204030204" pitchFamily="34" charset="0"/>
              <a:cs typeface="Calibri" panose="020F0502020204030204" pitchFamily="34" charset="0"/>
            </a:rPr>
            <a:t>Coach</a:t>
          </a:r>
        </a:p>
      </dsp:txBody>
      <dsp:txXfrm>
        <a:off x="775128" y="1699035"/>
        <a:ext cx="1437099" cy="900031"/>
      </dsp:txXfrm>
    </dsp:sp>
    <dsp:sp modelId="{2579751C-4674-4136-A26D-CA4E86E371D7}">
      <dsp:nvSpPr>
        <dsp:cNvPr id="0" name=""/>
        <dsp:cNvSpPr/>
      </dsp:nvSpPr>
      <dsp:spPr>
        <a:xfrm>
          <a:off x="1493678" y="500115"/>
          <a:ext cx="3297872" cy="3297872"/>
        </a:xfrm>
        <a:custGeom>
          <a:avLst/>
          <a:gdLst/>
          <a:ahLst/>
          <a:cxnLst/>
          <a:rect l="0" t="0" r="0" b="0"/>
          <a:pathLst>
            <a:path>
              <a:moveTo>
                <a:pt x="170853" y="918002"/>
              </a:moveTo>
              <a:arcTo wR="1648936" hR="1648936" stAng="12378784" swAng="1634934"/>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8B24A-E6C0-412D-A9FE-F4F4E4528149}">
      <dsp:nvSpPr>
        <dsp:cNvPr id="0" name=""/>
        <dsp:cNvSpPr/>
      </dsp:nvSpPr>
      <dsp:spPr>
        <a:xfrm>
          <a:off x="4857276" y="788053"/>
          <a:ext cx="4907921" cy="4907921"/>
        </a:xfrm>
        <a:prstGeom prst="blockArc">
          <a:avLst>
            <a:gd name="adj1" fmla="val 9000000"/>
            <a:gd name="adj2" fmla="val 16200000"/>
            <a:gd name="adj3" fmla="val 464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7FD887-9347-4B2A-A86D-BF711D937676}">
      <dsp:nvSpPr>
        <dsp:cNvPr id="0" name=""/>
        <dsp:cNvSpPr/>
      </dsp:nvSpPr>
      <dsp:spPr>
        <a:xfrm>
          <a:off x="4857276" y="788053"/>
          <a:ext cx="4907921" cy="4907921"/>
        </a:xfrm>
        <a:prstGeom prst="blockArc">
          <a:avLst>
            <a:gd name="adj1" fmla="val 1800000"/>
            <a:gd name="adj2" fmla="val 9000000"/>
            <a:gd name="adj3" fmla="val 4640"/>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11E671-CAE5-4EDB-BF56-196F4D11510C}">
      <dsp:nvSpPr>
        <dsp:cNvPr id="0" name=""/>
        <dsp:cNvSpPr/>
      </dsp:nvSpPr>
      <dsp:spPr>
        <a:xfrm>
          <a:off x="4857276" y="788053"/>
          <a:ext cx="4907921" cy="4907921"/>
        </a:xfrm>
        <a:prstGeom prst="blockArc">
          <a:avLst>
            <a:gd name="adj1" fmla="val 16200000"/>
            <a:gd name="adj2" fmla="val 1800000"/>
            <a:gd name="adj3" fmla="val 464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D3251-C8DC-4BE1-97FE-2DB8253CA170}">
      <dsp:nvSpPr>
        <dsp:cNvPr id="0" name=""/>
        <dsp:cNvSpPr/>
      </dsp:nvSpPr>
      <dsp:spPr>
        <a:xfrm>
          <a:off x="6181545" y="2112322"/>
          <a:ext cx="2259384" cy="225938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ea typeface="Calibri" panose="020F0502020204030204" pitchFamily="34" charset="0"/>
              <a:cs typeface="Calibri" panose="020F0502020204030204" pitchFamily="34" charset="0"/>
            </a:rPr>
            <a:t>Self-Empowerment</a:t>
          </a:r>
        </a:p>
      </dsp:txBody>
      <dsp:txXfrm>
        <a:off x="6512424" y="2443201"/>
        <a:ext cx="1597626" cy="1597626"/>
      </dsp:txXfrm>
    </dsp:sp>
    <dsp:sp modelId="{C214BD89-8D2B-46B8-8B3B-32DBCEEE6600}">
      <dsp:nvSpPr>
        <dsp:cNvPr id="0" name=""/>
        <dsp:cNvSpPr/>
      </dsp:nvSpPr>
      <dsp:spPr>
        <a:xfrm>
          <a:off x="6417564" y="-50011"/>
          <a:ext cx="1787347" cy="179000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ea typeface="Calibri" panose="020F0502020204030204" pitchFamily="34" charset="0"/>
              <a:cs typeface="Calibri" panose="020F0502020204030204" pitchFamily="34" charset="0"/>
            </a:rPr>
            <a:t>Executive Function</a:t>
          </a:r>
        </a:p>
      </dsp:txBody>
      <dsp:txXfrm>
        <a:off x="6679315" y="212129"/>
        <a:ext cx="1263845" cy="1265724"/>
      </dsp:txXfrm>
    </dsp:sp>
    <dsp:sp modelId="{504B4803-053F-47F1-AB6D-03B30DD57C78}">
      <dsp:nvSpPr>
        <dsp:cNvPr id="0" name=""/>
        <dsp:cNvSpPr/>
      </dsp:nvSpPr>
      <dsp:spPr>
        <a:xfrm>
          <a:off x="8458866" y="3529914"/>
          <a:ext cx="1856509" cy="1821224"/>
        </a:xfrm>
        <a:prstGeom prst="ellips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ea typeface="Calibri" panose="020F0502020204030204" pitchFamily="34" charset="0"/>
              <a:cs typeface="Calibri" panose="020F0502020204030204" pitchFamily="34" charset="0"/>
            </a:rPr>
            <a:t>Self-Advocacy</a:t>
          </a:r>
        </a:p>
      </dsp:txBody>
      <dsp:txXfrm>
        <a:off x="8730745" y="3796626"/>
        <a:ext cx="1312751" cy="1287800"/>
      </dsp:txXfrm>
    </dsp:sp>
    <dsp:sp modelId="{D66AB7CD-F40B-42A7-8D2F-9250020902E4}">
      <dsp:nvSpPr>
        <dsp:cNvPr id="0" name=""/>
        <dsp:cNvSpPr/>
      </dsp:nvSpPr>
      <dsp:spPr>
        <a:xfrm>
          <a:off x="4327722" y="3555393"/>
          <a:ext cx="1815261" cy="1770266"/>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ea typeface="Calibri" panose="020F0502020204030204" pitchFamily="34" charset="0"/>
              <a:cs typeface="Calibri" panose="020F0502020204030204" pitchFamily="34" charset="0"/>
            </a:rPr>
            <a:t>Social Communication</a:t>
          </a:r>
        </a:p>
      </dsp:txBody>
      <dsp:txXfrm>
        <a:off x="4593561" y="3814642"/>
        <a:ext cx="1283583" cy="12517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C4B46-28A3-40B3-8DC4-27EDC46E75D0}">
      <dsp:nvSpPr>
        <dsp:cNvPr id="0" name=""/>
        <dsp:cNvSpPr/>
      </dsp:nvSpPr>
      <dsp:spPr>
        <a:xfrm>
          <a:off x="3641382" y="2514360"/>
          <a:ext cx="3073107" cy="3073107"/>
        </a:xfrm>
        <a:prstGeom prst="gear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ea typeface="Calibri" panose="020F0502020204030204" pitchFamily="34" charset="0"/>
              <a:cs typeface="Calibri" panose="020F0502020204030204" pitchFamily="34" charset="0"/>
            </a:rPr>
            <a:t>Self-advocacy</a:t>
          </a:r>
        </a:p>
      </dsp:txBody>
      <dsp:txXfrm>
        <a:off x="4259213" y="3234221"/>
        <a:ext cx="1837445" cy="1579640"/>
      </dsp:txXfrm>
    </dsp:sp>
    <dsp:sp modelId="{AF631495-2532-4307-9AAD-183908EFD3AD}">
      <dsp:nvSpPr>
        <dsp:cNvPr id="0" name=""/>
        <dsp:cNvSpPr/>
      </dsp:nvSpPr>
      <dsp:spPr>
        <a:xfrm>
          <a:off x="1853392" y="1787989"/>
          <a:ext cx="2234987" cy="2234987"/>
        </a:xfrm>
        <a:prstGeom prst="gear6">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ea typeface="Calibri" panose="020F0502020204030204" pitchFamily="34" charset="0"/>
              <a:cs typeface="Calibri" panose="020F0502020204030204" pitchFamily="34" charset="0"/>
            </a:rPr>
            <a:t>Executive function</a:t>
          </a:r>
        </a:p>
      </dsp:txBody>
      <dsp:txXfrm>
        <a:off x="2416057" y="2354054"/>
        <a:ext cx="1109657" cy="1102857"/>
      </dsp:txXfrm>
    </dsp:sp>
    <dsp:sp modelId="{2D4B3D1E-0D6D-4D93-857D-7C03CEBC861C}">
      <dsp:nvSpPr>
        <dsp:cNvPr id="0" name=""/>
        <dsp:cNvSpPr/>
      </dsp:nvSpPr>
      <dsp:spPr>
        <a:xfrm rot="20700000">
          <a:off x="3105213" y="246076"/>
          <a:ext cx="2189831" cy="2189831"/>
        </a:xfrm>
        <a:prstGeom prst="gear6">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ea typeface="Calibri" panose="020F0502020204030204" pitchFamily="34" charset="0"/>
              <a:cs typeface="Calibri" panose="020F0502020204030204" pitchFamily="34" charset="0"/>
            </a:rPr>
            <a:t>Social communication</a:t>
          </a:r>
        </a:p>
      </dsp:txBody>
      <dsp:txXfrm rot="-20700000">
        <a:off x="3585507" y="726370"/>
        <a:ext cx="1229242" cy="1229242"/>
      </dsp:txXfrm>
    </dsp:sp>
    <dsp:sp modelId="{5F340D20-A08F-4288-8394-07CCD4700CFF}">
      <dsp:nvSpPr>
        <dsp:cNvPr id="0" name=""/>
        <dsp:cNvSpPr/>
      </dsp:nvSpPr>
      <dsp:spPr>
        <a:xfrm>
          <a:off x="3420672" y="2041713"/>
          <a:ext cx="3933577" cy="3933577"/>
        </a:xfrm>
        <a:prstGeom prst="circularArrow">
          <a:avLst>
            <a:gd name="adj1" fmla="val 4687"/>
            <a:gd name="adj2" fmla="val 299029"/>
            <a:gd name="adj3" fmla="val 2541760"/>
            <a:gd name="adj4" fmla="val 15807203"/>
            <a:gd name="adj5" fmla="val 5469"/>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F5A2A2-1BC6-43CC-AF61-AF91513C0530}">
      <dsp:nvSpPr>
        <dsp:cNvPr id="0" name=""/>
        <dsp:cNvSpPr/>
      </dsp:nvSpPr>
      <dsp:spPr>
        <a:xfrm>
          <a:off x="1457580" y="1287492"/>
          <a:ext cx="2857989" cy="2857989"/>
        </a:xfrm>
        <a:prstGeom prst="leftCircularArrow">
          <a:avLst>
            <a:gd name="adj1" fmla="val 6452"/>
            <a:gd name="adj2" fmla="val 429999"/>
            <a:gd name="adj3" fmla="val 10489124"/>
            <a:gd name="adj4" fmla="val 14837806"/>
            <a:gd name="adj5" fmla="val 7527"/>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87AE5D-D2F5-4194-B8A4-4B94125E27C5}">
      <dsp:nvSpPr>
        <dsp:cNvPr id="0" name=""/>
        <dsp:cNvSpPr/>
      </dsp:nvSpPr>
      <dsp:spPr>
        <a:xfrm>
          <a:off x="2598682" y="-239557"/>
          <a:ext cx="3081488" cy="3081488"/>
        </a:xfrm>
        <a:prstGeom prst="circularArrow">
          <a:avLst>
            <a:gd name="adj1" fmla="val 5984"/>
            <a:gd name="adj2" fmla="val 394124"/>
            <a:gd name="adj3" fmla="val 13313824"/>
            <a:gd name="adj4" fmla="val 10508221"/>
            <a:gd name="adj5" fmla="val 6981"/>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9CCDA-3AC8-4957-B3F0-5D2045B6F993}">
      <dsp:nvSpPr>
        <dsp:cNvPr id="0" name=""/>
        <dsp:cNvSpPr/>
      </dsp:nvSpPr>
      <dsp:spPr>
        <a:xfrm>
          <a:off x="2438399" y="67733"/>
          <a:ext cx="3251200" cy="3251200"/>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b="1" kern="1200" dirty="0"/>
            <a:t>High School Transition</a:t>
          </a:r>
        </a:p>
      </dsp:txBody>
      <dsp:txXfrm>
        <a:off x="2871893" y="636693"/>
        <a:ext cx="2384213" cy="1463040"/>
      </dsp:txXfrm>
    </dsp:sp>
    <dsp:sp modelId="{C65AF438-E488-480E-9992-5A8742740583}">
      <dsp:nvSpPr>
        <dsp:cNvPr id="0" name=""/>
        <dsp:cNvSpPr/>
      </dsp:nvSpPr>
      <dsp:spPr>
        <a:xfrm>
          <a:off x="3611541" y="2099733"/>
          <a:ext cx="3251200" cy="3251200"/>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b="1" kern="1200" dirty="0"/>
            <a:t>College Acclimation</a:t>
          </a:r>
        </a:p>
      </dsp:txBody>
      <dsp:txXfrm>
        <a:off x="4605866" y="2939626"/>
        <a:ext cx="1950720" cy="1788160"/>
      </dsp:txXfrm>
    </dsp:sp>
    <dsp:sp modelId="{D96E202B-C928-4CE4-97F4-98BFCCA21147}">
      <dsp:nvSpPr>
        <dsp:cNvPr id="0" name=""/>
        <dsp:cNvSpPr/>
      </dsp:nvSpPr>
      <dsp:spPr>
        <a:xfrm>
          <a:off x="1265258" y="2099733"/>
          <a:ext cx="3251200" cy="3251200"/>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b="1" kern="1200" dirty="0"/>
            <a:t>College Readiness</a:t>
          </a:r>
        </a:p>
      </dsp:txBody>
      <dsp:txXfrm>
        <a:off x="1571413" y="2939626"/>
        <a:ext cx="1950720" cy="17881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2/11/2024</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2/11/2024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a:t>
            </a:fld>
            <a:endParaRPr lang="en-US" dirty="0"/>
          </a:p>
        </p:txBody>
      </p:sp>
    </p:spTree>
    <p:extLst>
      <p:ext uri="{BB962C8B-B14F-4D97-AF65-F5344CB8AC3E}">
        <p14:creationId xmlns:p14="http://schemas.microsoft.com/office/powerpoint/2010/main" val="1031064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C0A71-2BBE-DD24-77AE-A4159A3AF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F880D-DDA7-D12B-69B1-2BF10E591B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5D80F1-83D7-77BD-7011-0ED3BA5907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26AD8D-CFB8-33DA-77F8-0BDE94287A2B}"/>
              </a:ext>
            </a:extLst>
          </p:cNvPr>
          <p:cNvSpPr>
            <a:spLocks noGrp="1"/>
          </p:cNvSpPr>
          <p:nvPr>
            <p:ph type="sldNum" sz="quarter" idx="5"/>
          </p:nvPr>
        </p:nvSpPr>
        <p:spPr/>
        <p:txBody>
          <a:bodyPr/>
          <a:lstStyle/>
          <a:p>
            <a:fld id="{3CFA0038-7055-434C-B6C4-B8C69565C600}" type="slidenum">
              <a:rPr lang="en-US" smtClean="0"/>
              <a:t>10</a:t>
            </a:fld>
            <a:endParaRPr lang="en-US" dirty="0"/>
          </a:p>
        </p:txBody>
      </p:sp>
    </p:spTree>
    <p:extLst>
      <p:ext uri="{BB962C8B-B14F-4D97-AF65-F5344CB8AC3E}">
        <p14:creationId xmlns:p14="http://schemas.microsoft.com/office/powerpoint/2010/main" val="1883463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2941312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4163" indent="-284163"/>
            <a:endParaRPr lang="en-US" sz="3200" dirty="0">
              <a:solidFill>
                <a:prstClr val="black"/>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13</a:t>
            </a:fld>
            <a:endParaRPr lang="en-US" dirty="0"/>
          </a:p>
        </p:txBody>
      </p:sp>
    </p:spTree>
    <p:extLst>
      <p:ext uri="{BB962C8B-B14F-4D97-AF65-F5344CB8AC3E}">
        <p14:creationId xmlns:p14="http://schemas.microsoft.com/office/powerpoint/2010/main" val="1906972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53"/>
            <a:r>
              <a:rPr lang="en-US" dirty="0"/>
              <a:t>LE</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14</a:t>
            </a:fld>
            <a:endParaRPr lang="en-US" dirty="0"/>
          </a:p>
        </p:txBody>
      </p:sp>
    </p:spTree>
    <p:extLst>
      <p:ext uri="{BB962C8B-B14F-4D97-AF65-F5344CB8AC3E}">
        <p14:creationId xmlns:p14="http://schemas.microsoft.com/office/powerpoint/2010/main" val="216313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t>
            </a:r>
          </a:p>
        </p:txBody>
      </p:sp>
      <p:sp>
        <p:nvSpPr>
          <p:cNvPr id="4" name="Slide Number Placeholder 3"/>
          <p:cNvSpPr>
            <a:spLocks noGrp="1"/>
          </p:cNvSpPr>
          <p:nvPr>
            <p:ph type="sldNum" sz="quarter" idx="5"/>
          </p:nvPr>
        </p:nvSpPr>
        <p:spPr/>
        <p:txBody>
          <a:bodyPr/>
          <a:lstStyle/>
          <a:p>
            <a:fld id="{3CFA0038-7055-434C-B6C4-B8C69565C600}" type="slidenum">
              <a:rPr lang="en-US" smtClean="0"/>
              <a:t>15</a:t>
            </a:fld>
            <a:endParaRPr lang="en-US" dirty="0"/>
          </a:p>
        </p:txBody>
      </p:sp>
    </p:spTree>
    <p:extLst>
      <p:ext uri="{BB962C8B-B14F-4D97-AF65-F5344CB8AC3E}">
        <p14:creationId xmlns:p14="http://schemas.microsoft.com/office/powerpoint/2010/main" val="3911334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19</a:t>
            </a:fld>
            <a:endParaRPr lang="en-US" dirty="0"/>
          </a:p>
        </p:txBody>
      </p:sp>
    </p:spTree>
    <p:extLst>
      <p:ext uri="{BB962C8B-B14F-4D97-AF65-F5344CB8AC3E}">
        <p14:creationId xmlns:p14="http://schemas.microsoft.com/office/powerpoint/2010/main" val="131082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20</a:t>
            </a:fld>
            <a:endParaRPr lang="en-US" dirty="0"/>
          </a:p>
        </p:txBody>
      </p:sp>
    </p:spTree>
    <p:extLst>
      <p:ext uri="{BB962C8B-B14F-4D97-AF65-F5344CB8AC3E}">
        <p14:creationId xmlns:p14="http://schemas.microsoft.com/office/powerpoint/2010/main" val="3796024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 Can they name some stims they may have seen?</a:t>
            </a:r>
          </a:p>
        </p:txBody>
      </p:sp>
      <p:sp>
        <p:nvSpPr>
          <p:cNvPr id="4" name="Slide Number Placeholder 3"/>
          <p:cNvSpPr>
            <a:spLocks noGrp="1"/>
          </p:cNvSpPr>
          <p:nvPr>
            <p:ph type="sldNum" sz="quarter" idx="5"/>
          </p:nvPr>
        </p:nvSpPr>
        <p:spPr/>
        <p:txBody>
          <a:bodyPr/>
          <a:lstStyle/>
          <a:p>
            <a:fld id="{3CFA0038-7055-434C-B6C4-B8C69565C600}" type="slidenum">
              <a:rPr lang="en-US" smtClean="0"/>
              <a:t>21</a:t>
            </a:fld>
            <a:endParaRPr lang="en-US" dirty="0"/>
          </a:p>
        </p:txBody>
      </p:sp>
    </p:spTree>
    <p:extLst>
      <p:ext uri="{BB962C8B-B14F-4D97-AF65-F5344CB8AC3E}">
        <p14:creationId xmlns:p14="http://schemas.microsoft.com/office/powerpoint/2010/main" val="3685644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23</a:t>
            </a:fld>
            <a:endParaRPr lang="en-US" dirty="0"/>
          </a:p>
        </p:txBody>
      </p:sp>
    </p:spTree>
    <p:extLst>
      <p:ext uri="{BB962C8B-B14F-4D97-AF65-F5344CB8AC3E}">
        <p14:creationId xmlns:p14="http://schemas.microsoft.com/office/powerpoint/2010/main" val="3026576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24</a:t>
            </a:fld>
            <a:endParaRPr lang="en-US" dirty="0"/>
          </a:p>
        </p:txBody>
      </p:sp>
    </p:spTree>
    <p:extLst>
      <p:ext uri="{BB962C8B-B14F-4D97-AF65-F5344CB8AC3E}">
        <p14:creationId xmlns:p14="http://schemas.microsoft.com/office/powerpoint/2010/main" val="1948085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SR</a:t>
            </a:r>
          </a:p>
        </p:txBody>
      </p:sp>
      <p:sp>
        <p:nvSpPr>
          <p:cNvPr id="4" name="Slide Number Placeholder 3"/>
          <p:cNvSpPr>
            <a:spLocks noGrp="1"/>
          </p:cNvSpPr>
          <p:nvPr>
            <p:ph type="sldNum" sz="quarter" idx="5"/>
          </p:nvPr>
        </p:nvSpPr>
        <p:spPr/>
        <p:txBody>
          <a:bodyPr/>
          <a:lstStyle/>
          <a:p>
            <a:fld id="{3CFA0038-7055-434C-B6C4-B8C69565C600}" type="slidenum">
              <a:rPr lang="en-US" smtClean="0"/>
              <a:t>2</a:t>
            </a:fld>
            <a:endParaRPr lang="en-US" dirty="0"/>
          </a:p>
        </p:txBody>
      </p:sp>
    </p:spTree>
    <p:extLst>
      <p:ext uri="{BB962C8B-B14F-4D97-AF65-F5344CB8AC3E}">
        <p14:creationId xmlns:p14="http://schemas.microsoft.com/office/powerpoint/2010/main" val="25143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25</a:t>
            </a:fld>
            <a:endParaRPr lang="en-US" dirty="0"/>
          </a:p>
        </p:txBody>
      </p:sp>
    </p:spTree>
    <p:extLst>
      <p:ext uri="{BB962C8B-B14F-4D97-AF65-F5344CB8AC3E}">
        <p14:creationId xmlns:p14="http://schemas.microsoft.com/office/powerpoint/2010/main" val="2471537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26</a:t>
            </a:fld>
            <a:endParaRPr lang="en-US" dirty="0"/>
          </a:p>
        </p:txBody>
      </p:sp>
    </p:spTree>
    <p:extLst>
      <p:ext uri="{BB962C8B-B14F-4D97-AF65-F5344CB8AC3E}">
        <p14:creationId xmlns:p14="http://schemas.microsoft.com/office/powerpoint/2010/main" val="1997244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1-14</a:t>
            </a:r>
          </a:p>
        </p:txBody>
      </p:sp>
      <p:sp>
        <p:nvSpPr>
          <p:cNvPr id="4" name="Slide Number Placeholder 3"/>
          <p:cNvSpPr>
            <a:spLocks noGrp="1"/>
          </p:cNvSpPr>
          <p:nvPr>
            <p:ph type="sldNum" sz="quarter" idx="5"/>
          </p:nvPr>
        </p:nvSpPr>
        <p:spPr/>
        <p:txBody>
          <a:bodyPr/>
          <a:lstStyle/>
          <a:p>
            <a:fld id="{3CFA0038-7055-434C-B6C4-B8C69565C600}" type="slidenum">
              <a:rPr lang="en-US" smtClean="0"/>
              <a:t>28</a:t>
            </a:fld>
            <a:endParaRPr lang="en-US" dirty="0"/>
          </a:p>
        </p:txBody>
      </p:sp>
    </p:spTree>
    <p:extLst>
      <p:ext uri="{BB962C8B-B14F-4D97-AF65-F5344CB8AC3E}">
        <p14:creationId xmlns:p14="http://schemas.microsoft.com/office/powerpoint/2010/main" val="4287112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30</a:t>
            </a:fld>
            <a:endParaRPr lang="en-US" dirty="0"/>
          </a:p>
        </p:txBody>
      </p:sp>
    </p:spTree>
    <p:extLst>
      <p:ext uri="{BB962C8B-B14F-4D97-AF65-F5344CB8AC3E}">
        <p14:creationId xmlns:p14="http://schemas.microsoft.com/office/powerpoint/2010/main" val="830142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B8E9C-7345-CC20-BA03-036194FFF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D6D2B-738C-A12F-2297-6BEE68DC6A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423FC2-1F5F-6B78-45EE-9B2F1F383D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FC1604-8F59-F839-6913-1BA33353322D}"/>
              </a:ext>
            </a:extLst>
          </p:cNvPr>
          <p:cNvSpPr>
            <a:spLocks noGrp="1"/>
          </p:cNvSpPr>
          <p:nvPr>
            <p:ph type="sldNum" sz="quarter" idx="5"/>
          </p:nvPr>
        </p:nvSpPr>
        <p:spPr/>
        <p:txBody>
          <a:bodyPr/>
          <a:lstStyle/>
          <a:p>
            <a:fld id="{3CFA0038-7055-434C-B6C4-B8C69565C600}" type="slidenum">
              <a:rPr lang="en-US" smtClean="0"/>
              <a:t>32</a:t>
            </a:fld>
            <a:endParaRPr lang="en-US" dirty="0"/>
          </a:p>
        </p:txBody>
      </p:sp>
    </p:spTree>
    <p:extLst>
      <p:ext uri="{BB962C8B-B14F-4D97-AF65-F5344CB8AC3E}">
        <p14:creationId xmlns:p14="http://schemas.microsoft.com/office/powerpoint/2010/main" val="382900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cs typeface="Calibri" panose="020F0502020204030204" pitchFamily="34" charset="0"/>
              </a:rPr>
              <a:t>Total US Disabilities: 44.1M</a:t>
            </a:r>
          </a:p>
          <a:p>
            <a:r>
              <a:rPr lang="en-US" sz="1200" b="1" dirty="0">
                <a:latin typeface="Calibri" panose="020F0502020204030204" pitchFamily="34" charset="0"/>
                <a:ea typeface="Calibri" panose="020F0502020204030204" pitchFamily="34" charset="0"/>
                <a:cs typeface="Calibri" panose="020F0502020204030204" pitchFamily="34" charset="0"/>
              </a:rPr>
              <a:t>Total Aged 18-64 with a Disability: 22.0M</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33</a:t>
            </a:fld>
            <a:endParaRPr lang="en-US" dirty="0"/>
          </a:p>
        </p:txBody>
      </p:sp>
    </p:spTree>
    <p:extLst>
      <p:ext uri="{BB962C8B-B14F-4D97-AF65-F5344CB8AC3E}">
        <p14:creationId xmlns:p14="http://schemas.microsoft.com/office/powerpoint/2010/main" val="938093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E5872-18EC-F984-4238-773BE78315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4C5B4-E948-87F7-C34B-D705D6A3D2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19646F-46E1-2E26-5C7D-E1687F6304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9DFFE2-6CE2-0D57-F002-CCEF66583F6E}"/>
              </a:ext>
            </a:extLst>
          </p:cNvPr>
          <p:cNvSpPr>
            <a:spLocks noGrp="1"/>
          </p:cNvSpPr>
          <p:nvPr>
            <p:ph type="sldNum" sz="quarter" idx="5"/>
          </p:nvPr>
        </p:nvSpPr>
        <p:spPr/>
        <p:txBody>
          <a:bodyPr/>
          <a:lstStyle/>
          <a:p>
            <a:fld id="{3CFA0038-7055-434C-B6C4-B8C69565C600}" type="slidenum">
              <a:rPr lang="en-US" smtClean="0"/>
              <a:t>34</a:t>
            </a:fld>
            <a:endParaRPr lang="en-US" dirty="0"/>
          </a:p>
        </p:txBody>
      </p:sp>
    </p:spTree>
    <p:extLst>
      <p:ext uri="{BB962C8B-B14F-4D97-AF65-F5344CB8AC3E}">
        <p14:creationId xmlns:p14="http://schemas.microsoft.com/office/powerpoint/2010/main" val="1585351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35</a:t>
            </a:fld>
            <a:endParaRPr lang="en-US" dirty="0"/>
          </a:p>
        </p:txBody>
      </p:sp>
    </p:spTree>
    <p:extLst>
      <p:ext uri="{BB962C8B-B14F-4D97-AF65-F5344CB8AC3E}">
        <p14:creationId xmlns:p14="http://schemas.microsoft.com/office/powerpoint/2010/main" val="764289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BE917-8762-93E8-18FE-FC21E157C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68DE2A-B757-54F6-C296-B34E357BAC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E03A0E-F74B-061B-9997-89B4D2286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E2977F-DD8E-83B4-AE1C-95679A10B125}"/>
              </a:ext>
            </a:extLst>
          </p:cNvPr>
          <p:cNvSpPr>
            <a:spLocks noGrp="1"/>
          </p:cNvSpPr>
          <p:nvPr>
            <p:ph type="sldNum" sz="quarter" idx="5"/>
          </p:nvPr>
        </p:nvSpPr>
        <p:spPr/>
        <p:txBody>
          <a:bodyPr/>
          <a:lstStyle/>
          <a:p>
            <a:fld id="{3CFA0038-7055-434C-B6C4-B8C69565C600}" type="slidenum">
              <a:rPr lang="en-US" smtClean="0"/>
              <a:t>36</a:t>
            </a:fld>
            <a:endParaRPr lang="en-US" dirty="0"/>
          </a:p>
        </p:txBody>
      </p:sp>
    </p:spTree>
    <p:extLst>
      <p:ext uri="{BB962C8B-B14F-4D97-AF65-F5344CB8AC3E}">
        <p14:creationId xmlns:p14="http://schemas.microsoft.com/office/powerpoint/2010/main" val="3422262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D33BE-5AAB-691E-C7FF-440D58B56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0301F-BF60-6E56-A49E-B016FFE67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20BE6-67DB-EF29-C012-D44D76E11E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1E7D72-21C2-6CEB-230D-283975D48406}"/>
              </a:ext>
            </a:extLst>
          </p:cNvPr>
          <p:cNvSpPr>
            <a:spLocks noGrp="1"/>
          </p:cNvSpPr>
          <p:nvPr>
            <p:ph type="sldNum" sz="quarter" idx="5"/>
          </p:nvPr>
        </p:nvSpPr>
        <p:spPr/>
        <p:txBody>
          <a:bodyPr/>
          <a:lstStyle/>
          <a:p>
            <a:fld id="{3CFA0038-7055-434C-B6C4-B8C69565C600}" type="slidenum">
              <a:rPr lang="en-US" smtClean="0"/>
              <a:t>38</a:t>
            </a:fld>
            <a:endParaRPr lang="en-US" dirty="0"/>
          </a:p>
        </p:txBody>
      </p:sp>
    </p:spTree>
    <p:extLst>
      <p:ext uri="{BB962C8B-B14F-4D97-AF65-F5344CB8AC3E}">
        <p14:creationId xmlns:p14="http://schemas.microsoft.com/office/powerpoint/2010/main" val="1764218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SR/LE</a:t>
            </a:r>
          </a:p>
        </p:txBody>
      </p:sp>
      <p:sp>
        <p:nvSpPr>
          <p:cNvPr id="4" name="Slide Number Placeholder 3"/>
          <p:cNvSpPr>
            <a:spLocks noGrp="1"/>
          </p:cNvSpPr>
          <p:nvPr>
            <p:ph type="sldNum" sz="quarter" idx="5"/>
          </p:nvPr>
        </p:nvSpPr>
        <p:spPr/>
        <p:txBody>
          <a:bodyPr/>
          <a:lstStyle/>
          <a:p>
            <a:fld id="{3CFA0038-7055-434C-B6C4-B8C69565C600}" type="slidenum">
              <a:rPr lang="en-US" smtClean="0"/>
              <a:t>3</a:t>
            </a:fld>
            <a:endParaRPr lang="en-US" dirty="0"/>
          </a:p>
        </p:txBody>
      </p:sp>
    </p:spTree>
    <p:extLst>
      <p:ext uri="{BB962C8B-B14F-4D97-AF65-F5344CB8AC3E}">
        <p14:creationId xmlns:p14="http://schemas.microsoft.com/office/powerpoint/2010/main" val="3167609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4C59A-F8AE-2719-F699-CF0E394286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FE3081-B626-8142-9432-402BD143E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0884E0-5A50-D587-08AF-3F7460C499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C7EB0C-DC47-CF7D-1F51-DC2C59C2ECC6}"/>
              </a:ext>
            </a:extLst>
          </p:cNvPr>
          <p:cNvSpPr>
            <a:spLocks noGrp="1"/>
          </p:cNvSpPr>
          <p:nvPr>
            <p:ph type="sldNum" sz="quarter" idx="5"/>
          </p:nvPr>
        </p:nvSpPr>
        <p:spPr/>
        <p:txBody>
          <a:bodyPr/>
          <a:lstStyle/>
          <a:p>
            <a:fld id="{3CFA0038-7055-434C-B6C4-B8C69565C600}" type="slidenum">
              <a:rPr lang="en-US" smtClean="0"/>
              <a:t>40</a:t>
            </a:fld>
            <a:endParaRPr lang="en-US" dirty="0"/>
          </a:p>
        </p:txBody>
      </p:sp>
    </p:spTree>
    <p:extLst>
      <p:ext uri="{BB962C8B-B14F-4D97-AF65-F5344CB8AC3E}">
        <p14:creationId xmlns:p14="http://schemas.microsoft.com/office/powerpoint/2010/main" val="2637410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Guardian TextSans Web"/>
              </a:rPr>
              <a:t>he study findings suggest that despite difficulties in identifying autism in adults, there is a considerable and growing population of autistic adults enrolled in Medicaid. As children on the autism spectrum become autistic adults, Medicaid is an important insurance provider for an increasing number of autistic adults and can be a valuable resource for understanding the health of the autistic population.</a:t>
            </a: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42</a:t>
            </a:fld>
            <a:endParaRPr lang="en-US" dirty="0"/>
          </a:p>
        </p:txBody>
      </p:sp>
    </p:spTree>
    <p:extLst>
      <p:ext uri="{BB962C8B-B14F-4D97-AF65-F5344CB8AC3E}">
        <p14:creationId xmlns:p14="http://schemas.microsoft.com/office/powerpoint/2010/main" val="1018242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45</a:t>
            </a:fld>
            <a:endParaRPr lang="en-US" dirty="0"/>
          </a:p>
        </p:txBody>
      </p:sp>
    </p:spTree>
    <p:extLst>
      <p:ext uri="{BB962C8B-B14F-4D97-AF65-F5344CB8AC3E}">
        <p14:creationId xmlns:p14="http://schemas.microsoft.com/office/powerpoint/2010/main" val="2076142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47</a:t>
            </a:fld>
            <a:endParaRPr lang="en-US" dirty="0"/>
          </a:p>
        </p:txBody>
      </p:sp>
    </p:spTree>
    <p:extLst>
      <p:ext uri="{BB962C8B-B14F-4D97-AF65-F5344CB8AC3E}">
        <p14:creationId xmlns:p14="http://schemas.microsoft.com/office/powerpoint/2010/main" val="3954245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48</a:t>
            </a:fld>
            <a:endParaRPr lang="en-US" dirty="0"/>
          </a:p>
        </p:txBody>
      </p:sp>
    </p:spTree>
    <p:extLst>
      <p:ext uri="{BB962C8B-B14F-4D97-AF65-F5344CB8AC3E}">
        <p14:creationId xmlns:p14="http://schemas.microsoft.com/office/powerpoint/2010/main" val="2905744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49</a:t>
            </a:fld>
            <a:endParaRPr lang="en-US" dirty="0"/>
          </a:p>
        </p:txBody>
      </p:sp>
    </p:spTree>
    <p:extLst>
      <p:ext uri="{BB962C8B-B14F-4D97-AF65-F5344CB8AC3E}">
        <p14:creationId xmlns:p14="http://schemas.microsoft.com/office/powerpoint/2010/main" val="4029466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50</a:t>
            </a:fld>
            <a:endParaRPr lang="en-US" dirty="0"/>
          </a:p>
        </p:txBody>
      </p:sp>
    </p:spTree>
    <p:extLst>
      <p:ext uri="{BB962C8B-B14F-4D97-AF65-F5344CB8AC3E}">
        <p14:creationId xmlns:p14="http://schemas.microsoft.com/office/powerpoint/2010/main" val="37994864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B7A14-D7C2-CA36-86BE-023004B54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5BCA1C-8BE4-8069-11BE-60EE6AB13A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A45335-4136-3F3F-4346-AED75B8717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950264-9D21-5235-FBBB-695761A30A58}"/>
              </a:ext>
            </a:extLst>
          </p:cNvPr>
          <p:cNvSpPr>
            <a:spLocks noGrp="1"/>
          </p:cNvSpPr>
          <p:nvPr>
            <p:ph type="sldNum" sz="quarter" idx="5"/>
          </p:nvPr>
        </p:nvSpPr>
        <p:spPr/>
        <p:txBody>
          <a:bodyPr/>
          <a:lstStyle/>
          <a:p>
            <a:fld id="{3CFA0038-7055-434C-B6C4-B8C69565C600}" type="slidenum">
              <a:rPr lang="en-US" smtClean="0"/>
              <a:t>51</a:t>
            </a:fld>
            <a:endParaRPr lang="en-US" dirty="0"/>
          </a:p>
        </p:txBody>
      </p:sp>
    </p:spTree>
    <p:extLst>
      <p:ext uri="{BB962C8B-B14F-4D97-AF65-F5344CB8AC3E}">
        <p14:creationId xmlns:p14="http://schemas.microsoft.com/office/powerpoint/2010/main" val="3698780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4FC95-5ABC-7B45-240F-36B771B0C2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D05AEF-523B-C710-8030-E43B7DF282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C872A4-AA10-3F4C-2C30-2171B8F3D9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91DCDD-0893-F757-603B-2E1DF2E336B2}"/>
              </a:ext>
            </a:extLst>
          </p:cNvPr>
          <p:cNvSpPr>
            <a:spLocks noGrp="1"/>
          </p:cNvSpPr>
          <p:nvPr>
            <p:ph type="sldNum" sz="quarter" idx="5"/>
          </p:nvPr>
        </p:nvSpPr>
        <p:spPr/>
        <p:txBody>
          <a:bodyPr/>
          <a:lstStyle/>
          <a:p>
            <a:fld id="{3CFA0038-7055-434C-B6C4-B8C69565C600}" type="slidenum">
              <a:rPr lang="en-US" smtClean="0"/>
              <a:t>52</a:t>
            </a:fld>
            <a:endParaRPr lang="en-US" dirty="0"/>
          </a:p>
        </p:txBody>
      </p:sp>
    </p:spTree>
    <p:extLst>
      <p:ext uri="{BB962C8B-B14F-4D97-AF65-F5344CB8AC3E}">
        <p14:creationId xmlns:p14="http://schemas.microsoft.com/office/powerpoint/2010/main" val="2005343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7EA8F-E0A3-733A-0F78-D70BCF9F90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B6658-B20B-EBEA-AFA3-45AE64B16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DB7CC9-B574-C468-C15A-2CA279C438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352269-90A8-BE97-03D2-367ECB49BC56}"/>
              </a:ext>
            </a:extLst>
          </p:cNvPr>
          <p:cNvSpPr>
            <a:spLocks noGrp="1"/>
          </p:cNvSpPr>
          <p:nvPr>
            <p:ph type="sldNum" sz="quarter" idx="5"/>
          </p:nvPr>
        </p:nvSpPr>
        <p:spPr/>
        <p:txBody>
          <a:bodyPr/>
          <a:lstStyle/>
          <a:p>
            <a:fld id="{3CFA0038-7055-434C-B6C4-B8C69565C600}" type="slidenum">
              <a:rPr lang="en-US" smtClean="0"/>
              <a:t>53</a:t>
            </a:fld>
            <a:endParaRPr lang="en-US" dirty="0"/>
          </a:p>
        </p:txBody>
      </p:sp>
    </p:spTree>
    <p:extLst>
      <p:ext uri="{BB962C8B-B14F-4D97-AF65-F5344CB8AC3E}">
        <p14:creationId xmlns:p14="http://schemas.microsoft.com/office/powerpoint/2010/main" val="4005977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a:t>
            </a:fld>
            <a:endParaRPr lang="en-US" dirty="0"/>
          </a:p>
        </p:txBody>
      </p:sp>
    </p:spTree>
    <p:extLst>
      <p:ext uri="{BB962C8B-B14F-4D97-AF65-F5344CB8AC3E}">
        <p14:creationId xmlns:p14="http://schemas.microsoft.com/office/powerpoint/2010/main" val="33602981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54</a:t>
            </a:fld>
            <a:endParaRPr lang="en-US" dirty="0"/>
          </a:p>
        </p:txBody>
      </p:sp>
    </p:spTree>
    <p:extLst>
      <p:ext uri="{BB962C8B-B14F-4D97-AF65-F5344CB8AC3E}">
        <p14:creationId xmlns:p14="http://schemas.microsoft.com/office/powerpoint/2010/main" val="20310811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55</a:t>
            </a:fld>
            <a:endParaRPr lang="en-US" dirty="0"/>
          </a:p>
        </p:txBody>
      </p:sp>
    </p:spTree>
    <p:extLst>
      <p:ext uri="{BB962C8B-B14F-4D97-AF65-F5344CB8AC3E}">
        <p14:creationId xmlns:p14="http://schemas.microsoft.com/office/powerpoint/2010/main" val="35158590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56</a:t>
            </a:fld>
            <a:endParaRPr lang="en-US" dirty="0"/>
          </a:p>
        </p:txBody>
      </p:sp>
    </p:spTree>
    <p:extLst>
      <p:ext uri="{BB962C8B-B14F-4D97-AF65-F5344CB8AC3E}">
        <p14:creationId xmlns:p14="http://schemas.microsoft.com/office/powerpoint/2010/main" val="2397349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57</a:t>
            </a:fld>
            <a:endParaRPr lang="en-US" dirty="0"/>
          </a:p>
        </p:txBody>
      </p:sp>
    </p:spTree>
    <p:extLst>
      <p:ext uri="{BB962C8B-B14F-4D97-AF65-F5344CB8AC3E}">
        <p14:creationId xmlns:p14="http://schemas.microsoft.com/office/powerpoint/2010/main" val="3531464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59</a:t>
            </a:fld>
            <a:endParaRPr lang="en-US" dirty="0"/>
          </a:p>
        </p:txBody>
      </p:sp>
    </p:spTree>
    <p:extLst>
      <p:ext uri="{BB962C8B-B14F-4D97-AF65-F5344CB8AC3E}">
        <p14:creationId xmlns:p14="http://schemas.microsoft.com/office/powerpoint/2010/main" val="37906152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63</a:t>
            </a:fld>
            <a:endParaRPr lang="en-US" dirty="0"/>
          </a:p>
        </p:txBody>
      </p:sp>
    </p:spTree>
    <p:extLst>
      <p:ext uri="{BB962C8B-B14F-4D97-AF65-F5344CB8AC3E}">
        <p14:creationId xmlns:p14="http://schemas.microsoft.com/office/powerpoint/2010/main" val="15894469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64</a:t>
            </a:fld>
            <a:endParaRPr lang="en-US" dirty="0"/>
          </a:p>
        </p:txBody>
      </p:sp>
    </p:spTree>
    <p:extLst>
      <p:ext uri="{BB962C8B-B14F-4D97-AF65-F5344CB8AC3E}">
        <p14:creationId xmlns:p14="http://schemas.microsoft.com/office/powerpoint/2010/main" val="25569917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65</a:t>
            </a:fld>
            <a:endParaRPr lang="en-US" dirty="0"/>
          </a:p>
        </p:txBody>
      </p:sp>
    </p:spTree>
    <p:extLst>
      <p:ext uri="{BB962C8B-B14F-4D97-AF65-F5344CB8AC3E}">
        <p14:creationId xmlns:p14="http://schemas.microsoft.com/office/powerpoint/2010/main" val="41726213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66</a:t>
            </a:fld>
            <a:endParaRPr lang="en-US" dirty="0"/>
          </a:p>
        </p:txBody>
      </p:sp>
    </p:spTree>
    <p:extLst>
      <p:ext uri="{BB962C8B-B14F-4D97-AF65-F5344CB8AC3E}">
        <p14:creationId xmlns:p14="http://schemas.microsoft.com/office/powerpoint/2010/main" val="41132023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67</a:t>
            </a:fld>
            <a:endParaRPr lang="en-US" dirty="0"/>
          </a:p>
        </p:txBody>
      </p:sp>
    </p:spTree>
    <p:extLst>
      <p:ext uri="{BB962C8B-B14F-4D97-AF65-F5344CB8AC3E}">
        <p14:creationId xmlns:p14="http://schemas.microsoft.com/office/powerpoint/2010/main" val="1838900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F4962-CB75-C13B-72B0-2287B3CEB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DF4E6-9C7B-2ED2-97B6-6B56487E4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955203-BF34-1A5B-D7AD-A272C73804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C9675B-F2AE-525B-3EBF-800E3F88C8B9}"/>
              </a:ext>
            </a:extLst>
          </p:cNvPr>
          <p:cNvSpPr>
            <a:spLocks noGrp="1"/>
          </p:cNvSpPr>
          <p:nvPr>
            <p:ph type="sldNum" sz="quarter" idx="5"/>
          </p:nvPr>
        </p:nvSpPr>
        <p:spPr/>
        <p:txBody>
          <a:bodyPr/>
          <a:lstStyle/>
          <a:p>
            <a:fld id="{3CFA0038-7055-434C-B6C4-B8C69565C600}" type="slidenum">
              <a:rPr lang="en-US" smtClean="0"/>
              <a:t>5</a:t>
            </a:fld>
            <a:endParaRPr lang="en-US" dirty="0"/>
          </a:p>
        </p:txBody>
      </p:sp>
    </p:spTree>
    <p:extLst>
      <p:ext uri="{BB962C8B-B14F-4D97-AF65-F5344CB8AC3E}">
        <p14:creationId xmlns:p14="http://schemas.microsoft.com/office/powerpoint/2010/main" val="11861159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68</a:t>
            </a:fld>
            <a:endParaRPr lang="en-US" dirty="0"/>
          </a:p>
        </p:txBody>
      </p:sp>
    </p:spTree>
    <p:extLst>
      <p:ext uri="{BB962C8B-B14F-4D97-AF65-F5344CB8AC3E}">
        <p14:creationId xmlns:p14="http://schemas.microsoft.com/office/powerpoint/2010/main" val="23509271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71</a:t>
            </a:fld>
            <a:endParaRPr lang="en-US" dirty="0"/>
          </a:p>
        </p:txBody>
      </p:sp>
    </p:spTree>
    <p:extLst>
      <p:ext uri="{BB962C8B-B14F-4D97-AF65-F5344CB8AC3E}">
        <p14:creationId xmlns:p14="http://schemas.microsoft.com/office/powerpoint/2010/main" val="41555183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72</a:t>
            </a:fld>
            <a:endParaRPr lang="en-US" dirty="0"/>
          </a:p>
        </p:txBody>
      </p:sp>
    </p:spTree>
    <p:extLst>
      <p:ext uri="{BB962C8B-B14F-4D97-AF65-F5344CB8AC3E}">
        <p14:creationId xmlns:p14="http://schemas.microsoft.com/office/powerpoint/2010/main" val="19680478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74</a:t>
            </a:fld>
            <a:endParaRPr lang="en-US" dirty="0"/>
          </a:p>
        </p:txBody>
      </p:sp>
    </p:spTree>
    <p:extLst>
      <p:ext uri="{BB962C8B-B14F-4D97-AF65-F5344CB8AC3E}">
        <p14:creationId xmlns:p14="http://schemas.microsoft.com/office/powerpoint/2010/main" val="20630160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75</a:t>
            </a:fld>
            <a:endParaRPr lang="en-US" dirty="0"/>
          </a:p>
        </p:txBody>
      </p:sp>
    </p:spTree>
    <p:extLst>
      <p:ext uri="{BB962C8B-B14F-4D97-AF65-F5344CB8AC3E}">
        <p14:creationId xmlns:p14="http://schemas.microsoft.com/office/powerpoint/2010/main" val="7454782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B9A91-D594-8C1D-5689-3AC504DC8F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3AC742-8450-1A62-B837-6EF7EB1790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1EA4C3-8DC7-B1EB-0E65-2695EABC50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F7B433-61B8-CDBF-FBCE-1D49773AFCDE}"/>
              </a:ext>
            </a:extLst>
          </p:cNvPr>
          <p:cNvSpPr>
            <a:spLocks noGrp="1"/>
          </p:cNvSpPr>
          <p:nvPr>
            <p:ph type="sldNum" sz="quarter" idx="5"/>
          </p:nvPr>
        </p:nvSpPr>
        <p:spPr/>
        <p:txBody>
          <a:bodyPr/>
          <a:lstStyle/>
          <a:p>
            <a:fld id="{3CFA0038-7055-434C-B6C4-B8C69565C600}" type="slidenum">
              <a:rPr lang="en-US" smtClean="0"/>
              <a:t>77</a:t>
            </a:fld>
            <a:endParaRPr lang="en-US" dirty="0"/>
          </a:p>
        </p:txBody>
      </p:sp>
    </p:spTree>
    <p:extLst>
      <p:ext uri="{BB962C8B-B14F-4D97-AF65-F5344CB8AC3E}">
        <p14:creationId xmlns:p14="http://schemas.microsoft.com/office/powerpoint/2010/main" val="17890654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78</a:t>
            </a:fld>
            <a:endParaRPr lang="en-US" dirty="0"/>
          </a:p>
        </p:txBody>
      </p:sp>
    </p:spTree>
    <p:extLst>
      <p:ext uri="{BB962C8B-B14F-4D97-AF65-F5344CB8AC3E}">
        <p14:creationId xmlns:p14="http://schemas.microsoft.com/office/powerpoint/2010/main" val="22371590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79</a:t>
            </a:fld>
            <a:endParaRPr lang="en-US" dirty="0"/>
          </a:p>
        </p:txBody>
      </p:sp>
    </p:spTree>
    <p:extLst>
      <p:ext uri="{BB962C8B-B14F-4D97-AF65-F5344CB8AC3E}">
        <p14:creationId xmlns:p14="http://schemas.microsoft.com/office/powerpoint/2010/main" val="32423085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80</a:t>
            </a:fld>
            <a:endParaRPr lang="en-US" dirty="0"/>
          </a:p>
        </p:txBody>
      </p:sp>
    </p:spTree>
    <p:extLst>
      <p:ext uri="{BB962C8B-B14F-4D97-AF65-F5344CB8AC3E}">
        <p14:creationId xmlns:p14="http://schemas.microsoft.com/office/powerpoint/2010/main" val="35562490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81</a:t>
            </a:fld>
            <a:endParaRPr lang="en-US" dirty="0"/>
          </a:p>
        </p:txBody>
      </p:sp>
    </p:spTree>
    <p:extLst>
      <p:ext uri="{BB962C8B-B14F-4D97-AF65-F5344CB8AC3E}">
        <p14:creationId xmlns:p14="http://schemas.microsoft.com/office/powerpoint/2010/main" val="2683854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92171-276D-3A1E-DEA4-13A2E4318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ECB31-F768-2111-F045-AA13C1512D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2D4F4-ECD3-D114-BF51-319DC8B6ED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9EBC41-5BD4-B8E7-A349-0C530081B56E}"/>
              </a:ext>
            </a:extLst>
          </p:cNvPr>
          <p:cNvSpPr>
            <a:spLocks noGrp="1"/>
          </p:cNvSpPr>
          <p:nvPr>
            <p:ph type="sldNum" sz="quarter" idx="5"/>
          </p:nvPr>
        </p:nvSpPr>
        <p:spPr/>
        <p:txBody>
          <a:bodyPr/>
          <a:lstStyle/>
          <a:p>
            <a:fld id="{3CFA0038-7055-434C-B6C4-B8C69565C600}" type="slidenum">
              <a:rPr lang="en-US" smtClean="0"/>
              <a:t>6</a:t>
            </a:fld>
            <a:endParaRPr lang="en-US" dirty="0"/>
          </a:p>
        </p:txBody>
      </p:sp>
    </p:spTree>
    <p:extLst>
      <p:ext uri="{BB962C8B-B14F-4D97-AF65-F5344CB8AC3E}">
        <p14:creationId xmlns:p14="http://schemas.microsoft.com/office/powerpoint/2010/main" val="24201546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82</a:t>
            </a:fld>
            <a:endParaRPr lang="en-US" dirty="0"/>
          </a:p>
        </p:txBody>
      </p:sp>
    </p:spTree>
    <p:extLst>
      <p:ext uri="{BB962C8B-B14F-4D97-AF65-F5344CB8AC3E}">
        <p14:creationId xmlns:p14="http://schemas.microsoft.com/office/powerpoint/2010/main" val="42566272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83</a:t>
            </a:fld>
            <a:endParaRPr lang="en-US" dirty="0"/>
          </a:p>
        </p:txBody>
      </p:sp>
    </p:spTree>
    <p:extLst>
      <p:ext uri="{BB962C8B-B14F-4D97-AF65-F5344CB8AC3E}">
        <p14:creationId xmlns:p14="http://schemas.microsoft.com/office/powerpoint/2010/main" val="41165030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89</a:t>
            </a:fld>
            <a:endParaRPr lang="en-US" dirty="0"/>
          </a:p>
        </p:txBody>
      </p:sp>
    </p:spTree>
    <p:extLst>
      <p:ext uri="{BB962C8B-B14F-4D97-AF65-F5344CB8AC3E}">
        <p14:creationId xmlns:p14="http://schemas.microsoft.com/office/powerpoint/2010/main" val="26163592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92</a:t>
            </a:fld>
            <a:endParaRPr lang="en-US" dirty="0"/>
          </a:p>
        </p:txBody>
      </p:sp>
    </p:spTree>
    <p:extLst>
      <p:ext uri="{BB962C8B-B14F-4D97-AF65-F5344CB8AC3E}">
        <p14:creationId xmlns:p14="http://schemas.microsoft.com/office/powerpoint/2010/main" val="15414557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105</a:t>
            </a:fld>
            <a:endParaRPr lang="en-US" dirty="0"/>
          </a:p>
        </p:txBody>
      </p:sp>
    </p:spTree>
    <p:extLst>
      <p:ext uri="{BB962C8B-B14F-4D97-AF65-F5344CB8AC3E}">
        <p14:creationId xmlns:p14="http://schemas.microsoft.com/office/powerpoint/2010/main" val="888228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2EC4E-828E-7AC3-3B23-E5E93BDA71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891D1-524B-D975-4DFF-A4228FAB08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35B58-8B07-E4B8-6889-A3C857ABF0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CD1D29-9054-F936-1165-79ED7F3390D7}"/>
              </a:ext>
            </a:extLst>
          </p:cNvPr>
          <p:cNvSpPr>
            <a:spLocks noGrp="1"/>
          </p:cNvSpPr>
          <p:nvPr>
            <p:ph type="sldNum" sz="quarter" idx="5"/>
          </p:nvPr>
        </p:nvSpPr>
        <p:spPr/>
        <p:txBody>
          <a:bodyPr/>
          <a:lstStyle/>
          <a:p>
            <a:fld id="{3CFA0038-7055-434C-B6C4-B8C69565C600}" type="slidenum">
              <a:rPr lang="en-US" smtClean="0"/>
              <a:t>7</a:t>
            </a:fld>
            <a:endParaRPr lang="en-US" dirty="0"/>
          </a:p>
        </p:txBody>
      </p:sp>
    </p:spTree>
    <p:extLst>
      <p:ext uri="{BB962C8B-B14F-4D97-AF65-F5344CB8AC3E}">
        <p14:creationId xmlns:p14="http://schemas.microsoft.com/office/powerpoint/2010/main" val="2870339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4F341-257A-57B6-6E04-2E657ECE0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AC0BD-F677-3F5C-A3CF-113B891CBD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AD0B6E-094A-12D5-B0DE-0491128961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F45126-A08E-8A0F-E28A-3A831A15C3E8}"/>
              </a:ext>
            </a:extLst>
          </p:cNvPr>
          <p:cNvSpPr>
            <a:spLocks noGrp="1"/>
          </p:cNvSpPr>
          <p:nvPr>
            <p:ph type="sldNum" sz="quarter" idx="5"/>
          </p:nvPr>
        </p:nvSpPr>
        <p:spPr/>
        <p:txBody>
          <a:bodyPr/>
          <a:lstStyle/>
          <a:p>
            <a:fld id="{3CFA0038-7055-434C-B6C4-B8C69565C600}" type="slidenum">
              <a:rPr lang="en-US" smtClean="0"/>
              <a:t>8</a:t>
            </a:fld>
            <a:endParaRPr lang="en-US" dirty="0"/>
          </a:p>
        </p:txBody>
      </p:sp>
    </p:spTree>
    <p:extLst>
      <p:ext uri="{BB962C8B-B14F-4D97-AF65-F5344CB8AC3E}">
        <p14:creationId xmlns:p14="http://schemas.microsoft.com/office/powerpoint/2010/main" val="2842481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15C72-D754-64BB-8F18-9C7F81E34C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63B8D-50F1-3AE0-31A0-60A39102E6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E5FA91-9863-FA3E-5F3D-7796A3AAC7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6041DA-3A58-6F81-86A4-B02F882405A4}"/>
              </a:ext>
            </a:extLst>
          </p:cNvPr>
          <p:cNvSpPr>
            <a:spLocks noGrp="1"/>
          </p:cNvSpPr>
          <p:nvPr>
            <p:ph type="sldNum" sz="quarter" idx="5"/>
          </p:nvPr>
        </p:nvSpPr>
        <p:spPr/>
        <p:txBody>
          <a:bodyPr/>
          <a:lstStyle/>
          <a:p>
            <a:fld id="{3CFA0038-7055-434C-B6C4-B8C69565C600}" type="slidenum">
              <a:rPr lang="en-US" smtClean="0"/>
              <a:t>9</a:t>
            </a:fld>
            <a:endParaRPr lang="en-US" dirty="0"/>
          </a:p>
        </p:txBody>
      </p:sp>
    </p:spTree>
    <p:extLst>
      <p:ext uri="{BB962C8B-B14F-4D97-AF65-F5344CB8AC3E}">
        <p14:creationId xmlns:p14="http://schemas.microsoft.com/office/powerpoint/2010/main" val="557926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dirty="0"/>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dirty="0"/>
              <a:t>Click icon to add picture</a:t>
            </a:r>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dirty="0"/>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dirty="0"/>
              <a:t>Click icon to add picture</a:t>
            </a:r>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dirty="0"/>
              <a:t>Click icon to add picture</a:t>
            </a:r>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dirty="0"/>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dirty="0"/>
              <a:t>Click icon to add picture</a:t>
            </a:r>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dirty="0"/>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dirty="0"/>
              <a:t>Click icon to add picture</a:t>
            </a:r>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dirty="0"/>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dirty="0"/>
              <a:t>Click icon to add picture</a:t>
            </a:r>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dirty="0"/>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dirty="0"/>
              <a:t>Click icon to add picture</a:t>
            </a:r>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dirty="0"/>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dirty="0"/>
              <a:t>Click icon to add picture</a:t>
            </a:r>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dirty="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dirty="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dirty="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dirty="0"/>
              <a:t>Click icon to add picture</a:t>
            </a:r>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dirty="0"/>
              <a:t>Click icon to add picture</a:t>
            </a:r>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dirty="0"/>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dirty="0"/>
              <a:t>Click icon to add picture</a:t>
            </a:r>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dirty="0"/>
              <a:t>Click icon to add picture</a:t>
            </a:r>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dirty="0"/>
              <a:t>Click icon to add picture</a:t>
            </a:r>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dirty="0"/>
              <a:t>Click icon to add picture</a:t>
            </a:r>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dirty="0"/>
              <a:t>Click icon to add chart</a:t>
            </a:r>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dirty="0"/>
              <a:t>Click icon to add chart</a:t>
            </a:r>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dirty="0"/>
              <a:t>Click icon to add chart</a:t>
            </a:r>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dirty="0"/>
              <a:t>Click icon to add chart</a:t>
            </a:r>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dirty="0"/>
              <a:t>Click icon to add chart</a:t>
            </a:r>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dirty="0"/>
              <a:t>Click icon to add chart</a:t>
            </a:r>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dirty="0"/>
              <a:t>Click icon to add picture</a:t>
            </a:r>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dirty="0"/>
              <a:t>Click icon to add table</a:t>
            </a:r>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dirty="0"/>
              <a:t>Click icon to add picture</a:t>
            </a:r>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dirty="0"/>
              <a:t>Click icon to add picture</a:t>
            </a:r>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dirty="0"/>
              <a:t>Click icon to add picture</a:t>
            </a:r>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dirty="0"/>
              <a:t>Click icon to add picture</a:t>
            </a:r>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677425" y="6409747"/>
            <a:ext cx="530385" cy="365125"/>
          </a:xfrm>
        </p:spPr>
        <p:txBody>
          <a:bodyPr/>
          <a:lstStyle>
            <a:lvl1pPr>
              <a:defRPr sz="1200">
                <a:solidFill>
                  <a:schemeClr val="bg1">
                    <a:lumMod val="50000"/>
                  </a:schemeClr>
                </a:solidFill>
              </a:defRPr>
            </a:lvl1pPr>
          </a:lstStyle>
          <a:p>
            <a:fld id="{DAFE32E5-E969-41B5-9854-2B7067549FE3}" type="slidenum">
              <a:rPr lang="en-US" smtClean="0"/>
              <a:pPr/>
              <a:t>‹#›</a:t>
            </a:fld>
            <a:endParaRPr lang="en-US" dirty="0"/>
          </a:p>
        </p:txBody>
      </p:sp>
    </p:spTree>
    <p:extLst>
      <p:ext uri="{BB962C8B-B14F-4D97-AF65-F5344CB8AC3E}">
        <p14:creationId xmlns:p14="http://schemas.microsoft.com/office/powerpoint/2010/main" val="147994799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 id="2147483757" r:id="rId65"/>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goodfreephotos.com/people/man-standing-on-top-of-mountain.jpg.php"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0.xml"/><Relationship Id="rId1" Type="http://schemas.openxmlformats.org/officeDocument/2006/relationships/slideLayout" Target="../slideLayouts/slideLayout65.xml"/><Relationship Id="rId4" Type="http://schemas.openxmlformats.org/officeDocument/2006/relationships/hyperlink" Target="https://drexel.edu/~/media/Files/autismoutcomes/publications/NAIR%20Mental%20Health%202021.ashx"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5.xml"/></Relationships>
</file>

<file path=ppt/slides/_rels/slide101.xml.rels><?xml version="1.0" encoding="UTF-8" standalone="yes"?>
<Relationships xmlns="http://schemas.openxmlformats.org/package/2006/relationships"><Relationship Id="rId3" Type="http://schemas.openxmlformats.org/officeDocument/2006/relationships/hyperlink" Target="https://pixabay.com/en/school-lockers-hallway-high-school-417612/" TargetMode="External"/><Relationship Id="rId2" Type="http://schemas.openxmlformats.org/officeDocument/2006/relationships/image" Target="../media/image70.jpg"/><Relationship Id="rId1" Type="http://schemas.openxmlformats.org/officeDocument/2006/relationships/slideLayout" Target="../slideLayouts/slideLayout65.xml"/></Relationships>
</file>

<file path=ppt/slides/_rels/slide102.xml.rels><?xml version="1.0" encoding="UTF-8" standalone="yes"?>
<Relationships xmlns="http://schemas.openxmlformats.org/package/2006/relationships"><Relationship Id="rId3" Type="http://schemas.openxmlformats.org/officeDocument/2006/relationships/hyperlink" Target="http://www.flickr.com/photos/desalesuniversity/5468973959/" TargetMode="External"/><Relationship Id="rId2" Type="http://schemas.openxmlformats.org/officeDocument/2006/relationships/image" Target="../media/image71.jpg"/><Relationship Id="rId1" Type="http://schemas.openxmlformats.org/officeDocument/2006/relationships/slideLayout" Target="../slideLayouts/slideLayout65.xml"/></Relationships>
</file>

<file path=ppt/slides/_rels/slide103.xml.rels><?xml version="1.0" encoding="UTF-8" standalone="yes"?>
<Relationships xmlns="http://schemas.openxmlformats.org/package/2006/relationships"><Relationship Id="rId8" Type="http://schemas.openxmlformats.org/officeDocument/2006/relationships/hyperlink" Target="https://www.googleadservices.com/pagead/aclk?sa=L&amp;ai=DChcSEwjP3s-qwpyEAxV3Cq0GHbzkAVcYABAAGgJwdg&amp;ase=2&amp;gclid=CjwKCAiAlJKuBhAdEiwAnZb7lZv0iMZMBa9YJs-Ru8G1fy4Suj1-KZ657zUywI8y2zIbszjoQIvOpRoCpdwQAvD_BwE&amp;ohost=www.google.com&amp;cid=CAESVeD2QgTIsYfEbgl8gcr4wy1vTZDcCg6MSmUhh-G9ZyWkXlOP61jBLw2wcw4oHRWprziGLN9ACwq-2zSKdfxK5ErGeeptaCrgyEjMninloNz6SRLQupw&amp;sig=AOD64_303zg-XANj-19Dyc4H42Ddku8GEw&amp;q&amp;nis=4&amp;adurl&amp;ved=2ahUKEwjWzcmqwpyEAxXfLTQIHUtHCJE4ChDRDHoECAAQAQ" TargetMode="External"/><Relationship Id="rId3" Type="http://schemas.openxmlformats.org/officeDocument/2006/relationships/hyperlink" Target="https://jillkuzma.wordpress.com/perspective-taking-skills/" TargetMode="External"/><Relationship Id="rId7" Type="http://schemas.openxmlformats.org/officeDocument/2006/relationships/hyperlink" Target="https://autisminternetmodules.org/m/529" TargetMode="External"/><Relationship Id="rId12" Type="http://schemas.openxmlformats.org/officeDocument/2006/relationships/hyperlink" Target="https://pxhere.com/id/photo/1453173" TargetMode="External"/><Relationship Id="rId2" Type="http://schemas.openxmlformats.org/officeDocument/2006/relationships/hyperlink" Target="https://jillkuzma.wordpress.com/conversation-skills/" TargetMode="External"/><Relationship Id="rId1" Type="http://schemas.openxmlformats.org/officeDocument/2006/relationships/slideLayout" Target="../slideLayouts/slideLayout65.xml"/><Relationship Id="rId6" Type="http://schemas.openxmlformats.org/officeDocument/2006/relationships/hyperlink" Target="https://ksdetasn.org/resources/528" TargetMode="External"/><Relationship Id="rId11" Type="http://schemas.openxmlformats.org/officeDocument/2006/relationships/image" Target="../media/image72.jpg"/><Relationship Id="rId5" Type="http://schemas.openxmlformats.org/officeDocument/2006/relationships/hyperlink" Target="https://ksdetasn.org/resources/568" TargetMode="External"/><Relationship Id="rId10" Type="http://schemas.openxmlformats.org/officeDocument/2006/relationships/hyperlink" Target="https://www.dol.gov/agencies/odep/program-areas/individuals/youth/transition/soft-skills" TargetMode="External"/><Relationship Id="rId4" Type="http://schemas.openxmlformats.org/officeDocument/2006/relationships/hyperlink" Target="https://ksdetasn.org/resources/549" TargetMode="External"/><Relationship Id="rId9" Type="http://schemas.openxmlformats.org/officeDocument/2006/relationships/hyperlink" Target="https://www.semel.ucla.edu/peers"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www.pngall.com/checklist-png/download/45742" TargetMode="External"/><Relationship Id="rId2" Type="http://schemas.openxmlformats.org/officeDocument/2006/relationships/image" Target="../media/image73.png"/><Relationship Id="rId1" Type="http://schemas.openxmlformats.org/officeDocument/2006/relationships/slideLayout" Target="../slideLayouts/slideLayout65.xml"/></Relationships>
</file>

<file path=ppt/slides/_rels/slide1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65.xml"/></Relationships>
</file>

<file path=ppt/slides/_rels/slide106.xml.rels><?xml version="1.0" encoding="UTF-8" standalone="yes"?>
<Relationships xmlns="http://schemas.openxmlformats.org/package/2006/relationships"><Relationship Id="rId3" Type="http://schemas.openxmlformats.org/officeDocument/2006/relationships/hyperlink" Target="https://www.publicdomainpictures.net/en/view-image.php?image=164005&amp;picture=doctor" TargetMode="External"/><Relationship Id="rId2" Type="http://schemas.openxmlformats.org/officeDocument/2006/relationships/image" Target="../media/image75.jpg"/><Relationship Id="rId1" Type="http://schemas.openxmlformats.org/officeDocument/2006/relationships/slideLayout" Target="../slideLayouts/slideLayout65.xml"/></Relationships>
</file>

<file path=ppt/slides/_rels/slide107.xml.rels><?xml version="1.0" encoding="UTF-8" standalone="yes"?>
<Relationships xmlns="http://schemas.openxmlformats.org/package/2006/relationships"><Relationship Id="rId3" Type="http://schemas.openxmlformats.org/officeDocument/2006/relationships/hyperlink" Target="https://www.ocali.org/project/session_ten_self-advocacy_self_determination" TargetMode="External"/><Relationship Id="rId2" Type="http://schemas.openxmlformats.org/officeDocument/2006/relationships/hyperlink" Target="https://www.imdetermined.org/" TargetMode="External"/><Relationship Id="rId1" Type="http://schemas.openxmlformats.org/officeDocument/2006/relationships/slideLayout" Target="../slideLayouts/slideLayout65.xml"/><Relationship Id="rId5" Type="http://schemas.openxmlformats.org/officeDocument/2006/relationships/image" Target="../media/image76.png"/><Relationship Id="rId4" Type="http://schemas.openxmlformats.org/officeDocument/2006/relationships/hyperlink" Target="https://transitiontn.org/self-determination/?wppb_cpm_redirect=yes"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commons.wikimedia.org/wiki/File:Graduation_(3619788118).jpg" TargetMode="External"/><Relationship Id="rId2" Type="http://schemas.openxmlformats.org/officeDocument/2006/relationships/image" Target="../media/image77.jpg"/><Relationship Id="rId1" Type="http://schemas.openxmlformats.org/officeDocument/2006/relationships/slideLayout" Target="../slideLayouts/slideLayout65.xml"/></Relationships>
</file>

<file path=ppt/slides/_rels/slide10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5d763376-4c95-4800-98a3-793aef0e7e18.usrfiles.com/ugd/5d7633_ae17aedd60b549778fdffd31ae90ee4a.pdf" TargetMode="Externa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5.xml"/><Relationship Id="rId4" Type="http://schemas.openxmlformats.org/officeDocument/2006/relationships/hyperlink" Target="https://pixabay.com/en/volunteers-hands-voluntary-help-2654008/"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hyperlink" Target="https://svgsilh.com/image/1614844.html" TargetMode="External"/><Relationship Id="rId2" Type="http://schemas.openxmlformats.org/officeDocument/2006/relationships/hyperlink" Target="https://wmuace.com/asc/" TargetMode="External"/><Relationship Id="rId1" Type="http://schemas.openxmlformats.org/officeDocument/2006/relationships/slideLayout" Target="../slideLayouts/slideLayout65.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png"/></Relationships>
</file>

<file path=ppt/slides/_rels/slide11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s://pixabay.com/en/icon-building-school-university-1691285/" TargetMode="External"/><Relationship Id="rId7" Type="http://schemas.openxmlformats.org/officeDocument/2006/relationships/hyperlink" Target="https://openclipart.org/detail/184627" TargetMode="External"/><Relationship Id="rId2" Type="http://schemas.openxmlformats.org/officeDocument/2006/relationships/image" Target="../media/image83.png"/><Relationship Id="rId1" Type="http://schemas.openxmlformats.org/officeDocument/2006/relationships/slideLayout" Target="../slideLayouts/slideLayout65.xml"/><Relationship Id="rId6" Type="http://schemas.openxmlformats.org/officeDocument/2006/relationships/image" Target="../media/image85.png"/><Relationship Id="rId5" Type="http://schemas.openxmlformats.org/officeDocument/2006/relationships/hyperlink" Target="https://courses.lumenlearning.com/wm-abnormalpsych/chapter/cognitive-therapy/" TargetMode="External"/><Relationship Id="rId4" Type="http://schemas.openxmlformats.org/officeDocument/2006/relationships/image" Target="../media/image84.png"/><Relationship Id="rId9" Type="http://schemas.openxmlformats.org/officeDocument/2006/relationships/hyperlink" Target="https://blogs.ubc.ca/chendricks/2016/07/17/more-course-planning-with-dee-fink/comment-page-1/"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mailto:contact@balancemi-skills.com" TargetMode="External"/><Relationship Id="rId2" Type="http://schemas.openxmlformats.org/officeDocument/2006/relationships/hyperlink" Target="https://balancemi-skills.com/" TargetMode="External"/><Relationship Id="rId1" Type="http://schemas.openxmlformats.org/officeDocument/2006/relationships/slideLayout" Target="../slideLayouts/slideLayout65.xml"/><Relationship Id="rId5" Type="http://schemas.openxmlformats.org/officeDocument/2006/relationships/image" Target="../media/image2.png"/><Relationship Id="rId4" Type="http://schemas.openxmlformats.org/officeDocument/2006/relationships/hyperlink" Target="mailto:stacie.rulison@gmail.com"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6.xml.rels><?xml version="1.0" encoding="UTF-8" standalone="yes"?>
<Relationships xmlns="http://schemas.openxmlformats.org/package/2006/relationships"><Relationship Id="rId2" Type="http://schemas.openxmlformats.org/officeDocument/2006/relationships/hyperlink" Target="https://data.census.gov/table?q=S1810:+DISABILITY+CHARACTERISTICS&amp;g=010XX00US&amp;tid=ACSST1Y2021.S1810&amp;moe=false" TargetMode="External"/><Relationship Id="rId1" Type="http://schemas.openxmlformats.org/officeDocument/2006/relationships/slideLayout" Target="../slideLayouts/slideLayout65.xml"/></Relationships>
</file>

<file path=ppt/slides/_rels/slide117.xml.rels><?xml version="1.0" encoding="UTF-8" standalone="yes"?>
<Relationships xmlns="http://schemas.openxmlformats.org/package/2006/relationships"><Relationship Id="rId3" Type="http://schemas.openxmlformats.org/officeDocument/2006/relationships/hyperlink" Target="https://www.who.int/news-room/fact-sheets/detail/mental-disorders" TargetMode="External"/><Relationship Id="rId2" Type="http://schemas.openxmlformats.org/officeDocument/2006/relationships/hyperlink" Target="https://www.usnews.com/education/articles/how-to-navigate-college-as-a-neurodivergent-student" TargetMode="Externa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hyperlink" Target="https://www.cdc.gov/nchs/products/databriefs/db473.htm#:~:text=No%20significant%20change%20in%20the,and%201.65%25%20in%202021)." TargetMode="External"/><Relationship Id="rId2" Type="http://schemas.openxmlformats.org/officeDocument/2006/relationships/notesSlide" Target="../notesSlides/notesSlide12.xml"/><Relationship Id="rId1" Type="http://schemas.openxmlformats.org/officeDocument/2006/relationships/slideLayout" Target="../slideLayouts/slideLayout65.xml"/><Relationship Id="rId5" Type="http://schemas.openxmlformats.org/officeDocument/2006/relationships/image" Target="../media/image9.png"/><Relationship Id="rId4" Type="http://schemas.openxmlformats.org/officeDocument/2006/relationships/hyperlink" Target="https://www.cdc.gov/ncbddd/autism/data.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65.xml"/><Relationship Id="rId5" Type="http://schemas.openxmlformats.org/officeDocument/2006/relationships/hyperlink" Target="https://www.cdc.gov/nchs/products/databriefs/db473.htm#:~:text=No%20significant%20change%20in%20the,and%201.65%25%20in%202021)." TargetMode="External"/><Relationship Id="rId4" Type="http://schemas.openxmlformats.org/officeDocument/2006/relationships/hyperlink" Target="https://pressbooks.nscc.ca/lumenlife/chapter/cognitive-development-in-middle-childhood/"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educationalneuroscience.org.uk/" TargetMode="External"/><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hyperlink" Target="https://www.mischooldata.org/special-education-data-portraits-disability/" TargetMode="Externa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hyperlink" Target="https://www.cdc.gov/ncbddd/adhd/data.html" TargetMode="External"/><Relationship Id="rId1" Type="http://schemas.openxmlformats.org/officeDocument/2006/relationships/slideLayout" Target="../slideLayouts/slideLayout65.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f6publishing.com/forms/main/DownLoadFile.aspx?Type=Digital&amp;TypeId=1&amp;id=10.5409%2fwjcp.v10.i3.15&amp;FilePath=DA027F3236E92557E06BE9F22D1BDEA083ABF7E84680FF933CA9300E4799C400C7EAC6F3900EE24EE1097B68BFBC5BB3A06FC9F778204B65" TargetMode="Externa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5.xml"/><Relationship Id="rId4" Type="http://schemas.openxmlformats.org/officeDocument/2006/relationships/hyperlink" Target="https://www.cdc.gov/ncbddd/autism/signs.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3" Type="http://schemas.openxmlformats.org/officeDocument/2006/relationships/hyperlink" Target="https://www.cdc.gov/ncbddd/autism/signs.html" TargetMode="External"/><Relationship Id="rId2" Type="http://schemas.openxmlformats.org/officeDocument/2006/relationships/notesSlide" Target="../notesSlides/notesSlide16.xml"/><Relationship Id="rId1" Type="http://schemas.openxmlformats.org/officeDocument/2006/relationships/slideLayout" Target="../slideLayouts/slideLayout65.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hyperlink" Target="https://www.uclahealth.org/news/sensory-processing-disorder-not-yet-recognized-diagnosis#:~:text=Although%20the%20range%20of%20symptoms,a%20diagnosis%20of%20its%20own." TargetMode="External"/><Relationship Id="rId2" Type="http://schemas.openxmlformats.org/officeDocument/2006/relationships/notesSlide" Target="../notesSlides/notesSlide17.xml"/><Relationship Id="rId1" Type="http://schemas.openxmlformats.org/officeDocument/2006/relationships/slideLayout" Target="../slideLayouts/slideLayout65.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hyperlink" Target="https://www.cdc.gov/ncbddd/autism/hcp-dsm.html" TargetMode="External"/><Relationship Id="rId2" Type="http://schemas.openxmlformats.org/officeDocument/2006/relationships/image" Target="../media/image16.png"/><Relationship Id="rId1" Type="http://schemas.openxmlformats.org/officeDocument/2006/relationships/slideLayout" Target="../slideLayouts/slideLayout26.xml"/><Relationship Id="rId4" Type="http://schemas.openxmlformats.org/officeDocument/2006/relationships/hyperlink" Target="https://www.crossrivertherapy.com/autism/level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3" Type="http://schemas.openxmlformats.org/officeDocument/2006/relationships/hyperlink" Target="https://psychcentral.com/autism/comparison-of-boys-and-girls-living-with-autism-spectrum-disorder#symptoms" TargetMode="External"/><Relationship Id="rId2" Type="http://schemas.openxmlformats.org/officeDocument/2006/relationships/notesSlide" Target="../notesSlides/notesSlide19.xml"/><Relationship Id="rId1" Type="http://schemas.openxmlformats.org/officeDocument/2006/relationships/slideLayout" Target="../slideLayouts/slideLayout65.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5.xml"/><Relationship Id="rId5" Type="http://schemas.openxmlformats.org/officeDocument/2006/relationships/hyperlink" Target="https://svgsilh.com/image/2024652.html" TargetMode="External"/><Relationship Id="rId4" Type="http://schemas.openxmlformats.org/officeDocument/2006/relationships/image" Target="../media/image20.sv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65.xml"/><Relationship Id="rId4" Type="http://schemas.openxmlformats.org/officeDocument/2006/relationships/hyperlink" Target="https://www.cdc.gov/ncbddd/autism/signs.html"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5.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6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thinkcollege.net/" TargetMode="External"/><Relationship Id="rId2" Type="http://schemas.openxmlformats.org/officeDocument/2006/relationships/hyperlink" Target="https://thinkhighered.net/uploads/TCcampaign-resource-booklet_R-fixed.pdf" TargetMode="External"/><Relationship Id="rId1" Type="http://schemas.openxmlformats.org/officeDocument/2006/relationships/slideLayout" Target="../slideLayouts/slideLayout65.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3" Type="http://schemas.openxmlformats.org/officeDocument/2006/relationships/hyperlink" Target="https://pnpi.org/factsheets/students-with-disabilities-in-higher-education/" TargetMode="External"/><Relationship Id="rId2" Type="http://schemas.openxmlformats.org/officeDocument/2006/relationships/notesSlide" Target="../notesSlides/notesSlide25.xml"/><Relationship Id="rId1" Type="http://schemas.openxmlformats.org/officeDocument/2006/relationships/slideLayout" Target="../slideLayouts/slideLayout65.xml"/><Relationship Id="rId5" Type="http://schemas.openxmlformats.org/officeDocument/2006/relationships/chart" Target="../charts/chart1.xml"/><Relationship Id="rId4" Type="http://schemas.openxmlformats.org/officeDocument/2006/relationships/hyperlink" Target="https://data.census.gov/table?q=S1810:+DISABILITY+CHARACTERISTICS&amp;g=010XX00US&amp;tid=ACSST1Y2021.S1810&amp;moe=fals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6.xml"/><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3" Type="http://schemas.openxmlformats.org/officeDocument/2006/relationships/hyperlink" Target="https://data.census.gov/mdat/#/search?ds=ACSPUMS1Y2019&amp;vv=AGEP%2800,25%3A64%29&amp;cv=DIS&amp;rv=SCHL_RC1&amp;nv=SCHL,AGEP_RC1&amp;wt=PWGTP&amp;SCHL_RC1=%7B%22S%22%3A%22Educational%20attainment%20recode%22,%22R%22%3A%22SCHL%22,%22W%22%3A%22PWGTP%22,%22V%22%3A%5B%5B%220,01,02,03,04,05,06,07,08,09,10,11,12,13,14,15%22,%22Less%20than%20HS%22%5D,%5B%2216,17%22,%22HS%22%5D,%5B%2218,19%22,%22Some%20college,%20no%20degree%22%5D,%5B%2220%22,%22Associate%2527s%20degree%22%5D,%5B%2221,22,23,24%22,%22Bachelor%2527s%20%2B%22%5D%5D%7D&amp;AGEP_RC1=%7B%22S%22%3A%22Age%20recode%22,%22R%22%3A%22AGEP%22,%22W%22%3A%22PWGTP%22,%22V%22%3A%5B%5B%221%3A24,65%3A99,00%22,%22Not%20Elsewhere%20Classified%22%5D,%5B%2225%3A64%22,%22Between%2025%20and%2064%22%5D%5D%7D" TargetMode="External"/><Relationship Id="rId2" Type="http://schemas.openxmlformats.org/officeDocument/2006/relationships/notesSlide" Target="../notesSlides/notesSlide27.xml"/><Relationship Id="rId1" Type="http://schemas.openxmlformats.org/officeDocument/2006/relationships/slideLayout" Target="../slideLayouts/slideLayout65.xml"/><Relationship Id="rId4" Type="http://schemas.openxmlformats.org/officeDocument/2006/relationships/chart" Target="../charts/chart2.xml"/></Relationships>
</file>

<file path=ppt/slides/_rels/slide3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8.xml"/><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3" Type="http://schemas.openxmlformats.org/officeDocument/2006/relationships/hyperlink" Target="https://data.census.gov/table?q=S1810:+DISABILITY+CHARACTERISTICS&amp;g=010XX00US&amp;tid=ACSST1Y2021.S1810&amp;moe=false" TargetMode="External"/><Relationship Id="rId2" Type="http://schemas.openxmlformats.org/officeDocument/2006/relationships/hyperlink" Target="https://pnpi.org/factsheets/students-with-disabilities-in-higher-education/" TargetMode="External"/><Relationship Id="rId1" Type="http://schemas.openxmlformats.org/officeDocument/2006/relationships/slideLayout" Target="../slideLayouts/slideLayout65.xml"/><Relationship Id="rId4" Type="http://schemas.openxmlformats.org/officeDocument/2006/relationships/chart" Target="../charts/chart3.xml"/></Relationships>
</file>

<file path=ppt/slides/_rels/slide3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9.xml"/><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0.xml"/><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hyperlink" Target="https://data.census.gov/mdat/#/search?ds=ACSPUMS1Y2019&amp;vv=AGEP%2800,25%3A64%29&amp;cv=DIS&amp;rv=SCHL_RC1&amp;nv=SCHL,AGEP_RC1&amp;wt=PWGTP&amp;SCHL_RC1=%7B%22S%22%3A%22Educational%20attainment%20recode%22,%22R%22%3A%22SCHL%22,%22W%22%3A%22PWGTP%22,%22V%22%3A%5B%5B%220,01,02,03,04,05,06,07,08,09,10,11,12,13,14,15%22,%22Less%20than%20HS%22%5D,%5B%2216,17%22,%22HS%22%5D,%5B%2218,19%22,%22Some%20college,%20no%20degree%22%5D,%5B%2220%22,%22Associate%2527s%20degree%22%5D,%5B%2221,22,23,24%22,%22Bachelor%2527s%20%2B%22%5D%5D%7D&amp;AGEP_RC1=%7B%22S%22%3A%22Age%20recode%22,%22R%22%3A%22AGEP%22,%22W%22%3A%22PWGTP%22,%22V%22%3A%5B%5B%221%3A24,65%3A99,00%22,%22Not%20Elsewhere%20Classified%22%5D,%5B%2225%3A64%22,%22Between%2025%20and%2064%22%5D%5D%7D" TargetMode="External"/><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8" Type="http://schemas.openxmlformats.org/officeDocument/2006/relationships/hyperlink" Target="https://www.wisc-online.com/asset-repository/viewasset?id=1503" TargetMode="External"/><Relationship Id="rId3" Type="http://schemas.openxmlformats.org/officeDocument/2006/relationships/hyperlink" Target="https://jamanetwork.com/journals/jamapsychiatry/article-abstract/2810312" TargetMode="External"/><Relationship Id="rId7"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65.xml"/><Relationship Id="rId6" Type="http://schemas.openxmlformats.org/officeDocument/2006/relationships/hyperlink" Target="https://svgsilh.com/ffc107/image/295648.html" TargetMode="External"/><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hyperlink" Target="https://creativecommons.org/licenses/by-nc/3.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owl.excelsior.edu/research/drafting-and-integrating/drafting-and-integrating-using-quotations/" TargetMode="External"/><Relationship Id="rId2" Type="http://schemas.openxmlformats.org/officeDocument/2006/relationships/image" Target="../media/image30.jpg"/><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65.xml"/><Relationship Id="rId4" Type="http://schemas.openxmlformats.org/officeDocument/2006/relationships/hyperlink" Target="https://pixabay.com/en/analysis-analyzing-data-analyze-2958826/"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0ro4cmgtYPE" TargetMode="External"/><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7.xml"/><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8.xml"/><Relationship Id="rId1" Type="http://schemas.openxmlformats.org/officeDocument/2006/relationships/slideLayout" Target="../slideLayouts/slideLayout6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65.xml"/><Relationship Id="rId4" Type="http://schemas.openxmlformats.org/officeDocument/2006/relationships/hyperlink" Target="https://drzreflects.blogspot.com/2021/01/taking-attendance-during-zoom-class.htm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2.xml"/><Relationship Id="rId1" Type="http://schemas.openxmlformats.org/officeDocument/2006/relationships/slideLayout" Target="../slideLayouts/slideLayout65.xml"/><Relationship Id="rId4" Type="http://schemas.openxmlformats.org/officeDocument/2006/relationships/hyperlink" Target="https://www.publicdomainpictures.net/view-image.php?image=25533&amp;picture=sad-woman"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65.xml"/><Relationship Id="rId4" Type="http://schemas.openxmlformats.org/officeDocument/2006/relationships/hyperlink" Target="https://www.pexels.com/photo/pen-calendar-to-do-checklist-324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65.xml"/><Relationship Id="rId4" Type="http://schemas.openxmlformats.org/officeDocument/2006/relationships/hyperlink" Target="https://www.psychiatry.org/patients-families/intellectual-disability/what-is-intellectual-disability"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65.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6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65.xml"/><Relationship Id="rId5" Type="http://schemas.openxmlformats.org/officeDocument/2006/relationships/hyperlink" Target="https://pnpi.org/factsheets/students-with-disabilities-in-higher-education/" TargetMode="External"/><Relationship Id="rId4" Type="http://schemas.openxmlformats.org/officeDocument/2006/relationships/hyperlink" Target="https://www.groundup.org.za/article/young-and-broke-and-debt/"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pnpi.org/factsheets/students-with-disabilities-in-higher-education/" TargetMode="External"/><Relationship Id="rId2" Type="http://schemas.openxmlformats.org/officeDocument/2006/relationships/notesSlide" Target="../notesSlides/notesSlide50.xml"/><Relationship Id="rId1" Type="http://schemas.openxmlformats.org/officeDocument/2006/relationships/slideLayout" Target="../slideLayouts/slideLayout65.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youtube.com/watch?v=jJADJReXZNc" TargetMode="Externa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7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65.xml"/><Relationship Id="rId4" Type="http://schemas.openxmlformats.org/officeDocument/2006/relationships/hyperlink" Target="https://svgsilh.com/image/1283534.html"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1.xml"/><Relationship Id="rId1" Type="http://schemas.openxmlformats.org/officeDocument/2006/relationships/slideLayout" Target="../slideLayouts/slideLayout65.xml"/><Relationship Id="rId4" Type="http://schemas.openxmlformats.org/officeDocument/2006/relationships/hyperlink" Target="https://pixabay.com/en/hand-key-house-keys-keys-101003/"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65.xml"/><Relationship Id="rId5" Type="http://schemas.openxmlformats.org/officeDocument/2006/relationships/hyperlink" Target="https://svgsilh.com/image/1293096.html" TargetMode="External"/><Relationship Id="rId4" Type="http://schemas.openxmlformats.org/officeDocument/2006/relationships/image" Target="../media/image48.sv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3.xml"/><Relationship Id="rId1" Type="http://schemas.openxmlformats.org/officeDocument/2006/relationships/slideLayout" Target="../slideLayouts/slideLayout65.xml"/><Relationship Id="rId4" Type="http://schemas.openxmlformats.org/officeDocument/2006/relationships/hyperlink" Target="https://iris.peabody.vanderbilt.edu/module/acc/cresource/q3/p09/"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0.1"/><Relationship Id="rId2" Type="http://schemas.openxmlformats.org/officeDocument/2006/relationships/notesSlide" Target="../notesSlides/notesSlide54.xml"/><Relationship Id="rId1" Type="http://schemas.openxmlformats.org/officeDocument/2006/relationships/slideLayout" Target="../slideLayouts/slideLayout65.xml"/><Relationship Id="rId4" Type="http://schemas.openxmlformats.org/officeDocument/2006/relationships/hyperlink" Target="https://www.rawpixel.com/image/401328/premium-photo-image-adolescence-after-school-american"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65.xml"/><Relationship Id="rId4" Type="http://schemas.openxmlformats.org/officeDocument/2006/relationships/hyperlink" Target="https://pixabay.com/en/help-hand-isolated-charity-sticker-2655258/"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65.xml"/><Relationship Id="rId4" Type="http://schemas.openxmlformats.org/officeDocument/2006/relationships/hyperlink" Target="https://pixabay.com/en/question-mark-question-mark-423604/"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7.xml"/><Relationship Id="rId1" Type="http://schemas.openxmlformats.org/officeDocument/2006/relationships/slideLayout" Target="../slideLayouts/slideLayout65.xml"/><Relationship Id="rId4" Type="http://schemas.openxmlformats.org/officeDocument/2006/relationships/hyperlink" Target="https://www.flickr.com/photos/wendt-library/408107962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8.xml"/><Relationship Id="rId1" Type="http://schemas.openxmlformats.org/officeDocument/2006/relationships/slideLayout" Target="../slideLayouts/slideLayout65.xml"/><Relationship Id="rId4" Type="http://schemas.openxmlformats.org/officeDocument/2006/relationships/hyperlink" Target="https://www.pexels.com/photo/man-wearing-black-headphones-beside-train-rail-374876/"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9.xml"/><Relationship Id="rId1" Type="http://schemas.openxmlformats.org/officeDocument/2006/relationships/slideLayout" Target="../slideLayouts/slideLayout65.xml"/><Relationship Id="rId4" Type="http://schemas.openxmlformats.org/officeDocument/2006/relationships/hyperlink" Target="https://www.flickr.com/photos/kevharb/3608363367"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65.xml"/><Relationship Id="rId4" Type="http://schemas.openxmlformats.org/officeDocument/2006/relationships/hyperlink" Target="https://commons.wikimedia.org/wiki/File:Thumb_up_icon.svg" TargetMode="Externa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1.xml"/><Relationship Id="rId1" Type="http://schemas.openxmlformats.org/officeDocument/2006/relationships/slideLayout" Target="../slideLayouts/slideLayout6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5.xml"/></Relationships>
</file>

<file path=ppt/slides/_rels/slide86.xml.rels><?xml version="1.0" encoding="UTF-8" standalone="yes"?>
<Relationships xmlns="http://schemas.openxmlformats.org/package/2006/relationships"><Relationship Id="rId3" Type="http://schemas.openxmlformats.org/officeDocument/2006/relationships/hyperlink" Target="https://pixabay.com/en/thinking-bubble-idea-glossy-150337/" TargetMode="External"/><Relationship Id="rId2" Type="http://schemas.openxmlformats.org/officeDocument/2006/relationships/image" Target="../media/image58.png"/><Relationship Id="rId1" Type="http://schemas.openxmlformats.org/officeDocument/2006/relationships/slideLayout" Target="../slideLayouts/slideLayout65.xml"/></Relationships>
</file>

<file path=ppt/slides/_rels/slide87.xml.rels><?xml version="1.0" encoding="UTF-8" standalone="yes"?>
<Relationships xmlns="http://schemas.openxmlformats.org/package/2006/relationships"><Relationship Id="rId3" Type="http://schemas.openxmlformats.org/officeDocument/2006/relationships/hyperlink" Target="https://foto.wuestenigel.com/handwriting-of-my-goals/" TargetMode="External"/><Relationship Id="rId2" Type="http://schemas.openxmlformats.org/officeDocument/2006/relationships/image" Target="../media/image59.jpeg"/><Relationship Id="rId1" Type="http://schemas.openxmlformats.org/officeDocument/2006/relationships/slideLayout" Target="../slideLayouts/slideLayout65.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9.xml.rels><?xml version="1.0" encoding="UTF-8" standalone="yes"?>
<Relationships xmlns="http://schemas.openxmlformats.org/package/2006/relationships"><Relationship Id="rId3" Type="http://schemas.openxmlformats.org/officeDocument/2006/relationships/hyperlink" Target="https://www.iidc.indiana.edu/irca/articles/assets/academicsupportsoct2018acc.pdf" TargetMode="External"/><Relationship Id="rId2" Type="http://schemas.openxmlformats.org/officeDocument/2006/relationships/notesSlide" Target="../notesSlides/notesSlide62.xml"/><Relationship Id="rId1" Type="http://schemas.openxmlformats.org/officeDocument/2006/relationships/slideLayout" Target="../slideLayouts/slideLayout65.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65.xml"/><Relationship Id="rId4" Type="http://schemas.openxmlformats.org/officeDocument/2006/relationships/hyperlink" Target="https://pixabay.com/en/checklist-planning-clipboard-1614702/"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flickr.com/photos/philgimp/370739611" TargetMode="External"/><Relationship Id="rId2" Type="http://schemas.openxmlformats.org/officeDocument/2006/relationships/image" Target="../media/image62.jpg"/><Relationship Id="rId1" Type="http://schemas.openxmlformats.org/officeDocument/2006/relationships/slideLayout" Target="../slideLayouts/slideLayout65.xml"/></Relationships>
</file>

<file path=ppt/slides/_rels/slide94.xml.rels><?xml version="1.0" encoding="UTF-8" standalone="yes"?>
<Relationships xmlns="http://schemas.openxmlformats.org/package/2006/relationships"><Relationship Id="rId3" Type="http://schemas.openxmlformats.org/officeDocument/2006/relationships/hyperlink" Target="https://www.eoi.es/blogs/alfredo-fernandez-lorenzo/2016/02/22/gestion-eficaz-del-tiempo/trackback/" TargetMode="External"/><Relationship Id="rId2" Type="http://schemas.openxmlformats.org/officeDocument/2006/relationships/image" Target="../media/image63.jpg"/><Relationship Id="rId1" Type="http://schemas.openxmlformats.org/officeDocument/2006/relationships/slideLayout" Target="../slideLayouts/slideLayout65.xml"/></Relationships>
</file>

<file path=ppt/slides/_rels/slide9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5.xml"/></Relationships>
</file>

<file path=ppt/slides/_rels/slide96.xml.rels><?xml version="1.0" encoding="UTF-8" standalone="yes"?>
<Relationships xmlns="http://schemas.openxmlformats.org/package/2006/relationships"><Relationship Id="rId3" Type="http://schemas.openxmlformats.org/officeDocument/2006/relationships/hyperlink" Target="https://pxhere.com/en/photo/1558041" TargetMode="External"/><Relationship Id="rId2" Type="http://schemas.openxmlformats.org/officeDocument/2006/relationships/image" Target="../media/image65.jpg"/><Relationship Id="rId1" Type="http://schemas.openxmlformats.org/officeDocument/2006/relationships/slideLayout" Target="../slideLayouts/slideLayout65.xml"/></Relationships>
</file>

<file path=ppt/slides/_rels/slide97.xml.rels><?xml version="1.0" encoding="UTF-8" standalone="yes"?>
<Relationships xmlns="http://schemas.openxmlformats.org/package/2006/relationships"><Relationship Id="rId3" Type="http://schemas.openxmlformats.org/officeDocument/2006/relationships/hyperlink" Target="https://iris.peabody.vanderbilt.edu/module/ss2/cresource/q1/p07/#content" TargetMode="External"/><Relationship Id="rId7" Type="http://schemas.openxmlformats.org/officeDocument/2006/relationships/image" Target="../media/image66.png"/><Relationship Id="rId2" Type="http://schemas.openxmlformats.org/officeDocument/2006/relationships/hyperlink" Target="https://www.imdetermined.org/tool/elements-of-im-determined/" TargetMode="External"/><Relationship Id="rId1" Type="http://schemas.openxmlformats.org/officeDocument/2006/relationships/slideLayout" Target="../slideLayouts/slideLayout65.xml"/><Relationship Id="rId6" Type="http://schemas.openxmlformats.org/officeDocument/2006/relationships/hyperlink" Target="https://www.googleadservices.com/pagead/aclk?sa=L&amp;ai=DChcSEwjP3s-qwpyEAxV3Cq0GHbzkAVcYABAAGgJwdg&amp;ase=2&amp;gclid=CjwKCAiAlJKuBhAdEiwAnZb7lZv0iMZMBa9YJs-Ru8G1fy4Suj1-KZ657zUywI8y2zIbszjoQIvOpRoCpdwQAvD_BwE&amp;ohost=www.google.com&amp;cid=CAESVeD2QgTIsYfEbgl8gcr4wy1vTZDcCg6MSmUhh-G9ZyWkXlOP61jBLw2wcw4oHRWprziGLN9ACwq-2zSKdfxK5ErGeeptaCrgyEjMninloNz6SRLQupw&amp;sig=AOD64_303zg-XANj-19Dyc4H42Ddku8GEw&amp;q&amp;nis=4&amp;adurl&amp;ved=2ahUKEwjWzcmqwpyEAxXfLTQIHUtHCJE4ChDRDHoECAAQAQ" TargetMode="External"/><Relationship Id="rId5" Type="http://schemas.openxmlformats.org/officeDocument/2006/relationships/hyperlink" Target="https://www.crisoregon.org/Page/280" TargetMode="External"/><Relationship Id="rId4" Type="http://schemas.openxmlformats.org/officeDocument/2006/relationships/hyperlink" Target="https://iris.peabody.vanderbilt.edu/module/ss2/cresource/q1/p06/"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courses.lumenlearning.com/wm-publicspeaking/chapter/benefits-of-listening/" TargetMode="External"/><Relationship Id="rId2" Type="http://schemas.openxmlformats.org/officeDocument/2006/relationships/image" Target="../media/image67.jpg"/><Relationship Id="rId1" Type="http://schemas.openxmlformats.org/officeDocument/2006/relationships/slideLayout" Target="../slideLayouts/slideLayout65.xml"/></Relationships>
</file>

<file path=ppt/slides/_rels/slide99.xml.rels><?xml version="1.0" encoding="UTF-8" standalone="yes"?>
<Relationships xmlns="http://schemas.openxmlformats.org/package/2006/relationships"><Relationship Id="rId3" Type="http://schemas.openxmlformats.org/officeDocument/2006/relationships/hyperlink" Target="https://flatworldknowledge.lardbucket.org/books/social-psychology-principles/s04-introducing-social-psychology.html" TargetMode="External"/><Relationship Id="rId2" Type="http://schemas.openxmlformats.org/officeDocument/2006/relationships/image" Target="../media/image68.jpg"/><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E3753B-2568-853A-CD9D-955696C5EA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5C3E23-B5EC-B83C-F08B-6A131D47E9F7}"/>
              </a:ext>
            </a:extLst>
          </p:cNvPr>
          <p:cNvSpPr>
            <a:spLocks noGrp="1"/>
          </p:cNvSpPr>
          <p:nvPr>
            <p:ph type="title"/>
          </p:nvPr>
        </p:nvSpPr>
        <p:spPr>
          <a:xfrm>
            <a:off x="4918509" y="359731"/>
            <a:ext cx="7074569" cy="3624258"/>
          </a:xfrm>
          <a:prstGeom prst="rect">
            <a:avLst/>
          </a:prstGeom>
        </p:spPr>
        <p:txBody>
          <a:bodyPr anchor="t">
            <a:normAutofit fontScale="90000"/>
          </a:bodyPr>
          <a:lstStyle/>
          <a:p>
            <a:pPr algn="ctr">
              <a:lnSpc>
                <a:spcPct val="100000"/>
              </a:lnSpc>
              <a:spcBef>
                <a:spcPts val="600"/>
              </a:spcBef>
              <a:spcAft>
                <a:spcPts val="600"/>
              </a:spcAft>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Promoting College Readiness for Individuals with Intellectual &amp; Developmental Disabilities (IDD) and Autism Spectrum Disorder (ASD)</a:t>
            </a:r>
          </a:p>
        </p:txBody>
      </p:sp>
      <p:sp>
        <p:nvSpPr>
          <p:cNvPr id="3" name="Text Placeholder 2">
            <a:extLst>
              <a:ext uri="{FF2B5EF4-FFF2-40B4-BE49-F238E27FC236}">
                <a16:creationId xmlns:a16="http://schemas.microsoft.com/office/drawing/2014/main" id="{9DC45574-C01B-10E8-1D3F-4EC07C1DDCD5}"/>
              </a:ext>
            </a:extLst>
          </p:cNvPr>
          <p:cNvSpPr>
            <a:spLocks noGrp="1"/>
          </p:cNvSpPr>
          <p:nvPr>
            <p:ph type="body" sz="quarter" idx="14"/>
          </p:nvPr>
        </p:nvSpPr>
        <p:spPr>
          <a:xfrm>
            <a:off x="95250" y="5127812"/>
            <a:ext cx="11979840" cy="777688"/>
          </a:xfrm>
          <a:prstGeom prst="rect">
            <a:avLst/>
          </a:prstGeom>
        </p:spPr>
        <p:txBody>
          <a:bodyPr>
            <a:noAutofit/>
          </a:bodyPr>
          <a:lstStyle/>
          <a:p>
            <a:r>
              <a:rPr lang="en-US" sz="3200" b="1" dirty="0">
                <a:latin typeface="Calibri" panose="020F0502020204030204" pitchFamily="34" charset="0"/>
                <a:cs typeface="Calibri" panose="020F0502020204030204" pitchFamily="34" charset="0"/>
              </a:rPr>
              <a:t>Stacie Rulison, M.S., M.Ed., BCBA, LBA</a:t>
            </a:r>
          </a:p>
        </p:txBody>
      </p:sp>
      <p:sp>
        <p:nvSpPr>
          <p:cNvPr id="4" name="TextBox 3">
            <a:extLst>
              <a:ext uri="{FF2B5EF4-FFF2-40B4-BE49-F238E27FC236}">
                <a16:creationId xmlns:a16="http://schemas.microsoft.com/office/drawing/2014/main" id="{B43B6B12-7B88-65CA-DA2E-E6614F4EB1C1}"/>
              </a:ext>
            </a:extLst>
          </p:cNvPr>
          <p:cNvSpPr txBox="1"/>
          <p:nvPr/>
        </p:nvSpPr>
        <p:spPr>
          <a:xfrm>
            <a:off x="441545" y="6183630"/>
            <a:ext cx="2537460" cy="377190"/>
          </a:xfrm>
          <a:prstGeom prst="rect">
            <a:avLst/>
          </a:prstGeom>
          <a:noFill/>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February 22, 2024 </a:t>
            </a:r>
          </a:p>
        </p:txBody>
      </p:sp>
      <p:pic>
        <p:nvPicPr>
          <p:cNvPr id="10" name="Picture 9" descr="A person standing on a rock with their arms raised&#10;&#10;Description automatically generated">
            <a:extLst>
              <a:ext uri="{FF2B5EF4-FFF2-40B4-BE49-F238E27FC236}">
                <a16:creationId xmlns:a16="http://schemas.microsoft.com/office/drawing/2014/main" id="{11AB07E5-237D-CA7A-5F93-548B04C28A8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3324"/>
          <a:stretch/>
        </p:blipFill>
        <p:spPr>
          <a:xfrm flipH="1">
            <a:off x="-1" y="-17232"/>
            <a:ext cx="4918509" cy="4636998"/>
          </a:xfrm>
          <a:prstGeom prst="rect">
            <a:avLst/>
          </a:prstGeom>
        </p:spPr>
      </p:pic>
      <p:sp>
        <p:nvSpPr>
          <p:cNvPr id="6" name="Rectangle 5">
            <a:extLst>
              <a:ext uri="{FF2B5EF4-FFF2-40B4-BE49-F238E27FC236}">
                <a16:creationId xmlns:a16="http://schemas.microsoft.com/office/drawing/2014/main" id="{4594DF31-BCD8-C54E-9BF7-399BCEE8CDF2}"/>
              </a:ext>
            </a:extLst>
          </p:cNvPr>
          <p:cNvSpPr/>
          <p:nvPr/>
        </p:nvSpPr>
        <p:spPr>
          <a:xfrm>
            <a:off x="10038772" y="6130749"/>
            <a:ext cx="1954306" cy="4829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ea typeface="Calibri" panose="020F0502020204030204" pitchFamily="34" charset="0"/>
                <a:cs typeface="Calibri" panose="020F0502020204030204" pitchFamily="34" charset="0"/>
              </a:rPr>
              <a:t>Balance MI-Skills, Inc.</a:t>
            </a:r>
          </a:p>
        </p:txBody>
      </p:sp>
      <p:pic>
        <p:nvPicPr>
          <p:cNvPr id="5" name="Picture 4">
            <a:extLst>
              <a:ext uri="{FF2B5EF4-FFF2-40B4-BE49-F238E27FC236}">
                <a16:creationId xmlns:a16="http://schemas.microsoft.com/office/drawing/2014/main" id="{7AFA2417-2119-56B6-EA7E-17085DD6BEC5}"/>
              </a:ext>
            </a:extLst>
          </p:cNvPr>
          <p:cNvPicPr>
            <a:picLocks noChangeAspect="1"/>
          </p:cNvPicPr>
          <p:nvPr/>
        </p:nvPicPr>
        <p:blipFill>
          <a:blip r:embed="rId5"/>
          <a:stretch>
            <a:fillRect/>
          </a:stretch>
        </p:blipFill>
        <p:spPr>
          <a:xfrm>
            <a:off x="10255624" y="4849682"/>
            <a:ext cx="1475086" cy="1333948"/>
          </a:xfrm>
          <a:prstGeom prst="rect">
            <a:avLst/>
          </a:prstGeom>
        </p:spPr>
      </p:pic>
    </p:spTree>
    <p:extLst>
      <p:ext uri="{BB962C8B-B14F-4D97-AF65-F5344CB8AC3E}">
        <p14:creationId xmlns:p14="http://schemas.microsoft.com/office/powerpoint/2010/main" val="2694677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0E7AB-9091-513F-98F4-D1628D39F85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ACD30C-82C7-349F-CEDE-59AA0CEDD4E2}"/>
              </a:ext>
            </a:extLst>
          </p:cNvPr>
          <p:cNvSpPr>
            <a:spLocks noGrp="1"/>
          </p:cNvSpPr>
          <p:nvPr>
            <p:ph type="sldNum" sz="quarter" idx="12"/>
          </p:nvPr>
        </p:nvSpPr>
        <p:spPr/>
        <p:txBody>
          <a:bodyPr/>
          <a:lstStyle/>
          <a:p>
            <a:fld id="{DAFE32E5-E969-41B5-9854-2B7067549FE3}" type="slidenum">
              <a:rPr lang="en-US" smtClean="0"/>
              <a:pPr/>
              <a:t>10</a:t>
            </a:fld>
            <a:endParaRPr lang="en-US" dirty="0"/>
          </a:p>
        </p:txBody>
      </p:sp>
      <p:grpSp>
        <p:nvGrpSpPr>
          <p:cNvPr id="8" name="Group 7">
            <a:extLst>
              <a:ext uri="{FF2B5EF4-FFF2-40B4-BE49-F238E27FC236}">
                <a16:creationId xmlns:a16="http://schemas.microsoft.com/office/drawing/2014/main" id="{E26431DA-5199-31D5-82DF-3F1265BBC21D}"/>
              </a:ext>
            </a:extLst>
          </p:cNvPr>
          <p:cNvGrpSpPr/>
          <p:nvPr/>
        </p:nvGrpSpPr>
        <p:grpSpPr>
          <a:xfrm>
            <a:off x="0" y="0"/>
            <a:ext cx="12192000" cy="845820"/>
            <a:chOff x="170709" y="1769807"/>
            <a:chExt cx="12192000" cy="737418"/>
          </a:xfrm>
        </p:grpSpPr>
        <p:sp>
          <p:nvSpPr>
            <p:cNvPr id="4" name="Text Placeholder 12">
              <a:extLst>
                <a:ext uri="{FF2B5EF4-FFF2-40B4-BE49-F238E27FC236}">
                  <a16:creationId xmlns:a16="http://schemas.microsoft.com/office/drawing/2014/main" id="{171FF21D-DEAA-7F0F-7AE4-C054AC772E8A}"/>
                </a:ext>
              </a:extLst>
            </p:cNvPr>
            <p:cNvSpPr txBox="1">
              <a:spLocks/>
            </p:cNvSpPr>
            <p:nvPr/>
          </p:nvSpPr>
          <p:spPr>
            <a:xfrm>
              <a:off x="170709"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75A2097B-6410-AEEA-FA5C-C85E6ED81BB7}"/>
                </a:ext>
              </a:extLst>
            </p:cNvPr>
            <p:cNvSpPr txBox="1">
              <a:spLocks/>
            </p:cNvSpPr>
            <p:nvPr/>
          </p:nvSpPr>
          <p:spPr>
            <a:xfrm>
              <a:off x="439161" y="1810364"/>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True or False</a:t>
              </a:r>
              <a:endParaRPr lang="en-US" sz="2400" dirty="0">
                <a:latin typeface="Calibri" panose="020F0502020204030204" pitchFamily="34" charset="0"/>
                <a:cs typeface="Calibri" panose="020F0502020204030204" pitchFamily="34" charset="0"/>
              </a:endParaRPr>
            </a:p>
          </p:txBody>
        </p:sp>
      </p:grpSp>
      <p:sp>
        <p:nvSpPr>
          <p:cNvPr id="10" name="Thought Bubble: Cloud 9">
            <a:extLst>
              <a:ext uri="{FF2B5EF4-FFF2-40B4-BE49-F238E27FC236}">
                <a16:creationId xmlns:a16="http://schemas.microsoft.com/office/drawing/2014/main" id="{BC02D7ED-A76C-7046-792B-AFA5E2F6B022}"/>
              </a:ext>
            </a:extLst>
          </p:cNvPr>
          <p:cNvSpPr/>
          <p:nvPr/>
        </p:nvSpPr>
        <p:spPr>
          <a:xfrm>
            <a:off x="105997" y="901209"/>
            <a:ext cx="5475767" cy="5591666"/>
          </a:xfrm>
          <a:prstGeom prst="cloudCallout">
            <a:avLst>
              <a:gd name="adj1" fmla="val 79361"/>
              <a:gd name="adj2" fmla="val 27434"/>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About 36% of young autistic adults ever attended postsecondary education of any kind between high school and their early 20s, including 2-year or 4-year colleges or vocational education</a:t>
            </a:r>
          </a:p>
        </p:txBody>
      </p:sp>
      <p:sp>
        <p:nvSpPr>
          <p:cNvPr id="11" name="TextBox 10">
            <a:extLst>
              <a:ext uri="{FF2B5EF4-FFF2-40B4-BE49-F238E27FC236}">
                <a16:creationId xmlns:a16="http://schemas.microsoft.com/office/drawing/2014/main" id="{DA18D953-3430-399B-7479-50F169D0B7C1}"/>
              </a:ext>
            </a:extLst>
          </p:cNvPr>
          <p:cNvSpPr txBox="1"/>
          <p:nvPr/>
        </p:nvSpPr>
        <p:spPr>
          <a:xfrm>
            <a:off x="6610238" y="1209067"/>
            <a:ext cx="4564865" cy="1908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rPr>
              <a:t>True</a:t>
            </a:r>
            <a:endParaRPr kumimoji="0" lang="en-US" sz="18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dirty="0">
              <a:latin typeface="Arial Black" panose="020B0A04020102020204" pitchFamily="34" charset="0"/>
            </a:endParaRPr>
          </a:p>
          <a:p>
            <a:pPr lvl="0" algn="ctr">
              <a:defRPr/>
            </a:pPr>
            <a:r>
              <a:rPr lang="en-US" b="1" dirty="0">
                <a:solidFill>
                  <a:schemeClr val="accent1">
                    <a:lumMod val="75000"/>
                  </a:schemeClr>
                </a:solidFill>
                <a:latin typeface="Arial" panose="020B0604020202020204" pitchFamily="34" charset="0"/>
                <a:cs typeface="Arial" panose="020B0604020202020204" pitchFamily="34" charset="0"/>
              </a:rPr>
              <a:t>A National Autism Indicators report issued by Drexel University indicates this is in fact true.</a:t>
            </a:r>
            <a:endParaRPr kumimoji="0" lang="en-US" sz="2000" b="1" i="0" u="none" strike="noStrike" kern="1200" cap="none" spc="0" normalizeH="0" baseline="0" noProof="0" dirty="0">
              <a:ln>
                <a:noFill/>
              </a:ln>
              <a:effectLst/>
              <a:uLnTx/>
              <a:uFillTx/>
              <a:latin typeface="Arial Black" panose="020B0A04020102020204" pitchFamily="34" charset="0"/>
              <a:ea typeface="+mn-ea"/>
              <a:cs typeface="+mn-cs"/>
            </a:endParaRPr>
          </a:p>
        </p:txBody>
      </p:sp>
      <p:pic>
        <p:nvPicPr>
          <p:cNvPr id="2" name="Picture 2" descr="Loop Success GIF by Matthew Butler">
            <a:extLst>
              <a:ext uri="{FF2B5EF4-FFF2-40B4-BE49-F238E27FC236}">
                <a16:creationId xmlns:a16="http://schemas.microsoft.com/office/drawing/2014/main" id="{1DF0E8D4-913B-51BE-5B13-B46FEF2EEC32}"/>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11964" r="9804"/>
          <a:stretch/>
        </p:blipFill>
        <p:spPr bwMode="auto">
          <a:xfrm>
            <a:off x="7697440" y="4388956"/>
            <a:ext cx="2690038" cy="1932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C3326F2D-BE8E-DBAF-4402-5042BFE43041}"/>
              </a:ext>
            </a:extLst>
          </p:cNvPr>
          <p:cNvSpPr txBox="1"/>
          <p:nvPr/>
        </p:nvSpPr>
        <p:spPr>
          <a:xfrm>
            <a:off x="105997" y="6467095"/>
            <a:ext cx="5098675"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hlinkClick r:id="rId4"/>
              </a:rPr>
              <a:t>Roux et al., 2015; Drexel National Autism Indicators Report, 2015</a:t>
            </a:r>
            <a:endParaRPr lang="en-US" sz="11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475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45A5D-B26F-D53C-0EB7-5A95CF846D9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BFE53A18-A683-4C9A-DDB8-5976E35B1CC6}"/>
              </a:ext>
            </a:extLst>
          </p:cNvPr>
          <p:cNvPicPr>
            <a:picLocks noChangeAspect="1"/>
          </p:cNvPicPr>
          <p:nvPr/>
        </p:nvPicPr>
        <p:blipFill rotWithShape="1">
          <a:blip r:embed="rId2"/>
          <a:srcRect l="77430" t="35489" r="11536" b="27125"/>
          <a:stretch/>
        </p:blipFill>
        <p:spPr>
          <a:xfrm>
            <a:off x="6472518" y="965201"/>
            <a:ext cx="5719482" cy="5809672"/>
          </a:xfrm>
          <a:prstGeom prst="rect">
            <a:avLst/>
          </a:prstGeom>
        </p:spPr>
      </p:pic>
      <p:sp>
        <p:nvSpPr>
          <p:cNvPr id="3" name="Slide Number Placeholder 2">
            <a:extLst>
              <a:ext uri="{FF2B5EF4-FFF2-40B4-BE49-F238E27FC236}">
                <a16:creationId xmlns:a16="http://schemas.microsoft.com/office/drawing/2014/main" id="{44D19618-EE6C-4F25-B4B1-6C75B3E4B135}"/>
              </a:ext>
            </a:extLst>
          </p:cNvPr>
          <p:cNvSpPr>
            <a:spLocks noGrp="1"/>
          </p:cNvSpPr>
          <p:nvPr>
            <p:ph type="sldNum" sz="quarter" idx="12"/>
          </p:nvPr>
        </p:nvSpPr>
        <p:spPr/>
        <p:txBody>
          <a:bodyPr/>
          <a:lstStyle/>
          <a:p>
            <a:fld id="{DAFE32E5-E969-41B5-9854-2B7067549FE3}" type="slidenum">
              <a:rPr lang="en-US" smtClean="0"/>
              <a:pPr/>
              <a:t>100</a:t>
            </a:fld>
            <a:endParaRPr lang="en-US" dirty="0"/>
          </a:p>
        </p:txBody>
      </p:sp>
      <p:grpSp>
        <p:nvGrpSpPr>
          <p:cNvPr id="8" name="Group 7">
            <a:extLst>
              <a:ext uri="{FF2B5EF4-FFF2-40B4-BE49-F238E27FC236}">
                <a16:creationId xmlns:a16="http://schemas.microsoft.com/office/drawing/2014/main" id="{D3EE9A82-79F8-5F0B-99BA-D1E6DF2BBEDF}"/>
              </a:ext>
            </a:extLst>
          </p:cNvPr>
          <p:cNvGrpSpPr/>
          <p:nvPr/>
        </p:nvGrpSpPr>
        <p:grpSpPr>
          <a:xfrm>
            <a:off x="0" y="-1"/>
            <a:ext cx="12192000" cy="965201"/>
            <a:chOff x="0" y="1769807"/>
            <a:chExt cx="12192000" cy="737418"/>
          </a:xfrm>
        </p:grpSpPr>
        <p:sp>
          <p:nvSpPr>
            <p:cNvPr id="4" name="Text Placeholder 12">
              <a:extLst>
                <a:ext uri="{FF2B5EF4-FFF2-40B4-BE49-F238E27FC236}">
                  <a16:creationId xmlns:a16="http://schemas.microsoft.com/office/drawing/2014/main" id="{2F61CE8D-50C2-9610-0532-1EDBC6E488D5}"/>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62CDDFDC-1BCF-A849-4D34-14C9C4C4CC5E}"/>
                </a:ext>
              </a:extLst>
            </p:cNvPr>
            <p:cNvSpPr txBox="1">
              <a:spLocks/>
            </p:cNvSpPr>
            <p:nvPr/>
          </p:nvSpPr>
          <p:spPr>
            <a:xfrm>
              <a:off x="1651409" y="1941680"/>
              <a:ext cx="8889181" cy="393671"/>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Social Communication</a:t>
              </a:r>
              <a:endParaRPr lang="en-US" sz="2800" dirty="0">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2F9B2769-DF14-2E00-D3B1-598FC7329629}"/>
              </a:ext>
            </a:extLst>
          </p:cNvPr>
          <p:cNvSpPr txBox="1"/>
          <p:nvPr/>
        </p:nvSpPr>
        <p:spPr>
          <a:xfrm>
            <a:off x="101214" y="1142367"/>
            <a:ext cx="6633882" cy="5455340"/>
          </a:xfrm>
          <a:prstGeom prst="rect">
            <a:avLst/>
          </a:prstGeom>
          <a:noFill/>
        </p:spPr>
        <p:txBody>
          <a:bodyPr wrap="square">
            <a:spAutoFit/>
          </a:bodyPr>
          <a:lstStyle/>
          <a:p>
            <a:pPr marL="571500" indent="-346075">
              <a:buFont typeface="Arial" panose="020B0604020202020204" pitchFamily="34" charset="0"/>
              <a:buChar char="•"/>
            </a:pPr>
            <a:r>
              <a:rPr lang="en-US" sz="2800" dirty="0">
                <a:latin typeface="Calibri" panose="020F0502020204030204" pitchFamily="34" charset="0"/>
                <a:cs typeface="Calibri" panose="020F0502020204030204" pitchFamily="34" charset="0"/>
              </a:rPr>
              <a:t>Social Awareness</a:t>
            </a:r>
          </a:p>
          <a:p>
            <a:pPr marL="914400" lvl="1" indent="-231775">
              <a:buFont typeface="Arial" panose="020B0604020202020204" pitchFamily="34" charset="0"/>
              <a:buChar char="•"/>
            </a:pPr>
            <a:r>
              <a:rPr lang="en-US" sz="2400" dirty="0">
                <a:latin typeface="Calibri" panose="020F0502020204030204" pitchFamily="34" charset="0"/>
                <a:cs typeface="Calibri" panose="020F0502020204030204" pitchFamily="34" charset="0"/>
              </a:rPr>
              <a:t>Social landscape and gestures, e.g., eye contact, volume body boundaries, non-verbal interpretation, emotional states</a:t>
            </a:r>
          </a:p>
          <a:p>
            <a:pPr marL="571500" indent="-346075">
              <a:buFont typeface="Arial" panose="020B0604020202020204" pitchFamily="34" charset="0"/>
              <a:buChar char="•"/>
            </a:pPr>
            <a:endParaRPr lang="en-US" sz="1000" dirty="0">
              <a:latin typeface="Calibri" panose="020F0502020204030204" pitchFamily="34" charset="0"/>
              <a:cs typeface="Calibri" panose="020F0502020204030204" pitchFamily="34" charset="0"/>
            </a:endParaRPr>
          </a:p>
          <a:p>
            <a:pPr marL="571500" indent="-346075">
              <a:buFont typeface="Arial" panose="020B0604020202020204" pitchFamily="34" charset="0"/>
              <a:buChar char="•"/>
            </a:pPr>
            <a:r>
              <a:rPr lang="en-US" sz="2800" dirty="0">
                <a:latin typeface="Calibri" panose="020F0502020204030204" pitchFamily="34" charset="0"/>
                <a:cs typeface="Calibri" panose="020F0502020204030204" pitchFamily="34" charset="0"/>
              </a:rPr>
              <a:t>Social Communication</a:t>
            </a:r>
          </a:p>
          <a:p>
            <a:pPr marL="914400" lvl="1" indent="-231775">
              <a:buFont typeface="Arial" panose="020B0604020202020204" pitchFamily="34" charset="0"/>
              <a:buChar char="•"/>
            </a:pPr>
            <a:r>
              <a:rPr lang="en-US" sz="2400" dirty="0">
                <a:latin typeface="Calibri" panose="020F0502020204030204" pitchFamily="34" charset="0"/>
                <a:cs typeface="Calibri" panose="020F0502020204030204" pitchFamily="34" charset="0"/>
              </a:rPr>
              <a:t>Verbal, non-verbal, tone, listening, building and maintaining relationships, empathy, 1-sided conversations, restricted interests and loop to topics of interest</a:t>
            </a:r>
            <a:r>
              <a:rPr lang="en-US" sz="2800" dirty="0">
                <a:latin typeface="Calibri" panose="020F0502020204030204" pitchFamily="34" charset="0"/>
                <a:cs typeface="Calibri" panose="020F0502020204030204" pitchFamily="34" charset="0"/>
              </a:rPr>
              <a:t> </a:t>
            </a:r>
          </a:p>
          <a:p>
            <a:pPr marL="571500" indent="-346075">
              <a:buFont typeface="Arial" panose="020B0604020202020204" pitchFamily="34" charset="0"/>
              <a:buChar char="•"/>
            </a:pPr>
            <a:endParaRPr lang="en-US" sz="1050" dirty="0">
              <a:latin typeface="Calibri" panose="020F0502020204030204" pitchFamily="34" charset="0"/>
              <a:cs typeface="Calibri" panose="020F0502020204030204" pitchFamily="34" charset="0"/>
            </a:endParaRPr>
          </a:p>
          <a:p>
            <a:pPr marL="571500" indent="-346075">
              <a:buFont typeface="Arial" panose="020B0604020202020204" pitchFamily="34" charset="0"/>
              <a:buChar char="•"/>
            </a:pPr>
            <a:r>
              <a:rPr lang="en-US" sz="2800" dirty="0">
                <a:latin typeface="Calibri" panose="020F0502020204030204" pitchFamily="34" charset="0"/>
                <a:cs typeface="Calibri" panose="020F0502020204030204" pitchFamily="34" charset="0"/>
              </a:rPr>
              <a:t>Social Motivation</a:t>
            </a:r>
          </a:p>
          <a:p>
            <a:pPr marL="914400" lvl="1" indent="-231775">
              <a:buFont typeface="Arial" panose="020B0604020202020204" pitchFamily="34" charset="0"/>
              <a:buChar char="•"/>
            </a:pPr>
            <a:r>
              <a:rPr lang="en-US" sz="2400" dirty="0">
                <a:latin typeface="Calibri" panose="020F0502020204030204" pitchFamily="34" charset="0"/>
                <a:cs typeface="Calibri" panose="020F0502020204030204" pitchFamily="34" charset="0"/>
              </a:rPr>
              <a:t>Interest in friends</a:t>
            </a:r>
          </a:p>
          <a:p>
            <a:pPr marL="914400" lvl="1" indent="-231775">
              <a:buFont typeface="Arial" panose="020B0604020202020204" pitchFamily="34" charset="0"/>
              <a:buChar char="•"/>
            </a:pPr>
            <a:r>
              <a:rPr lang="en-US" sz="2400" dirty="0">
                <a:latin typeface="Calibri" panose="020F0502020204030204" pitchFamily="34" charset="0"/>
                <a:cs typeface="Calibri" panose="020F0502020204030204" pitchFamily="34" charset="0"/>
              </a:rPr>
              <a:t>Peer difficulties-more anxiety, stop trying</a:t>
            </a:r>
          </a:p>
          <a:p>
            <a:pPr marL="914400" lvl="1" indent="-231775">
              <a:buFont typeface="Arial" panose="020B0604020202020204" pitchFamily="34" charset="0"/>
              <a:buChar char="•"/>
            </a:pPr>
            <a:endParaRPr lang="en-US" sz="2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7957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z="1400" smtClean="0">
                <a:latin typeface="Calibri" panose="020F0502020204030204" pitchFamily="34" charset="0"/>
                <a:ea typeface="Calibri" panose="020F0502020204030204" pitchFamily="34" charset="0"/>
                <a:cs typeface="Calibri" panose="020F0502020204030204" pitchFamily="34" charset="0"/>
              </a:rPr>
              <a:pPr/>
              <a:t>101</a:t>
            </a:fld>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694DB3B8-CEBE-E84A-BE71-3DC33B933242}"/>
              </a:ext>
            </a:extLst>
          </p:cNvPr>
          <p:cNvGrpSpPr/>
          <p:nvPr/>
        </p:nvGrpSpPr>
        <p:grpSpPr>
          <a:xfrm>
            <a:off x="-1" y="0"/>
            <a:ext cx="12192001" cy="845820"/>
            <a:chOff x="-1" y="1769807"/>
            <a:chExt cx="12192001"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 y="1798970"/>
              <a:ext cx="12191999" cy="708255"/>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latin typeface="Calibri" panose="020F0502020204030204" pitchFamily="34" charset="0"/>
                  <a:cs typeface="Calibri" panose="020F0502020204030204" pitchFamily="34" charset="0"/>
                </a:rPr>
                <a:t>Social Communication in High School</a:t>
              </a:r>
              <a:endParaRPr lang="en-US" sz="18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4030651" y="1002168"/>
            <a:ext cx="7911966" cy="566603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2">
                    <a:lumMod val="25000"/>
                  </a:schemeClr>
                </a:solidFill>
                <a:latin typeface="Calibri" panose="020F0502020204030204" pitchFamily="34" charset="0"/>
                <a:cs typeface="Calibri" panose="020F0502020204030204" pitchFamily="34" charset="0"/>
              </a:rPr>
              <a:t>Learn and strengthen social interactions</a:t>
            </a:r>
          </a:p>
          <a:p>
            <a:r>
              <a:rPr lang="en-US" sz="3200" dirty="0">
                <a:solidFill>
                  <a:schemeClr val="bg2">
                    <a:lumMod val="25000"/>
                  </a:schemeClr>
                </a:solidFill>
                <a:latin typeface="Calibri" panose="020F0502020204030204" pitchFamily="34" charset="0"/>
                <a:cs typeface="Calibri" panose="020F0502020204030204" pitchFamily="34" charset="0"/>
              </a:rPr>
              <a:t>Social skills supports and relationship building</a:t>
            </a:r>
          </a:p>
          <a:p>
            <a:r>
              <a:rPr lang="en-US" sz="3200" dirty="0">
                <a:solidFill>
                  <a:schemeClr val="bg2">
                    <a:lumMod val="25000"/>
                  </a:schemeClr>
                </a:solidFill>
                <a:latin typeface="Calibri" panose="020F0502020204030204" pitchFamily="34" charset="0"/>
                <a:cs typeface="Calibri" panose="020F0502020204030204" pitchFamily="34" charset="0"/>
              </a:rPr>
              <a:t>Verbal communication</a:t>
            </a:r>
          </a:p>
          <a:p>
            <a:r>
              <a:rPr lang="en-US" sz="3200" dirty="0">
                <a:solidFill>
                  <a:schemeClr val="bg2">
                    <a:lumMod val="25000"/>
                  </a:schemeClr>
                </a:solidFill>
                <a:latin typeface="Calibri" panose="020F0502020204030204" pitchFamily="34" charset="0"/>
                <a:cs typeface="Calibri" panose="020F0502020204030204" pitchFamily="34" charset="0"/>
              </a:rPr>
              <a:t>Non-verbal communication (body language, facial expression, gestures, tone)</a:t>
            </a:r>
          </a:p>
          <a:p>
            <a:r>
              <a:rPr lang="en-US" sz="3200" dirty="0">
                <a:solidFill>
                  <a:schemeClr val="bg2">
                    <a:lumMod val="25000"/>
                  </a:schemeClr>
                </a:solidFill>
                <a:latin typeface="Calibri" panose="020F0502020204030204" pitchFamily="34" charset="0"/>
                <a:cs typeface="Calibri" panose="020F0502020204030204" pitchFamily="34" charset="0"/>
              </a:rPr>
              <a:t>Theory of mind (perspective taking)</a:t>
            </a:r>
          </a:p>
          <a:p>
            <a:r>
              <a:rPr lang="en-US" sz="3200" dirty="0">
                <a:solidFill>
                  <a:schemeClr val="bg2">
                    <a:lumMod val="25000"/>
                  </a:schemeClr>
                </a:solidFill>
                <a:latin typeface="Calibri" panose="020F0502020204030204" pitchFamily="34" charset="0"/>
                <a:cs typeface="Calibri" panose="020F0502020204030204" pitchFamily="34" charset="0"/>
              </a:rPr>
              <a:t>Across settings (generalization to home, class, work, community)</a:t>
            </a:r>
          </a:p>
          <a:p>
            <a:r>
              <a:rPr lang="en-US" sz="3200" dirty="0">
                <a:solidFill>
                  <a:schemeClr val="bg2">
                    <a:lumMod val="25000"/>
                  </a:schemeClr>
                </a:solidFill>
                <a:latin typeface="Calibri" panose="020F0502020204030204" pitchFamily="34" charset="0"/>
                <a:cs typeface="Calibri" panose="020F0502020204030204" pitchFamily="34" charset="0"/>
              </a:rPr>
              <a:t>Personal motivation must be considered</a:t>
            </a:r>
          </a:p>
          <a:p>
            <a:endParaRPr lang="en-US" sz="2400" dirty="0">
              <a:latin typeface="Calibri" panose="020F0502020204030204" pitchFamily="34" charset="0"/>
              <a:cs typeface="Calibri" panose="020F0502020204030204" pitchFamily="34" charset="0"/>
            </a:endParaRPr>
          </a:p>
        </p:txBody>
      </p:sp>
      <p:pic>
        <p:nvPicPr>
          <p:cNvPr id="9" name="Picture 8" descr="Long hallway with blue lockers&#10;&#10;Description automatically generated">
            <a:extLst>
              <a:ext uri="{FF2B5EF4-FFF2-40B4-BE49-F238E27FC236}">
                <a16:creationId xmlns:a16="http://schemas.microsoft.com/office/drawing/2014/main" id="{DBDE1D57-BF68-3C2B-49C2-8D952AE4B3C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1700" r="40086"/>
          <a:stretch/>
        </p:blipFill>
        <p:spPr>
          <a:xfrm>
            <a:off x="0" y="845820"/>
            <a:ext cx="3897215" cy="59787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0271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102</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905000" y="1798970"/>
              <a:ext cx="9004299" cy="708255"/>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Social Communication at College</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3" y="941930"/>
            <a:ext cx="6897368" cy="5230270"/>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2">
                    <a:lumMod val="25000"/>
                  </a:schemeClr>
                </a:solidFill>
                <a:latin typeface="Calibri" panose="020F0502020204030204" pitchFamily="34" charset="0"/>
                <a:cs typeface="Calibri" panose="020F0502020204030204" pitchFamily="34" charset="0"/>
              </a:rPr>
              <a:t>Needed across domains </a:t>
            </a:r>
          </a:p>
          <a:p>
            <a:pPr marL="406400" indent="-292100"/>
            <a:r>
              <a:rPr lang="en-US" sz="3200" dirty="0">
                <a:solidFill>
                  <a:schemeClr val="bg2">
                    <a:lumMod val="25000"/>
                  </a:schemeClr>
                </a:solidFill>
                <a:latin typeface="Calibri" panose="020F0502020204030204" pitchFamily="34" charset="0"/>
                <a:cs typeface="Calibri" panose="020F0502020204030204" pitchFamily="34" charset="0"/>
              </a:rPr>
              <a:t>Interpersonal skills with peers</a:t>
            </a:r>
          </a:p>
          <a:p>
            <a:pPr marL="406400" indent="-292100"/>
            <a:r>
              <a:rPr lang="en-US" sz="3200" dirty="0">
                <a:solidFill>
                  <a:schemeClr val="bg2">
                    <a:lumMod val="25000"/>
                  </a:schemeClr>
                </a:solidFill>
                <a:latin typeface="Calibri" panose="020F0502020204030204" pitchFamily="34" charset="0"/>
                <a:cs typeface="Calibri" panose="020F0502020204030204" pitchFamily="34" charset="0"/>
              </a:rPr>
              <a:t>Group work for assignments</a:t>
            </a:r>
          </a:p>
          <a:p>
            <a:pPr marL="406400" indent="-292100"/>
            <a:r>
              <a:rPr lang="en-US" sz="3200" dirty="0">
                <a:solidFill>
                  <a:schemeClr val="bg2">
                    <a:lumMod val="25000"/>
                  </a:schemeClr>
                </a:solidFill>
                <a:latin typeface="Calibri" panose="020F0502020204030204" pitchFamily="34" charset="0"/>
                <a:cs typeface="Calibri" panose="020F0502020204030204" pitchFamily="34" charset="0"/>
              </a:rPr>
              <a:t>Roommate and living arrangements</a:t>
            </a:r>
          </a:p>
          <a:p>
            <a:pPr marL="406400" indent="-292100"/>
            <a:r>
              <a:rPr lang="en-US" sz="3200" dirty="0">
                <a:solidFill>
                  <a:schemeClr val="bg2">
                    <a:lumMod val="25000"/>
                  </a:schemeClr>
                </a:solidFill>
                <a:latin typeface="Calibri" panose="020F0502020204030204" pitchFamily="34" charset="0"/>
                <a:cs typeface="Calibri" panose="020F0502020204030204" pitchFamily="34" charset="0"/>
              </a:rPr>
              <a:t>Instructors and understanding expectations</a:t>
            </a:r>
          </a:p>
          <a:p>
            <a:pPr marL="406400" indent="-292100"/>
            <a:r>
              <a:rPr lang="en-US" sz="3200" dirty="0">
                <a:solidFill>
                  <a:schemeClr val="bg2">
                    <a:lumMod val="25000"/>
                  </a:schemeClr>
                </a:solidFill>
                <a:latin typeface="Calibri" panose="020F0502020204030204" pitchFamily="34" charset="0"/>
                <a:cs typeface="Calibri" panose="020F0502020204030204" pitchFamily="34" charset="0"/>
              </a:rPr>
              <a:t>Disability services communication</a:t>
            </a:r>
          </a:p>
          <a:p>
            <a:pPr marL="406400" indent="-292100"/>
            <a:r>
              <a:rPr lang="en-US" sz="3200" dirty="0">
                <a:solidFill>
                  <a:schemeClr val="bg2">
                    <a:lumMod val="25000"/>
                  </a:schemeClr>
                </a:solidFill>
                <a:latin typeface="Calibri" panose="020F0502020204030204" pitchFamily="34" charset="0"/>
                <a:cs typeface="Calibri" panose="020F0502020204030204" pitchFamily="34" charset="0"/>
              </a:rPr>
              <a:t>Medical and other needs</a:t>
            </a:r>
          </a:p>
          <a:p>
            <a:pPr marL="406400" indent="-292100"/>
            <a:r>
              <a:rPr lang="en-US" sz="3200" dirty="0">
                <a:solidFill>
                  <a:schemeClr val="bg2">
                    <a:lumMod val="25000"/>
                  </a:schemeClr>
                </a:solidFill>
                <a:latin typeface="Calibri" panose="020F0502020204030204" pitchFamily="34" charset="0"/>
                <a:cs typeface="Calibri" panose="020F0502020204030204" pitchFamily="34" charset="0"/>
              </a:rPr>
              <a:t>Not knowing what isn’t known</a:t>
            </a:r>
          </a:p>
          <a:p>
            <a:pPr marL="406400" indent="-292100"/>
            <a:endParaRPr lang="en-US" sz="2800" dirty="0">
              <a:latin typeface="Calibri" panose="020F0502020204030204" pitchFamily="34" charset="0"/>
              <a:cs typeface="Calibri" panose="020F0502020204030204" pitchFamily="34" charset="0"/>
            </a:endParaRPr>
          </a:p>
        </p:txBody>
      </p:sp>
      <p:pic>
        <p:nvPicPr>
          <p:cNvPr id="9" name="Picture 8" descr="A group of people sitting on a desk">
            <a:extLst>
              <a:ext uri="{FF2B5EF4-FFF2-40B4-BE49-F238E27FC236}">
                <a16:creationId xmlns:a16="http://schemas.microsoft.com/office/drawing/2014/main" id="{1FC9D199-D9D2-B523-2073-91F9DDE2235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8884"/>
          <a:stretch/>
        </p:blipFill>
        <p:spPr>
          <a:xfrm>
            <a:off x="7251705" y="1342799"/>
            <a:ext cx="4420137" cy="3618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429374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2C7AE-5A94-2CD7-9918-65D8372A1FC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946E44-67D3-85E0-7F8D-F0C1C0EBE1E5}"/>
              </a:ext>
            </a:extLst>
          </p:cNvPr>
          <p:cNvSpPr>
            <a:spLocks noGrp="1"/>
          </p:cNvSpPr>
          <p:nvPr>
            <p:ph type="sldNum" sz="quarter" idx="12"/>
          </p:nvPr>
        </p:nvSpPr>
        <p:spPr/>
        <p:txBody>
          <a:bodyPr/>
          <a:lstStyle/>
          <a:p>
            <a:fld id="{DAFE32E5-E969-41B5-9854-2B7067549FE3}" type="slidenum">
              <a:rPr lang="en-US" smtClean="0"/>
              <a:pPr/>
              <a:t>103</a:t>
            </a:fld>
            <a:endParaRPr lang="en-US" dirty="0"/>
          </a:p>
        </p:txBody>
      </p:sp>
      <p:grpSp>
        <p:nvGrpSpPr>
          <p:cNvPr id="8" name="Group 7">
            <a:extLst>
              <a:ext uri="{FF2B5EF4-FFF2-40B4-BE49-F238E27FC236}">
                <a16:creationId xmlns:a16="http://schemas.microsoft.com/office/drawing/2014/main" id="{2EF58C82-DB8D-689F-9EB6-03B4F776545B}"/>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102AB5DB-9AA9-AD35-5171-1290B0D80C55}"/>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C1096CEE-ABAF-7331-A413-BEE51806A106}"/>
                </a:ext>
              </a:extLst>
            </p:cNvPr>
            <p:cNvSpPr txBox="1">
              <a:spLocks/>
            </p:cNvSpPr>
            <p:nvPr/>
          </p:nvSpPr>
          <p:spPr>
            <a:xfrm>
              <a:off x="1905000" y="1798970"/>
              <a:ext cx="9004299" cy="708255"/>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Social Communication</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6D85037E-7F63-14B6-C02A-28E27ADA0737}"/>
              </a:ext>
            </a:extLst>
          </p:cNvPr>
          <p:cNvSpPr txBox="1">
            <a:spLocks/>
          </p:cNvSpPr>
          <p:nvPr/>
        </p:nvSpPr>
        <p:spPr>
          <a:xfrm>
            <a:off x="125730" y="845820"/>
            <a:ext cx="8898197" cy="5230270"/>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2">
                    <a:lumMod val="25000"/>
                  </a:schemeClr>
                </a:solidFill>
                <a:latin typeface="Calibri" panose="020F0502020204030204" pitchFamily="34" charset="0"/>
                <a:cs typeface="Calibri" panose="020F0502020204030204" pitchFamily="34" charset="0"/>
              </a:rPr>
              <a:t>Resources</a:t>
            </a:r>
          </a:p>
          <a:p>
            <a:pPr marL="342900"/>
            <a:r>
              <a:rPr lang="en-US" sz="2400" dirty="0">
                <a:solidFill>
                  <a:schemeClr val="bg2">
                    <a:lumMod val="25000"/>
                  </a:schemeClr>
                </a:solidFill>
                <a:latin typeface="Calibri" panose="020F0502020204030204" pitchFamily="34" charset="0"/>
                <a:cs typeface="Calibri" panose="020F0502020204030204" pitchFamily="34" charset="0"/>
              </a:rPr>
              <a:t>Jill Kuzma, </a:t>
            </a:r>
            <a:r>
              <a:rPr lang="en-US" sz="2400" dirty="0">
                <a:solidFill>
                  <a:schemeClr val="bg2">
                    <a:lumMod val="25000"/>
                  </a:schemeClr>
                </a:solidFill>
                <a:latin typeface="Calibri" panose="020F0502020204030204" pitchFamily="34" charset="0"/>
                <a:cs typeface="Calibri" panose="020F0502020204030204" pitchFamily="34" charset="0"/>
                <a:hlinkClick r:id="rId2"/>
              </a:rPr>
              <a:t>Conversation Skills</a:t>
            </a:r>
            <a:r>
              <a:rPr lang="en-US" sz="2400" dirty="0">
                <a:solidFill>
                  <a:schemeClr val="bg2">
                    <a:lumMod val="25000"/>
                  </a:schemeClr>
                </a:solidFill>
                <a:latin typeface="Calibri" panose="020F0502020204030204" pitchFamily="34" charset="0"/>
                <a:cs typeface="Calibri" panose="020F0502020204030204" pitchFamily="34" charset="0"/>
              </a:rPr>
              <a:t>, </a:t>
            </a:r>
            <a:r>
              <a:rPr lang="en-US" sz="2400" dirty="0">
                <a:solidFill>
                  <a:schemeClr val="bg2">
                    <a:lumMod val="25000"/>
                  </a:schemeClr>
                </a:solidFill>
                <a:latin typeface="Calibri" panose="020F0502020204030204" pitchFamily="34" charset="0"/>
                <a:cs typeface="Calibri" panose="020F0502020204030204" pitchFamily="34" charset="0"/>
                <a:hlinkClick r:id="rId3"/>
              </a:rPr>
              <a:t>Perspective Taking Skills</a:t>
            </a:r>
            <a:endParaRPr lang="en-US" sz="2400" dirty="0">
              <a:solidFill>
                <a:schemeClr val="bg2">
                  <a:lumMod val="25000"/>
                </a:schemeClr>
              </a:solidFill>
              <a:latin typeface="Calibri" panose="020F0502020204030204" pitchFamily="34" charset="0"/>
              <a:cs typeface="Calibri" panose="020F0502020204030204" pitchFamily="34" charset="0"/>
            </a:endParaRPr>
          </a:p>
          <a:p>
            <a:pPr marL="342900"/>
            <a:r>
              <a:rPr lang="en-US" sz="2400" dirty="0">
                <a:latin typeface="Calibri" panose="020F0502020204030204" pitchFamily="34" charset="0"/>
                <a:cs typeface="Calibri" panose="020F0502020204030204" pitchFamily="34" charset="0"/>
              </a:rPr>
              <a:t>Kansas Technical Assistance System Network (TASN): Tri-State Webinar: Social Skills</a:t>
            </a:r>
            <a:r>
              <a:rPr lang="en-US" sz="2400" dirty="0">
                <a:latin typeface="Calibri" panose="020F0502020204030204" pitchFamily="34" charset="0"/>
                <a:cs typeface="Calibri" panose="020F0502020204030204" pitchFamily="34" charset="0"/>
                <a:hlinkClick r:id="rId4"/>
              </a:rPr>
              <a:t>: Expanding The World Through Social Development: Your “Wh” Questions Part 1 of 3</a:t>
            </a:r>
            <a:r>
              <a:rPr lang="en-US"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hlinkClick r:id="rId5"/>
              </a:rPr>
              <a:t>Expanding the World through Social Development: Part 2 of 3</a:t>
            </a:r>
            <a:r>
              <a:rPr lang="en-US"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hlinkClick r:id="rId6"/>
              </a:rPr>
              <a:t>Social Communication Part 3 of 3</a:t>
            </a:r>
            <a:endParaRPr lang="en-US" sz="2400" dirty="0">
              <a:latin typeface="Calibri" panose="020F0502020204030204" pitchFamily="34" charset="0"/>
              <a:cs typeface="Calibri" panose="020F0502020204030204" pitchFamily="34" charset="0"/>
            </a:endParaRPr>
          </a:p>
          <a:p>
            <a:pPr marL="342900"/>
            <a:r>
              <a:rPr lang="en-US" sz="2400" dirty="0">
                <a:latin typeface="Calibri" panose="020F0502020204030204" pitchFamily="34" charset="0"/>
                <a:cs typeface="Calibri" panose="020F0502020204030204" pitchFamily="34" charset="0"/>
              </a:rPr>
              <a:t>Ohio Center for Autism and Low Incidence (OCALI): </a:t>
            </a:r>
            <a:r>
              <a:rPr lang="en-US" sz="2400" dirty="0">
                <a:latin typeface="Calibri" panose="020F0502020204030204" pitchFamily="34" charset="0"/>
                <a:cs typeface="Calibri" panose="020F0502020204030204" pitchFamily="34" charset="0"/>
                <a:hlinkClick r:id="rId7"/>
              </a:rPr>
              <a:t>Overview of Social Skills and Interventions </a:t>
            </a:r>
            <a:r>
              <a:rPr lang="en-US" sz="2400" dirty="0">
                <a:latin typeface="Calibri" panose="020F0502020204030204" pitchFamily="34" charset="0"/>
                <a:cs typeface="Calibri" panose="020F0502020204030204" pitchFamily="34" charset="0"/>
              </a:rPr>
              <a:t>(create free account and free training)</a:t>
            </a:r>
          </a:p>
          <a:p>
            <a:pPr marL="342900"/>
            <a:r>
              <a:rPr lang="en-US" sz="2400" dirty="0">
                <a:latin typeface="Calibri" panose="020F0502020204030204" pitchFamily="34" charset="0"/>
                <a:cs typeface="Calibri" panose="020F0502020204030204" pitchFamily="34" charset="0"/>
              </a:rPr>
              <a:t>Social Thinking: </a:t>
            </a:r>
            <a:r>
              <a:rPr lang="en-US" sz="2400" dirty="0">
                <a:latin typeface="Calibri" panose="020F0502020204030204" pitchFamily="34" charset="0"/>
                <a:cs typeface="Calibri" panose="020F0502020204030204" pitchFamily="34" charset="0"/>
                <a:hlinkClick r:id="rId8"/>
              </a:rPr>
              <a:t>Free downloads and social thinking worksheets</a:t>
            </a:r>
            <a:endParaRPr lang="en-US" sz="2400" dirty="0">
              <a:latin typeface="Calibri" panose="020F0502020204030204" pitchFamily="34" charset="0"/>
              <a:cs typeface="Calibri" panose="020F0502020204030204" pitchFamily="34" charset="0"/>
            </a:endParaRPr>
          </a:p>
          <a:p>
            <a:pPr marL="342900"/>
            <a:r>
              <a:rPr lang="en-US" sz="2400" dirty="0">
                <a:latin typeface="Calibri" panose="020F0502020204030204" pitchFamily="34" charset="0"/>
                <a:cs typeface="Calibri" panose="020F0502020204030204" pitchFamily="34" charset="0"/>
                <a:hlinkClick r:id="rId9"/>
              </a:rPr>
              <a:t>UCLA PEERS® Curriculum</a:t>
            </a:r>
            <a:r>
              <a:rPr lang="en-US" sz="2400" dirty="0">
                <a:latin typeface="Calibri" panose="020F0502020204030204" pitchFamily="34" charset="0"/>
                <a:cs typeface="Calibri" panose="020F0502020204030204" pitchFamily="34" charset="0"/>
              </a:rPr>
              <a:t>: EBP curriculum for building relationships and social communication skills</a:t>
            </a:r>
          </a:p>
          <a:p>
            <a:pPr marL="342900"/>
            <a:r>
              <a:rPr lang="en-US" sz="2400" dirty="0">
                <a:latin typeface="Calibri" panose="020F0502020204030204" pitchFamily="34" charset="0"/>
                <a:cs typeface="Calibri" panose="020F0502020204030204" pitchFamily="34" charset="0"/>
              </a:rPr>
              <a:t>U.S. Department of Education, </a:t>
            </a:r>
            <a:r>
              <a:rPr lang="en-US" sz="2400" dirty="0">
                <a:latin typeface="Calibri" panose="020F0502020204030204" pitchFamily="34" charset="0"/>
                <a:cs typeface="Calibri" panose="020F0502020204030204" pitchFamily="34" charset="0"/>
                <a:hlinkClick r:id="rId10"/>
              </a:rPr>
              <a:t>Skills to Pay the Bills</a:t>
            </a:r>
            <a:endParaRPr lang="en-US" sz="2400" dirty="0">
              <a:latin typeface="Calibri" panose="020F0502020204030204" pitchFamily="34" charset="0"/>
              <a:cs typeface="Calibri" panose="020F0502020204030204" pitchFamily="34" charset="0"/>
            </a:endParaRPr>
          </a:p>
          <a:p>
            <a:pPr marL="406400" indent="-292100"/>
            <a:endParaRPr lang="en-US" sz="2800" dirty="0">
              <a:latin typeface="Calibri" panose="020F0502020204030204" pitchFamily="34" charset="0"/>
              <a:cs typeface="Calibri" panose="020F0502020204030204" pitchFamily="34" charset="0"/>
            </a:endParaRPr>
          </a:p>
        </p:txBody>
      </p:sp>
      <p:pic>
        <p:nvPicPr>
          <p:cNvPr id="16" name="Picture 15" descr="Silhouette of a person and person talking">
            <a:extLst>
              <a:ext uri="{FF2B5EF4-FFF2-40B4-BE49-F238E27FC236}">
                <a16:creationId xmlns:a16="http://schemas.microsoft.com/office/drawing/2014/main" id="{ACB0D17D-C2F5-40E1-AE61-071C039BE3F4}"/>
              </a:ext>
            </a:extLst>
          </p:cNvPr>
          <p:cNvPicPr>
            <a:picLocks noChangeAspect="1"/>
          </p:cNvPicPr>
          <p:nvPr/>
        </p:nvPicPr>
        <p:blipFill rotWithShape="1">
          <a:blip r:embed="rId11">
            <a:extLst>
              <a:ext uri="{837473B0-CC2E-450A-ABE3-18F120FF3D39}">
                <a1611:picAttrSrcUrl xmlns:a1611="http://schemas.microsoft.com/office/drawing/2016/11/main" r:id="rId12"/>
              </a:ext>
            </a:extLst>
          </a:blip>
          <a:srcRect l="16375" t="9876" r="12099" b="8552"/>
          <a:stretch/>
        </p:blipFill>
        <p:spPr>
          <a:xfrm>
            <a:off x="8783783" y="845820"/>
            <a:ext cx="3255674" cy="6039669"/>
          </a:xfrm>
          <a:prstGeom prst="rect">
            <a:avLst/>
          </a:prstGeom>
        </p:spPr>
      </p:pic>
    </p:spTree>
    <p:extLst>
      <p:ext uri="{BB962C8B-B14F-4D97-AF65-F5344CB8AC3E}">
        <p14:creationId xmlns:p14="http://schemas.microsoft.com/office/powerpoint/2010/main" val="23431035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104</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0" y="1798970"/>
              <a:ext cx="12191999" cy="708255"/>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latin typeface="Calibri" panose="020F0502020204030204" pitchFamily="34" charset="0"/>
                  <a:cs typeface="Calibri" panose="020F0502020204030204" pitchFamily="34" charset="0"/>
                </a:rPr>
                <a:t>Self-Advocacy in High School</a:t>
              </a:r>
              <a:endParaRPr lang="en-US" sz="18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3849626" y="1178352"/>
            <a:ext cx="7734149" cy="3886707"/>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279400"/>
            <a:r>
              <a:rPr lang="en-US" sz="2800" dirty="0">
                <a:solidFill>
                  <a:schemeClr val="tx1">
                    <a:lumMod val="85000"/>
                    <a:lumOff val="15000"/>
                  </a:schemeClr>
                </a:solidFill>
                <a:latin typeface="Calibri" panose="020F0502020204030204" pitchFamily="34" charset="0"/>
                <a:cs typeface="Calibri" panose="020F0502020204030204" pitchFamily="34" charset="0"/>
              </a:rPr>
              <a:t>Knowing and requesting needed supports</a:t>
            </a:r>
          </a:p>
          <a:p>
            <a:pPr marL="457200" indent="-279400"/>
            <a:r>
              <a:rPr lang="en-US" sz="2800" dirty="0">
                <a:solidFill>
                  <a:schemeClr val="tx1">
                    <a:lumMod val="85000"/>
                    <a:lumOff val="15000"/>
                  </a:schemeClr>
                </a:solidFill>
                <a:latin typeface="Calibri" panose="020F0502020204030204" pitchFamily="34" charset="0"/>
                <a:cs typeface="Calibri" panose="020F0502020204030204" pitchFamily="34" charset="0"/>
              </a:rPr>
              <a:t>Knowing who, when, and how to ask for help</a:t>
            </a:r>
          </a:p>
          <a:p>
            <a:pPr marL="457200" indent="-279400"/>
            <a:r>
              <a:rPr lang="en-US" sz="2800" dirty="0">
                <a:solidFill>
                  <a:schemeClr val="tx1">
                    <a:lumMod val="85000"/>
                    <a:lumOff val="15000"/>
                  </a:schemeClr>
                </a:solidFill>
                <a:latin typeface="Calibri" panose="020F0502020204030204" pitchFamily="34" charset="0"/>
                <a:cs typeface="Calibri" panose="020F0502020204030204" pitchFamily="34" charset="0"/>
              </a:rPr>
              <a:t>Understanding basic legal rights and disclosure</a:t>
            </a:r>
          </a:p>
          <a:p>
            <a:pPr marL="457200" indent="-279400"/>
            <a:r>
              <a:rPr lang="en-US" sz="2800" dirty="0">
                <a:solidFill>
                  <a:schemeClr val="tx1">
                    <a:lumMod val="85000"/>
                    <a:lumOff val="15000"/>
                  </a:schemeClr>
                </a:solidFill>
                <a:latin typeface="Calibri" panose="020F0502020204030204" pitchFamily="34" charset="0"/>
                <a:cs typeface="Calibri" panose="020F0502020204030204" pitchFamily="34" charset="0"/>
              </a:rPr>
              <a:t>Participating in IEPs, goal setting, making decisions, problem solving</a:t>
            </a:r>
          </a:p>
          <a:p>
            <a:pPr marL="457200" indent="-279400"/>
            <a:r>
              <a:rPr lang="en-US" sz="2800" dirty="0">
                <a:solidFill>
                  <a:schemeClr val="tx1">
                    <a:lumMod val="85000"/>
                    <a:lumOff val="15000"/>
                  </a:schemeClr>
                </a:solidFill>
                <a:latin typeface="Calibri" panose="020F0502020204030204" pitchFamily="34" charset="0"/>
                <a:cs typeface="Calibri" panose="020F0502020204030204" pitchFamily="34" charset="0"/>
              </a:rPr>
              <a:t>Negotiating on own behalf</a:t>
            </a:r>
          </a:p>
          <a:p>
            <a:pPr marL="457200" indent="-279400"/>
            <a:r>
              <a:rPr lang="en-US" sz="2800" dirty="0">
                <a:solidFill>
                  <a:schemeClr val="tx1">
                    <a:lumMod val="85000"/>
                    <a:lumOff val="15000"/>
                  </a:schemeClr>
                </a:solidFill>
                <a:latin typeface="Calibri" panose="020F0502020204030204" pitchFamily="34" charset="0"/>
                <a:cs typeface="Calibri" panose="020F0502020204030204" pitchFamily="34" charset="0"/>
              </a:rPr>
              <a:t>Taking on more responsibilities for needs</a:t>
            </a:r>
          </a:p>
          <a:p>
            <a:pPr marL="457200" indent="-279400"/>
            <a:r>
              <a:rPr lang="en-US" sz="2800" dirty="0">
                <a:solidFill>
                  <a:schemeClr val="tx1">
                    <a:lumMod val="85000"/>
                    <a:lumOff val="15000"/>
                  </a:schemeClr>
                </a:solidFill>
                <a:latin typeface="Calibri" panose="020F0502020204030204" pitchFamily="34" charset="0"/>
                <a:cs typeface="Calibri" panose="020F0502020204030204" pitchFamily="34" charset="0"/>
              </a:rPr>
              <a:t>Basic self-care</a:t>
            </a:r>
          </a:p>
          <a:p>
            <a:pPr marL="457200" indent="-279400"/>
            <a:r>
              <a:rPr lang="en-US" sz="2800" dirty="0">
                <a:solidFill>
                  <a:schemeClr val="tx1">
                    <a:lumMod val="85000"/>
                    <a:lumOff val="15000"/>
                  </a:schemeClr>
                </a:solidFill>
                <a:latin typeface="Calibri" panose="020F0502020204030204" pitchFamily="34" charset="0"/>
                <a:cs typeface="Calibri" panose="020F0502020204030204" pitchFamily="34" charset="0"/>
              </a:rPr>
              <a:t>Active role in higher education considerations</a:t>
            </a:r>
          </a:p>
          <a:p>
            <a:endParaRPr lang="en-US" sz="2400" dirty="0">
              <a:latin typeface="Calibri" panose="020F0502020204030204" pitchFamily="34" charset="0"/>
              <a:cs typeface="Calibri" panose="020F0502020204030204" pitchFamily="34" charset="0"/>
            </a:endParaRPr>
          </a:p>
        </p:txBody>
      </p:sp>
      <p:pic>
        <p:nvPicPr>
          <p:cNvPr id="9" name="Picture 8" descr="A clipboard with a pencil and checklist&#10;&#10;Description automatically generated">
            <a:extLst>
              <a:ext uri="{FF2B5EF4-FFF2-40B4-BE49-F238E27FC236}">
                <a16:creationId xmlns:a16="http://schemas.microsoft.com/office/drawing/2014/main" id="{19F68B8F-CF70-5019-4F3B-6A9536BD6EE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7577" y="1431373"/>
            <a:ext cx="3957203" cy="3995253"/>
          </a:xfrm>
          <a:prstGeom prst="rect">
            <a:avLst/>
          </a:prstGeom>
        </p:spPr>
      </p:pic>
    </p:spTree>
    <p:extLst>
      <p:ext uri="{BB962C8B-B14F-4D97-AF65-F5344CB8AC3E}">
        <p14:creationId xmlns:p14="http://schemas.microsoft.com/office/powerpoint/2010/main" val="41951393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105</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2418735" y="1798970"/>
              <a:ext cx="7514973" cy="708255"/>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bg1"/>
                  </a:solidFill>
                  <a:latin typeface="Calibri" panose="020F0502020204030204" pitchFamily="34" charset="0"/>
                  <a:cs typeface="Calibri" panose="020F0502020204030204" pitchFamily="34" charset="0"/>
                </a:rPr>
                <a:t>Self-Advocacy at College</a:t>
              </a:r>
              <a:endParaRPr lang="en-US" sz="28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3" y="879269"/>
            <a:ext cx="7956085" cy="5766079"/>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tx1">
                    <a:lumMod val="85000"/>
                    <a:lumOff val="15000"/>
                  </a:schemeClr>
                </a:solidFill>
                <a:latin typeface="Calibri" panose="020F0502020204030204" pitchFamily="34" charset="0"/>
                <a:cs typeface="Calibri" panose="020F0502020204030204" pitchFamily="34" charset="0"/>
              </a:rPr>
              <a:t>High school, plus…</a:t>
            </a:r>
          </a:p>
          <a:p>
            <a:pPr marL="457200" indent="-279400"/>
            <a:r>
              <a:rPr lang="en-US" sz="3200" dirty="0">
                <a:solidFill>
                  <a:schemeClr val="tx1">
                    <a:lumMod val="85000"/>
                    <a:lumOff val="15000"/>
                  </a:schemeClr>
                </a:solidFill>
                <a:latin typeface="Calibri" panose="020F0502020204030204" pitchFamily="34" charset="0"/>
                <a:cs typeface="Calibri" panose="020F0502020204030204" pitchFamily="34" charset="0"/>
              </a:rPr>
              <a:t>Navigating campus logistically</a:t>
            </a:r>
          </a:p>
          <a:p>
            <a:pPr marL="457200" indent="-279400"/>
            <a:r>
              <a:rPr lang="en-US" sz="3200" dirty="0">
                <a:solidFill>
                  <a:schemeClr val="tx1">
                    <a:lumMod val="85000"/>
                    <a:lumOff val="15000"/>
                  </a:schemeClr>
                </a:solidFill>
                <a:latin typeface="Calibri" panose="020F0502020204030204" pitchFamily="34" charset="0"/>
                <a:cs typeface="Calibri" panose="020F0502020204030204" pitchFamily="34" charset="0"/>
              </a:rPr>
              <a:t>Living with roommates</a:t>
            </a:r>
          </a:p>
          <a:p>
            <a:pPr marL="457200" indent="-279400"/>
            <a:r>
              <a:rPr lang="en-US" sz="3200" dirty="0">
                <a:solidFill>
                  <a:schemeClr val="tx1">
                    <a:lumMod val="85000"/>
                    <a:lumOff val="15000"/>
                  </a:schemeClr>
                </a:solidFill>
                <a:latin typeface="Calibri" panose="020F0502020204030204" pitchFamily="34" charset="0"/>
                <a:cs typeface="Calibri" panose="020F0502020204030204" pitchFamily="34" charset="0"/>
              </a:rPr>
              <a:t>Financial autonomy</a:t>
            </a:r>
          </a:p>
          <a:p>
            <a:pPr marL="457200" indent="-279400"/>
            <a:r>
              <a:rPr lang="en-US" sz="3200" dirty="0">
                <a:solidFill>
                  <a:schemeClr val="tx1">
                    <a:lumMod val="85000"/>
                    <a:lumOff val="15000"/>
                  </a:schemeClr>
                </a:solidFill>
                <a:latin typeface="Calibri" panose="020F0502020204030204" pitchFamily="34" charset="0"/>
                <a:cs typeface="Calibri" panose="020F0502020204030204" pitchFamily="34" charset="0"/>
              </a:rPr>
              <a:t>Disclosing when appropriate</a:t>
            </a:r>
          </a:p>
          <a:p>
            <a:pPr marL="457200" indent="-279400"/>
            <a:r>
              <a:rPr lang="en-US" sz="3200" dirty="0">
                <a:solidFill>
                  <a:schemeClr val="tx1">
                    <a:lumMod val="85000"/>
                    <a:lumOff val="15000"/>
                  </a:schemeClr>
                </a:solidFill>
                <a:latin typeface="Calibri" panose="020F0502020204030204" pitchFamily="34" charset="0"/>
                <a:cs typeface="Calibri" panose="020F0502020204030204" pitchFamily="34" charset="0"/>
              </a:rPr>
              <a:t>Communicating needs and wants</a:t>
            </a:r>
          </a:p>
          <a:p>
            <a:pPr marL="457200" indent="-279400"/>
            <a:r>
              <a:rPr lang="en-US" sz="3200" dirty="0">
                <a:solidFill>
                  <a:schemeClr val="tx1">
                    <a:lumMod val="85000"/>
                    <a:lumOff val="15000"/>
                  </a:schemeClr>
                </a:solidFill>
                <a:latin typeface="Calibri" panose="020F0502020204030204" pitchFamily="34" charset="0"/>
                <a:cs typeface="Calibri" panose="020F0502020204030204" pitchFamily="34" charset="0"/>
              </a:rPr>
              <a:t>Understanding diverse course requirements</a:t>
            </a:r>
          </a:p>
          <a:p>
            <a:pPr marL="457200" indent="-279400"/>
            <a:r>
              <a:rPr lang="en-US" sz="3200" dirty="0">
                <a:solidFill>
                  <a:schemeClr val="tx1">
                    <a:lumMod val="85000"/>
                    <a:lumOff val="15000"/>
                  </a:schemeClr>
                </a:solidFill>
                <a:latin typeface="Calibri" panose="020F0502020204030204" pitchFamily="34" charset="0"/>
                <a:cs typeface="Calibri" panose="020F0502020204030204" pitchFamily="34" charset="0"/>
              </a:rPr>
              <a:t>Developing relationships and social connections</a:t>
            </a:r>
          </a:p>
          <a:p>
            <a:endParaRPr lang="en-US" sz="24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779EC3DD-5ED4-0F49-AA6B-A31503A0FC3E}"/>
              </a:ext>
            </a:extLst>
          </p:cNvPr>
          <p:cNvPicPr>
            <a:picLocks noChangeAspect="1"/>
          </p:cNvPicPr>
          <p:nvPr/>
        </p:nvPicPr>
        <p:blipFill>
          <a:blip r:embed="rId3"/>
          <a:stretch>
            <a:fillRect/>
          </a:stretch>
        </p:blipFill>
        <p:spPr>
          <a:xfrm>
            <a:off x="8068008" y="1429870"/>
            <a:ext cx="3998259" cy="3998259"/>
          </a:xfrm>
          <a:prstGeom prst="rect">
            <a:avLst/>
          </a:prstGeom>
        </p:spPr>
      </p:pic>
    </p:spTree>
    <p:extLst>
      <p:ext uri="{BB962C8B-B14F-4D97-AF65-F5344CB8AC3E}">
        <p14:creationId xmlns:p14="http://schemas.microsoft.com/office/powerpoint/2010/main" val="37623588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106</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457200" y="1798970"/>
              <a:ext cx="107188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Self-Advocacy at College</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08327" y="930805"/>
            <a:ext cx="5716803" cy="5563440"/>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bg2">
                    <a:lumMod val="25000"/>
                  </a:schemeClr>
                </a:solidFill>
                <a:latin typeface="Calibri" panose="020F0502020204030204" pitchFamily="34" charset="0"/>
                <a:cs typeface="Calibri" panose="020F0502020204030204" pitchFamily="34" charset="0"/>
              </a:rPr>
              <a:t>Other skills for living on campus</a:t>
            </a:r>
          </a:p>
          <a:p>
            <a:pPr marL="520700" indent="-292100"/>
            <a:r>
              <a:rPr lang="en-US" sz="2800" dirty="0">
                <a:solidFill>
                  <a:schemeClr val="bg2">
                    <a:lumMod val="25000"/>
                  </a:schemeClr>
                </a:solidFill>
                <a:latin typeface="Calibri" panose="020F0502020204030204" pitchFamily="34" charset="0"/>
                <a:cs typeface="Calibri" panose="020F0502020204030204" pitchFamily="34" charset="0"/>
              </a:rPr>
              <a:t>Meal preparation, lists, shopping, planning, cafeteria</a:t>
            </a:r>
          </a:p>
          <a:p>
            <a:pPr marL="520700" indent="-292100"/>
            <a:r>
              <a:rPr lang="en-US" sz="2800" dirty="0">
                <a:solidFill>
                  <a:schemeClr val="bg2">
                    <a:lumMod val="25000"/>
                  </a:schemeClr>
                </a:solidFill>
                <a:latin typeface="Calibri" panose="020F0502020204030204" pitchFamily="34" charset="0"/>
                <a:cs typeface="Calibri" panose="020F0502020204030204" pitchFamily="34" charset="0"/>
              </a:rPr>
              <a:t>Living and sharing space</a:t>
            </a:r>
          </a:p>
          <a:p>
            <a:pPr marL="520700" indent="-292100"/>
            <a:r>
              <a:rPr lang="en-US" sz="2800" dirty="0">
                <a:solidFill>
                  <a:schemeClr val="bg2">
                    <a:lumMod val="25000"/>
                  </a:schemeClr>
                </a:solidFill>
                <a:latin typeface="Calibri" panose="020F0502020204030204" pitchFamily="34" charset="0"/>
                <a:cs typeface="Calibri" panose="020F0502020204030204" pitchFamily="34" charset="0"/>
              </a:rPr>
              <a:t>Hygiene and self-care </a:t>
            </a:r>
          </a:p>
          <a:p>
            <a:pPr marL="520700" indent="-292100"/>
            <a:r>
              <a:rPr lang="en-US" sz="2800" dirty="0">
                <a:solidFill>
                  <a:schemeClr val="bg2">
                    <a:lumMod val="25000"/>
                  </a:schemeClr>
                </a:solidFill>
                <a:latin typeface="Calibri" panose="020F0502020204030204" pitchFamily="34" charset="0"/>
                <a:cs typeface="Calibri" panose="020F0502020204030204" pitchFamily="34" charset="0"/>
              </a:rPr>
              <a:t>Health care </a:t>
            </a:r>
          </a:p>
          <a:p>
            <a:pPr marL="520700" indent="-292100"/>
            <a:r>
              <a:rPr lang="en-US" sz="2800" dirty="0">
                <a:solidFill>
                  <a:schemeClr val="bg2">
                    <a:lumMod val="25000"/>
                  </a:schemeClr>
                </a:solidFill>
                <a:latin typeface="Calibri" panose="020F0502020204030204" pitchFamily="34" charset="0"/>
                <a:cs typeface="Calibri" panose="020F0502020204030204" pitchFamily="34" charset="0"/>
              </a:rPr>
              <a:t>Safety and risks</a:t>
            </a:r>
          </a:p>
          <a:p>
            <a:pPr marL="520700" indent="-292100"/>
            <a:r>
              <a:rPr lang="en-US" sz="2800" dirty="0">
                <a:solidFill>
                  <a:schemeClr val="bg2">
                    <a:lumMod val="25000"/>
                  </a:schemeClr>
                </a:solidFill>
                <a:latin typeface="Calibri" panose="020F0502020204030204" pitchFamily="34" charset="0"/>
                <a:cs typeface="Calibri" panose="020F0502020204030204" pitchFamily="34" charset="0"/>
              </a:rPr>
              <a:t>Transportation</a:t>
            </a:r>
          </a:p>
          <a:p>
            <a:pPr marL="520700" indent="-292100"/>
            <a:r>
              <a:rPr lang="en-US" sz="2800" dirty="0">
                <a:solidFill>
                  <a:schemeClr val="bg2">
                    <a:lumMod val="25000"/>
                  </a:schemeClr>
                </a:solidFill>
                <a:latin typeface="Calibri" panose="020F0502020204030204" pitchFamily="34" charset="0"/>
                <a:cs typeface="Calibri" panose="020F0502020204030204" pitchFamily="34" charset="0"/>
              </a:rPr>
              <a:t>Other…</a:t>
            </a:r>
            <a:br>
              <a:rPr lang="en-US" sz="2800" dirty="0">
                <a:solidFill>
                  <a:schemeClr val="bg2">
                    <a:lumMod val="25000"/>
                  </a:schemeClr>
                </a:solidFill>
                <a:latin typeface="Calibri" panose="020F0502020204030204" pitchFamily="34" charset="0"/>
                <a:cs typeface="Calibri" panose="020F0502020204030204" pitchFamily="34" charset="0"/>
              </a:rPr>
            </a:br>
            <a:endParaRPr lang="en-US" sz="2800" dirty="0">
              <a:solidFill>
                <a:schemeClr val="bg2">
                  <a:lumMod val="25000"/>
                </a:schemeClr>
              </a:solidFill>
              <a:latin typeface="Calibri" panose="020F0502020204030204" pitchFamily="34" charset="0"/>
              <a:cs typeface="Calibri" panose="020F0502020204030204" pitchFamily="34" charset="0"/>
            </a:endParaRPr>
          </a:p>
        </p:txBody>
      </p:sp>
      <p:pic>
        <p:nvPicPr>
          <p:cNvPr id="9" name="Picture 8" descr="A doctor with his arms crossed">
            <a:extLst>
              <a:ext uri="{FF2B5EF4-FFF2-40B4-BE49-F238E27FC236}">
                <a16:creationId xmlns:a16="http://schemas.microsoft.com/office/drawing/2014/main" id="{3F2CC589-8854-B00B-8492-AC8DC94AAB8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4572" r="14427"/>
          <a:stretch/>
        </p:blipFill>
        <p:spPr>
          <a:xfrm>
            <a:off x="5954829" y="879270"/>
            <a:ext cx="6237171" cy="5856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1934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8CE91-67B8-577E-E551-918F2A7B8B7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25B809-65B6-12A9-67A3-AF00063BCB57}"/>
              </a:ext>
            </a:extLst>
          </p:cNvPr>
          <p:cNvSpPr>
            <a:spLocks noGrp="1"/>
          </p:cNvSpPr>
          <p:nvPr>
            <p:ph type="sldNum" sz="quarter" idx="12"/>
          </p:nvPr>
        </p:nvSpPr>
        <p:spPr/>
        <p:txBody>
          <a:bodyPr/>
          <a:lstStyle/>
          <a:p>
            <a:fld id="{DAFE32E5-E969-41B5-9854-2B7067549FE3}" type="slidenum">
              <a:rPr lang="en-US" smtClean="0"/>
              <a:pPr/>
              <a:t>107</a:t>
            </a:fld>
            <a:endParaRPr lang="en-US" dirty="0"/>
          </a:p>
        </p:txBody>
      </p:sp>
      <p:grpSp>
        <p:nvGrpSpPr>
          <p:cNvPr id="8" name="Group 7">
            <a:extLst>
              <a:ext uri="{FF2B5EF4-FFF2-40B4-BE49-F238E27FC236}">
                <a16:creationId xmlns:a16="http://schemas.microsoft.com/office/drawing/2014/main" id="{7C7D87B7-ECD4-CD26-4235-D5B8088A66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1B704DB-53A6-0B47-F74E-062D4249D3E7}"/>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7441B065-A5D8-79AB-02AF-ED557C5649CA}"/>
                </a:ext>
              </a:extLst>
            </p:cNvPr>
            <p:cNvSpPr txBox="1">
              <a:spLocks/>
            </p:cNvSpPr>
            <p:nvPr/>
          </p:nvSpPr>
          <p:spPr>
            <a:xfrm>
              <a:off x="1905000" y="1798970"/>
              <a:ext cx="9004299" cy="708255"/>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Self-Advocacy-Resources</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06E595BF-8C80-8ED1-7D8C-385C44F2985A}"/>
              </a:ext>
            </a:extLst>
          </p:cNvPr>
          <p:cNvSpPr txBox="1">
            <a:spLocks/>
          </p:cNvSpPr>
          <p:nvPr/>
        </p:nvSpPr>
        <p:spPr>
          <a:xfrm>
            <a:off x="125731" y="950410"/>
            <a:ext cx="7427594" cy="5230270"/>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2">
                    <a:lumMod val="25000"/>
                  </a:schemeClr>
                </a:solidFill>
                <a:latin typeface="Calibri" panose="020F0502020204030204" pitchFamily="34" charset="0"/>
                <a:cs typeface="Calibri" panose="020F0502020204030204" pitchFamily="34" charset="0"/>
              </a:rPr>
              <a:t>Resources</a:t>
            </a:r>
          </a:p>
          <a:p>
            <a:pPr marL="342900"/>
            <a:r>
              <a:rPr lang="en-US" sz="2800" dirty="0">
                <a:solidFill>
                  <a:schemeClr val="bg2">
                    <a:lumMod val="25000"/>
                  </a:schemeClr>
                </a:solidFill>
                <a:latin typeface="Calibri" panose="020F0502020204030204" pitchFamily="34" charset="0"/>
                <a:cs typeface="Calibri" panose="020F0502020204030204" pitchFamily="34" charset="0"/>
                <a:hlinkClick r:id="rId2"/>
              </a:rPr>
              <a:t>I’m Determined</a:t>
            </a:r>
            <a:r>
              <a:rPr lang="en-US" sz="2800" dirty="0">
                <a:solidFill>
                  <a:schemeClr val="bg2">
                    <a:lumMod val="25000"/>
                  </a:schemeClr>
                </a:solidFill>
                <a:latin typeface="Calibri" panose="020F0502020204030204" pitchFamily="34" charset="0"/>
                <a:cs typeface="Calibri" panose="020F0502020204030204" pitchFamily="34" charset="0"/>
              </a:rPr>
              <a:t>-Self-Advocacy: description, tools, resources for implementing</a:t>
            </a:r>
          </a:p>
          <a:p>
            <a:pPr marL="342900"/>
            <a:r>
              <a:rPr lang="en-US" sz="2800" dirty="0">
                <a:solidFill>
                  <a:schemeClr val="bg2">
                    <a:lumMod val="25000"/>
                  </a:schemeClr>
                </a:solidFill>
                <a:latin typeface="Calibri" panose="020F0502020204030204" pitchFamily="34" charset="0"/>
                <a:cs typeface="Calibri" panose="020F0502020204030204" pitchFamily="34" charset="0"/>
              </a:rPr>
              <a:t>Ohio Center for Autism and Low Incidence (OCALI): </a:t>
            </a:r>
            <a:r>
              <a:rPr lang="en-US" sz="2800" dirty="0">
                <a:solidFill>
                  <a:schemeClr val="bg2">
                    <a:lumMod val="25000"/>
                  </a:schemeClr>
                </a:solidFill>
                <a:latin typeface="Calibri" panose="020F0502020204030204" pitchFamily="34" charset="0"/>
                <a:cs typeface="Calibri" panose="020F0502020204030204" pitchFamily="34" charset="0"/>
                <a:hlinkClick r:id="rId3"/>
              </a:rPr>
              <a:t>Self-Advocacy and Self-Determination – Evidence Based Practices </a:t>
            </a:r>
            <a:r>
              <a:rPr lang="en-US" sz="2800" dirty="0">
                <a:solidFill>
                  <a:schemeClr val="bg2">
                    <a:lumMod val="25000"/>
                  </a:schemeClr>
                </a:solidFill>
                <a:latin typeface="Calibri" panose="020F0502020204030204" pitchFamily="34" charset="0"/>
                <a:cs typeface="Calibri" panose="020F0502020204030204" pitchFamily="34" charset="0"/>
              </a:rPr>
              <a:t>(includes a PowerPoint, Develop of self-determination skills handout, skill areas associated with self-determination, research, and more</a:t>
            </a:r>
          </a:p>
          <a:p>
            <a:pPr marL="342900"/>
            <a:r>
              <a:rPr lang="en-US" sz="2800" dirty="0">
                <a:solidFill>
                  <a:schemeClr val="bg2">
                    <a:lumMod val="25000"/>
                  </a:schemeClr>
                </a:solidFill>
                <a:latin typeface="Calibri" panose="020F0502020204030204" pitchFamily="34" charset="0"/>
                <a:cs typeface="Calibri" panose="020F0502020204030204" pitchFamily="34" charset="0"/>
              </a:rPr>
              <a:t>Transition TN: </a:t>
            </a:r>
            <a:r>
              <a:rPr lang="en-US" sz="2800" dirty="0">
                <a:solidFill>
                  <a:schemeClr val="bg2">
                    <a:lumMod val="25000"/>
                  </a:schemeClr>
                </a:solidFill>
                <a:latin typeface="Calibri" panose="020F0502020204030204" pitchFamily="34" charset="0"/>
                <a:cs typeface="Calibri" panose="020F0502020204030204" pitchFamily="34" charset="0"/>
                <a:hlinkClick r:id="rId4"/>
              </a:rPr>
              <a:t>Pathways to Self-Determination: Video for Educators </a:t>
            </a:r>
            <a:r>
              <a:rPr lang="en-US" sz="2800" dirty="0">
                <a:solidFill>
                  <a:schemeClr val="bg2">
                    <a:lumMod val="25000"/>
                  </a:schemeClr>
                </a:solidFill>
                <a:latin typeface="Calibri" panose="020F0502020204030204" pitchFamily="34" charset="0"/>
                <a:cs typeface="Calibri" panose="020F0502020204030204" pitchFamily="34" charset="0"/>
              </a:rPr>
              <a:t>by Erik Carter, Vanderbilt University</a:t>
            </a:r>
            <a:endParaRPr lang="en-US" sz="3200" dirty="0">
              <a:latin typeface="Calibri" panose="020F0502020204030204" pitchFamily="34" charset="0"/>
              <a:cs typeface="Calibri" panose="020F0502020204030204" pitchFamily="34" charset="0"/>
            </a:endParaRPr>
          </a:p>
        </p:txBody>
      </p:sp>
      <p:pic>
        <p:nvPicPr>
          <p:cNvPr id="5122" name="Picture 2" descr="The Power of Self Advocacy">
            <a:extLst>
              <a:ext uri="{FF2B5EF4-FFF2-40B4-BE49-F238E27FC236}">
                <a16:creationId xmlns:a16="http://schemas.microsoft.com/office/drawing/2014/main" id="{5AE27A4D-B915-AABC-237B-17DBA81019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547" r="48359"/>
          <a:stretch/>
        </p:blipFill>
        <p:spPr bwMode="auto">
          <a:xfrm>
            <a:off x="7791450" y="845820"/>
            <a:ext cx="4400550" cy="6036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9533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108</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106680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lumMod val="7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612900" y="1798970"/>
              <a:ext cx="86233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bg1"/>
                  </a:solidFill>
                  <a:latin typeface="Calibri" panose="020F0502020204030204" pitchFamily="34" charset="0"/>
                  <a:cs typeface="Calibri" panose="020F0502020204030204" pitchFamily="34" charset="0"/>
                </a:rPr>
                <a:t>Resources and Wrap-Up</a:t>
              </a:r>
              <a:endParaRPr lang="en-US" sz="2800" dirty="0">
                <a:latin typeface="Calibri" panose="020F0502020204030204" pitchFamily="34" charset="0"/>
                <a:cs typeface="Calibri" panose="020F0502020204030204" pitchFamily="34" charset="0"/>
              </a:endParaRPr>
            </a:p>
          </p:txBody>
        </p:sp>
      </p:grpSp>
      <p:pic>
        <p:nvPicPr>
          <p:cNvPr id="2" name="Picture 1" descr="A group of graduates in graduation gowns&#10;&#10;Description automatically generated">
            <a:extLst>
              <a:ext uri="{FF2B5EF4-FFF2-40B4-BE49-F238E27FC236}">
                <a16:creationId xmlns:a16="http://schemas.microsoft.com/office/drawing/2014/main" id="{6559430A-A1BC-543E-9833-516DA26B9F1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7314" b="21008"/>
          <a:stretch/>
        </p:blipFill>
        <p:spPr>
          <a:xfrm>
            <a:off x="0" y="1046531"/>
            <a:ext cx="12362709" cy="5811470"/>
          </a:xfrm>
          <a:prstGeom prst="rect">
            <a:avLst/>
          </a:prstGeom>
        </p:spPr>
      </p:pic>
    </p:spTree>
    <p:extLst>
      <p:ext uri="{BB962C8B-B14F-4D97-AF65-F5344CB8AC3E}">
        <p14:creationId xmlns:p14="http://schemas.microsoft.com/office/powerpoint/2010/main" val="4482081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109</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457200" y="1798970"/>
              <a:ext cx="107188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Student Guidance</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6492385" y="1049419"/>
            <a:ext cx="4527752" cy="5156729"/>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chemeClr val="bg2">
                    <a:lumMod val="25000"/>
                  </a:schemeClr>
                </a:solidFill>
                <a:latin typeface="Calibri" panose="020F0502020204030204" pitchFamily="34" charset="0"/>
                <a:cs typeface="Calibri" panose="020F0502020204030204" pitchFamily="34" charset="0"/>
                <a:hlinkClick r:id="rId2"/>
              </a:rPr>
              <a:t>Resource</a:t>
            </a:r>
            <a:r>
              <a:rPr lang="en-US" sz="2800" dirty="0">
                <a:solidFill>
                  <a:schemeClr val="bg2">
                    <a:lumMod val="25000"/>
                  </a:schemeClr>
                </a:solidFill>
                <a:latin typeface="Calibri" panose="020F0502020204030204" pitchFamily="34" charset="0"/>
                <a:cs typeface="Calibri" panose="020F0502020204030204" pitchFamily="34" charset="0"/>
              </a:rPr>
              <a:t> for student for rating executive function, self-advocacy, and social communication skills.</a:t>
            </a:r>
          </a:p>
          <a:p>
            <a:pPr marL="0" indent="0">
              <a:buNone/>
            </a:pPr>
            <a:endParaRPr lang="en-US" sz="2800" dirty="0">
              <a:solidFill>
                <a:schemeClr val="bg2">
                  <a:lumMod val="25000"/>
                </a:schemeClr>
              </a:solidFill>
              <a:latin typeface="Calibri" panose="020F0502020204030204" pitchFamily="34" charset="0"/>
              <a:cs typeface="Calibri" panose="020F0502020204030204" pitchFamily="34" charset="0"/>
            </a:endParaRPr>
          </a:p>
          <a:p>
            <a:pPr marL="0" indent="0">
              <a:buNone/>
            </a:pPr>
            <a:r>
              <a:rPr lang="en-US" sz="2800" dirty="0">
                <a:solidFill>
                  <a:schemeClr val="bg2">
                    <a:lumMod val="25000"/>
                  </a:schemeClr>
                </a:solidFill>
                <a:latin typeface="Calibri" panose="020F0502020204030204" pitchFamily="34" charset="0"/>
                <a:cs typeface="Calibri" panose="020F0502020204030204" pitchFamily="34" charset="0"/>
              </a:rPr>
              <a:t>In addition to student, can also be used by educators, vocational rehabilitation, and families</a:t>
            </a:r>
          </a:p>
        </p:txBody>
      </p:sp>
      <p:pic>
        <p:nvPicPr>
          <p:cNvPr id="11" name="Picture 10">
            <a:extLst>
              <a:ext uri="{FF2B5EF4-FFF2-40B4-BE49-F238E27FC236}">
                <a16:creationId xmlns:a16="http://schemas.microsoft.com/office/drawing/2014/main" id="{925504C7-64E4-3F35-8614-0CCD3A4725A8}"/>
              </a:ext>
            </a:extLst>
          </p:cNvPr>
          <p:cNvPicPr>
            <a:picLocks noChangeAspect="1"/>
          </p:cNvPicPr>
          <p:nvPr/>
        </p:nvPicPr>
        <p:blipFill rotWithShape="1">
          <a:blip r:embed="rId3"/>
          <a:srcRect l="55834" t="28653" r="25984" b="11279"/>
          <a:stretch/>
        </p:blipFill>
        <p:spPr>
          <a:xfrm>
            <a:off x="120072" y="927183"/>
            <a:ext cx="5900517" cy="5482564"/>
          </a:xfrm>
          <a:prstGeom prst="rect">
            <a:avLst/>
          </a:prstGeom>
          <a:ln>
            <a:solidFill>
              <a:schemeClr val="bg1">
                <a:lumMod val="75000"/>
              </a:schemeClr>
            </a:solidFill>
          </a:ln>
        </p:spPr>
      </p:pic>
    </p:spTree>
    <p:extLst>
      <p:ext uri="{BB962C8B-B14F-4D97-AF65-F5344CB8AC3E}">
        <p14:creationId xmlns:p14="http://schemas.microsoft.com/office/powerpoint/2010/main" val="1924940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11</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1362635"/>
            <a:chOff x="0" y="1769807"/>
            <a:chExt cx="12192000" cy="737418"/>
          </a:xfrm>
          <a:solidFill>
            <a:schemeClr val="accent2">
              <a:lumMod val="75000"/>
            </a:schemeClr>
          </a:solidFill>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grp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88585" y="1840830"/>
              <a:ext cx="11814810" cy="656303"/>
            </a:xfrm>
            <a:prstGeom prst="rect">
              <a:avLst/>
            </a:prstGeom>
            <a:grpFill/>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b="1" dirty="0">
                  <a:solidFill>
                    <a:schemeClr val="bg1"/>
                  </a:solidFill>
                  <a:latin typeface="Calibri" panose="020F0502020204030204" pitchFamily="34" charset="0"/>
                  <a:cs typeface="Calibri" panose="020F0502020204030204" pitchFamily="34" charset="0"/>
                </a:rPr>
                <a:t>IDD &amp; ASD</a:t>
              </a:r>
              <a:endParaRPr lang="en-US" sz="4000" dirty="0">
                <a:latin typeface="Calibri" panose="020F0502020204030204" pitchFamily="34" charset="0"/>
                <a:cs typeface="Calibri" panose="020F0502020204030204" pitchFamily="34" charset="0"/>
              </a:endParaRPr>
            </a:p>
          </p:txBody>
        </p:sp>
      </p:grpSp>
      <p:pic>
        <p:nvPicPr>
          <p:cNvPr id="2" name="Picture 1" descr="A colorful hands with black background">
            <a:extLst>
              <a:ext uri="{FF2B5EF4-FFF2-40B4-BE49-F238E27FC236}">
                <a16:creationId xmlns:a16="http://schemas.microsoft.com/office/drawing/2014/main" id="{83324CF0-23F6-6CBC-B649-74AF97DF69A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540703" y="1131836"/>
            <a:ext cx="8615056" cy="5743371"/>
          </a:xfrm>
          <a:prstGeom prst="rect">
            <a:avLst/>
          </a:prstGeom>
        </p:spPr>
      </p:pic>
    </p:spTree>
    <p:extLst>
      <p:ext uri="{BB962C8B-B14F-4D97-AF65-F5344CB8AC3E}">
        <p14:creationId xmlns:p14="http://schemas.microsoft.com/office/powerpoint/2010/main" val="26901733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B209D-2671-EDDC-0D59-89CCF94A25F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651F22-82DE-1A50-189E-AC9ECA5EA2F0}"/>
              </a:ext>
            </a:extLst>
          </p:cNvPr>
          <p:cNvSpPr>
            <a:spLocks noGrp="1"/>
          </p:cNvSpPr>
          <p:nvPr>
            <p:ph type="sldNum" sz="quarter" idx="12"/>
          </p:nvPr>
        </p:nvSpPr>
        <p:spPr/>
        <p:txBody>
          <a:bodyPr/>
          <a:lstStyle/>
          <a:p>
            <a:fld id="{DAFE32E5-E969-41B5-9854-2B7067549FE3}" type="slidenum">
              <a:rPr lang="en-US" smtClean="0"/>
              <a:pPr/>
              <a:t>110</a:t>
            </a:fld>
            <a:endParaRPr lang="en-US" dirty="0"/>
          </a:p>
        </p:txBody>
      </p:sp>
      <p:sp>
        <p:nvSpPr>
          <p:cNvPr id="2" name="Text Placeholder 35">
            <a:extLst>
              <a:ext uri="{FF2B5EF4-FFF2-40B4-BE49-F238E27FC236}">
                <a16:creationId xmlns:a16="http://schemas.microsoft.com/office/drawing/2014/main" id="{9AB59572-25FE-AF9B-712F-F42CD0DB1863}"/>
              </a:ext>
            </a:extLst>
          </p:cNvPr>
          <p:cNvSpPr txBox="1">
            <a:spLocks/>
          </p:cNvSpPr>
          <p:nvPr/>
        </p:nvSpPr>
        <p:spPr>
          <a:xfrm>
            <a:off x="3530256" y="845820"/>
            <a:ext cx="8655288" cy="5828686"/>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chemeClr val="bg2">
                    <a:lumMod val="25000"/>
                  </a:schemeClr>
                </a:solidFill>
                <a:latin typeface="Calibri" panose="020F0502020204030204" pitchFamily="34" charset="0"/>
                <a:cs typeface="Calibri" panose="020F0502020204030204" pitchFamily="34" charset="0"/>
              </a:rPr>
              <a:t>Western Michigan University-Kalamazoo Autism Center, </a:t>
            </a:r>
            <a:r>
              <a:rPr lang="en-US" sz="2800" b="1" dirty="0">
                <a:solidFill>
                  <a:schemeClr val="bg2">
                    <a:lumMod val="25000"/>
                  </a:schemeClr>
                </a:solidFill>
                <a:latin typeface="Calibri" panose="020F0502020204030204" pitchFamily="34" charset="0"/>
                <a:cs typeface="Calibri" panose="020F0502020204030204" pitchFamily="34" charset="0"/>
                <a:hlinkClick r:id="rId2"/>
              </a:rPr>
              <a:t>Autism Services Center (ASC)</a:t>
            </a:r>
            <a:endParaRPr lang="en-US" sz="2800" b="1" dirty="0">
              <a:solidFill>
                <a:schemeClr val="bg2">
                  <a:lumMod val="25000"/>
                </a:schemeClr>
              </a:solidFill>
              <a:latin typeface="Calibri" panose="020F0502020204030204" pitchFamily="34" charset="0"/>
              <a:cs typeface="Calibri" panose="020F0502020204030204" pitchFamily="34" charset="0"/>
            </a:endParaRPr>
          </a:p>
          <a:p>
            <a:r>
              <a:rPr lang="en-US" sz="2400" dirty="0">
                <a:solidFill>
                  <a:schemeClr val="bg2">
                    <a:lumMod val="25000"/>
                  </a:schemeClr>
                </a:solidFill>
                <a:latin typeface="Calibri" panose="020F0502020204030204" pitchFamily="34" charset="0"/>
                <a:cs typeface="Calibri" panose="020F0502020204030204" pitchFamily="34" charset="0"/>
              </a:rPr>
              <a:t>ASD/Intensive Support Model</a:t>
            </a:r>
          </a:p>
          <a:p>
            <a:r>
              <a:rPr lang="en-US" sz="2400" dirty="0">
                <a:solidFill>
                  <a:schemeClr val="bg2">
                    <a:lumMod val="25000"/>
                  </a:schemeClr>
                </a:solidFill>
                <a:latin typeface="Calibri" panose="020F0502020204030204" pitchFamily="34" charset="0"/>
                <a:cs typeface="Calibri" panose="020F0502020204030204" pitchFamily="34" charset="0"/>
              </a:rPr>
              <a:t>Expertise with ASD and best practice interventions and supports</a:t>
            </a:r>
          </a:p>
          <a:p>
            <a:r>
              <a:rPr lang="en-US" sz="2400" dirty="0">
                <a:solidFill>
                  <a:schemeClr val="bg2">
                    <a:lumMod val="25000"/>
                  </a:schemeClr>
                </a:solidFill>
                <a:latin typeface="Calibri" panose="020F0502020204030204" pitchFamily="34" charset="0"/>
                <a:cs typeface="Calibri" panose="020F0502020204030204" pitchFamily="34" charset="0"/>
              </a:rPr>
              <a:t>Immersive summer experience and ongoing support opportunities </a:t>
            </a:r>
          </a:p>
          <a:p>
            <a:r>
              <a:rPr lang="en-US" sz="2400" dirty="0">
                <a:solidFill>
                  <a:schemeClr val="bg2">
                    <a:lumMod val="25000"/>
                  </a:schemeClr>
                </a:solidFill>
                <a:latin typeface="Calibri" panose="020F0502020204030204" pitchFamily="34" charset="0"/>
                <a:cs typeface="Calibri" panose="020F0502020204030204" pitchFamily="34" charset="0"/>
              </a:rPr>
              <a:t>Acceptance to WMU </a:t>
            </a:r>
          </a:p>
          <a:p>
            <a:r>
              <a:rPr lang="en-US" sz="2400" dirty="0">
                <a:solidFill>
                  <a:schemeClr val="bg2">
                    <a:lumMod val="25000"/>
                  </a:schemeClr>
                </a:solidFill>
                <a:latin typeface="Calibri" panose="020F0502020204030204" pitchFamily="34" charset="0"/>
                <a:cs typeface="Calibri" panose="020F0502020204030204" pitchFamily="34" charset="0"/>
              </a:rPr>
              <a:t>Communication conduit with disability supports and professors</a:t>
            </a:r>
          </a:p>
          <a:p>
            <a:r>
              <a:rPr lang="en-US" sz="2400" dirty="0">
                <a:solidFill>
                  <a:schemeClr val="bg2">
                    <a:lumMod val="25000"/>
                  </a:schemeClr>
                </a:solidFill>
                <a:latin typeface="Calibri" panose="020F0502020204030204" pitchFamily="34" charset="0"/>
                <a:cs typeface="Calibri" panose="020F0502020204030204" pitchFamily="34" charset="0"/>
              </a:rPr>
              <a:t>Workshops addressing needs of students</a:t>
            </a:r>
          </a:p>
          <a:p>
            <a:r>
              <a:rPr lang="en-US" sz="2400" dirty="0">
                <a:solidFill>
                  <a:schemeClr val="bg2">
                    <a:lumMod val="25000"/>
                  </a:schemeClr>
                </a:solidFill>
                <a:latin typeface="Calibri" panose="020F0502020204030204" pitchFamily="34" charset="0"/>
                <a:cs typeface="Calibri" panose="020F0502020204030204" pitchFamily="34" charset="0"/>
              </a:rPr>
              <a:t>Social opportunities connecting students with similar interests</a:t>
            </a:r>
          </a:p>
          <a:p>
            <a:r>
              <a:rPr lang="en-US" sz="2400" dirty="0">
                <a:solidFill>
                  <a:schemeClr val="bg2">
                    <a:lumMod val="25000"/>
                  </a:schemeClr>
                </a:solidFill>
                <a:latin typeface="Calibri" panose="020F0502020204030204" pitchFamily="34" charset="0"/>
                <a:cs typeface="Calibri" panose="020F0502020204030204" pitchFamily="34" charset="0"/>
              </a:rPr>
              <a:t>Structured study times with support staff</a:t>
            </a:r>
          </a:p>
          <a:p>
            <a:r>
              <a:rPr lang="en-US" sz="2400" dirty="0">
                <a:solidFill>
                  <a:schemeClr val="bg2">
                    <a:lumMod val="25000"/>
                  </a:schemeClr>
                </a:solidFill>
                <a:latin typeface="Calibri" panose="020F0502020204030204" pitchFamily="34" charset="0"/>
                <a:cs typeface="Calibri" panose="020F0502020204030204" pitchFamily="34" charset="0"/>
              </a:rPr>
              <a:t>Systematically fade support as skills are gained </a:t>
            </a:r>
          </a:p>
          <a:p>
            <a:r>
              <a:rPr lang="en-US" sz="2400" dirty="0">
                <a:solidFill>
                  <a:schemeClr val="bg2">
                    <a:lumMod val="25000"/>
                  </a:schemeClr>
                </a:solidFill>
                <a:latin typeface="Calibri" panose="020F0502020204030204" pitchFamily="34" charset="0"/>
                <a:cs typeface="Calibri" panose="020F0502020204030204" pitchFamily="34" charset="0"/>
              </a:rPr>
              <a:t>Parent/support sessions (adhere to FERPA)</a:t>
            </a:r>
          </a:p>
          <a:p>
            <a:endParaRPr lang="en-US" sz="2800" dirty="0">
              <a:solidFill>
                <a:schemeClr val="bg2">
                  <a:lumMod val="25000"/>
                </a:schemeClr>
              </a:solidFill>
              <a:latin typeface="Calibri" panose="020F0502020204030204" pitchFamily="34" charset="0"/>
              <a:cs typeface="Calibri" panose="020F0502020204030204" pitchFamily="34" charset="0"/>
            </a:endParaRPr>
          </a:p>
          <a:p>
            <a:endParaRPr lang="en-US" sz="2800" dirty="0">
              <a:solidFill>
                <a:schemeClr val="bg2">
                  <a:lumMod val="25000"/>
                </a:schemeClr>
              </a:solidFill>
              <a:latin typeface="Calibri" panose="020F0502020204030204" pitchFamily="34" charset="0"/>
              <a:cs typeface="Calibri" panose="020F0502020204030204" pitchFamily="34" charset="0"/>
            </a:endParaRPr>
          </a:p>
          <a:p>
            <a:endParaRPr lang="en-US" sz="2800" dirty="0">
              <a:solidFill>
                <a:schemeClr val="bg2">
                  <a:lumMod val="25000"/>
                </a:schemeClr>
              </a:solidFill>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72CEC69E-FBD3-4796-8418-E4231013451A}"/>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1D7EAE8B-EAEC-BA7D-0EDF-97C72C2E4E95}"/>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BD8481F8-F60D-2EFB-A234-FA5459488345}"/>
                </a:ext>
              </a:extLst>
            </p:cNvPr>
            <p:cNvSpPr txBox="1">
              <a:spLocks/>
            </p:cNvSpPr>
            <p:nvPr/>
          </p:nvSpPr>
          <p:spPr>
            <a:xfrm>
              <a:off x="457200" y="1798970"/>
              <a:ext cx="107188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ASD Support Program</a:t>
              </a:r>
              <a:endParaRPr lang="en-US" sz="2400" dirty="0">
                <a:latin typeface="Calibri" panose="020F0502020204030204" pitchFamily="34" charset="0"/>
                <a:cs typeface="Calibri" panose="020F0502020204030204" pitchFamily="34" charset="0"/>
              </a:endParaRPr>
            </a:p>
          </p:txBody>
        </p:sp>
      </p:grpSp>
      <p:pic>
        <p:nvPicPr>
          <p:cNvPr id="8196" name="Picture 4">
            <a:extLst>
              <a:ext uri="{FF2B5EF4-FFF2-40B4-BE49-F238E27FC236}">
                <a16:creationId xmlns:a16="http://schemas.microsoft.com/office/drawing/2014/main" id="{07D5C47F-B7F4-810B-0114-0FF58F36525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1360" b="29421"/>
          <a:stretch/>
        </p:blipFill>
        <p:spPr bwMode="auto">
          <a:xfrm rot="20619336">
            <a:off x="13702" y="844855"/>
            <a:ext cx="2649091" cy="103894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2E0B3E6C-0EFB-7952-151A-436FDA88B4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r="16493" b="20981"/>
          <a:stretch/>
        </p:blipFill>
        <p:spPr bwMode="auto">
          <a:xfrm>
            <a:off x="0" y="2303084"/>
            <a:ext cx="3686176" cy="4554916"/>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A00A72F5-D3DD-A93B-6E26-D449339F35EB}"/>
              </a:ext>
            </a:extLst>
          </p:cNvPr>
          <p:cNvPicPr>
            <a:picLocks noChangeAspect="1"/>
          </p:cNvPicPr>
          <p:nvPr/>
        </p:nvPicPr>
        <p:blipFill rotWithShape="1">
          <a:blip r:embed="rId5">
            <a:extLst>
              <a:ext uri="{96DAC541-7B7A-43D3-8B79-37D633B846F1}">
                <asvg:svgBlip xmlns:asvg="http://schemas.microsoft.com/office/drawing/2016/SVG/main" r:embed="rId6"/>
              </a:ext>
              <a:ext uri="{837473B0-CC2E-450A-ABE3-18F120FF3D39}">
                <a1611:picAttrSrcUrl xmlns:a1611="http://schemas.microsoft.com/office/drawing/2016/11/main" r:id="rId7"/>
              </a:ext>
            </a:extLst>
          </a:blip>
          <a:srcRect l="17655" t="5374" r="16307" b="4329"/>
          <a:stretch/>
        </p:blipFill>
        <p:spPr>
          <a:xfrm>
            <a:off x="1214423" y="2020255"/>
            <a:ext cx="426880" cy="583693"/>
          </a:xfrm>
          <a:prstGeom prst="rect">
            <a:avLst/>
          </a:prstGeom>
        </p:spPr>
      </p:pic>
    </p:spTree>
    <p:extLst>
      <p:ext uri="{BB962C8B-B14F-4D97-AF65-F5344CB8AC3E}">
        <p14:creationId xmlns:p14="http://schemas.microsoft.com/office/powerpoint/2010/main" val="32614275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8E30E-DFE0-F411-ABF9-CA86BF160BF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DAA5EA-09EE-B5A0-14B8-71F663FDEF9F}"/>
              </a:ext>
            </a:extLst>
          </p:cNvPr>
          <p:cNvSpPr>
            <a:spLocks noGrp="1"/>
          </p:cNvSpPr>
          <p:nvPr>
            <p:ph type="sldNum" sz="quarter" idx="12"/>
          </p:nvPr>
        </p:nvSpPr>
        <p:spPr/>
        <p:txBody>
          <a:bodyPr/>
          <a:lstStyle/>
          <a:p>
            <a:fld id="{DAFE32E5-E969-41B5-9854-2B7067549FE3}" type="slidenum">
              <a:rPr lang="en-US" smtClean="0"/>
              <a:pPr/>
              <a:t>111</a:t>
            </a:fld>
            <a:endParaRPr lang="en-US" dirty="0"/>
          </a:p>
        </p:txBody>
      </p:sp>
      <p:grpSp>
        <p:nvGrpSpPr>
          <p:cNvPr id="8" name="Group 7">
            <a:extLst>
              <a:ext uri="{FF2B5EF4-FFF2-40B4-BE49-F238E27FC236}">
                <a16:creationId xmlns:a16="http://schemas.microsoft.com/office/drawing/2014/main" id="{5E0F93BC-6D9D-E0C9-C59D-4D8FEFCF1DE4}"/>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82258DC1-B015-ECEC-3E78-93823FBE241F}"/>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63C000F1-24FE-0082-136C-D25E00BEA404}"/>
                </a:ext>
              </a:extLst>
            </p:cNvPr>
            <p:cNvSpPr txBox="1">
              <a:spLocks/>
            </p:cNvSpPr>
            <p:nvPr/>
          </p:nvSpPr>
          <p:spPr>
            <a:xfrm>
              <a:off x="457200" y="1798970"/>
              <a:ext cx="107188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Key Take-Aways</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B015FC51-4AEC-B3CD-9FFF-BAC37F8240CD}"/>
              </a:ext>
            </a:extLst>
          </p:cNvPr>
          <p:cNvSpPr txBox="1">
            <a:spLocks/>
          </p:cNvSpPr>
          <p:nvPr/>
        </p:nvSpPr>
        <p:spPr>
          <a:xfrm>
            <a:off x="1601600" y="2248463"/>
            <a:ext cx="10075825" cy="904944"/>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bg2">
                    <a:lumMod val="25000"/>
                  </a:schemeClr>
                </a:solidFill>
                <a:latin typeface="Calibri" panose="020F0502020204030204" pitchFamily="34" charset="0"/>
                <a:cs typeface="Calibri" panose="020F0502020204030204" pitchFamily="34" charset="0"/>
              </a:rPr>
              <a:t>Learn and understand</a:t>
            </a:r>
            <a:r>
              <a:rPr lang="en-US" sz="2400" dirty="0">
                <a:solidFill>
                  <a:schemeClr val="bg2">
                    <a:lumMod val="25000"/>
                  </a:schemeClr>
                </a:solidFill>
                <a:latin typeface="Calibri" panose="020F0502020204030204" pitchFamily="34" charset="0"/>
                <a:cs typeface="Calibri" panose="020F0502020204030204" pitchFamily="34" charset="0"/>
              </a:rPr>
              <a:t> core features of IDD and ASD which can help with support and intervention strategies and increasing preparedness for higher education.</a:t>
            </a:r>
          </a:p>
        </p:txBody>
      </p:sp>
      <p:pic>
        <p:nvPicPr>
          <p:cNvPr id="7" name="Picture 6" descr="A blue and green square with a building logo">
            <a:extLst>
              <a:ext uri="{FF2B5EF4-FFF2-40B4-BE49-F238E27FC236}">
                <a16:creationId xmlns:a16="http://schemas.microsoft.com/office/drawing/2014/main" id="{D35AE9FD-E149-1176-A9F6-4A4EDEB4F72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394" t="4375" r="2692" b="3222"/>
          <a:stretch/>
        </p:blipFill>
        <p:spPr>
          <a:xfrm>
            <a:off x="457200" y="3784524"/>
            <a:ext cx="1006636" cy="1001090"/>
          </a:xfrm>
          <a:prstGeom prst="rect">
            <a:avLst/>
          </a:prstGeom>
        </p:spPr>
      </p:pic>
      <p:sp>
        <p:nvSpPr>
          <p:cNvPr id="10" name="Text Placeholder 35">
            <a:extLst>
              <a:ext uri="{FF2B5EF4-FFF2-40B4-BE49-F238E27FC236}">
                <a16:creationId xmlns:a16="http://schemas.microsoft.com/office/drawing/2014/main" id="{F0F81407-00EF-5B62-28F4-06D6CB26AA91}"/>
              </a:ext>
            </a:extLst>
          </p:cNvPr>
          <p:cNvSpPr txBox="1">
            <a:spLocks/>
          </p:cNvSpPr>
          <p:nvPr/>
        </p:nvSpPr>
        <p:spPr>
          <a:xfrm>
            <a:off x="1481470" y="1108717"/>
            <a:ext cx="10349762" cy="845820"/>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388" indent="0">
              <a:buNone/>
            </a:pPr>
            <a:r>
              <a:rPr lang="en-US" sz="2400" b="1" dirty="0">
                <a:solidFill>
                  <a:schemeClr val="bg2">
                    <a:lumMod val="25000"/>
                  </a:schemeClr>
                </a:solidFill>
                <a:latin typeface="Calibri" panose="020F0502020204030204" pitchFamily="34" charset="0"/>
                <a:cs typeface="Calibri" panose="020F0502020204030204" pitchFamily="34" charset="0"/>
              </a:rPr>
              <a:t>Focus</a:t>
            </a:r>
            <a:r>
              <a:rPr lang="en-US" sz="2400" dirty="0">
                <a:solidFill>
                  <a:schemeClr val="bg2">
                    <a:lumMod val="25000"/>
                  </a:schemeClr>
                </a:solidFill>
                <a:latin typeface="Calibri" panose="020F0502020204030204" pitchFamily="34" charset="0"/>
                <a:cs typeface="Calibri" panose="020F0502020204030204" pitchFamily="34" charset="0"/>
              </a:rPr>
              <a:t> on skills needed to promote success in college while in high school:  executive function, self-advocacy, and social communication skills.</a:t>
            </a:r>
            <a:endParaRPr lang="en-US" sz="2400" i="1" dirty="0">
              <a:solidFill>
                <a:schemeClr val="bg2">
                  <a:lumMod val="25000"/>
                </a:schemeClr>
              </a:solidFill>
              <a:latin typeface="Calibri" panose="020F0502020204030204" pitchFamily="34" charset="0"/>
              <a:cs typeface="Calibri" panose="020F0502020204030204" pitchFamily="34" charset="0"/>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59D40F36-3214-8A47-62D4-367EC61C8D3D}"/>
              </a:ext>
            </a:extLst>
          </p:cNvPr>
          <p:cNvPicPr>
            <a:picLocks noChangeAspect="1"/>
          </p:cNvPicPr>
          <p:nvPr/>
        </p:nvPicPr>
        <p:blipFill>
          <a:blip r:embed="rId4">
            <a:duotone>
              <a:schemeClr val="accent1">
                <a:shade val="45000"/>
                <a:satMod val="135000"/>
              </a:schemeClr>
              <a:prstClr val="white"/>
            </a:duotone>
            <a:extLst>
              <a:ext uri="{837473B0-CC2E-450A-ABE3-18F120FF3D39}">
                <a1611:picAttrSrcUrl xmlns:a1611="http://schemas.microsoft.com/office/drawing/2016/11/main" r:id="rId5"/>
              </a:ext>
            </a:extLst>
          </a:blip>
          <a:stretch>
            <a:fillRect/>
          </a:stretch>
        </p:blipFill>
        <p:spPr>
          <a:xfrm flipH="1">
            <a:off x="298303" y="2194360"/>
            <a:ext cx="1183167" cy="1097638"/>
          </a:xfrm>
          <a:prstGeom prst="rect">
            <a:avLst/>
          </a:prstGeom>
        </p:spPr>
      </p:pic>
      <p:pic>
        <p:nvPicPr>
          <p:cNvPr id="16" name="Picture 15" descr="A black background with a black square">
            <a:extLst>
              <a:ext uri="{FF2B5EF4-FFF2-40B4-BE49-F238E27FC236}">
                <a16:creationId xmlns:a16="http://schemas.microsoft.com/office/drawing/2014/main" id="{73B76EE6-DCC7-3879-2FA5-6C5E0C9867F9}"/>
              </a:ext>
            </a:extLst>
          </p:cNvPr>
          <p:cNvPicPr>
            <a:picLocks noChangeAspect="1"/>
          </p:cNvPicPr>
          <p:nvPr/>
        </p:nvPicPr>
        <p:blipFill>
          <a:blip r:embed="rId6">
            <a:duotone>
              <a:schemeClr val="accent1">
                <a:shade val="45000"/>
                <a:satMod val="135000"/>
              </a:schemeClr>
              <a:prstClr val="white"/>
            </a:duotone>
            <a:extLst>
              <a:ext uri="{837473B0-CC2E-450A-ABE3-18F120FF3D39}">
                <a1611:picAttrSrcUrl xmlns:a1611="http://schemas.microsoft.com/office/drawing/2016/11/main" r:id="rId7"/>
              </a:ext>
            </a:extLst>
          </a:blip>
          <a:stretch>
            <a:fillRect/>
          </a:stretch>
        </p:blipFill>
        <p:spPr>
          <a:xfrm>
            <a:off x="414440" y="1026054"/>
            <a:ext cx="935895" cy="868240"/>
          </a:xfrm>
          <a:prstGeom prst="rect">
            <a:avLst/>
          </a:prstGeom>
        </p:spPr>
      </p:pic>
      <p:sp>
        <p:nvSpPr>
          <p:cNvPr id="17" name="Text Placeholder 35">
            <a:extLst>
              <a:ext uri="{FF2B5EF4-FFF2-40B4-BE49-F238E27FC236}">
                <a16:creationId xmlns:a16="http://schemas.microsoft.com/office/drawing/2014/main" id="{7EE1AB09-3EE3-015A-A3A0-B9A7CC755934}"/>
              </a:ext>
            </a:extLst>
          </p:cNvPr>
          <p:cNvSpPr txBox="1">
            <a:spLocks/>
          </p:cNvSpPr>
          <p:nvPr/>
        </p:nvSpPr>
        <p:spPr>
          <a:xfrm>
            <a:off x="1601600" y="3610160"/>
            <a:ext cx="10293498" cy="1396944"/>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bg2">
                    <a:lumMod val="25000"/>
                  </a:schemeClr>
                </a:solidFill>
                <a:latin typeface="Calibri" panose="020F0502020204030204" pitchFamily="34" charset="0"/>
                <a:cs typeface="Calibri" panose="020F0502020204030204" pitchFamily="34" charset="0"/>
              </a:rPr>
              <a:t>Explore</a:t>
            </a:r>
            <a:r>
              <a:rPr lang="en-US" sz="2400" dirty="0">
                <a:solidFill>
                  <a:schemeClr val="bg2">
                    <a:lumMod val="25000"/>
                  </a:schemeClr>
                </a:solidFill>
                <a:latin typeface="Calibri" panose="020F0502020204030204" pitchFamily="34" charset="0"/>
                <a:cs typeface="Calibri" panose="020F0502020204030204" pitchFamily="34" charset="0"/>
              </a:rPr>
              <a:t> colleges who can support the individual and their needs, beyond academics. Offering academics and interests may not be sufficient for finishing. Many students may not fully understand the expectations or demands of attending college or higher education. </a:t>
            </a:r>
          </a:p>
          <a:p>
            <a:pPr marL="0" indent="0">
              <a:buNone/>
            </a:pPr>
            <a:endParaRPr lang="en-US" sz="2800" dirty="0">
              <a:solidFill>
                <a:schemeClr val="bg2">
                  <a:lumMod val="25000"/>
                </a:schemeClr>
              </a:solidFill>
              <a:latin typeface="Calibri" panose="020F0502020204030204" pitchFamily="34" charset="0"/>
              <a:cs typeface="Calibri" panose="020F0502020204030204" pitchFamily="34" charset="0"/>
            </a:endParaRPr>
          </a:p>
        </p:txBody>
      </p:sp>
      <p:sp>
        <p:nvSpPr>
          <p:cNvPr id="18" name="Text Placeholder 35">
            <a:extLst>
              <a:ext uri="{FF2B5EF4-FFF2-40B4-BE49-F238E27FC236}">
                <a16:creationId xmlns:a16="http://schemas.microsoft.com/office/drawing/2014/main" id="{83E812D8-8D1E-1470-4EE9-86EC7F5B48A3}"/>
              </a:ext>
            </a:extLst>
          </p:cNvPr>
          <p:cNvSpPr txBox="1">
            <a:spLocks/>
          </p:cNvSpPr>
          <p:nvPr/>
        </p:nvSpPr>
        <p:spPr>
          <a:xfrm>
            <a:off x="1537733" y="5209902"/>
            <a:ext cx="10293499" cy="1004206"/>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388" indent="0">
              <a:buNone/>
            </a:pPr>
            <a:r>
              <a:rPr lang="en-US" sz="2400" b="1" dirty="0">
                <a:solidFill>
                  <a:schemeClr val="bg2">
                    <a:lumMod val="25000"/>
                  </a:schemeClr>
                </a:solidFill>
                <a:latin typeface="Calibri" panose="020F0502020204030204" pitchFamily="34" charset="0"/>
                <a:cs typeface="Calibri" panose="020F0502020204030204" pitchFamily="34" charset="0"/>
              </a:rPr>
              <a:t>Use best practice strategies and supports </a:t>
            </a:r>
            <a:r>
              <a:rPr lang="en-US" sz="2400" dirty="0">
                <a:solidFill>
                  <a:schemeClr val="bg2">
                    <a:lumMod val="25000"/>
                  </a:schemeClr>
                </a:solidFill>
                <a:latin typeface="Calibri" panose="020F0502020204030204" pitchFamily="34" charset="0"/>
                <a:cs typeface="Calibri" panose="020F0502020204030204" pitchFamily="34" charset="0"/>
              </a:rPr>
              <a:t>in high school and college. Maintain high expectations, presume competence, and believe with necessary supports and preparation, higher education outcomes are attainable.</a:t>
            </a:r>
          </a:p>
        </p:txBody>
      </p:sp>
      <p:pic>
        <p:nvPicPr>
          <p:cNvPr id="20" name="Picture 19" descr="A person climbing up a stack of books&#10;&#10;Description automatically generated">
            <a:extLst>
              <a:ext uri="{FF2B5EF4-FFF2-40B4-BE49-F238E27FC236}">
                <a16:creationId xmlns:a16="http://schemas.microsoft.com/office/drawing/2014/main" id="{1F86E4B1-0397-570B-74E9-2FA0799EEA0D}"/>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74833" y="5241712"/>
            <a:ext cx="1006637" cy="1006637"/>
          </a:xfrm>
          <a:prstGeom prst="rect">
            <a:avLst/>
          </a:prstGeom>
        </p:spPr>
      </p:pic>
    </p:spTree>
    <p:extLst>
      <p:ext uri="{BB962C8B-B14F-4D97-AF65-F5344CB8AC3E}">
        <p14:creationId xmlns:p14="http://schemas.microsoft.com/office/powerpoint/2010/main" val="18777481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46C51-AA6A-4AA3-C64D-EB02554AC34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AE3D7B-6F6A-8C3F-103F-4FD1F9D29BE8}"/>
              </a:ext>
            </a:extLst>
          </p:cNvPr>
          <p:cNvSpPr>
            <a:spLocks noGrp="1"/>
          </p:cNvSpPr>
          <p:nvPr>
            <p:ph type="sldNum" sz="quarter" idx="12"/>
          </p:nvPr>
        </p:nvSpPr>
        <p:spPr/>
        <p:txBody>
          <a:bodyPr/>
          <a:lstStyle/>
          <a:p>
            <a:fld id="{DAFE32E5-E969-41B5-9854-2B7067549FE3}" type="slidenum">
              <a:rPr lang="en-US" smtClean="0"/>
              <a:pPr/>
              <a:t>112</a:t>
            </a:fld>
            <a:endParaRPr lang="en-US" dirty="0"/>
          </a:p>
        </p:txBody>
      </p:sp>
      <p:grpSp>
        <p:nvGrpSpPr>
          <p:cNvPr id="8" name="Group 7">
            <a:extLst>
              <a:ext uri="{FF2B5EF4-FFF2-40B4-BE49-F238E27FC236}">
                <a16:creationId xmlns:a16="http://schemas.microsoft.com/office/drawing/2014/main" id="{8C909BE2-21DF-2D5C-89F5-074F439959FB}"/>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B95A2976-8C27-92C5-2F92-EC0581819119}"/>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2C6DF401-C982-D97B-4029-B5DA49F0A54D}"/>
                </a:ext>
              </a:extLst>
            </p:cNvPr>
            <p:cNvSpPr txBox="1">
              <a:spLocks/>
            </p:cNvSpPr>
            <p:nvPr/>
          </p:nvSpPr>
          <p:spPr>
            <a:xfrm>
              <a:off x="457200" y="1798970"/>
              <a:ext cx="107188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Contact Information</a:t>
              </a:r>
              <a:endParaRPr lang="en-US" sz="2400" dirty="0">
                <a:latin typeface="Calibri" panose="020F0502020204030204" pitchFamily="34" charset="0"/>
                <a:cs typeface="Calibri" panose="020F0502020204030204" pitchFamily="34" charset="0"/>
              </a:endParaRPr>
            </a:p>
          </p:txBody>
        </p:sp>
      </p:grpSp>
      <p:sp>
        <p:nvSpPr>
          <p:cNvPr id="10" name="Text Placeholder 35">
            <a:extLst>
              <a:ext uri="{FF2B5EF4-FFF2-40B4-BE49-F238E27FC236}">
                <a16:creationId xmlns:a16="http://schemas.microsoft.com/office/drawing/2014/main" id="{C245527D-8729-5AAA-06F8-FD99CE4B3B0B}"/>
              </a:ext>
            </a:extLst>
          </p:cNvPr>
          <p:cNvSpPr txBox="1">
            <a:spLocks/>
          </p:cNvSpPr>
          <p:nvPr/>
        </p:nvSpPr>
        <p:spPr>
          <a:xfrm>
            <a:off x="281320" y="1299216"/>
            <a:ext cx="10349762" cy="340613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388" indent="0">
              <a:lnSpc>
                <a:spcPct val="100000"/>
              </a:lnSpc>
              <a:spcBef>
                <a:spcPts val="600"/>
              </a:spcBef>
              <a:buNone/>
            </a:pPr>
            <a:r>
              <a:rPr lang="en-US" sz="2400" b="1" dirty="0">
                <a:solidFill>
                  <a:schemeClr val="bg2">
                    <a:lumMod val="25000"/>
                  </a:schemeClr>
                </a:solidFill>
                <a:latin typeface="Calibri" panose="020F0502020204030204" pitchFamily="34" charset="0"/>
                <a:cs typeface="Calibri" panose="020F0502020204030204" pitchFamily="34" charset="0"/>
              </a:rPr>
              <a:t>Stacie Rulison, MS, M.Ed., BCBA, LBA</a:t>
            </a:r>
          </a:p>
          <a:p>
            <a:pPr marL="52388" indent="0">
              <a:lnSpc>
                <a:spcPct val="100000"/>
              </a:lnSpc>
              <a:spcBef>
                <a:spcPts val="600"/>
              </a:spcBef>
              <a:buNone/>
            </a:pPr>
            <a:r>
              <a:rPr lang="en-US" sz="2400" b="1" dirty="0">
                <a:solidFill>
                  <a:schemeClr val="bg2">
                    <a:lumMod val="25000"/>
                  </a:schemeClr>
                </a:solidFill>
                <a:latin typeface="Calibri" panose="020F0502020204030204" pitchFamily="34" charset="0"/>
                <a:cs typeface="Calibri" panose="020F0502020204030204" pitchFamily="34" charset="0"/>
              </a:rPr>
              <a:t>Consultant</a:t>
            </a:r>
          </a:p>
          <a:p>
            <a:pPr marL="52388" indent="0">
              <a:lnSpc>
                <a:spcPct val="100000"/>
              </a:lnSpc>
              <a:spcBef>
                <a:spcPts val="600"/>
              </a:spcBef>
              <a:buNone/>
            </a:pPr>
            <a:r>
              <a:rPr lang="en-US" sz="2400" b="1" dirty="0">
                <a:solidFill>
                  <a:schemeClr val="bg2">
                    <a:lumMod val="25000"/>
                  </a:schemeClr>
                </a:solidFill>
                <a:latin typeface="Calibri" panose="020F0502020204030204" pitchFamily="34" charset="0"/>
                <a:cs typeface="Calibri" panose="020F0502020204030204" pitchFamily="34" charset="0"/>
              </a:rPr>
              <a:t>Balance MI-Skills, Inc.</a:t>
            </a:r>
          </a:p>
          <a:p>
            <a:pPr marL="52388" indent="0">
              <a:lnSpc>
                <a:spcPct val="100000"/>
              </a:lnSpc>
              <a:spcBef>
                <a:spcPts val="600"/>
              </a:spcBef>
              <a:buNone/>
            </a:pPr>
            <a:r>
              <a:rPr lang="en-US" sz="2400" b="1" dirty="0">
                <a:solidFill>
                  <a:schemeClr val="bg2">
                    <a:lumMod val="25000"/>
                  </a:schemeClr>
                </a:solidFill>
                <a:latin typeface="Calibri" panose="020F0502020204030204" pitchFamily="34" charset="0"/>
                <a:cs typeface="Calibri" panose="020F0502020204030204" pitchFamily="34" charset="0"/>
              </a:rPr>
              <a:t>Website: </a:t>
            </a:r>
            <a:r>
              <a:rPr lang="en-US" sz="2400" b="1" dirty="0">
                <a:solidFill>
                  <a:schemeClr val="bg2">
                    <a:lumMod val="25000"/>
                  </a:schemeClr>
                </a:solidFill>
                <a:latin typeface="Calibri" panose="020F0502020204030204" pitchFamily="34" charset="0"/>
                <a:cs typeface="Calibri" panose="020F0502020204030204" pitchFamily="34" charset="0"/>
                <a:hlinkClick r:id="rId2"/>
              </a:rPr>
              <a:t>https://balancemi-skills.com</a:t>
            </a:r>
            <a:r>
              <a:rPr lang="en-US" sz="2400" b="1" dirty="0">
                <a:solidFill>
                  <a:schemeClr val="bg2">
                    <a:lumMod val="25000"/>
                  </a:schemeClr>
                </a:solidFill>
                <a:latin typeface="Calibri" panose="020F0502020204030204" pitchFamily="34" charset="0"/>
                <a:cs typeface="Calibri" panose="020F0502020204030204" pitchFamily="34" charset="0"/>
              </a:rPr>
              <a:t> </a:t>
            </a:r>
          </a:p>
          <a:p>
            <a:pPr marL="52388" indent="0">
              <a:buNone/>
            </a:pPr>
            <a:r>
              <a:rPr lang="en-US" sz="2400" b="1" dirty="0">
                <a:solidFill>
                  <a:schemeClr val="bg2">
                    <a:lumMod val="25000"/>
                  </a:schemeClr>
                </a:solidFill>
                <a:latin typeface="Calibri" panose="020F0502020204030204" pitchFamily="34" charset="0"/>
                <a:cs typeface="Calibri" panose="020F0502020204030204" pitchFamily="34" charset="0"/>
                <a:hlinkClick r:id="rId3"/>
              </a:rPr>
              <a:t>contact@balancemi-skills.com</a:t>
            </a:r>
            <a:endParaRPr lang="en-US" sz="2400" b="1" dirty="0">
              <a:solidFill>
                <a:schemeClr val="bg2">
                  <a:lumMod val="25000"/>
                </a:schemeClr>
              </a:solidFill>
              <a:latin typeface="Calibri" panose="020F0502020204030204" pitchFamily="34" charset="0"/>
              <a:cs typeface="Calibri" panose="020F0502020204030204" pitchFamily="34" charset="0"/>
            </a:endParaRPr>
          </a:p>
          <a:p>
            <a:pPr marL="52388" indent="0">
              <a:buNone/>
            </a:pPr>
            <a:r>
              <a:rPr lang="en-US" sz="2400" b="1" dirty="0">
                <a:solidFill>
                  <a:schemeClr val="bg2">
                    <a:lumMod val="25000"/>
                  </a:schemeClr>
                </a:solidFill>
                <a:latin typeface="Calibri" panose="020F0502020204030204" pitchFamily="34" charset="0"/>
                <a:cs typeface="Calibri" panose="020F0502020204030204" pitchFamily="34" charset="0"/>
              </a:rPr>
              <a:t>Personal email: </a:t>
            </a:r>
            <a:r>
              <a:rPr lang="en-US" sz="2400" b="1" dirty="0">
                <a:solidFill>
                  <a:schemeClr val="bg2">
                    <a:lumMod val="25000"/>
                  </a:schemeClr>
                </a:solidFill>
                <a:latin typeface="Calibri" panose="020F0502020204030204" pitchFamily="34" charset="0"/>
                <a:cs typeface="Calibri" panose="020F0502020204030204" pitchFamily="34" charset="0"/>
                <a:hlinkClick r:id="rId4"/>
              </a:rPr>
              <a:t>stacie.rulison@gmail.com</a:t>
            </a:r>
            <a:r>
              <a:rPr lang="en-US" sz="2400" b="1" dirty="0">
                <a:solidFill>
                  <a:schemeClr val="bg2">
                    <a:lumMod val="25000"/>
                  </a:schemeClr>
                </a:solidFill>
                <a:latin typeface="Calibri" panose="020F0502020204030204" pitchFamily="34" charset="0"/>
                <a:cs typeface="Calibri" panose="020F0502020204030204" pitchFamily="34" charset="0"/>
              </a:rPr>
              <a:t>  </a:t>
            </a:r>
          </a:p>
          <a:p>
            <a:pPr marL="52388" indent="0">
              <a:buNone/>
            </a:pPr>
            <a:endParaRPr lang="en-US" sz="2400" i="1" dirty="0">
              <a:solidFill>
                <a:schemeClr val="bg2">
                  <a:lumMod val="25000"/>
                </a:schemeClr>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2F2B3E19-46D8-0FE5-ABAC-91FDFF8876C6}"/>
              </a:ext>
            </a:extLst>
          </p:cNvPr>
          <p:cNvSpPr/>
          <p:nvPr/>
        </p:nvSpPr>
        <p:spPr>
          <a:xfrm>
            <a:off x="9484062" y="2616908"/>
            <a:ext cx="1954306" cy="4829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Balance MI-Skills, Inc.</a:t>
            </a:r>
          </a:p>
        </p:txBody>
      </p:sp>
      <p:pic>
        <p:nvPicPr>
          <p:cNvPr id="12" name="Picture 11">
            <a:extLst>
              <a:ext uri="{FF2B5EF4-FFF2-40B4-BE49-F238E27FC236}">
                <a16:creationId xmlns:a16="http://schemas.microsoft.com/office/drawing/2014/main" id="{DB994C5B-646E-56B7-35DD-DE874C258E75}"/>
              </a:ext>
            </a:extLst>
          </p:cNvPr>
          <p:cNvPicPr>
            <a:picLocks noChangeAspect="1"/>
          </p:cNvPicPr>
          <p:nvPr/>
        </p:nvPicPr>
        <p:blipFill>
          <a:blip r:embed="rId5"/>
          <a:stretch>
            <a:fillRect/>
          </a:stretch>
        </p:blipFill>
        <p:spPr>
          <a:xfrm>
            <a:off x="9700914" y="1411826"/>
            <a:ext cx="1475086" cy="1333948"/>
          </a:xfrm>
          <a:prstGeom prst="rect">
            <a:avLst/>
          </a:prstGeom>
        </p:spPr>
      </p:pic>
    </p:spTree>
    <p:extLst>
      <p:ext uri="{BB962C8B-B14F-4D97-AF65-F5344CB8AC3E}">
        <p14:creationId xmlns:p14="http://schemas.microsoft.com/office/powerpoint/2010/main" val="35873285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113</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2418736" y="1798970"/>
              <a:ext cx="7059562"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bg1"/>
                  </a:solidFill>
                  <a:latin typeface="Calibri" panose="020F0502020204030204" pitchFamily="34" charset="0"/>
                  <a:cs typeface="Calibri" panose="020F0502020204030204" pitchFamily="34" charset="0"/>
                </a:rPr>
                <a:t>Research</a:t>
              </a:r>
              <a:endParaRPr lang="en-US" sz="2800" dirty="0">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C0C3C7C5-2666-1DCE-48D6-F75C034E4FF8}"/>
              </a:ext>
            </a:extLst>
          </p:cNvPr>
          <p:cNvSpPr txBox="1"/>
          <p:nvPr/>
        </p:nvSpPr>
        <p:spPr>
          <a:xfrm>
            <a:off x="-114300" y="874688"/>
            <a:ext cx="11697242" cy="5016758"/>
          </a:xfrm>
          <a:prstGeom prst="rect">
            <a:avLst/>
          </a:prstGeom>
          <a:noFill/>
        </p:spPr>
        <p:txBody>
          <a:bodyPr wrap="square">
            <a:spAutoFit/>
          </a:bodyPr>
          <a:lstStyle/>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Accardo, A. L., Kuder, S. J., &amp; Woodruff, J. (2019). Accommodations and support services preferred by college students with autism spectrum disorder. </a:t>
            </a:r>
            <a:r>
              <a:rPr lang="en-US" sz="1600" i="1" dirty="0">
                <a:solidFill>
                  <a:schemeClr val="tx1">
                    <a:lumMod val="65000"/>
                    <a:lumOff val="35000"/>
                  </a:schemeClr>
                </a:solidFill>
                <a:latin typeface="Calibri" panose="020F0502020204030204" pitchFamily="34" charset="0"/>
                <a:cs typeface="Calibri" panose="020F0502020204030204" pitchFamily="34" charset="0"/>
              </a:rPr>
              <a:t>Autism</a:t>
            </a:r>
            <a:r>
              <a:rPr lang="en-US" sz="1600" dirty="0">
                <a:solidFill>
                  <a:schemeClr val="tx1">
                    <a:lumMod val="65000"/>
                    <a:lumOff val="35000"/>
                  </a:schemeClr>
                </a:solidFill>
                <a:latin typeface="Calibri" panose="020F0502020204030204" pitchFamily="34" charset="0"/>
                <a:cs typeface="Calibri" panose="020F0502020204030204" pitchFamily="34" charset="0"/>
              </a:rPr>
              <a:t>, </a:t>
            </a:r>
            <a:r>
              <a:rPr lang="en-US" sz="1600" i="1" dirty="0">
                <a:solidFill>
                  <a:schemeClr val="tx1">
                    <a:lumMod val="65000"/>
                    <a:lumOff val="35000"/>
                  </a:schemeClr>
                </a:solidFill>
                <a:latin typeface="Calibri" panose="020F0502020204030204" pitchFamily="34" charset="0"/>
                <a:cs typeface="Calibri" panose="020F0502020204030204" pitchFamily="34" charset="0"/>
              </a:rPr>
              <a:t>23</a:t>
            </a:r>
            <a:r>
              <a:rPr lang="en-US" sz="1600" dirty="0">
                <a:solidFill>
                  <a:schemeClr val="tx1">
                    <a:lumMod val="65000"/>
                    <a:lumOff val="35000"/>
                  </a:schemeClr>
                </a:solidFill>
                <a:latin typeface="Calibri" panose="020F0502020204030204" pitchFamily="34" charset="0"/>
                <a:cs typeface="Calibri" panose="020F0502020204030204" pitchFamily="34" charset="0"/>
              </a:rPr>
              <a:t>(3), 574–5.</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Barnhill, G. P. (2016). Supporting students with Asperger syndrome on college campuses: Current practices. </a:t>
            </a:r>
            <a:r>
              <a:rPr lang="en-US" sz="1600" i="1" dirty="0">
                <a:solidFill>
                  <a:schemeClr val="tx1">
                    <a:lumMod val="65000"/>
                    <a:lumOff val="35000"/>
                  </a:schemeClr>
                </a:solidFill>
                <a:latin typeface="Calibri" panose="020F0502020204030204" pitchFamily="34" charset="0"/>
                <a:cs typeface="Calibri" panose="020F0502020204030204" pitchFamily="34" charset="0"/>
              </a:rPr>
              <a:t>Focus on Autism and Other Developmental Disabilities, 31(1</a:t>
            </a:r>
            <a:r>
              <a:rPr lang="en-US" sz="1600" dirty="0">
                <a:solidFill>
                  <a:schemeClr val="tx1">
                    <a:lumMod val="65000"/>
                    <a:lumOff val="35000"/>
                  </a:schemeClr>
                </a:solidFill>
                <a:latin typeface="Calibri" panose="020F0502020204030204" pitchFamily="34" charset="0"/>
                <a:cs typeface="Calibri" panose="020F0502020204030204" pitchFamily="34" charset="0"/>
              </a:rPr>
              <a:t>), 3–15.</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Brown, K. R., &amp; Coomes, M. D. (2015). A spectrum of support: Current and best practices for Community College students with autism spectrum disorder (ASD) at community colleges. </a:t>
            </a:r>
            <a:r>
              <a:rPr lang="en-US" sz="1600" i="1" dirty="0">
                <a:solidFill>
                  <a:schemeClr val="tx1">
                    <a:lumMod val="65000"/>
                    <a:lumOff val="35000"/>
                  </a:schemeClr>
                </a:solidFill>
                <a:latin typeface="Calibri" panose="020F0502020204030204" pitchFamily="34" charset="0"/>
                <a:cs typeface="Calibri" panose="020F0502020204030204" pitchFamily="34" charset="0"/>
              </a:rPr>
              <a:t>Journal of Research and Practice, 40 </a:t>
            </a:r>
            <a:r>
              <a:rPr lang="en-US" sz="1600" dirty="0">
                <a:solidFill>
                  <a:schemeClr val="tx1">
                    <a:lumMod val="65000"/>
                    <a:lumOff val="35000"/>
                  </a:schemeClr>
                </a:solidFill>
                <a:latin typeface="Calibri" panose="020F0502020204030204" pitchFamily="34" charset="0"/>
                <a:cs typeface="Calibri" panose="020F0502020204030204" pitchFamily="34" charset="0"/>
              </a:rPr>
              <a:t>(6), 1–15.</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Cage, E., &amp; Howes, J. (2020). Dropping out and moving on: A qualitative study of autistic people’s experiences of university. </a:t>
            </a:r>
            <a:r>
              <a:rPr lang="en-US" sz="1600" i="1" dirty="0">
                <a:solidFill>
                  <a:schemeClr val="tx1">
                    <a:lumMod val="65000"/>
                    <a:lumOff val="35000"/>
                  </a:schemeClr>
                </a:solidFill>
                <a:latin typeface="Calibri" panose="020F0502020204030204" pitchFamily="34" charset="0"/>
                <a:cs typeface="Calibri" panose="020F0502020204030204" pitchFamily="34" charset="0"/>
              </a:rPr>
              <a:t>Autism, 24</a:t>
            </a:r>
            <a:r>
              <a:rPr lang="en-US" sz="1600" dirty="0">
                <a:solidFill>
                  <a:schemeClr val="tx1">
                    <a:lumMod val="65000"/>
                    <a:lumOff val="35000"/>
                  </a:schemeClr>
                </a:solidFill>
                <a:latin typeface="Calibri" panose="020F0502020204030204" pitchFamily="34" charset="0"/>
                <a:cs typeface="Calibri" panose="020F0502020204030204" pitchFamily="34" charset="0"/>
              </a:rPr>
              <a:t>(7), 1664-1675. </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Cox, Edelstein, J., Brogdon, B., &amp; Roy, A. (2021). Navigating Challenges to Facilitate Success for College Students with Autism. The Journal of Higher Education (Columbus), 92(2), 252–278.</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Davis, K. (2021). Supporting college students: Mental health And disability In higher education, </a:t>
            </a:r>
            <a:r>
              <a:rPr lang="en-US" sz="1600" i="1" dirty="0">
                <a:solidFill>
                  <a:schemeClr val="tx1">
                    <a:lumMod val="65000"/>
                    <a:lumOff val="35000"/>
                  </a:schemeClr>
                </a:solidFill>
                <a:latin typeface="Calibri" panose="020F0502020204030204" pitchFamily="34" charset="0"/>
                <a:cs typeface="Calibri" panose="020F0502020204030204" pitchFamily="34" charset="0"/>
              </a:rPr>
              <a:t>Mental Health America</a:t>
            </a:r>
            <a:r>
              <a:rPr lang="en-US" sz="1600" dirty="0">
                <a:solidFill>
                  <a:schemeClr val="tx1">
                    <a:lumMod val="65000"/>
                    <a:lumOff val="35000"/>
                  </a:schemeClr>
                </a:solidFill>
                <a:latin typeface="Calibri" panose="020F0502020204030204" pitchFamily="34" charset="0"/>
                <a:cs typeface="Calibri" panose="020F0502020204030204" pitchFamily="34" charset="0"/>
              </a:rPr>
              <a:t>. Link: https://mhanational.org/sites/default/files/MHA%20College%20Report%202021.pdf</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Dreaver, Thompson, C., Girdler, S., Adolfsson, M., Black, M. H., &amp; Falkmer, M. (2020). Success factors enabling employment for adults on the autism spectrum from employers’ perspective. </a:t>
            </a:r>
            <a:r>
              <a:rPr lang="en-US" sz="1600" i="1" dirty="0">
                <a:solidFill>
                  <a:schemeClr val="tx1">
                    <a:lumMod val="65000"/>
                    <a:lumOff val="35000"/>
                  </a:schemeClr>
                </a:solidFill>
                <a:latin typeface="Calibri" panose="020F0502020204030204" pitchFamily="34" charset="0"/>
                <a:cs typeface="Calibri" panose="020F0502020204030204" pitchFamily="34" charset="0"/>
              </a:rPr>
              <a:t>Journal of Autism and Developmental Disorders, 50</a:t>
            </a:r>
            <a:r>
              <a:rPr lang="en-US" sz="1600" dirty="0">
                <a:solidFill>
                  <a:schemeClr val="tx1">
                    <a:lumMod val="65000"/>
                    <a:lumOff val="35000"/>
                  </a:schemeClr>
                </a:solidFill>
                <a:latin typeface="Calibri" panose="020F0502020204030204" pitchFamily="34" charset="0"/>
                <a:cs typeface="Calibri" panose="020F0502020204030204" pitchFamily="34" charset="0"/>
              </a:rPr>
              <a:t>(5), 1657–166</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Dwyer, P., Mineo, E., Mifsud, K., Lindholm, C., Gurba, A., &amp; Waisman, T. C. (2023). Building neurodiversity-inclusive postsecondary campuses: Recommendations for leaders in higher education. Autism in adulthood : challenges and management, 5(1), 1–14.</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Elksin, N. &amp;Elksin, L. (2001). Adolescents with disabilities. The need for occupational social skills training. </a:t>
            </a:r>
            <a:r>
              <a:rPr lang="en-US" sz="1600" i="1" dirty="0">
                <a:solidFill>
                  <a:schemeClr val="tx1">
                    <a:lumMod val="65000"/>
                    <a:lumOff val="35000"/>
                  </a:schemeClr>
                </a:solidFill>
                <a:latin typeface="Calibri" panose="020F0502020204030204" pitchFamily="34" charset="0"/>
                <a:cs typeface="Calibri" panose="020F0502020204030204" pitchFamily="34" charset="0"/>
              </a:rPr>
              <a:t>Exceptionality,</a:t>
            </a:r>
            <a:r>
              <a:rPr lang="en-US" sz="1600" dirty="0">
                <a:solidFill>
                  <a:schemeClr val="tx1">
                    <a:lumMod val="65000"/>
                    <a:lumOff val="35000"/>
                  </a:schemeClr>
                </a:solidFill>
                <a:latin typeface="Calibri" panose="020F0502020204030204" pitchFamily="34" charset="0"/>
                <a:cs typeface="Calibri" panose="020F0502020204030204" pitchFamily="34" charset="0"/>
              </a:rPr>
              <a:t> </a:t>
            </a:r>
            <a:r>
              <a:rPr lang="en-US" sz="1600" i="1" dirty="0">
                <a:solidFill>
                  <a:schemeClr val="tx1">
                    <a:lumMod val="65000"/>
                    <a:lumOff val="35000"/>
                  </a:schemeClr>
                </a:solidFill>
                <a:latin typeface="Calibri" panose="020F0502020204030204" pitchFamily="34" charset="0"/>
                <a:cs typeface="Calibri" panose="020F0502020204030204" pitchFamily="34" charset="0"/>
              </a:rPr>
              <a:t>9</a:t>
            </a:r>
            <a:r>
              <a:rPr lang="en-US" sz="1600" dirty="0">
                <a:solidFill>
                  <a:schemeClr val="tx1">
                    <a:lumMod val="65000"/>
                    <a:lumOff val="35000"/>
                  </a:schemeClr>
                </a:solidFill>
                <a:latin typeface="Calibri" panose="020F0502020204030204" pitchFamily="34" charset="0"/>
                <a:cs typeface="Calibri" panose="020F0502020204030204" pitchFamily="34" charset="0"/>
              </a:rPr>
              <a:t>(1-2), 91-105.	</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Ervin, T., Wilson, A. N., Maynard, B. R., &amp; Bramblett, T. (2018). Determining the effectiveness of behavior skills training and observational learning on classroom behaviors: A case study. </a:t>
            </a:r>
            <a:r>
              <a:rPr lang="en-US" sz="1600" i="1" dirty="0">
                <a:solidFill>
                  <a:schemeClr val="tx1">
                    <a:lumMod val="65000"/>
                    <a:lumOff val="35000"/>
                  </a:schemeClr>
                </a:solidFill>
                <a:latin typeface="Calibri" panose="020F0502020204030204" pitchFamily="34" charset="0"/>
                <a:cs typeface="Calibri" panose="020F0502020204030204" pitchFamily="34" charset="0"/>
              </a:rPr>
              <a:t>Social Work Research, 42</a:t>
            </a:r>
            <a:r>
              <a:rPr lang="en-US" sz="1600" dirty="0">
                <a:solidFill>
                  <a:schemeClr val="tx1">
                    <a:lumMod val="65000"/>
                    <a:lumOff val="35000"/>
                  </a:schemeClr>
                </a:solidFill>
                <a:latin typeface="Calibri" panose="020F0502020204030204" pitchFamily="34" charset="0"/>
                <a:cs typeface="Calibri" panose="020F0502020204030204" pitchFamily="34" charset="0"/>
              </a:rPr>
              <a:t>(2), 106-117.</a:t>
            </a:r>
          </a:p>
        </p:txBody>
      </p:sp>
    </p:spTree>
    <p:extLst>
      <p:ext uri="{BB962C8B-B14F-4D97-AF65-F5344CB8AC3E}">
        <p14:creationId xmlns:p14="http://schemas.microsoft.com/office/powerpoint/2010/main" val="19315880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114</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2418736" y="1798970"/>
              <a:ext cx="7059562"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bg1"/>
                  </a:solidFill>
                  <a:latin typeface="Calibri" panose="020F0502020204030204" pitchFamily="34" charset="0"/>
                  <a:cs typeface="Calibri" panose="020F0502020204030204" pitchFamily="34" charset="0"/>
                </a:rPr>
                <a:t>Research</a:t>
              </a:r>
              <a:endParaRPr lang="en-US" sz="2800" dirty="0">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C0C3C7C5-2666-1DCE-48D6-F75C034E4FF8}"/>
              </a:ext>
            </a:extLst>
          </p:cNvPr>
          <p:cNvSpPr txBox="1"/>
          <p:nvPr/>
        </p:nvSpPr>
        <p:spPr>
          <a:xfrm>
            <a:off x="-139565" y="885278"/>
            <a:ext cx="12082182" cy="5262979"/>
          </a:xfrm>
          <a:prstGeom prst="rect">
            <a:avLst/>
          </a:prstGeom>
          <a:noFill/>
        </p:spPr>
        <p:txBody>
          <a:bodyPr wrap="square">
            <a:spAutoFit/>
          </a:bodyPr>
          <a:lstStyle/>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Gerhard, Peter F., et al. (2023). Adulthood begins in preschool: Meaningful curriculum in support of increased independence for individuals with autism. </a:t>
            </a:r>
            <a:r>
              <a:rPr lang="en-US" sz="1600" i="1" dirty="0">
                <a:solidFill>
                  <a:schemeClr val="tx1">
                    <a:lumMod val="65000"/>
                    <a:lumOff val="35000"/>
                  </a:schemeClr>
                </a:solidFill>
                <a:latin typeface="Calibri" panose="020F0502020204030204" pitchFamily="34" charset="0"/>
                <a:cs typeface="Calibri" panose="020F0502020204030204" pitchFamily="34" charset="0"/>
              </a:rPr>
              <a:t>International Electronic Journal of Elementary Education 15</a:t>
            </a:r>
            <a:r>
              <a:rPr lang="en-US" sz="1600" dirty="0">
                <a:solidFill>
                  <a:schemeClr val="tx1">
                    <a:lumMod val="65000"/>
                    <a:lumOff val="35000"/>
                  </a:schemeClr>
                </a:solidFill>
                <a:latin typeface="Calibri" panose="020F0502020204030204" pitchFamily="34" charset="0"/>
                <a:cs typeface="Calibri" panose="020F0502020204030204" pitchFamily="34" charset="0"/>
              </a:rPr>
              <a:t>(3), 213-223.</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Gorenstein, Giserman-Kiss, I., Feldman, E., Isenstein, E. L., Donnelly, L., Wang, A. T., &amp; Foss-Feig, J. H. (2020). Brief Report: A Job-Based Social Skills Program (JOBSS) for Adults with Autism Spectrum Disorder: A Pilot Randomized Controlled Trial. </a:t>
            </a:r>
            <a:r>
              <a:rPr lang="en-US" sz="1600" i="1" dirty="0">
                <a:solidFill>
                  <a:schemeClr val="tx1">
                    <a:lumMod val="65000"/>
                    <a:lumOff val="35000"/>
                  </a:schemeClr>
                </a:solidFill>
                <a:latin typeface="Calibri" panose="020F0502020204030204" pitchFamily="34" charset="0"/>
                <a:cs typeface="Calibri" panose="020F0502020204030204" pitchFamily="34" charset="0"/>
              </a:rPr>
              <a:t>Journal of Autism and Developmental Disorders, 50</a:t>
            </a:r>
            <a:r>
              <a:rPr lang="en-US" sz="1600" dirty="0">
                <a:solidFill>
                  <a:schemeClr val="tx1">
                    <a:lumMod val="65000"/>
                    <a:lumOff val="35000"/>
                  </a:schemeClr>
                </a:solidFill>
                <a:latin typeface="Calibri" panose="020F0502020204030204" pitchFamily="34" charset="0"/>
                <a:cs typeface="Calibri" panose="020F0502020204030204" pitchFamily="34" charset="0"/>
              </a:rPr>
              <a:t>(12), 4527–4534.</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Haber, M. G., Mazzotti, V. L., Mustian, A. L., Rowe, D. A., Bartholomew, A. L., Test, D. W., &amp; Fowler, C. H. (2016). What works, when, for whom, and with whom: A meta-analytic review of predictors of postsecondary success for students with disabilities. </a:t>
            </a:r>
            <a:r>
              <a:rPr lang="en-US" sz="1600" i="1" dirty="0">
                <a:solidFill>
                  <a:schemeClr val="tx1">
                    <a:lumMod val="65000"/>
                    <a:lumOff val="35000"/>
                  </a:schemeClr>
                </a:solidFill>
                <a:latin typeface="Calibri" panose="020F0502020204030204" pitchFamily="34" charset="0"/>
                <a:cs typeface="Calibri" panose="020F0502020204030204" pitchFamily="34" charset="0"/>
              </a:rPr>
              <a:t>Review of Educational Research, 86</a:t>
            </a:r>
            <a:r>
              <a:rPr lang="en-US" sz="1600" dirty="0">
                <a:solidFill>
                  <a:schemeClr val="tx1">
                    <a:lumMod val="65000"/>
                    <a:lumOff val="35000"/>
                  </a:schemeClr>
                </a:solidFill>
                <a:latin typeface="Calibri" panose="020F0502020204030204" pitchFamily="34" charset="0"/>
                <a:cs typeface="Calibri" panose="020F0502020204030204" pitchFamily="34" charset="0"/>
              </a:rPr>
              <a:t>(1), 123-162.</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Jackson, S.L.J., Hart, L. &amp; Volkmar, F.R. (2018). Preface: Special issue—College experiences for students with autism spectrum disorder. </a:t>
            </a:r>
            <a:r>
              <a:rPr lang="en-US" sz="1600" i="1" dirty="0">
                <a:solidFill>
                  <a:schemeClr val="tx1">
                    <a:lumMod val="65000"/>
                    <a:lumOff val="35000"/>
                  </a:schemeClr>
                </a:solidFill>
                <a:latin typeface="Calibri" panose="020F0502020204030204" pitchFamily="34" charset="0"/>
                <a:cs typeface="Calibri" panose="020F0502020204030204" pitchFamily="34" charset="0"/>
              </a:rPr>
              <a:t>Journal for Autism and Developmental Disorders 48, </a:t>
            </a:r>
            <a:r>
              <a:rPr lang="en-US" sz="1600" dirty="0">
                <a:solidFill>
                  <a:schemeClr val="tx1">
                    <a:lumMod val="65000"/>
                    <a:lumOff val="35000"/>
                  </a:schemeClr>
                </a:solidFill>
                <a:latin typeface="Calibri" panose="020F0502020204030204" pitchFamily="34" charset="0"/>
                <a:cs typeface="Calibri" panose="020F0502020204030204" pitchFamily="34" charset="0"/>
              </a:rPr>
              <a:t>639–642</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Jansen, D., Petry, K., Ceulemans, E., Noens, I., &amp; Baeyens, D. (2017). Functioning and participation problems of students with ASD in higher education: Which reasonable accommodations are effective? </a:t>
            </a:r>
            <a:r>
              <a:rPr lang="en-US" sz="1600" i="1" dirty="0">
                <a:solidFill>
                  <a:schemeClr val="tx1">
                    <a:lumMod val="65000"/>
                    <a:lumOff val="35000"/>
                  </a:schemeClr>
                </a:solidFill>
                <a:latin typeface="Calibri" panose="020F0502020204030204" pitchFamily="34" charset="0"/>
                <a:cs typeface="Calibri" panose="020F0502020204030204" pitchFamily="34" charset="0"/>
              </a:rPr>
              <a:t>European Journal of Special Needs Education</a:t>
            </a:r>
            <a:r>
              <a:rPr lang="en-US" sz="1600" dirty="0">
                <a:solidFill>
                  <a:schemeClr val="tx1">
                    <a:lumMod val="65000"/>
                    <a:lumOff val="35000"/>
                  </a:schemeClr>
                </a:solidFill>
                <a:latin typeface="Calibri" panose="020F0502020204030204" pitchFamily="34" charset="0"/>
                <a:cs typeface="Calibri" panose="020F0502020204030204" pitchFamily="34" charset="0"/>
              </a:rPr>
              <a:t>, </a:t>
            </a:r>
            <a:r>
              <a:rPr lang="en-US" sz="1600" i="1" dirty="0">
                <a:solidFill>
                  <a:schemeClr val="tx1">
                    <a:lumMod val="65000"/>
                    <a:lumOff val="35000"/>
                  </a:schemeClr>
                </a:solidFill>
                <a:latin typeface="Calibri" panose="020F0502020204030204" pitchFamily="34" charset="0"/>
                <a:cs typeface="Calibri" panose="020F0502020204030204" pitchFamily="34" charset="0"/>
              </a:rPr>
              <a:t>32</a:t>
            </a:r>
            <a:r>
              <a:rPr lang="en-US" sz="1600" dirty="0">
                <a:solidFill>
                  <a:schemeClr val="tx1">
                    <a:lumMod val="65000"/>
                    <a:lumOff val="35000"/>
                  </a:schemeClr>
                </a:solidFill>
                <a:latin typeface="Calibri" panose="020F0502020204030204" pitchFamily="34" charset="0"/>
                <a:cs typeface="Calibri" panose="020F0502020204030204" pitchFamily="34" charset="0"/>
              </a:rPr>
              <a:t>(1), 71–88.</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Kirkpatrick, M., Akers, J., &amp; Rivera, G. (2019). Use of behavioral skills training with teachers: A systematic review. </a:t>
            </a:r>
            <a:r>
              <a:rPr lang="en-US" sz="1600" i="1" dirty="0">
                <a:solidFill>
                  <a:schemeClr val="tx1">
                    <a:lumMod val="65000"/>
                    <a:lumOff val="35000"/>
                  </a:schemeClr>
                </a:solidFill>
                <a:latin typeface="Calibri" panose="020F0502020204030204" pitchFamily="34" charset="0"/>
                <a:cs typeface="Calibri" panose="020F0502020204030204" pitchFamily="34" charset="0"/>
              </a:rPr>
              <a:t>Journal of Behavioral Education, 28</a:t>
            </a:r>
            <a:r>
              <a:rPr lang="en-US" sz="1600" dirty="0">
                <a:solidFill>
                  <a:schemeClr val="tx1">
                    <a:lumMod val="65000"/>
                    <a:lumOff val="35000"/>
                  </a:schemeClr>
                </a:solidFill>
                <a:latin typeface="Calibri" panose="020F0502020204030204" pitchFamily="34" charset="0"/>
                <a:cs typeface="Calibri" panose="020F0502020204030204" pitchFamily="34" charset="0"/>
              </a:rPr>
              <a:t>, 344-361.</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Kleinert, H.L., Jones, M. M., Sheppard-Jones, K., Harb, B., Harriston, E. (2012). Students with intellectual disabilities going to college? Absolutely!  </a:t>
            </a:r>
            <a:r>
              <a:rPr lang="en-US" sz="1600" i="1" dirty="0">
                <a:solidFill>
                  <a:schemeClr val="tx1">
                    <a:lumMod val="65000"/>
                    <a:lumOff val="35000"/>
                  </a:schemeClr>
                </a:solidFill>
                <a:latin typeface="Calibri" panose="020F0502020204030204" pitchFamily="34" charset="0"/>
                <a:cs typeface="Calibri" panose="020F0502020204030204" pitchFamily="34" charset="0"/>
              </a:rPr>
              <a:t>TEACHING Exceptional Children</a:t>
            </a:r>
            <a:r>
              <a:rPr lang="en-US" sz="1600" dirty="0">
                <a:solidFill>
                  <a:schemeClr val="tx1">
                    <a:lumMod val="65000"/>
                    <a:lumOff val="35000"/>
                  </a:schemeClr>
                </a:solidFill>
                <a:latin typeface="Calibri" panose="020F0502020204030204" pitchFamily="34" charset="0"/>
                <a:cs typeface="Calibri" panose="020F0502020204030204" pitchFamily="34" charset="0"/>
              </a:rPr>
              <a:t>, </a:t>
            </a:r>
            <a:r>
              <a:rPr lang="en-US" sz="1600" i="1" dirty="0">
                <a:solidFill>
                  <a:schemeClr val="tx1">
                    <a:lumMod val="65000"/>
                    <a:lumOff val="35000"/>
                  </a:schemeClr>
                </a:solidFill>
                <a:latin typeface="Calibri" panose="020F0502020204030204" pitchFamily="34" charset="0"/>
                <a:cs typeface="Calibri" panose="020F0502020204030204" pitchFamily="34" charset="0"/>
              </a:rPr>
              <a:t>44</a:t>
            </a:r>
            <a:r>
              <a:rPr lang="en-US" sz="1600" dirty="0">
                <a:solidFill>
                  <a:schemeClr val="tx1">
                    <a:lumMod val="65000"/>
                    <a:lumOff val="35000"/>
                  </a:schemeClr>
                </a:solidFill>
                <a:latin typeface="Calibri" panose="020F0502020204030204" pitchFamily="34" charset="0"/>
                <a:cs typeface="Calibri" panose="020F0502020204030204" pitchFamily="34" charset="0"/>
              </a:rPr>
              <a:t>(5), 26-35.</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Kuder, S. J., &amp; Accardo, A. L. (2018). What works for college students with autism spectrum disorder. </a:t>
            </a:r>
            <a:r>
              <a:rPr lang="en-US" sz="1600" i="1" dirty="0">
                <a:solidFill>
                  <a:schemeClr val="tx1">
                    <a:lumMod val="65000"/>
                    <a:lumOff val="35000"/>
                  </a:schemeClr>
                </a:solidFill>
                <a:latin typeface="Calibri" panose="020F0502020204030204" pitchFamily="34" charset="0"/>
                <a:cs typeface="Calibri" panose="020F0502020204030204" pitchFamily="34" charset="0"/>
              </a:rPr>
              <a:t>Journal of Autism and Developmental Disorders, 48</a:t>
            </a:r>
            <a:r>
              <a:rPr lang="en-US" sz="1600" dirty="0">
                <a:solidFill>
                  <a:schemeClr val="tx1">
                    <a:lumMod val="65000"/>
                    <a:lumOff val="35000"/>
                  </a:schemeClr>
                </a:solidFill>
                <a:latin typeface="Calibri" panose="020F0502020204030204" pitchFamily="34" charset="0"/>
                <a:cs typeface="Calibri" panose="020F0502020204030204" pitchFamily="34" charset="0"/>
              </a:rPr>
              <a:t>(3), 722–731. </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Knott, F., &amp; Taylor, A. (2014). Life at university with asperger syndrome: A comparison of 18 student and staff perspectives.   </a:t>
            </a:r>
            <a:r>
              <a:rPr lang="en-US" sz="1600" i="1" dirty="0">
                <a:solidFill>
                  <a:schemeClr val="tx1">
                    <a:lumMod val="65000"/>
                    <a:lumOff val="35000"/>
                  </a:schemeClr>
                </a:solidFill>
                <a:latin typeface="Calibri" panose="020F0502020204030204" pitchFamily="34" charset="0"/>
                <a:cs typeface="Calibri" panose="020F0502020204030204" pitchFamily="34" charset="0"/>
              </a:rPr>
              <a:t>International Journal of Inclusive Education, (4), </a:t>
            </a:r>
            <a:r>
              <a:rPr lang="en-US" sz="1600" dirty="0">
                <a:solidFill>
                  <a:schemeClr val="tx1">
                    <a:lumMod val="65000"/>
                    <a:lumOff val="35000"/>
                  </a:schemeClr>
                </a:solidFill>
                <a:latin typeface="Calibri" panose="020F0502020204030204" pitchFamily="34" charset="0"/>
                <a:cs typeface="Calibri" panose="020F0502020204030204" pitchFamily="34" charset="0"/>
              </a:rPr>
              <a:t>411–426.</a:t>
            </a:r>
          </a:p>
          <a:p>
            <a:pPr lvl="1" indent="-225425">
              <a:buFont typeface="Arial" panose="020B0604020202020204" pitchFamily="34" charset="0"/>
              <a:buChar char="•"/>
            </a:pP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07495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115</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2418736" y="1798970"/>
              <a:ext cx="7059562"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bg1"/>
                  </a:solidFill>
                  <a:latin typeface="Calibri" panose="020F0502020204030204" pitchFamily="34" charset="0"/>
                  <a:cs typeface="Calibri" panose="020F0502020204030204" pitchFamily="34" charset="0"/>
                </a:rPr>
                <a:t>Research</a:t>
              </a:r>
              <a:endParaRPr lang="en-US" sz="2800" dirty="0">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C0C3C7C5-2666-1DCE-48D6-F75C034E4FF8}"/>
              </a:ext>
            </a:extLst>
          </p:cNvPr>
          <p:cNvSpPr txBox="1"/>
          <p:nvPr/>
        </p:nvSpPr>
        <p:spPr>
          <a:xfrm>
            <a:off x="-104878" y="786231"/>
            <a:ext cx="12098404" cy="5509200"/>
          </a:xfrm>
          <a:prstGeom prst="rect">
            <a:avLst/>
          </a:prstGeom>
          <a:noFill/>
        </p:spPr>
        <p:txBody>
          <a:bodyPr wrap="square">
            <a:spAutoFit/>
          </a:bodyPr>
          <a:lstStyle/>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Mazzotti, V. L., Rowe, D. A., Kwiatek, S., Voggt, A., Chang, W.-H., Fowler, C. H., Poppen, M., Sinclair, J., &amp; Test, D. W. (2021). Secondary transition predictors of postschool success: An update to the research base. </a:t>
            </a:r>
            <a:r>
              <a:rPr lang="en-US" sz="1600" i="1" dirty="0">
                <a:solidFill>
                  <a:schemeClr val="tx1">
                    <a:lumMod val="65000"/>
                    <a:lumOff val="35000"/>
                  </a:schemeClr>
                </a:solidFill>
                <a:latin typeface="Calibri" panose="020F0502020204030204" pitchFamily="34" charset="0"/>
                <a:cs typeface="Calibri" panose="020F0502020204030204" pitchFamily="34" charset="0"/>
              </a:rPr>
              <a:t>Career Development and Transition for Exceptional Individuals, 44</a:t>
            </a:r>
            <a:r>
              <a:rPr lang="en-US" sz="1600" dirty="0">
                <a:solidFill>
                  <a:schemeClr val="tx1">
                    <a:lumMod val="65000"/>
                    <a:lumOff val="35000"/>
                  </a:schemeClr>
                </a:solidFill>
                <a:latin typeface="Calibri" panose="020F0502020204030204" pitchFamily="34" charset="0"/>
                <a:cs typeface="Calibri" panose="020F0502020204030204" pitchFamily="34" charset="0"/>
              </a:rPr>
              <a:t>(1), 47-64.</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Petcu, S. D., Zhang, D., &amp; Li, Y. F. (2021). Students with autism spectrum disorders and their first-year college experiences. International </a:t>
            </a:r>
            <a:r>
              <a:rPr lang="en-US" sz="1600" i="1" dirty="0">
                <a:solidFill>
                  <a:schemeClr val="tx1">
                    <a:lumMod val="65000"/>
                    <a:lumOff val="35000"/>
                  </a:schemeClr>
                </a:solidFill>
                <a:latin typeface="Calibri" panose="020F0502020204030204" pitchFamily="34" charset="0"/>
                <a:cs typeface="Calibri" panose="020F0502020204030204" pitchFamily="34" charset="0"/>
              </a:rPr>
              <a:t>Journal of Environmental Research and Public Health, 18</a:t>
            </a:r>
            <a:r>
              <a:rPr lang="en-US" sz="1600" dirty="0">
                <a:solidFill>
                  <a:schemeClr val="tx1">
                    <a:lumMod val="65000"/>
                    <a:lumOff val="35000"/>
                  </a:schemeClr>
                </a:solidFill>
                <a:latin typeface="Calibri" panose="020F0502020204030204" pitchFamily="34" charset="0"/>
                <a:cs typeface="Calibri" panose="020F0502020204030204" pitchFamily="34" charset="0"/>
              </a:rPr>
              <a:t>(22), 11822.</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Postsecondary National Policy Institute, Students with Disabilities in Higher Education (2022) Fact Sheet</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Raines, T. C., &amp; Talapatra, D. (2019). College and career readiness consultation for high-risk youth: An introduction. Journal of Educational and Psychological Consultation, 29(3), 255-259.</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McDermott, C. T., &amp; Nachman, B. R. (2020). United states college programs for autistic college students. https://collegeautismnetwork.org/wp-content/uploads/2020/05/Autism-College-Programs-PDF-McDermott-Nachman-2020-05-14.pdf.</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Morgan, C. A., &amp; Wine, B. (2018). Evaluation of behavior skills training for teaching work skills to a student with autism spectrum disorder. </a:t>
            </a:r>
            <a:r>
              <a:rPr lang="en-US" sz="1600" i="1" dirty="0">
                <a:solidFill>
                  <a:schemeClr val="tx1">
                    <a:lumMod val="65000"/>
                    <a:lumOff val="35000"/>
                  </a:schemeClr>
                </a:solidFill>
                <a:latin typeface="Calibri" panose="020F0502020204030204" pitchFamily="34" charset="0"/>
                <a:cs typeface="Calibri" panose="020F0502020204030204" pitchFamily="34" charset="0"/>
              </a:rPr>
              <a:t>Education and Treatment of Children, 41</a:t>
            </a:r>
            <a:r>
              <a:rPr lang="en-US" sz="1600" dirty="0">
                <a:solidFill>
                  <a:schemeClr val="tx1">
                    <a:lumMod val="65000"/>
                    <a:lumOff val="35000"/>
                  </a:schemeClr>
                </a:solidFill>
                <a:latin typeface="Calibri" panose="020F0502020204030204" pitchFamily="34" charset="0"/>
                <a:cs typeface="Calibri" panose="020F0502020204030204" pitchFamily="34" charset="0"/>
              </a:rPr>
              <a:t>(2), 223-232.</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Myrvold R, Kang-Yi C, Frederick LK, Nehilla L, Closson JS, et al. (2021) Understanding the experiences of autistic college students: An exploratory mixed-methods analysis. </a:t>
            </a:r>
            <a:r>
              <a:rPr lang="en-US" sz="1600" i="1" dirty="0">
                <a:solidFill>
                  <a:schemeClr val="tx1">
                    <a:lumMod val="65000"/>
                    <a:lumOff val="35000"/>
                  </a:schemeClr>
                </a:solidFill>
                <a:latin typeface="Calibri" panose="020F0502020204030204" pitchFamily="34" charset="0"/>
                <a:cs typeface="Calibri" panose="020F0502020204030204" pitchFamily="34" charset="0"/>
              </a:rPr>
              <a:t>International Journal of Autism &amp; Related Disabilities: IJARD</a:t>
            </a:r>
            <a:r>
              <a:rPr lang="en-US" sz="1600" dirty="0">
                <a:solidFill>
                  <a:schemeClr val="tx1">
                    <a:lumMod val="65000"/>
                    <a:lumOff val="35000"/>
                  </a:schemeClr>
                </a:solidFill>
                <a:latin typeface="Calibri" panose="020F0502020204030204" pitchFamily="34" charset="0"/>
                <a:cs typeface="Calibri" panose="020F0502020204030204" pitchFamily="34" charset="0"/>
              </a:rPr>
              <a:t>-148.</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Nasamran, A., Witmer, S.E., &amp; Los, J.E. (2017). Exploring predictors of postsecondary outcomes for students with autism spectrum disorder. </a:t>
            </a:r>
            <a:r>
              <a:rPr lang="en-US" sz="1600" i="1" dirty="0">
                <a:solidFill>
                  <a:schemeClr val="tx1">
                    <a:lumMod val="65000"/>
                    <a:lumOff val="35000"/>
                  </a:schemeClr>
                </a:solidFill>
                <a:latin typeface="Calibri" panose="020F0502020204030204" pitchFamily="34" charset="0"/>
                <a:cs typeface="Calibri" panose="020F0502020204030204" pitchFamily="34" charset="0"/>
              </a:rPr>
              <a:t>Education and Training in Autism and Developmental Disabilities</a:t>
            </a:r>
            <a:r>
              <a:rPr lang="en-US" sz="1600" dirty="0">
                <a:solidFill>
                  <a:schemeClr val="tx1">
                    <a:lumMod val="65000"/>
                    <a:lumOff val="35000"/>
                  </a:schemeClr>
                </a:solidFill>
                <a:latin typeface="Calibri" panose="020F0502020204030204" pitchFamily="34" charset="0"/>
                <a:cs typeface="Calibri" panose="020F0502020204030204" pitchFamily="34" charset="0"/>
              </a:rPr>
              <a:t>, 52(4), 343-356. </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Newman, L. A., Wagner, M., Knokey, A.-M., Marder, C., Nagle, K., Shaver, D., &amp; Wei, X. (2011). The post-high school outcomes of young adults with disabilities up to 8 years after high school: Key findings from the National Longitudinal Transition Study-2 (NLTS2). NCSER2011–3005. US Department of Education’s National Center for Special Education Research.</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Newman L.A., Madaus J.W. (2015). An analysis of factors related to receipt of accommodations and services by postsecondary students with disabilities. </a:t>
            </a:r>
            <a:r>
              <a:rPr lang="en-US" sz="1600" i="1" dirty="0">
                <a:solidFill>
                  <a:schemeClr val="tx1">
                    <a:lumMod val="65000"/>
                    <a:lumOff val="35000"/>
                  </a:schemeClr>
                </a:solidFill>
                <a:latin typeface="Calibri" panose="020F0502020204030204" pitchFamily="34" charset="0"/>
                <a:cs typeface="Calibri" panose="020F0502020204030204" pitchFamily="34" charset="0"/>
              </a:rPr>
              <a:t>Remedial Special Education</a:t>
            </a:r>
            <a:r>
              <a:rPr lang="en-US" sz="1600" dirty="0">
                <a:solidFill>
                  <a:schemeClr val="tx1">
                    <a:lumMod val="65000"/>
                    <a:lumOff val="35000"/>
                  </a:schemeClr>
                </a:solidFill>
                <a:latin typeface="Calibri" panose="020F0502020204030204" pitchFamily="34" charset="0"/>
                <a:cs typeface="Calibri" panose="020F0502020204030204" pitchFamily="34" charset="0"/>
              </a:rPr>
              <a:t>, </a:t>
            </a:r>
            <a:r>
              <a:rPr lang="en-US" sz="1600" i="1" dirty="0">
                <a:solidFill>
                  <a:schemeClr val="tx1">
                    <a:lumMod val="65000"/>
                    <a:lumOff val="35000"/>
                  </a:schemeClr>
                </a:solidFill>
                <a:latin typeface="Calibri" panose="020F0502020204030204" pitchFamily="34" charset="0"/>
                <a:cs typeface="Calibri" panose="020F0502020204030204" pitchFamily="34" charset="0"/>
              </a:rPr>
              <a:t>6, </a:t>
            </a:r>
            <a:r>
              <a:rPr lang="en-US" sz="1600" dirty="0">
                <a:solidFill>
                  <a:schemeClr val="tx1">
                    <a:lumMod val="65000"/>
                    <a:lumOff val="35000"/>
                  </a:schemeClr>
                </a:solidFill>
                <a:latin typeface="Calibri" panose="020F0502020204030204" pitchFamily="34" charset="0"/>
                <a:cs typeface="Calibri" panose="020F0502020204030204" pitchFamily="34" charset="0"/>
              </a:rPr>
              <a:t>208–219.</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Paradiz, V., Kelso, S., Nelson, A., &amp; Earl, A. (2018). Essential self-advocacy and transition. </a:t>
            </a:r>
            <a:r>
              <a:rPr lang="en-US" sz="1600" i="1" dirty="0">
                <a:solidFill>
                  <a:schemeClr val="tx1">
                    <a:lumMod val="65000"/>
                    <a:lumOff val="35000"/>
                  </a:schemeClr>
                </a:solidFill>
                <a:latin typeface="Calibri" panose="020F0502020204030204" pitchFamily="34" charset="0"/>
                <a:cs typeface="Calibri" panose="020F0502020204030204" pitchFamily="34" charset="0"/>
              </a:rPr>
              <a:t>Pediatrics, 141</a:t>
            </a:r>
            <a:r>
              <a:rPr lang="en-US" sz="1600" dirty="0">
                <a:solidFill>
                  <a:schemeClr val="tx1">
                    <a:lumMod val="65000"/>
                    <a:lumOff val="35000"/>
                  </a:schemeClr>
                </a:solidFill>
                <a:latin typeface="Calibri" panose="020F0502020204030204" pitchFamily="34" charset="0"/>
                <a:cs typeface="Calibri" panose="020F0502020204030204" pitchFamily="34" charset="0"/>
              </a:rPr>
              <a:t>(Supplement_4), S373-S377.</a:t>
            </a:r>
          </a:p>
        </p:txBody>
      </p:sp>
    </p:spTree>
    <p:extLst>
      <p:ext uri="{BB962C8B-B14F-4D97-AF65-F5344CB8AC3E}">
        <p14:creationId xmlns:p14="http://schemas.microsoft.com/office/powerpoint/2010/main" val="440058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116</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2418736" y="1798970"/>
              <a:ext cx="7059562"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bg1"/>
                  </a:solidFill>
                  <a:latin typeface="Calibri" panose="020F0502020204030204" pitchFamily="34" charset="0"/>
                  <a:cs typeface="Calibri" panose="020F0502020204030204" pitchFamily="34" charset="0"/>
                </a:rPr>
                <a:t>Research</a:t>
              </a:r>
              <a:endParaRPr lang="en-US" sz="2800" dirty="0">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C0C3C7C5-2666-1DCE-48D6-F75C034E4FF8}"/>
              </a:ext>
            </a:extLst>
          </p:cNvPr>
          <p:cNvSpPr txBox="1"/>
          <p:nvPr/>
        </p:nvSpPr>
        <p:spPr>
          <a:xfrm>
            <a:off x="-114300" y="874688"/>
            <a:ext cx="11697242" cy="5755422"/>
          </a:xfrm>
          <a:prstGeom prst="rect">
            <a:avLst/>
          </a:prstGeom>
          <a:noFill/>
        </p:spPr>
        <p:txBody>
          <a:bodyPr wrap="square">
            <a:spAutoFit/>
          </a:bodyPr>
          <a:lstStyle/>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Paskins, R. T., Brady, A. M., &amp; Schultz, J. C. (2018). Applied interventions in college settings to assist adult students with autism spectrum disorder: A systematic review of the literature. </a:t>
            </a:r>
            <a:r>
              <a:rPr lang="en-US" sz="1600" i="1" dirty="0">
                <a:solidFill>
                  <a:schemeClr val="tx1">
                    <a:lumMod val="65000"/>
                    <a:lumOff val="35000"/>
                  </a:schemeClr>
                </a:solidFill>
                <a:latin typeface="Calibri" panose="020F0502020204030204" pitchFamily="34" charset="0"/>
                <a:cs typeface="Calibri" panose="020F0502020204030204" pitchFamily="34" charset="0"/>
              </a:rPr>
              <a:t>Journal of Applied Rehabilitation Counseling</a:t>
            </a:r>
            <a:r>
              <a:rPr lang="en-US" sz="1600" dirty="0">
                <a:solidFill>
                  <a:schemeClr val="tx1">
                    <a:lumMod val="65000"/>
                    <a:lumOff val="35000"/>
                  </a:schemeClr>
                </a:solidFill>
                <a:latin typeface="Calibri" panose="020F0502020204030204" pitchFamily="34" charset="0"/>
                <a:cs typeface="Calibri" panose="020F0502020204030204" pitchFamily="34" charset="0"/>
              </a:rPr>
              <a:t>,</a:t>
            </a:r>
            <a:r>
              <a:rPr lang="en-US" sz="1600" i="1" dirty="0">
                <a:solidFill>
                  <a:schemeClr val="tx1">
                    <a:lumMod val="65000"/>
                    <a:lumOff val="35000"/>
                  </a:schemeClr>
                </a:solidFill>
                <a:latin typeface="Calibri" panose="020F0502020204030204" pitchFamily="34" charset="0"/>
                <a:cs typeface="Calibri" panose="020F0502020204030204" pitchFamily="34" charset="0"/>
              </a:rPr>
              <a:t> 49(3</a:t>
            </a:r>
            <a:r>
              <a:rPr lang="en-US" sz="1600" dirty="0">
                <a:solidFill>
                  <a:schemeClr val="tx1">
                    <a:lumMod val="65000"/>
                    <a:lumOff val="35000"/>
                  </a:schemeClr>
                </a:solidFill>
                <a:latin typeface="Calibri" panose="020F0502020204030204" pitchFamily="34" charset="0"/>
                <a:cs typeface="Calibri" panose="020F0502020204030204" pitchFamily="34" charset="0"/>
              </a:rPr>
              <a:t>), 39–45.</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Roach, A.T. (2018). Agents of Hope: College and career readiness consultation to support successful sransitions</a:t>
            </a:r>
            <a:r>
              <a:rPr lang="en-US" sz="1600" i="1" dirty="0">
                <a:solidFill>
                  <a:schemeClr val="tx1">
                    <a:lumMod val="65000"/>
                    <a:lumOff val="35000"/>
                  </a:schemeClr>
                </a:solidFill>
                <a:latin typeface="Calibri" panose="020F0502020204030204" pitchFamily="34" charset="0"/>
                <a:cs typeface="Calibri" panose="020F0502020204030204" pitchFamily="34" charset="0"/>
              </a:rPr>
              <a:t>. Journal of Educational and Psychological Consultation, 29</a:t>
            </a:r>
            <a:r>
              <a:rPr lang="en-US" sz="1600" dirty="0">
                <a:solidFill>
                  <a:schemeClr val="tx1">
                    <a:lumMod val="65000"/>
                    <a:lumOff val="35000"/>
                  </a:schemeClr>
                </a:solidFill>
                <a:latin typeface="Calibri" panose="020F0502020204030204" pitchFamily="34" charset="0"/>
                <a:cs typeface="Calibri" panose="020F0502020204030204" pitchFamily="34" charset="0"/>
              </a:rPr>
              <a:t>, 368 - 376.</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Roper, L. (2023). How self-advocacy strategies help students with ‘invisible disabilities’ flourish beyond high school. </a:t>
            </a:r>
            <a:r>
              <a:rPr lang="en-US" sz="1600" i="1" dirty="0">
                <a:solidFill>
                  <a:schemeClr val="tx1">
                    <a:lumMod val="65000"/>
                    <a:lumOff val="35000"/>
                  </a:schemeClr>
                </a:solidFill>
                <a:latin typeface="Calibri" panose="020F0502020204030204" pitchFamily="34" charset="0"/>
                <a:cs typeface="Calibri" panose="020F0502020204030204" pitchFamily="34" charset="0"/>
              </a:rPr>
              <a:t>Journal of Human Behavior in the Social Environment. </a:t>
            </a:r>
            <a:r>
              <a:rPr lang="en-US" sz="1600" dirty="0">
                <a:solidFill>
                  <a:schemeClr val="tx1">
                    <a:lumMod val="65000"/>
                    <a:lumOff val="35000"/>
                  </a:schemeClr>
                </a:solidFill>
                <a:latin typeface="Calibri" panose="020F0502020204030204" pitchFamily="34" charset="0"/>
                <a:cs typeface="Calibri" panose="020F0502020204030204" pitchFamily="34" charset="0"/>
              </a:rPr>
              <a:t>DOI: 10.1080/10911359.2023.2251554</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Roux, A. M., Rast, Jessica E., Anderson, Kristy A., Shattuck, Paul T. (2017) </a:t>
            </a:r>
            <a:r>
              <a:rPr lang="en-US" sz="1600" i="1" dirty="0">
                <a:solidFill>
                  <a:schemeClr val="tx1">
                    <a:lumMod val="65000"/>
                    <a:lumOff val="35000"/>
                  </a:schemeClr>
                </a:solidFill>
                <a:latin typeface="Calibri" panose="020F0502020204030204" pitchFamily="34" charset="0"/>
                <a:cs typeface="Calibri" panose="020F0502020204030204" pitchFamily="34" charset="0"/>
              </a:rPr>
              <a:t>National Autism Indicators Report: Developmental Disability Services and Outcomes in Adulthood. </a:t>
            </a:r>
            <a:r>
              <a:rPr lang="en-US" sz="1600" dirty="0">
                <a:solidFill>
                  <a:schemeClr val="tx1">
                    <a:lumMod val="65000"/>
                    <a:lumOff val="35000"/>
                  </a:schemeClr>
                </a:solidFill>
                <a:latin typeface="Calibri" panose="020F0502020204030204" pitchFamily="34" charset="0"/>
                <a:cs typeface="Calibri" panose="020F0502020204030204" pitchFamily="34" charset="0"/>
              </a:rPr>
              <a:t>Philadelphia, PA: Life Course Outcomes Program, A.J. Drexel Autism Institute, Drexel University</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Roux, A., Shattuck, P. T., Rast, J. E., Rava, J. A., Edwards, A. D., Wei, X., McCracken, M., &amp; Yu, J. W. (2015). Characteristics of two-year college students on the autism spectrum and their support services experiences. </a:t>
            </a:r>
            <a:r>
              <a:rPr lang="en-US" sz="1600" i="1" dirty="0">
                <a:solidFill>
                  <a:schemeClr val="tx1">
                    <a:lumMod val="65000"/>
                    <a:lumOff val="35000"/>
                  </a:schemeClr>
                </a:solidFill>
                <a:latin typeface="Calibri" panose="020F0502020204030204" pitchFamily="34" charset="0"/>
                <a:cs typeface="Calibri" panose="020F0502020204030204" pitchFamily="34" charset="0"/>
              </a:rPr>
              <a:t>Autism Research and Treatment, </a:t>
            </a:r>
            <a:r>
              <a:rPr lang="en-US" sz="1600" dirty="0">
                <a:solidFill>
                  <a:schemeClr val="tx1">
                    <a:lumMod val="65000"/>
                    <a:lumOff val="35000"/>
                  </a:schemeClr>
                </a:solidFill>
                <a:latin typeface="Calibri" panose="020F0502020204030204" pitchFamily="34" charset="0"/>
                <a:cs typeface="Calibri" panose="020F0502020204030204" pitchFamily="34" charset="0"/>
              </a:rPr>
              <a:t>391693–10</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Sarrett, J. C. (2018). Autism and accommodations in higher education: Insights from the </a:t>
            </a:r>
            <a:r>
              <a:rPr lang="en-US" sz="1600" i="1" dirty="0">
                <a:solidFill>
                  <a:schemeClr val="tx1">
                    <a:lumMod val="65000"/>
                    <a:lumOff val="35000"/>
                  </a:schemeClr>
                </a:solidFill>
                <a:latin typeface="Calibri" panose="020F0502020204030204" pitchFamily="34" charset="0"/>
                <a:cs typeface="Calibri" panose="020F0502020204030204" pitchFamily="34" charset="0"/>
              </a:rPr>
              <a:t>Journal of Autism and Developmental Disorders, 48</a:t>
            </a:r>
            <a:r>
              <a:rPr lang="en-US" sz="1600" dirty="0">
                <a:solidFill>
                  <a:schemeClr val="tx1">
                    <a:lumMod val="65000"/>
                    <a:lumOff val="35000"/>
                  </a:schemeClr>
                </a:solidFill>
                <a:latin typeface="Calibri" panose="020F0502020204030204" pitchFamily="34" charset="0"/>
                <a:cs typeface="Calibri" panose="020F0502020204030204" pitchFamily="34" charset="0"/>
              </a:rPr>
              <a:t>(autism community. 3), 679–693.</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Schaefer, J. M., &amp; Andzik, N. R. (2021). Evaluating behavioral skills training as an evidence-based practice when training parents to intervene with their children. </a:t>
            </a:r>
            <a:r>
              <a:rPr lang="en-US" sz="1600" i="1" dirty="0">
                <a:solidFill>
                  <a:schemeClr val="tx1">
                    <a:lumMod val="65000"/>
                    <a:lumOff val="35000"/>
                  </a:schemeClr>
                </a:solidFill>
                <a:latin typeface="Calibri" panose="020F0502020204030204" pitchFamily="34" charset="0"/>
                <a:cs typeface="Calibri" panose="020F0502020204030204" pitchFamily="34" charset="0"/>
              </a:rPr>
              <a:t>Behavior Modification, 45</a:t>
            </a:r>
            <a:r>
              <a:rPr lang="en-US" sz="1600" dirty="0">
                <a:solidFill>
                  <a:schemeClr val="tx1">
                    <a:lumMod val="65000"/>
                    <a:lumOff val="35000"/>
                  </a:schemeClr>
                </a:solidFill>
                <a:latin typeface="Calibri" panose="020F0502020204030204" pitchFamily="34" charset="0"/>
                <a:cs typeface="Calibri" panose="020F0502020204030204" pitchFamily="34" charset="0"/>
              </a:rPr>
              <a:t>(6), 887-910.</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Solomon, C. (2020). Autism and employment: Implications for employers and adults with ASD. </a:t>
            </a:r>
            <a:r>
              <a:rPr lang="en-US" sz="1600" i="1" dirty="0">
                <a:solidFill>
                  <a:schemeClr val="tx1">
                    <a:lumMod val="65000"/>
                    <a:lumOff val="35000"/>
                  </a:schemeClr>
                </a:solidFill>
                <a:latin typeface="Calibri" panose="020F0502020204030204" pitchFamily="34" charset="0"/>
                <a:cs typeface="Calibri" panose="020F0502020204030204" pitchFamily="34" charset="0"/>
              </a:rPr>
              <a:t>Journal of Autism and Developmental Disorders,</a:t>
            </a:r>
            <a:r>
              <a:rPr lang="en-US" sz="1600" dirty="0">
                <a:solidFill>
                  <a:schemeClr val="tx1">
                    <a:lumMod val="65000"/>
                    <a:lumOff val="35000"/>
                  </a:schemeClr>
                </a:solidFill>
                <a:latin typeface="Calibri" panose="020F0502020204030204" pitchFamily="34" charset="0"/>
                <a:cs typeface="Calibri" panose="020F0502020204030204" pitchFamily="34" charset="0"/>
              </a:rPr>
              <a:t> </a:t>
            </a:r>
            <a:r>
              <a:rPr lang="en-US" sz="1600" i="1" dirty="0">
                <a:solidFill>
                  <a:schemeClr val="tx1">
                    <a:lumMod val="65000"/>
                    <a:lumOff val="35000"/>
                  </a:schemeClr>
                </a:solidFill>
                <a:latin typeface="Calibri" panose="020F0502020204030204" pitchFamily="34" charset="0"/>
                <a:cs typeface="Calibri" panose="020F0502020204030204" pitchFamily="34" charset="0"/>
              </a:rPr>
              <a:t>50</a:t>
            </a:r>
            <a:r>
              <a:rPr lang="en-US" sz="1600" dirty="0">
                <a:solidFill>
                  <a:schemeClr val="tx1">
                    <a:lumMod val="65000"/>
                    <a:lumOff val="35000"/>
                  </a:schemeClr>
                </a:solidFill>
                <a:latin typeface="Calibri" panose="020F0502020204030204" pitchFamily="34" charset="0"/>
                <a:cs typeface="Calibri" panose="020F0502020204030204" pitchFamily="34" charset="0"/>
              </a:rPr>
              <a:t>(11), 4209–4217. </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US Bureau of Labor and Statistics (BLS), </a:t>
            </a:r>
            <a:r>
              <a:rPr lang="en-US" sz="1600" dirty="0">
                <a:solidFill>
                  <a:schemeClr val="tx1">
                    <a:lumMod val="65000"/>
                    <a:lumOff val="35000"/>
                  </a:schemeClr>
                </a:solidFill>
                <a:latin typeface="Calibri" panose="020F0502020204030204" pitchFamily="34" charset="0"/>
                <a:cs typeface="Calibri" panose="020F0502020204030204" pitchFamily="34" charset="0"/>
                <a:hlinkClick r:id="rId2"/>
              </a:rPr>
              <a:t>US Census 2022, Disability Characteristics</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U.S. Centers for Disease Control and Prevention. CDC estimates 1 in 68 children has been identified with autism spectrum disorder. 2014.</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Van Hees, V., Moyson, T., and Roeyers, H. (2015). Higher education experiences of students with ASD spectrum disorder: Challenges, benefits and support needs. </a:t>
            </a:r>
            <a:r>
              <a:rPr lang="en-US" sz="1600" i="1" dirty="0">
                <a:solidFill>
                  <a:schemeClr val="tx1">
                    <a:lumMod val="65000"/>
                    <a:lumOff val="35000"/>
                  </a:schemeClr>
                </a:solidFill>
                <a:latin typeface="Calibri" panose="020F0502020204030204" pitchFamily="34" charset="0"/>
                <a:cs typeface="Calibri" panose="020F0502020204030204" pitchFamily="34" charset="0"/>
              </a:rPr>
              <a:t>Journal of Autism and Developmental Disorders, 45</a:t>
            </a:r>
            <a:r>
              <a:rPr lang="en-US" sz="1600" dirty="0">
                <a:solidFill>
                  <a:schemeClr val="tx1">
                    <a:lumMod val="65000"/>
                    <a:lumOff val="35000"/>
                  </a:schemeClr>
                </a:solidFill>
                <a:latin typeface="Calibri" panose="020F0502020204030204" pitchFamily="34" charset="0"/>
                <a:cs typeface="Calibri" panose="020F0502020204030204" pitchFamily="34" charset="0"/>
              </a:rPr>
              <a:t>(6), 1673–1688.</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Vohra R, Madhavan S, &amp; Sambamoorthi U (2016). Comorbidity prevalence, healthcare utilization, and expenditures of Medicaid enrolled adults with autism spectrum disorders. </a:t>
            </a:r>
            <a:r>
              <a:rPr lang="en-US" sz="1600" i="1" dirty="0">
                <a:solidFill>
                  <a:schemeClr val="tx1">
                    <a:lumMod val="65000"/>
                    <a:lumOff val="35000"/>
                  </a:schemeClr>
                </a:solidFill>
                <a:latin typeface="Calibri" panose="020F0502020204030204" pitchFamily="34" charset="0"/>
                <a:cs typeface="Calibri" panose="020F0502020204030204" pitchFamily="34" charset="0"/>
              </a:rPr>
              <a:t>Autism</a:t>
            </a:r>
            <a:r>
              <a:rPr lang="en-US" sz="1600" dirty="0">
                <a:solidFill>
                  <a:schemeClr val="tx1">
                    <a:lumMod val="65000"/>
                    <a:lumOff val="35000"/>
                  </a:schemeClr>
                </a:solidFill>
                <a:latin typeface="Calibri" panose="020F0502020204030204" pitchFamily="34" charset="0"/>
                <a:cs typeface="Calibri" panose="020F0502020204030204" pitchFamily="34" charset="0"/>
              </a:rPr>
              <a:t>. doi: 10.1177/1362361316665222.</a:t>
            </a:r>
          </a:p>
        </p:txBody>
      </p:sp>
    </p:spTree>
    <p:extLst>
      <p:ext uri="{BB962C8B-B14F-4D97-AF65-F5344CB8AC3E}">
        <p14:creationId xmlns:p14="http://schemas.microsoft.com/office/powerpoint/2010/main" val="18077358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424E7-B452-FA88-FCE8-93FF67824F6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2362AA-634F-145E-4610-E170767CECC0}"/>
              </a:ext>
            </a:extLst>
          </p:cNvPr>
          <p:cNvSpPr>
            <a:spLocks noGrp="1"/>
          </p:cNvSpPr>
          <p:nvPr>
            <p:ph type="sldNum" sz="quarter" idx="12"/>
          </p:nvPr>
        </p:nvSpPr>
        <p:spPr/>
        <p:txBody>
          <a:bodyPr/>
          <a:lstStyle/>
          <a:p>
            <a:fld id="{DAFE32E5-E969-41B5-9854-2B7067549FE3}" type="slidenum">
              <a:rPr lang="en-US" smtClean="0"/>
              <a:pPr/>
              <a:t>117</a:t>
            </a:fld>
            <a:endParaRPr lang="en-US" dirty="0"/>
          </a:p>
        </p:txBody>
      </p:sp>
      <p:grpSp>
        <p:nvGrpSpPr>
          <p:cNvPr id="8" name="Group 7">
            <a:extLst>
              <a:ext uri="{FF2B5EF4-FFF2-40B4-BE49-F238E27FC236}">
                <a16:creationId xmlns:a16="http://schemas.microsoft.com/office/drawing/2014/main" id="{30CAC82D-9A66-2B99-1683-846EE66A7A35}"/>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8D8F0352-216C-6C9F-5EB7-D9827AA142C9}"/>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053A0CAF-0994-ACE5-1479-00CBB6859122}"/>
                </a:ext>
              </a:extLst>
            </p:cNvPr>
            <p:cNvSpPr txBox="1">
              <a:spLocks/>
            </p:cNvSpPr>
            <p:nvPr/>
          </p:nvSpPr>
          <p:spPr>
            <a:xfrm>
              <a:off x="2418736" y="1798970"/>
              <a:ext cx="7059562"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bg1"/>
                  </a:solidFill>
                  <a:latin typeface="Calibri" panose="020F0502020204030204" pitchFamily="34" charset="0"/>
                  <a:cs typeface="Calibri" panose="020F0502020204030204" pitchFamily="34" charset="0"/>
                </a:rPr>
                <a:t>Research</a:t>
              </a:r>
              <a:endParaRPr lang="en-US" sz="2800" dirty="0">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7B6AFC21-7AC6-8269-6C8F-1F2BCF52F4CC}"/>
              </a:ext>
            </a:extLst>
          </p:cNvPr>
          <p:cNvSpPr txBox="1"/>
          <p:nvPr/>
        </p:nvSpPr>
        <p:spPr>
          <a:xfrm>
            <a:off x="-114300" y="874688"/>
            <a:ext cx="11697242" cy="3293209"/>
          </a:xfrm>
          <a:prstGeom prst="rect">
            <a:avLst/>
          </a:prstGeom>
          <a:noFill/>
        </p:spPr>
        <p:txBody>
          <a:bodyPr wrap="square">
            <a:spAutoFit/>
          </a:bodyPr>
          <a:lstStyle/>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Ward‐Horner, J., &amp; Sturmey, P. (2012). Component analysis of behavior skills training in functional analysis. </a:t>
            </a:r>
            <a:r>
              <a:rPr lang="en-US" sz="1600" i="1" dirty="0">
                <a:solidFill>
                  <a:schemeClr val="tx1">
                    <a:lumMod val="65000"/>
                    <a:lumOff val="35000"/>
                  </a:schemeClr>
                </a:solidFill>
                <a:latin typeface="Calibri" panose="020F0502020204030204" pitchFamily="34" charset="0"/>
                <a:cs typeface="Calibri" panose="020F0502020204030204" pitchFamily="34" charset="0"/>
              </a:rPr>
              <a:t>Behavioral Interventions, 27</a:t>
            </a:r>
            <a:r>
              <a:rPr lang="en-US" sz="1600" dirty="0">
                <a:solidFill>
                  <a:schemeClr val="tx1">
                    <a:lumMod val="65000"/>
                    <a:lumOff val="35000"/>
                  </a:schemeClr>
                </a:solidFill>
                <a:latin typeface="Calibri" panose="020F0502020204030204" pitchFamily="34" charset="0"/>
                <a:cs typeface="Calibri" panose="020F0502020204030204" pitchFamily="34" charset="0"/>
              </a:rPr>
              <a:t>(2), 75-92.</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Wehman, P., Schall, C., McDonough, J., Sima, A., Brooke, A., Ham, W., Whittenburg, H., Brooke, V., Avellone, L., &amp; Riehle, E. (2020). Competitive employment for transition-aged youth with significant impact from autism: A multi-site randomized clinical trial. </a:t>
            </a:r>
            <a:r>
              <a:rPr lang="en-US" sz="1600" i="1" dirty="0">
                <a:solidFill>
                  <a:schemeClr val="tx1">
                    <a:lumMod val="65000"/>
                    <a:lumOff val="35000"/>
                  </a:schemeClr>
                </a:solidFill>
                <a:latin typeface="Calibri" panose="020F0502020204030204" pitchFamily="34" charset="0"/>
                <a:cs typeface="Calibri" panose="020F0502020204030204" pitchFamily="34" charset="0"/>
              </a:rPr>
              <a:t>Journal of Autism and Developmental Disorders</a:t>
            </a:r>
            <a:r>
              <a:rPr lang="en-US" sz="1600" dirty="0">
                <a:solidFill>
                  <a:schemeClr val="tx1">
                    <a:lumMod val="65000"/>
                    <a:lumOff val="35000"/>
                  </a:schemeClr>
                </a:solidFill>
                <a:latin typeface="Calibri" panose="020F0502020204030204" pitchFamily="34" charset="0"/>
                <a:cs typeface="Calibri" panose="020F0502020204030204" pitchFamily="34" charset="0"/>
              </a:rPr>
              <a:t>, </a:t>
            </a:r>
            <a:r>
              <a:rPr lang="en-US" sz="1600" i="1" dirty="0">
                <a:solidFill>
                  <a:schemeClr val="tx1">
                    <a:lumMod val="65000"/>
                    <a:lumOff val="35000"/>
                  </a:schemeClr>
                </a:solidFill>
                <a:latin typeface="Calibri" panose="020F0502020204030204" pitchFamily="34" charset="0"/>
                <a:cs typeface="Calibri" panose="020F0502020204030204" pitchFamily="34" charset="0"/>
              </a:rPr>
              <a:t>50</a:t>
            </a:r>
            <a:r>
              <a:rPr lang="en-US" sz="1600" dirty="0">
                <a:solidFill>
                  <a:schemeClr val="tx1">
                    <a:lumMod val="65000"/>
                    <a:lumOff val="35000"/>
                  </a:schemeClr>
                </a:solidFill>
                <a:latin typeface="Calibri" panose="020F0502020204030204" pitchFamily="34" charset="0"/>
                <a:cs typeface="Calibri" panose="020F0502020204030204" pitchFamily="34" charset="0"/>
              </a:rPr>
              <a:t>(6), 1882–1897.</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White, Hillier, A., Frye, A., &amp; Makrez, E. (2019). College students’ knowledge and attitudes towards students on the autism spectrum. </a:t>
            </a:r>
            <a:r>
              <a:rPr lang="en-US" sz="1600" i="1" dirty="0">
                <a:solidFill>
                  <a:schemeClr val="tx1">
                    <a:lumMod val="65000"/>
                    <a:lumOff val="35000"/>
                  </a:schemeClr>
                </a:solidFill>
                <a:latin typeface="Calibri" panose="020F0502020204030204" pitchFamily="34" charset="0"/>
                <a:cs typeface="Calibri" panose="020F0502020204030204" pitchFamily="34" charset="0"/>
              </a:rPr>
              <a:t>Journal of Autism and Developmental Disorders</a:t>
            </a:r>
            <a:r>
              <a:rPr lang="en-US" sz="1600" dirty="0">
                <a:solidFill>
                  <a:schemeClr val="tx1">
                    <a:lumMod val="65000"/>
                    <a:lumOff val="35000"/>
                  </a:schemeClr>
                </a:solidFill>
                <a:latin typeface="Calibri" panose="020F0502020204030204" pitchFamily="34" charset="0"/>
                <a:cs typeface="Calibri" panose="020F0502020204030204" pitchFamily="34" charset="0"/>
              </a:rPr>
              <a:t>, </a:t>
            </a:r>
            <a:r>
              <a:rPr lang="en-US" sz="1600" i="1" dirty="0">
                <a:solidFill>
                  <a:schemeClr val="tx1">
                    <a:lumMod val="65000"/>
                    <a:lumOff val="35000"/>
                  </a:schemeClr>
                </a:solidFill>
                <a:latin typeface="Calibri" panose="020F0502020204030204" pitchFamily="34" charset="0"/>
                <a:cs typeface="Calibri" panose="020F0502020204030204" pitchFamily="34" charset="0"/>
              </a:rPr>
              <a:t>49</a:t>
            </a:r>
            <a:r>
              <a:rPr lang="en-US" sz="1600" dirty="0">
                <a:solidFill>
                  <a:schemeClr val="tx1">
                    <a:lumMod val="65000"/>
                    <a:lumOff val="35000"/>
                  </a:schemeClr>
                </a:solidFill>
                <a:latin typeface="Calibri" panose="020F0502020204030204" pitchFamily="34" charset="0"/>
                <a:cs typeface="Calibri" panose="020F0502020204030204" pitchFamily="34" charset="0"/>
              </a:rPr>
              <a:t>(7), 2699–2705.</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White, S. W., Elias, R., Salinas, C. E., Capriola, N., Conner, C. M., Asselin, S. B., Miyazaki, Y., Mazefsky, C. A., Howlin, P., &amp; Getzel, E. E. (2016). Students with autism spectrum disorder in college: Results from a preliminary mixed methods needs analysis. </a:t>
            </a:r>
            <a:r>
              <a:rPr lang="en-US" sz="1600" i="1" dirty="0">
                <a:solidFill>
                  <a:schemeClr val="tx1">
                    <a:lumMod val="65000"/>
                    <a:lumOff val="35000"/>
                  </a:schemeClr>
                </a:solidFill>
                <a:latin typeface="Calibri" panose="020F0502020204030204" pitchFamily="34" charset="0"/>
                <a:cs typeface="Calibri" panose="020F0502020204030204" pitchFamily="34" charset="0"/>
              </a:rPr>
              <a:t>Research in Developmental Disabilities, 56</a:t>
            </a:r>
            <a:r>
              <a:rPr lang="en-US" sz="1600" dirty="0">
                <a:solidFill>
                  <a:schemeClr val="tx1">
                    <a:lumMod val="65000"/>
                    <a:lumOff val="35000"/>
                  </a:schemeClr>
                </a:solidFill>
                <a:latin typeface="Calibri" panose="020F0502020204030204" pitchFamily="34" charset="0"/>
                <a:cs typeface="Calibri" panose="020F0502020204030204" pitchFamily="34" charset="0"/>
              </a:rPr>
              <a:t>, 29–40.</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Wood, S. (2022). How to navigate college as a neurodivergent student. US News and World Report (</a:t>
            </a:r>
            <a:r>
              <a:rPr lang="en-US" sz="1600" dirty="0">
                <a:solidFill>
                  <a:schemeClr val="tx1">
                    <a:lumMod val="65000"/>
                    <a:lumOff val="35000"/>
                  </a:schemeClr>
                </a:solidFill>
                <a:latin typeface="Calibri" panose="020F0502020204030204" pitchFamily="34" charset="0"/>
                <a:cs typeface="Calibri" panose="020F0502020204030204" pitchFamily="34" charset="0"/>
                <a:hlinkClick r:id="rId2"/>
              </a:rPr>
              <a:t>online article</a:t>
            </a:r>
            <a:r>
              <a:rPr lang="en-US" sz="1600" dirty="0">
                <a:solidFill>
                  <a:schemeClr val="tx1">
                    <a:lumMod val="65000"/>
                    <a:lumOff val="35000"/>
                  </a:schemeClr>
                </a:solidFill>
                <a:latin typeface="Calibri" panose="020F0502020204030204" pitchFamily="34" charset="0"/>
                <a:cs typeface="Calibri" panose="020F0502020204030204" pitchFamily="34" charset="0"/>
              </a:rPr>
              <a:t>).</a:t>
            </a:r>
          </a:p>
          <a:p>
            <a:pPr lvl="1" indent="-225425">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World Health Organization, Mental Disorders, </a:t>
            </a:r>
            <a:r>
              <a:rPr lang="en-US" sz="1600" dirty="0">
                <a:solidFill>
                  <a:schemeClr val="tx1">
                    <a:lumMod val="65000"/>
                    <a:lumOff val="35000"/>
                  </a:schemeClr>
                </a:solidFill>
                <a:latin typeface="Calibri" panose="020F0502020204030204" pitchFamily="34" charset="0"/>
                <a:cs typeface="Calibri" panose="020F0502020204030204" pitchFamily="34" charset="0"/>
                <a:hlinkClick r:id="rId3"/>
              </a:rPr>
              <a:t>Key Facts</a:t>
            </a:r>
            <a:r>
              <a:rPr lang="en-US" sz="1600" dirty="0">
                <a:solidFill>
                  <a:schemeClr val="tx1">
                    <a:lumMod val="65000"/>
                    <a:lumOff val="35000"/>
                  </a:schemeClr>
                </a:solidFill>
                <a:latin typeface="Calibri" panose="020F0502020204030204" pitchFamily="34" charset="0"/>
                <a:cs typeface="Calibri" panose="020F0502020204030204" pitchFamily="34" charset="0"/>
              </a:rPr>
              <a:t>.</a:t>
            </a:r>
          </a:p>
          <a:p>
            <a:pPr lvl="1" indent="-225425">
              <a:buFont typeface="Arial" panose="020B0604020202020204" pitchFamily="34" charset="0"/>
              <a:buChar char="•"/>
            </a:pP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215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3C599-D331-1F9E-ACB4-891F294951D6}"/>
            </a:ext>
          </a:extLst>
        </p:cNvPr>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AF634E7E-B855-0F29-2944-B923A7351905}"/>
              </a:ext>
            </a:extLst>
          </p:cNvPr>
          <p:cNvSpPr/>
          <p:nvPr/>
        </p:nvSpPr>
        <p:spPr>
          <a:xfrm>
            <a:off x="144496" y="961032"/>
            <a:ext cx="11868210" cy="5115709"/>
          </a:xfrm>
          <a:prstGeom prst="wedgeRoundRectCallout">
            <a:avLst>
              <a:gd name="adj1" fmla="val 36773"/>
              <a:gd name="adj2" fmla="val 56542"/>
              <a:gd name="adj3" fmla="val 166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1478BA07-A893-6036-57C0-21BD019BAE8C}"/>
              </a:ext>
            </a:extLst>
          </p:cNvPr>
          <p:cNvSpPr>
            <a:spLocks noGrp="1"/>
          </p:cNvSpPr>
          <p:nvPr>
            <p:ph type="sldNum" sz="quarter" idx="12"/>
          </p:nvPr>
        </p:nvSpPr>
        <p:spPr/>
        <p:txBody>
          <a:bodyPr/>
          <a:lstStyle/>
          <a:p>
            <a:fld id="{DAFE32E5-E969-41B5-9854-2B7067549FE3}" type="slidenum">
              <a:rPr lang="en-US" smtClean="0"/>
              <a:pPr/>
              <a:t>12</a:t>
            </a:fld>
            <a:endParaRPr lang="en-US" dirty="0"/>
          </a:p>
        </p:txBody>
      </p:sp>
      <p:sp>
        <p:nvSpPr>
          <p:cNvPr id="4" name="Text Placeholder 12">
            <a:extLst>
              <a:ext uri="{FF2B5EF4-FFF2-40B4-BE49-F238E27FC236}">
                <a16:creationId xmlns:a16="http://schemas.microsoft.com/office/drawing/2014/main" id="{54C48AD4-2403-1957-00BF-2A30D272BE15}"/>
              </a:ext>
            </a:extLst>
          </p:cNvPr>
          <p:cNvSpPr txBox="1">
            <a:spLocks/>
          </p:cNvSpPr>
          <p:nvPr/>
        </p:nvSpPr>
        <p:spPr>
          <a:xfrm>
            <a:off x="0" y="0"/>
            <a:ext cx="12192000" cy="845820"/>
          </a:xfrm>
          <a:prstGeom prst="rect">
            <a:avLst/>
          </a:prstGeom>
          <a:solidFill>
            <a:schemeClr val="accent2"/>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latin typeface="Calibri" panose="020F0502020204030204" pitchFamily="34" charset="0"/>
                <a:cs typeface="Calibri" panose="020F0502020204030204" pitchFamily="34" charset="0"/>
              </a:rPr>
              <a:t>Impact and Disabilities</a:t>
            </a:r>
            <a:endParaRPr lang="en-US" sz="36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1255786-DD75-834B-10E1-89A3B23AFFE6}"/>
              </a:ext>
            </a:extLst>
          </p:cNvPr>
          <p:cNvSpPr txBox="1"/>
          <p:nvPr/>
        </p:nvSpPr>
        <p:spPr>
          <a:xfrm>
            <a:off x="311404" y="1052019"/>
            <a:ext cx="11477184" cy="5570756"/>
          </a:xfrm>
          <a:prstGeom prst="rect">
            <a:avLst/>
          </a:prstGeom>
          <a:noFill/>
          <a:ln>
            <a:noFill/>
          </a:ln>
        </p:spPr>
        <p:txBody>
          <a:bodyPr wrap="square" rtlCol="0">
            <a:spAutoFit/>
          </a:bodyPr>
          <a:lstStyle/>
          <a:p>
            <a:pPr marL="285750" indent="-169863">
              <a:buFont typeface="Arial" panose="020B0604020202020204" pitchFamily="34" charset="0"/>
              <a:buChar char="•"/>
            </a:pP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285750" indent="-169863">
              <a:buFont typeface="Arial" panose="020B0604020202020204" pitchFamily="34" charset="0"/>
              <a:buChar char="•"/>
            </a:pP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IDDs and ASD share a number of features and challenges</a:t>
            </a:r>
          </a:p>
          <a:p>
            <a:pPr marL="285750" indent="-169863">
              <a:buFont typeface="Arial" panose="020B0604020202020204" pitchFamily="34" charset="0"/>
              <a:buChar char="•"/>
            </a:pP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Autistic individuals may need additional supports to improve outcomes</a:t>
            </a:r>
          </a:p>
          <a:p>
            <a:pPr marL="742950" lvl="1" indent="-169863">
              <a:buFont typeface="Arial" panose="020B0604020202020204" pitchFamily="34" charset="0"/>
              <a:buChar char="•"/>
            </a:pP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Heterogeneity, increased prevalence, and impact of autistic characteristics</a:t>
            </a:r>
          </a:p>
          <a:p>
            <a:pPr marL="742950" lvl="1" indent="-169863">
              <a:buFont typeface="Arial" panose="020B0604020202020204" pitchFamily="34" charset="0"/>
              <a:buChar char="•"/>
            </a:pP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High rate of comorbidity: 60% of youth have at least two health or mental health (co-existing) in addition to ASD </a:t>
            </a:r>
          </a:p>
          <a:p>
            <a:pPr marL="742950" lvl="1" indent="-169863">
              <a:buFont typeface="Arial" panose="020B0604020202020204" pitchFamily="34" charset="0"/>
              <a:buChar char="•"/>
            </a:pP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19% of young adults with autism ever lived independently after high school compared to 60% of peers with speech and language or emotional disabilities and 80% of peers with learning disabilities</a:t>
            </a:r>
          </a:p>
          <a:p>
            <a:pPr marL="742950" lvl="1" indent="-169863">
              <a:buFont typeface="Arial" panose="020B0604020202020204" pitchFamily="34" charset="0"/>
              <a:buChar char="•"/>
            </a:pP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Autistic young adults worked for pay in the community between high school and their early 20’s at significantly lower rates than peers with other disabilities</a:t>
            </a:r>
          </a:p>
          <a:p>
            <a:pPr marL="742950" lvl="1" indent="-169863">
              <a:buFont typeface="Arial" panose="020B0604020202020204" pitchFamily="34" charset="0"/>
              <a:buChar char="•"/>
            </a:pP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Higher rate of “disconnecting” after high school than peers with other disabilities</a:t>
            </a:r>
          </a:p>
          <a:p>
            <a:pPr marL="742950" lvl="1" indent="-169863">
              <a:buFont typeface="Arial" panose="020B0604020202020204" pitchFamily="34" charset="0"/>
              <a:buChar char="•"/>
            </a:pP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Lower higher education completion rate than other IDDs</a:t>
            </a:r>
          </a:p>
          <a:p>
            <a:pPr marL="742950" lvl="1" indent="-169863">
              <a:buFont typeface="Arial" panose="020B0604020202020204" pitchFamily="34" charset="0"/>
              <a:buChar char="•"/>
            </a:pP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742950" lvl="1" indent="-169863">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8D4AF8F-504E-2CAB-8206-364651BC6385}"/>
              </a:ext>
            </a:extLst>
          </p:cNvPr>
          <p:cNvSpPr txBox="1"/>
          <p:nvPr/>
        </p:nvSpPr>
        <p:spPr>
          <a:xfrm>
            <a:off x="3657458" y="6240470"/>
            <a:ext cx="2232353"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Roux et al., 2015</a:t>
            </a:r>
          </a:p>
        </p:txBody>
      </p:sp>
    </p:spTree>
    <p:extLst>
      <p:ext uri="{BB962C8B-B14F-4D97-AF65-F5344CB8AC3E}">
        <p14:creationId xmlns:p14="http://schemas.microsoft.com/office/powerpoint/2010/main" val="97973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fade">
                                      <p:cBhvr>
                                        <p:cTn id="14" dur="1000"/>
                                        <p:tgtEl>
                                          <p:spTgt spid="10">
                                            <p:txEl>
                                              <p:pRg st="2" end="2"/>
                                            </p:txEl>
                                          </p:spTgt>
                                        </p:tgtEl>
                                      </p:cBhvr>
                                    </p:animEffect>
                                    <p:anim calcmode="lin" valueType="num">
                                      <p:cBhvr>
                                        <p:cTn id="1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1000"/>
                                        <p:tgtEl>
                                          <p:spTgt spid="10">
                                            <p:txEl>
                                              <p:pRg st="3" end="3"/>
                                            </p:txEl>
                                          </p:spTgt>
                                        </p:tgtEl>
                                      </p:cBhvr>
                                    </p:animEffect>
                                    <p:anim calcmode="lin" valueType="num">
                                      <p:cBhvr>
                                        <p:cTn id="22"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fade">
                                      <p:cBhvr>
                                        <p:cTn id="28" dur="1000"/>
                                        <p:tgtEl>
                                          <p:spTgt spid="10">
                                            <p:txEl>
                                              <p:pRg st="4" end="4"/>
                                            </p:txEl>
                                          </p:spTgt>
                                        </p:tgtEl>
                                      </p:cBhvr>
                                    </p:animEffect>
                                    <p:anim calcmode="lin" valueType="num">
                                      <p:cBhvr>
                                        <p:cTn id="29"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Effect transition="in" filter="fade">
                                      <p:cBhvr>
                                        <p:cTn id="35" dur="1000"/>
                                        <p:tgtEl>
                                          <p:spTgt spid="10">
                                            <p:txEl>
                                              <p:pRg st="5" end="5"/>
                                            </p:txEl>
                                          </p:spTgt>
                                        </p:tgtEl>
                                      </p:cBhvr>
                                    </p:animEffect>
                                    <p:anim calcmode="lin" valueType="num">
                                      <p:cBhvr>
                                        <p:cTn id="36"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fade">
                                      <p:cBhvr>
                                        <p:cTn id="42" dur="1000"/>
                                        <p:tgtEl>
                                          <p:spTgt spid="10">
                                            <p:txEl>
                                              <p:pRg st="6" end="6"/>
                                            </p:txEl>
                                          </p:spTgt>
                                        </p:tgtEl>
                                      </p:cBhvr>
                                    </p:animEffect>
                                    <p:anim calcmode="lin" valueType="num">
                                      <p:cBhvr>
                                        <p:cTn id="43"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xEl>
                                              <p:pRg st="7" end="7"/>
                                            </p:txEl>
                                          </p:spTgt>
                                        </p:tgtEl>
                                        <p:attrNameLst>
                                          <p:attrName>style.visibility</p:attrName>
                                        </p:attrNameLst>
                                      </p:cBhvr>
                                      <p:to>
                                        <p:strVal val="visible"/>
                                      </p:to>
                                    </p:set>
                                    <p:animEffect transition="in" filter="fade">
                                      <p:cBhvr>
                                        <p:cTn id="49" dur="1000"/>
                                        <p:tgtEl>
                                          <p:spTgt spid="10">
                                            <p:txEl>
                                              <p:pRg st="7" end="7"/>
                                            </p:txEl>
                                          </p:spTgt>
                                        </p:tgtEl>
                                      </p:cBhvr>
                                    </p:animEffect>
                                    <p:anim calcmode="lin" valueType="num">
                                      <p:cBhvr>
                                        <p:cTn id="50"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
                                            <p:txEl>
                                              <p:pRg st="8" end="8"/>
                                            </p:txEl>
                                          </p:spTgt>
                                        </p:tgtEl>
                                        <p:attrNameLst>
                                          <p:attrName>style.visibility</p:attrName>
                                        </p:attrNameLst>
                                      </p:cBhvr>
                                      <p:to>
                                        <p:strVal val="visible"/>
                                      </p:to>
                                    </p:set>
                                    <p:animEffect transition="in" filter="fade">
                                      <p:cBhvr>
                                        <p:cTn id="56" dur="1000"/>
                                        <p:tgtEl>
                                          <p:spTgt spid="10">
                                            <p:txEl>
                                              <p:pRg st="8" end="8"/>
                                            </p:txEl>
                                          </p:spTgt>
                                        </p:tgtEl>
                                      </p:cBhvr>
                                    </p:animEffect>
                                    <p:anim calcmode="lin" valueType="num">
                                      <p:cBhvr>
                                        <p:cTn id="57"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13</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36002"/>
            <a:ext cx="12192000" cy="881822"/>
            <a:chOff x="0" y="1738419"/>
            <a:chExt cx="12192000" cy="768806"/>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036593" y="1738419"/>
              <a:ext cx="9944099" cy="768806"/>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IDD</a:t>
              </a:r>
              <a:endParaRPr lang="en-US" sz="3200" dirty="0">
                <a:latin typeface="Calibri" panose="020F0502020204030204" pitchFamily="34" charset="0"/>
                <a:cs typeface="Calibri" panose="020F0502020204030204" pitchFamily="34" charset="0"/>
              </a:endParaRPr>
            </a:p>
          </p:txBody>
        </p:sp>
      </p:grpSp>
      <p:sp>
        <p:nvSpPr>
          <p:cNvPr id="7" name="Text Placeholder 35">
            <a:extLst>
              <a:ext uri="{FF2B5EF4-FFF2-40B4-BE49-F238E27FC236}">
                <a16:creationId xmlns:a16="http://schemas.microsoft.com/office/drawing/2014/main" id="{0B6777E3-5936-54C4-6AF4-3A068E382E4F}"/>
              </a:ext>
            </a:extLst>
          </p:cNvPr>
          <p:cNvSpPr txBox="1">
            <a:spLocks/>
          </p:cNvSpPr>
          <p:nvPr/>
        </p:nvSpPr>
        <p:spPr>
          <a:xfrm>
            <a:off x="14616" y="906988"/>
            <a:ext cx="7913647" cy="5096219"/>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284163"/>
            <a:r>
              <a:rPr lang="en-US" sz="2800" dirty="0">
                <a:solidFill>
                  <a:schemeClr val="tx1">
                    <a:lumMod val="85000"/>
                    <a:lumOff val="15000"/>
                  </a:schemeClr>
                </a:solidFill>
                <a:latin typeface="Calibri" panose="020F0502020204030204" pitchFamily="34" charset="0"/>
                <a:cs typeface="Calibri" panose="020F0502020204030204" pitchFamily="34" charset="0"/>
              </a:rPr>
              <a:t>Group of conditions: neurodevelopmental, genetic, communication disorders</a:t>
            </a:r>
          </a:p>
          <a:p>
            <a:pPr marL="741363" lvl="1" indent="-284163"/>
            <a:r>
              <a:rPr lang="en-US" sz="2400" dirty="0">
                <a:solidFill>
                  <a:schemeClr val="tx1">
                    <a:lumMod val="85000"/>
                    <a:lumOff val="15000"/>
                  </a:schemeClr>
                </a:solidFill>
                <a:latin typeface="Calibri" panose="020F0502020204030204" pitchFamily="34" charset="0"/>
                <a:cs typeface="Calibri" panose="020F0502020204030204" pitchFamily="34" charset="0"/>
              </a:rPr>
              <a:t>IDs, ASD, ADHD, cerebral palsy, vision loss, others</a:t>
            </a:r>
          </a:p>
          <a:p>
            <a:pPr marL="284163" indent="-284163"/>
            <a:r>
              <a:rPr lang="en-US" sz="2800" dirty="0">
                <a:solidFill>
                  <a:schemeClr val="tx1">
                    <a:lumMod val="85000"/>
                    <a:lumOff val="15000"/>
                  </a:schemeClr>
                </a:solidFill>
                <a:latin typeface="Calibri" panose="020F0502020204030204" pitchFamily="34" charset="0"/>
                <a:cs typeface="Calibri" panose="020F0502020204030204" pitchFamily="34" charset="0"/>
              </a:rPr>
              <a:t>Physical, learning, language, behavior, cognitive</a:t>
            </a:r>
          </a:p>
          <a:p>
            <a:pPr marL="741363" lvl="1" indent="-284163"/>
            <a:r>
              <a:rPr lang="en-US" sz="2400" dirty="0">
                <a:solidFill>
                  <a:schemeClr val="tx1">
                    <a:lumMod val="85000"/>
                    <a:lumOff val="15000"/>
                  </a:schemeClr>
                </a:solidFill>
                <a:latin typeface="Calibri" panose="020F0502020204030204" pitchFamily="34" charset="0"/>
                <a:cs typeface="Calibri" panose="020F0502020204030204" pitchFamily="34" charset="0"/>
              </a:rPr>
              <a:t>Self-care, socializing, communicating, reasoning, problem solving, planning and organizing, thinking,  comprehending complex ideas, experiential learning</a:t>
            </a:r>
          </a:p>
          <a:p>
            <a:pPr marL="284163" indent="-284163"/>
            <a:r>
              <a:rPr lang="en-US" sz="2800" dirty="0">
                <a:solidFill>
                  <a:schemeClr val="tx1">
                    <a:lumMod val="85000"/>
                    <a:lumOff val="15000"/>
                  </a:schemeClr>
                </a:solidFill>
                <a:latin typeface="Calibri" panose="020F0502020204030204" pitchFamily="34" charset="0"/>
                <a:cs typeface="Calibri" panose="020F0502020204030204" pitchFamily="34" charset="0"/>
              </a:rPr>
              <a:t>Lifelong with onset before </a:t>
            </a:r>
            <a:r>
              <a:rPr lang="en-US" sz="2600" dirty="0">
                <a:solidFill>
                  <a:schemeClr val="tx1">
                    <a:lumMod val="85000"/>
                    <a:lumOff val="15000"/>
                  </a:schemeClr>
                </a:solidFill>
                <a:latin typeface="Calibri" panose="020F0502020204030204" pitchFamily="34" charset="0"/>
                <a:cs typeface="Calibri" panose="020F0502020204030204" pitchFamily="34" charset="0"/>
              </a:rPr>
              <a:t>22 years</a:t>
            </a:r>
          </a:p>
          <a:p>
            <a:pPr marL="284163" indent="-284163"/>
            <a:r>
              <a:rPr lang="en-US" sz="2800" dirty="0">
                <a:solidFill>
                  <a:schemeClr val="tx1">
                    <a:lumMod val="85000"/>
                    <a:lumOff val="15000"/>
                  </a:schemeClr>
                </a:solidFill>
                <a:latin typeface="Calibri" panose="020F0502020204030204" pitchFamily="34" charset="0"/>
                <a:cs typeface="Calibri" panose="020F0502020204030204" pitchFamily="34" charset="0"/>
              </a:rPr>
              <a:t>Increasing with 8.6% of children 3-17y (CDC, 2021)</a:t>
            </a:r>
          </a:p>
          <a:p>
            <a:pPr>
              <a:lnSpc>
                <a:spcPct val="100000"/>
              </a:lnSpc>
              <a:spcBef>
                <a:spcPts val="0"/>
              </a:spcBef>
            </a:pPr>
            <a:r>
              <a:rPr lang="en-US" sz="2800" dirty="0">
                <a:solidFill>
                  <a:schemeClr val="tx1">
                    <a:lumMod val="85000"/>
                    <a:lumOff val="15000"/>
                  </a:schemeClr>
                </a:solidFill>
                <a:latin typeface="Calibri" panose="020F0502020204030204" pitchFamily="34" charset="0"/>
                <a:cs typeface="Calibri" panose="020F0502020204030204" pitchFamily="34" charset="0"/>
              </a:rPr>
              <a:t>Significant rate of co-morbidity 30-50% </a:t>
            </a:r>
            <a:r>
              <a:rPr lang="en-US" sz="2400" dirty="0">
                <a:solidFill>
                  <a:schemeClr val="tx1">
                    <a:lumMod val="85000"/>
                    <a:lumOff val="15000"/>
                  </a:schemeClr>
                </a:solidFill>
                <a:latin typeface="Calibri" panose="020F0502020204030204" pitchFamily="34" charset="0"/>
                <a:cs typeface="Calibri" panose="020F0502020204030204" pitchFamily="34" charset="0"/>
              </a:rPr>
              <a:t>(up to 18y)</a:t>
            </a:r>
            <a:endParaRPr lang="en-US" sz="2800" dirty="0">
              <a:solidFill>
                <a:schemeClr val="tx1">
                  <a:lumMod val="85000"/>
                  <a:lumOff val="15000"/>
                </a:schemeClr>
              </a:solidFill>
              <a:latin typeface="Calibri" panose="020F0502020204030204" pitchFamily="34" charset="0"/>
              <a:cs typeface="Calibri" panose="020F0502020204030204" pitchFamily="34" charset="0"/>
            </a:endParaRPr>
          </a:p>
          <a:p>
            <a:r>
              <a:rPr lang="en-US" sz="2800" dirty="0">
                <a:solidFill>
                  <a:schemeClr val="tx1">
                    <a:lumMod val="85000"/>
                    <a:lumOff val="15000"/>
                  </a:schemeClr>
                </a:solidFill>
                <a:latin typeface="Calibri" panose="020F0502020204030204" pitchFamily="34" charset="0"/>
                <a:cs typeface="Calibri" panose="020F0502020204030204" pitchFamily="34" charset="0"/>
              </a:rPr>
              <a:t>Autism is the fastest growing developmental disability in the US (1:36)</a:t>
            </a:r>
          </a:p>
        </p:txBody>
      </p:sp>
      <p:sp>
        <p:nvSpPr>
          <p:cNvPr id="2" name="TextBox 1">
            <a:extLst>
              <a:ext uri="{FF2B5EF4-FFF2-40B4-BE49-F238E27FC236}">
                <a16:creationId xmlns:a16="http://schemas.microsoft.com/office/drawing/2014/main" id="{BFC059A8-1ABA-B489-6BF7-7BA2804FD19F}"/>
              </a:ext>
            </a:extLst>
          </p:cNvPr>
          <p:cNvSpPr txBox="1"/>
          <p:nvPr/>
        </p:nvSpPr>
        <p:spPr>
          <a:xfrm>
            <a:off x="1405212" y="6249853"/>
            <a:ext cx="3748421"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hlinkClick r:id="rId3"/>
              </a:rPr>
              <a:t>CDC, 2021 (IDD)</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hlinkClick r:id="rId4"/>
              </a:rPr>
              <a:t>CDC 2023 (ASD) </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D900F35-04B1-CF46-F2D6-BC395C3B84A2}"/>
              </a:ext>
            </a:extLst>
          </p:cNvPr>
          <p:cNvPicPr>
            <a:picLocks noChangeAspect="1"/>
          </p:cNvPicPr>
          <p:nvPr/>
        </p:nvPicPr>
        <p:blipFill rotWithShape="1">
          <a:blip r:embed="rId5"/>
          <a:srcRect l="12293" t="12765" r="14092"/>
          <a:stretch/>
        </p:blipFill>
        <p:spPr>
          <a:xfrm>
            <a:off x="7928264" y="1475508"/>
            <a:ext cx="3626909" cy="3602149"/>
          </a:xfrm>
          <a:prstGeom prst="rect">
            <a:avLst/>
          </a:prstGeom>
        </p:spPr>
      </p:pic>
    </p:spTree>
    <p:extLst>
      <p:ext uri="{BB962C8B-B14F-4D97-AF65-F5344CB8AC3E}">
        <p14:creationId xmlns:p14="http://schemas.microsoft.com/office/powerpoint/2010/main" val="302206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1000"/>
                                        <p:tgtEl>
                                          <p:spTgt spid="7">
                                            <p:txEl>
                                              <p:pRg st="4" end="4"/>
                                            </p:txEl>
                                          </p:spTgt>
                                        </p:tgtEl>
                                      </p:cBhvr>
                                    </p:animEffect>
                                    <p:anim calcmode="lin" valueType="num">
                                      <p:cBhvr>
                                        <p:cTn id="3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xEl>
                                              <p:pRg st="5" end="5"/>
                                            </p:txEl>
                                          </p:spTgt>
                                        </p:tgtEl>
                                        <p:attrNameLst>
                                          <p:attrName>style.visibility</p:attrName>
                                        </p:attrNameLst>
                                      </p:cBhvr>
                                      <p:to>
                                        <p:strVal val="visible"/>
                                      </p:to>
                                    </p:set>
                                    <p:animEffect transition="in" filter="fade">
                                      <p:cBhvr>
                                        <p:cTn id="38" dur="1000"/>
                                        <p:tgtEl>
                                          <p:spTgt spid="7">
                                            <p:txEl>
                                              <p:pRg st="5" end="5"/>
                                            </p:txEl>
                                          </p:spTgt>
                                        </p:tgtEl>
                                      </p:cBhvr>
                                    </p:animEffect>
                                    <p:anim calcmode="lin" valueType="num">
                                      <p:cBhvr>
                                        <p:cTn id="39"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Effect transition="in" filter="fade">
                                      <p:cBhvr>
                                        <p:cTn id="45" dur="1000"/>
                                        <p:tgtEl>
                                          <p:spTgt spid="7">
                                            <p:txEl>
                                              <p:pRg st="6" end="6"/>
                                            </p:txEl>
                                          </p:spTgt>
                                        </p:tgtEl>
                                      </p:cBhvr>
                                    </p:animEffect>
                                    <p:anim calcmode="lin" valueType="num">
                                      <p:cBhvr>
                                        <p:cTn id="46"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7">
                                            <p:txEl>
                                              <p:pRg st="7" end="7"/>
                                            </p:txEl>
                                          </p:spTgt>
                                        </p:tgtEl>
                                        <p:attrNameLst>
                                          <p:attrName>style.visibility</p:attrName>
                                        </p:attrNameLst>
                                      </p:cBhvr>
                                      <p:to>
                                        <p:strVal val="visible"/>
                                      </p:to>
                                    </p:set>
                                    <p:animEffect transition="in" filter="fade">
                                      <p:cBhvr>
                                        <p:cTn id="52" dur="1000"/>
                                        <p:tgtEl>
                                          <p:spTgt spid="7">
                                            <p:txEl>
                                              <p:pRg st="7" end="7"/>
                                            </p:txEl>
                                          </p:spTgt>
                                        </p:tgtEl>
                                      </p:cBhvr>
                                    </p:animEffect>
                                    <p:anim calcmode="lin" valueType="num">
                                      <p:cBhvr>
                                        <p:cTn id="53"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14</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5072"/>
            <a:ext cx="12192000" cy="720092"/>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66377" y="1825343"/>
              <a:ext cx="11028492"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Intellectual Disabilities (ID)</a:t>
              </a:r>
              <a:endParaRPr lang="en-US" sz="28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8ABC0793-48F3-DEB1-CB94-FFEE17462E62}"/>
              </a:ext>
            </a:extLst>
          </p:cNvPr>
          <p:cNvSpPr txBox="1">
            <a:spLocks/>
          </p:cNvSpPr>
          <p:nvPr/>
        </p:nvSpPr>
        <p:spPr>
          <a:xfrm>
            <a:off x="4415246" y="847298"/>
            <a:ext cx="7557579" cy="5324581"/>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284163"/>
            <a:r>
              <a:rPr lang="en-US" sz="2800" dirty="0">
                <a:solidFill>
                  <a:schemeClr val="tx2">
                    <a:lumMod val="75000"/>
                  </a:schemeClr>
                </a:solidFill>
                <a:latin typeface="Calibri" panose="020F0502020204030204" pitchFamily="34" charset="0"/>
                <a:cs typeface="Calibri" panose="020F0502020204030204" pitchFamily="34" charset="0"/>
              </a:rPr>
              <a:t>Cognitive impairment (CI)-eligibility in special education</a:t>
            </a:r>
          </a:p>
          <a:p>
            <a:pPr marL="284163" indent="-284163"/>
            <a:r>
              <a:rPr lang="en-US" sz="2800" dirty="0">
                <a:solidFill>
                  <a:schemeClr val="tx2">
                    <a:lumMod val="75000"/>
                  </a:schemeClr>
                </a:solidFill>
                <a:latin typeface="Calibri" panose="020F0502020204030204" pitchFamily="34" charset="0"/>
                <a:cs typeface="Calibri" panose="020F0502020204030204" pitchFamily="34" charset="0"/>
              </a:rPr>
              <a:t>More significant impact intellectually (thought processes)</a:t>
            </a:r>
          </a:p>
          <a:p>
            <a:pPr marL="284163" indent="-284163"/>
            <a:r>
              <a:rPr lang="en-US" sz="2800" dirty="0">
                <a:solidFill>
                  <a:schemeClr val="tx2">
                    <a:lumMod val="75000"/>
                  </a:schemeClr>
                </a:solidFill>
                <a:latin typeface="Calibri" panose="020F0502020204030204" pitchFamily="34" charset="0"/>
                <a:cs typeface="Calibri" panose="020F0502020204030204" pitchFamily="34" charset="0"/>
              </a:rPr>
              <a:t>Conditions: injury, disease, problem with the brain (infections)</a:t>
            </a:r>
          </a:p>
          <a:p>
            <a:pPr marL="741363" lvl="1" indent="-284163"/>
            <a:r>
              <a:rPr lang="en-US" sz="2400" dirty="0">
                <a:solidFill>
                  <a:schemeClr val="tx2">
                    <a:lumMod val="75000"/>
                  </a:schemeClr>
                </a:solidFill>
                <a:latin typeface="Calibri" panose="020F0502020204030204" pitchFamily="34" charset="0"/>
                <a:cs typeface="Calibri" panose="020F0502020204030204" pitchFamily="34" charset="0"/>
              </a:rPr>
              <a:t>Preventable IDD: environmental (fetal alcohol syndrome)</a:t>
            </a:r>
          </a:p>
          <a:p>
            <a:pPr marL="741363" lvl="1" indent="-284163"/>
            <a:r>
              <a:rPr lang="en-US" sz="2400" dirty="0">
                <a:solidFill>
                  <a:schemeClr val="tx2">
                    <a:lumMod val="75000"/>
                  </a:schemeClr>
                </a:solidFill>
                <a:latin typeface="Calibri" panose="020F0502020204030204" pitchFamily="34" charset="0"/>
                <a:cs typeface="Calibri" panose="020F0502020204030204" pitchFamily="34" charset="0"/>
              </a:rPr>
              <a:t>Unpreventable IDD:  chromosomal cause (Down’s Syndrome)</a:t>
            </a:r>
          </a:p>
          <a:p>
            <a:pPr marL="741363" lvl="1" indent="-284163"/>
            <a:r>
              <a:rPr lang="en-US" sz="2400" dirty="0">
                <a:solidFill>
                  <a:schemeClr val="tx2">
                    <a:lumMod val="75000"/>
                  </a:schemeClr>
                </a:solidFill>
                <a:latin typeface="Calibri" panose="020F0502020204030204" pitchFamily="34" charset="0"/>
                <a:cs typeface="Calibri" panose="020F0502020204030204" pitchFamily="34" charset="0"/>
              </a:rPr>
              <a:t>Examples:  epilepsy, cerebral palsy, birth issues, stroke, TBI</a:t>
            </a: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dirty="0">
              <a:latin typeface="Calibri" panose="020F0502020204030204" pitchFamily="34" charset="0"/>
              <a:cs typeface="Calibri" panose="020F0502020204030204" pitchFamily="34" charset="0"/>
            </a:endParaRPr>
          </a:p>
        </p:txBody>
      </p:sp>
      <p:pic>
        <p:nvPicPr>
          <p:cNvPr id="9" name="Picture 8" descr="A child with a finger on his chin">
            <a:extLst>
              <a:ext uri="{FF2B5EF4-FFF2-40B4-BE49-F238E27FC236}">
                <a16:creationId xmlns:a16="http://schemas.microsoft.com/office/drawing/2014/main" id="{7C8657F9-62C7-E721-0BE8-056C40F4FDA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0563" r="18843"/>
          <a:stretch/>
        </p:blipFill>
        <p:spPr>
          <a:xfrm>
            <a:off x="0" y="723904"/>
            <a:ext cx="4183778" cy="6109118"/>
          </a:xfrm>
          <a:prstGeom prst="rect">
            <a:avLst/>
          </a:prstGeom>
        </p:spPr>
      </p:pic>
      <p:sp>
        <p:nvSpPr>
          <p:cNvPr id="6" name="TextBox 5">
            <a:extLst>
              <a:ext uri="{FF2B5EF4-FFF2-40B4-BE49-F238E27FC236}">
                <a16:creationId xmlns:a16="http://schemas.microsoft.com/office/drawing/2014/main" id="{D4C9D9D3-D950-6DE8-FDFD-46084A6AA9B9}"/>
              </a:ext>
            </a:extLst>
          </p:cNvPr>
          <p:cNvSpPr txBox="1"/>
          <p:nvPr/>
        </p:nvSpPr>
        <p:spPr>
          <a:xfrm>
            <a:off x="6506130" y="6294013"/>
            <a:ext cx="3748421"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hlinkClick r:id="rId5"/>
              </a:rPr>
              <a:t>CDC, 2021 (IDD</a:t>
            </a:r>
            <a:r>
              <a:rPr lang="en-US" sz="160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25540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15</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685923" y="1810364"/>
              <a:ext cx="1016127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Misconceptions about Learning &amp; IDD</a:t>
              </a:r>
              <a:endParaRPr lang="en-US" sz="28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8ABC0793-48F3-DEB1-CB94-FFEE17462E62}"/>
              </a:ext>
            </a:extLst>
          </p:cNvPr>
          <p:cNvSpPr txBox="1">
            <a:spLocks/>
          </p:cNvSpPr>
          <p:nvPr/>
        </p:nvSpPr>
        <p:spPr>
          <a:xfrm>
            <a:off x="142774" y="1024781"/>
            <a:ext cx="11830051" cy="5324581"/>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284163"/>
            <a:endParaRPr lang="en-US" dirty="0">
              <a:latin typeface="Calibri" panose="020F0502020204030204" pitchFamily="34" charset="0"/>
              <a:cs typeface="Calibri" panose="020F0502020204030204" pitchFamily="34" charset="0"/>
            </a:endParaRPr>
          </a:p>
        </p:txBody>
      </p:sp>
      <p:sp>
        <p:nvSpPr>
          <p:cNvPr id="7" name="Rectangle: Folded Corner 6">
            <a:extLst>
              <a:ext uri="{FF2B5EF4-FFF2-40B4-BE49-F238E27FC236}">
                <a16:creationId xmlns:a16="http://schemas.microsoft.com/office/drawing/2014/main" id="{2B3F855F-251F-6E97-4B33-43640F92667F}"/>
              </a:ext>
            </a:extLst>
          </p:cNvPr>
          <p:cNvSpPr/>
          <p:nvPr/>
        </p:nvSpPr>
        <p:spPr>
          <a:xfrm rot="21155354" flipH="1">
            <a:off x="251004" y="1340357"/>
            <a:ext cx="3891356" cy="1958289"/>
          </a:xfrm>
          <a:prstGeom prst="foldedCorner">
            <a:avLst>
              <a:gd name="adj" fmla="val 3444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Learning outcomes cannot be improved through education</a:t>
            </a:r>
          </a:p>
        </p:txBody>
      </p:sp>
      <p:sp>
        <p:nvSpPr>
          <p:cNvPr id="9" name="Rectangle: Folded Corner 8">
            <a:extLst>
              <a:ext uri="{FF2B5EF4-FFF2-40B4-BE49-F238E27FC236}">
                <a16:creationId xmlns:a16="http://schemas.microsoft.com/office/drawing/2014/main" id="{A5C7E082-E2EC-0002-6893-6269E96402A2}"/>
              </a:ext>
            </a:extLst>
          </p:cNvPr>
          <p:cNvSpPr/>
          <p:nvPr/>
        </p:nvSpPr>
        <p:spPr>
          <a:xfrm rot="770987">
            <a:off x="2202118" y="3143869"/>
            <a:ext cx="3388995" cy="1959404"/>
          </a:xfrm>
          <a:prstGeom prst="foldedCorner">
            <a:avLst>
              <a:gd name="adj" fmla="val 32247"/>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Calibri" panose="020F0502020204030204" pitchFamily="34" charset="0"/>
              <a:ea typeface="Calibri" panose="020F0502020204030204" pitchFamily="34" charset="0"/>
              <a:cs typeface="Calibri" panose="020F0502020204030204" pitchFamily="34" charset="0"/>
            </a:endParaRPr>
          </a:p>
          <a:p>
            <a:pPr algn="ctr"/>
            <a:r>
              <a:rPr lang="en-US" sz="3200" b="1" dirty="0">
                <a:latin typeface="Calibri" panose="020F0502020204030204" pitchFamily="34" charset="0"/>
                <a:ea typeface="Calibri" panose="020F0502020204030204" pitchFamily="34" charset="0"/>
                <a:cs typeface="Calibri" panose="020F0502020204030204" pitchFamily="34" charset="0"/>
              </a:rPr>
              <a:t>Cannot learn anything complex such as reading</a:t>
            </a:r>
          </a:p>
        </p:txBody>
      </p:sp>
      <p:sp>
        <p:nvSpPr>
          <p:cNvPr id="10" name="TextBox 9">
            <a:extLst>
              <a:ext uri="{FF2B5EF4-FFF2-40B4-BE49-F238E27FC236}">
                <a16:creationId xmlns:a16="http://schemas.microsoft.com/office/drawing/2014/main" id="{0D3668B3-5B2F-7972-B41C-29AE43979796}"/>
              </a:ext>
            </a:extLst>
          </p:cNvPr>
          <p:cNvSpPr txBox="1"/>
          <p:nvPr/>
        </p:nvSpPr>
        <p:spPr>
          <a:xfrm>
            <a:off x="6096001" y="1109515"/>
            <a:ext cx="6096000" cy="4893647"/>
          </a:xfrm>
          <a:prstGeom prst="rect">
            <a:avLst/>
          </a:prstGeom>
          <a:noFill/>
        </p:spPr>
        <p:txBody>
          <a:bodyPr wrap="square" rtlCol="0">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Facts:</a:t>
            </a:r>
          </a:p>
          <a:p>
            <a:pPr marL="285750" indent="-28575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Majority have mild IDD</a:t>
            </a:r>
          </a:p>
          <a:p>
            <a:pPr marL="285750" indent="-28575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70% develop functional reading</a:t>
            </a:r>
          </a:p>
          <a:p>
            <a:pPr marL="285750" indent="-28575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Learning process slower</a:t>
            </a:r>
          </a:p>
          <a:p>
            <a:pPr marL="285750" indent="-28575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Underestimated in cognitive abilities (receptive vs. expressive)</a:t>
            </a:r>
          </a:p>
          <a:p>
            <a:pPr marL="285750" indent="-28575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Can learn new skills/gain knowledge</a:t>
            </a:r>
          </a:p>
          <a:p>
            <a:pPr marL="285750" indent="-28575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Brain forms new connections throughout the lifespan</a:t>
            </a:r>
          </a:p>
          <a:p>
            <a:pPr marL="285750" indent="-28575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Uneven cognitive profile (splintered skills)</a:t>
            </a:r>
          </a:p>
        </p:txBody>
      </p:sp>
      <p:sp>
        <p:nvSpPr>
          <p:cNvPr id="11" name="TextBox 10">
            <a:extLst>
              <a:ext uri="{FF2B5EF4-FFF2-40B4-BE49-F238E27FC236}">
                <a16:creationId xmlns:a16="http://schemas.microsoft.com/office/drawing/2014/main" id="{9DEDAC1D-E6CD-DC19-E63B-F580585E564D}"/>
              </a:ext>
            </a:extLst>
          </p:cNvPr>
          <p:cNvSpPr txBox="1"/>
          <p:nvPr/>
        </p:nvSpPr>
        <p:spPr>
          <a:xfrm>
            <a:off x="334584" y="6349362"/>
            <a:ext cx="5668713"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hlinkClick r:id="rId3"/>
              </a:rPr>
              <a:t>(Centre for Educational Neuroscience</a:t>
            </a:r>
            <a:r>
              <a:rPr lang="en-US" sz="1400" dirty="0">
                <a:latin typeface="Calibri" panose="020F0502020204030204" pitchFamily="34" charset="0"/>
                <a:ea typeface="Calibri" panose="020F0502020204030204" pitchFamily="34" charset="0"/>
                <a:cs typeface="Calibri" panose="020F0502020204030204" pitchFamily="34" charset="0"/>
              </a:rPr>
              <a:t>; Hughes et al., 2022)</a:t>
            </a:r>
          </a:p>
        </p:txBody>
      </p:sp>
    </p:spTree>
    <p:extLst>
      <p:ext uri="{BB962C8B-B14F-4D97-AF65-F5344CB8AC3E}">
        <p14:creationId xmlns:p14="http://schemas.microsoft.com/office/powerpoint/2010/main" val="1879591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16</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589287" y="1798970"/>
              <a:ext cx="1016127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ASD Prevalence Data</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C0653BB2-11A8-5B0D-2548-BF89A74890E4}"/>
              </a:ext>
            </a:extLst>
          </p:cNvPr>
          <p:cNvSpPr txBox="1"/>
          <p:nvPr/>
        </p:nvSpPr>
        <p:spPr>
          <a:xfrm>
            <a:off x="38101" y="6352143"/>
            <a:ext cx="354330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DSM-IV, </a:t>
            </a:r>
            <a:r>
              <a:rPr lang="en-US" sz="1400" dirty="0">
                <a:latin typeface="Calibri" panose="020F0502020204030204" pitchFamily="34" charset="0"/>
                <a:ea typeface="Calibri" panose="020F0502020204030204" pitchFamily="34" charset="0"/>
                <a:cs typeface="Calibri" panose="020F0502020204030204" pitchFamily="34" charset="0"/>
                <a:hlinkClick r:id="rId2"/>
              </a:rPr>
              <a:t>CDC</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a:latin typeface="Calibri" panose="020F0502020204030204" pitchFamily="34" charset="0"/>
                <a:ea typeface="Calibri" panose="020F0502020204030204" pitchFamily="34" charset="0"/>
                <a:cs typeface="Calibri" panose="020F0502020204030204" pitchFamily="34" charset="0"/>
                <a:hlinkClick r:id="rId3"/>
              </a:rPr>
              <a:t>MDE</a:t>
            </a:r>
            <a:endParaRPr lang="en-US" sz="11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9" name="Diagram 8">
            <a:extLst>
              <a:ext uri="{FF2B5EF4-FFF2-40B4-BE49-F238E27FC236}">
                <a16:creationId xmlns:a16="http://schemas.microsoft.com/office/drawing/2014/main" id="{6D26B60F-5226-BED9-A3AC-A18C7323AFAF}"/>
              </a:ext>
            </a:extLst>
          </p:cNvPr>
          <p:cNvGraphicFramePr/>
          <p:nvPr>
            <p:extLst>
              <p:ext uri="{D42A27DB-BD31-4B8C-83A1-F6EECF244321}">
                <p14:modId xmlns:p14="http://schemas.microsoft.com/office/powerpoint/2010/main" val="2624092015"/>
              </p:ext>
            </p:extLst>
          </p:nvPr>
        </p:nvGraphicFramePr>
        <p:xfrm>
          <a:off x="1681848" y="1183591"/>
          <a:ext cx="8932363" cy="21421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Diagram 1">
            <a:extLst>
              <a:ext uri="{FF2B5EF4-FFF2-40B4-BE49-F238E27FC236}">
                <a16:creationId xmlns:a16="http://schemas.microsoft.com/office/drawing/2014/main" id="{7AE658B5-1242-6377-6D97-501329C3B37D}"/>
              </a:ext>
            </a:extLst>
          </p:cNvPr>
          <p:cNvGraphicFramePr/>
          <p:nvPr>
            <p:extLst>
              <p:ext uri="{D42A27DB-BD31-4B8C-83A1-F6EECF244321}">
                <p14:modId xmlns:p14="http://schemas.microsoft.com/office/powerpoint/2010/main" val="2743388022"/>
              </p:ext>
            </p:extLst>
          </p:nvPr>
        </p:nvGraphicFramePr>
        <p:xfrm>
          <a:off x="1577788" y="3984709"/>
          <a:ext cx="9036423" cy="214219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08130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17</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589287" y="1798970"/>
              <a:ext cx="1016127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Comorbidity and ASD</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 name="Text Placeholder 35">
            <a:extLst>
              <a:ext uri="{FF2B5EF4-FFF2-40B4-BE49-F238E27FC236}">
                <a16:creationId xmlns:a16="http://schemas.microsoft.com/office/drawing/2014/main" id="{12031001-0DB9-91B7-7BAF-3E7B77A4ABF4}"/>
              </a:ext>
            </a:extLst>
          </p:cNvPr>
          <p:cNvSpPr txBox="1">
            <a:spLocks/>
          </p:cNvSpPr>
          <p:nvPr/>
        </p:nvSpPr>
        <p:spPr>
          <a:xfrm>
            <a:off x="-403549" y="920561"/>
            <a:ext cx="9708914" cy="5434314"/>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0"/>
              </a:spcBef>
            </a:pPr>
            <a:r>
              <a:rPr lang="en-US" sz="2600" dirty="0">
                <a:latin typeface="Calibri" panose="020F0502020204030204" pitchFamily="34" charset="0"/>
                <a:cs typeface="Calibri" panose="020F0502020204030204" pitchFamily="34" charset="0"/>
              </a:rPr>
              <a:t>Overall comorbidity (75%-80%)</a:t>
            </a:r>
          </a:p>
          <a:p>
            <a:pPr lvl="1">
              <a:lnSpc>
                <a:spcPct val="100000"/>
              </a:lnSpc>
              <a:spcBef>
                <a:spcPts val="0"/>
              </a:spcBef>
            </a:pPr>
            <a:r>
              <a:rPr lang="en-US" sz="2600" dirty="0">
                <a:latin typeface="Calibri" panose="020F0502020204030204" pitchFamily="34" charset="0"/>
                <a:cs typeface="Calibri" panose="020F0502020204030204" pitchFamily="34" charset="0"/>
              </a:rPr>
              <a:t>ASD-mental illness/psychiatric diagnosis=</a:t>
            </a:r>
            <a:r>
              <a:rPr lang="en-US" sz="1400"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up to 75% </a:t>
            </a:r>
            <a:r>
              <a:rPr lang="en-US" sz="1400" dirty="0">
                <a:latin typeface="Calibri" panose="020F0502020204030204" pitchFamily="34" charset="0"/>
                <a:cs typeface="Calibri" panose="020F0502020204030204" pitchFamily="34" charset="0"/>
              </a:rPr>
              <a:t>(Buck et al., 2014; Hofvander et al., 2009; Joshi et al., 2013; Vohra et al., 2016)</a:t>
            </a:r>
          </a:p>
          <a:p>
            <a:pPr lvl="1">
              <a:lnSpc>
                <a:spcPct val="100000"/>
              </a:lnSpc>
              <a:spcBef>
                <a:spcPts val="0"/>
              </a:spcBef>
            </a:pPr>
            <a:r>
              <a:rPr lang="en-US" sz="2600" dirty="0">
                <a:latin typeface="Calibri" panose="020F0502020204030204" pitchFamily="34" charset="0"/>
                <a:cs typeface="Calibri" panose="020F0502020204030204" pitchFamily="34" charset="0"/>
              </a:rPr>
              <a:t>ASD common comorbidities </a:t>
            </a:r>
            <a:r>
              <a:rPr lang="en-US" sz="1400" dirty="0">
                <a:latin typeface="Calibri" panose="020F0502020204030204" pitchFamily="34" charset="0"/>
                <a:cs typeface="Calibri" panose="020F0502020204030204" pitchFamily="34" charset="0"/>
              </a:rPr>
              <a:t>(</a:t>
            </a:r>
            <a:r>
              <a:rPr lang="en-US" sz="1400" dirty="0">
                <a:latin typeface="Calibri" panose="020F0502020204030204" pitchFamily="34" charset="0"/>
                <a:cs typeface="Calibri" panose="020F0502020204030204" pitchFamily="34" charset="0"/>
                <a:hlinkClick r:id="rId2"/>
              </a:rPr>
              <a:t>World Journal of Pediatrics, 2021</a:t>
            </a:r>
            <a:r>
              <a:rPr lang="en-US" sz="1400" dirty="0">
                <a:latin typeface="Calibri" panose="020F0502020204030204" pitchFamily="34" charset="0"/>
                <a:cs typeface="Calibri" panose="020F0502020204030204" pitchFamily="34" charset="0"/>
              </a:rPr>
              <a:t>)</a:t>
            </a:r>
          </a:p>
          <a:p>
            <a:pPr lvl="2">
              <a:lnSpc>
                <a:spcPct val="100000"/>
              </a:lnSpc>
              <a:spcBef>
                <a:spcPts val="0"/>
              </a:spcBef>
            </a:pPr>
            <a:r>
              <a:rPr lang="en-US" sz="2000" dirty="0">
                <a:latin typeface="Calibri" panose="020F0502020204030204" pitchFamily="34" charset="0"/>
                <a:cs typeface="Calibri" panose="020F0502020204030204" pitchFamily="34" charset="0"/>
              </a:rPr>
              <a:t>ADHD=50-70% </a:t>
            </a:r>
          </a:p>
          <a:p>
            <a:pPr lvl="2">
              <a:lnSpc>
                <a:spcPct val="100000"/>
              </a:lnSpc>
              <a:spcBef>
                <a:spcPts val="0"/>
              </a:spcBef>
            </a:pPr>
            <a:r>
              <a:rPr lang="en-US" sz="2000" dirty="0">
                <a:latin typeface="Calibri" panose="020F0502020204030204" pitchFamily="34" charset="0"/>
                <a:cs typeface="Calibri" panose="020F0502020204030204" pitchFamily="34" charset="0"/>
              </a:rPr>
              <a:t>Depression=26% (versus 10% general population)</a:t>
            </a:r>
          </a:p>
          <a:p>
            <a:pPr lvl="2">
              <a:lnSpc>
                <a:spcPct val="100000"/>
              </a:lnSpc>
              <a:spcBef>
                <a:spcPts val="0"/>
              </a:spcBef>
            </a:pPr>
            <a:r>
              <a:rPr lang="en-US" sz="2000" dirty="0">
                <a:latin typeface="Calibri" panose="020F0502020204030204" pitchFamily="34" charset="0"/>
                <a:cs typeface="Calibri" panose="020F0502020204030204" pitchFamily="34" charset="0"/>
              </a:rPr>
              <a:t>Anxiety=30% (versus 10% of general population)</a:t>
            </a:r>
          </a:p>
          <a:p>
            <a:pPr lvl="2">
              <a:lnSpc>
                <a:spcPct val="100000"/>
              </a:lnSpc>
              <a:spcBef>
                <a:spcPts val="0"/>
              </a:spcBef>
            </a:pPr>
            <a:r>
              <a:rPr lang="en-US" sz="2000" dirty="0">
                <a:latin typeface="Calibri" panose="020F0502020204030204" pitchFamily="34" charset="0"/>
                <a:cs typeface="Calibri" panose="020F0502020204030204" pitchFamily="34" charset="0"/>
              </a:rPr>
              <a:t>Bi-Polar=11% (versus 2% of general population)</a:t>
            </a:r>
          </a:p>
          <a:p>
            <a:pPr lvl="2">
              <a:lnSpc>
                <a:spcPct val="100000"/>
              </a:lnSpc>
              <a:spcBef>
                <a:spcPts val="0"/>
              </a:spcBef>
            </a:pPr>
            <a:r>
              <a:rPr lang="en-US" sz="2000" dirty="0">
                <a:latin typeface="Calibri" panose="020F0502020204030204" pitchFamily="34" charset="0"/>
                <a:cs typeface="Calibri" panose="020F0502020204030204" pitchFamily="34" charset="0"/>
              </a:rPr>
              <a:t>Schizophrenia=7% (versus .5% of general population)</a:t>
            </a:r>
          </a:p>
          <a:p>
            <a:pPr lvl="2">
              <a:lnSpc>
                <a:spcPct val="100000"/>
              </a:lnSpc>
              <a:spcBef>
                <a:spcPts val="0"/>
              </a:spcBef>
            </a:pPr>
            <a:r>
              <a:rPr lang="en-US" sz="2000" dirty="0">
                <a:latin typeface="Calibri" panose="020F0502020204030204" pitchFamily="34" charset="0"/>
                <a:cs typeface="Calibri" panose="020F0502020204030204" pitchFamily="34" charset="0"/>
              </a:rPr>
              <a:t>Down’s Syndrome=40% (versus .125% of general population)</a:t>
            </a:r>
          </a:p>
          <a:p>
            <a:pPr lvl="2">
              <a:lnSpc>
                <a:spcPct val="100000"/>
              </a:lnSpc>
              <a:spcBef>
                <a:spcPts val="0"/>
              </a:spcBef>
            </a:pPr>
            <a:r>
              <a:rPr lang="en-US" sz="2000" dirty="0">
                <a:latin typeface="Calibri" panose="020F0502020204030204" pitchFamily="34" charset="0"/>
                <a:cs typeface="Calibri" panose="020F0502020204030204" pitchFamily="34" charset="0"/>
              </a:rPr>
              <a:t>Epilepsy=30% (versus 6-7% of general population)</a:t>
            </a:r>
          </a:p>
          <a:p>
            <a:pPr lvl="2">
              <a:lnSpc>
                <a:spcPct val="100000"/>
              </a:lnSpc>
              <a:spcBef>
                <a:spcPts val="0"/>
              </a:spcBef>
            </a:pPr>
            <a:r>
              <a:rPr lang="en-US" sz="2000" dirty="0">
                <a:latin typeface="Calibri" panose="020F0502020204030204" pitchFamily="34" charset="0"/>
                <a:cs typeface="Calibri" panose="020F0502020204030204" pitchFamily="34" charset="0"/>
              </a:rPr>
              <a:t>Sleep disorders=50%-80%</a:t>
            </a:r>
          </a:p>
          <a:p>
            <a:pPr lvl="2">
              <a:lnSpc>
                <a:spcPct val="100000"/>
              </a:lnSpc>
              <a:spcBef>
                <a:spcPts val="0"/>
              </a:spcBef>
            </a:pPr>
            <a:r>
              <a:rPr lang="en-US" sz="2000" dirty="0">
                <a:latin typeface="Calibri" panose="020F0502020204030204" pitchFamily="34" charset="0"/>
                <a:cs typeface="Calibri" panose="020F0502020204030204" pitchFamily="34" charset="0"/>
              </a:rPr>
              <a:t>Gastrointestinal and feeding disorders=46%-84%</a:t>
            </a:r>
          </a:p>
          <a:p>
            <a:pPr lvl="2">
              <a:lnSpc>
                <a:spcPct val="100000"/>
              </a:lnSpc>
              <a:spcBef>
                <a:spcPts val="0"/>
              </a:spcBef>
            </a:pPr>
            <a:r>
              <a:rPr lang="en-US" sz="2000" dirty="0">
                <a:latin typeface="Calibri" panose="020F0502020204030204" pitchFamily="34" charset="0"/>
                <a:cs typeface="Calibri" panose="020F0502020204030204" pitchFamily="34" charset="0"/>
              </a:rPr>
              <a:t>Immune deficiency=25%</a:t>
            </a:r>
          </a:p>
          <a:p>
            <a:pPr lvl="2">
              <a:lnSpc>
                <a:spcPct val="100000"/>
              </a:lnSpc>
              <a:spcBef>
                <a:spcPts val="0"/>
              </a:spcBef>
            </a:pPr>
            <a:r>
              <a:rPr lang="en-US" sz="2000" dirty="0">
                <a:latin typeface="Calibri" panose="020F0502020204030204" pitchFamily="34" charset="0"/>
                <a:cs typeface="Calibri" panose="020F0502020204030204" pitchFamily="34" charset="0"/>
              </a:rPr>
              <a:t>Cardiovascular issues=37% (versus 23% of general population</a:t>
            </a:r>
          </a:p>
          <a:p>
            <a:pPr lvl="2">
              <a:lnSpc>
                <a:spcPct val="100000"/>
              </a:lnSpc>
              <a:spcBef>
                <a:spcPts val="0"/>
              </a:spcBef>
            </a:pPr>
            <a:r>
              <a:rPr lang="en-US" sz="2000" dirty="0">
                <a:latin typeface="Calibri" panose="020F0502020204030204" pitchFamily="34" charset="0"/>
                <a:cs typeface="Calibri" panose="020F0502020204030204" pitchFamily="34" charset="0"/>
              </a:rPr>
              <a:t>Obesity 30% (versus 13% of general population)</a:t>
            </a:r>
          </a:p>
          <a:p>
            <a:pPr lvl="2">
              <a:lnSpc>
                <a:spcPct val="100000"/>
              </a:lnSpc>
              <a:spcBef>
                <a:spcPts val="0"/>
              </a:spcBef>
            </a:pPr>
            <a:r>
              <a:rPr lang="en-US" sz="2000" dirty="0">
                <a:latin typeface="Calibri" panose="020F0502020204030204" pitchFamily="34" charset="0"/>
                <a:cs typeface="Calibri" panose="020F0502020204030204" pitchFamily="34" charset="0"/>
              </a:rPr>
              <a:t>Others: skin conditions, asthma, allergies, frequent ear infections, pica, pain</a:t>
            </a:r>
          </a:p>
        </p:txBody>
      </p:sp>
      <p:pic>
        <p:nvPicPr>
          <p:cNvPr id="6146" name="Picture 2">
            <a:extLst>
              <a:ext uri="{FF2B5EF4-FFF2-40B4-BE49-F238E27FC236}">
                <a16:creationId xmlns:a16="http://schemas.microsoft.com/office/drawing/2014/main" id="{39EE4A65-FDF9-A04C-E4C4-24BCEAD88D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69" t="8889" r="17842" b="13423"/>
          <a:stretch/>
        </p:blipFill>
        <p:spPr bwMode="auto">
          <a:xfrm>
            <a:off x="7342094" y="1635365"/>
            <a:ext cx="4761006" cy="4067748"/>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46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1000"/>
                                        <p:tgtEl>
                                          <p:spTgt spid="10">
                                            <p:txEl>
                                              <p:pRg st="3" end="3"/>
                                            </p:txEl>
                                          </p:spTgt>
                                        </p:tgtEl>
                                      </p:cBhvr>
                                    </p:animEffect>
                                    <p:anim calcmode="lin" valueType="num">
                                      <p:cBhvr>
                                        <p:cTn id="27"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1000"/>
                                        <p:tgtEl>
                                          <p:spTgt spid="10">
                                            <p:txEl>
                                              <p:pRg st="4" end="4"/>
                                            </p:txEl>
                                          </p:spTgt>
                                        </p:tgtEl>
                                      </p:cBhvr>
                                    </p:animEffect>
                                    <p:anim calcmode="lin" valueType="num">
                                      <p:cBhvr>
                                        <p:cTn id="32"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xEl>
                                              <p:pRg st="5" end="5"/>
                                            </p:txEl>
                                          </p:spTgt>
                                        </p:tgtEl>
                                        <p:attrNameLst>
                                          <p:attrName>style.visibility</p:attrName>
                                        </p:attrNameLst>
                                      </p:cBhvr>
                                      <p:to>
                                        <p:strVal val="visible"/>
                                      </p:to>
                                    </p:set>
                                    <p:animEffect transition="in" filter="fade">
                                      <p:cBhvr>
                                        <p:cTn id="36" dur="1000"/>
                                        <p:tgtEl>
                                          <p:spTgt spid="10">
                                            <p:txEl>
                                              <p:pRg st="5" end="5"/>
                                            </p:txEl>
                                          </p:spTgt>
                                        </p:tgtEl>
                                      </p:cBhvr>
                                    </p:animEffect>
                                    <p:anim calcmode="lin" valueType="num">
                                      <p:cBhvr>
                                        <p:cTn id="37"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0">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
                                            <p:txEl>
                                              <p:pRg st="6" end="6"/>
                                            </p:txEl>
                                          </p:spTgt>
                                        </p:tgtEl>
                                        <p:attrNameLst>
                                          <p:attrName>style.visibility</p:attrName>
                                        </p:attrNameLst>
                                      </p:cBhvr>
                                      <p:to>
                                        <p:strVal val="visible"/>
                                      </p:to>
                                    </p:set>
                                    <p:animEffect transition="in" filter="fade">
                                      <p:cBhvr>
                                        <p:cTn id="41" dur="1000"/>
                                        <p:tgtEl>
                                          <p:spTgt spid="10">
                                            <p:txEl>
                                              <p:pRg st="6" end="6"/>
                                            </p:txEl>
                                          </p:spTgt>
                                        </p:tgtEl>
                                      </p:cBhvr>
                                    </p:animEffect>
                                    <p:anim calcmode="lin" valueType="num">
                                      <p:cBhvr>
                                        <p:cTn id="42"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10">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0">
                                            <p:txEl>
                                              <p:pRg st="7" end="7"/>
                                            </p:txEl>
                                          </p:spTgt>
                                        </p:tgtEl>
                                        <p:attrNameLst>
                                          <p:attrName>style.visibility</p:attrName>
                                        </p:attrNameLst>
                                      </p:cBhvr>
                                      <p:to>
                                        <p:strVal val="visible"/>
                                      </p:to>
                                    </p:set>
                                    <p:animEffect transition="in" filter="fade">
                                      <p:cBhvr>
                                        <p:cTn id="46" dur="1000"/>
                                        <p:tgtEl>
                                          <p:spTgt spid="10">
                                            <p:txEl>
                                              <p:pRg st="7" end="7"/>
                                            </p:txEl>
                                          </p:spTgt>
                                        </p:tgtEl>
                                      </p:cBhvr>
                                    </p:animEffect>
                                    <p:anim calcmode="lin" valueType="num">
                                      <p:cBhvr>
                                        <p:cTn id="47"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10">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0">
                                            <p:txEl>
                                              <p:pRg st="8" end="8"/>
                                            </p:txEl>
                                          </p:spTgt>
                                        </p:tgtEl>
                                        <p:attrNameLst>
                                          <p:attrName>style.visibility</p:attrName>
                                        </p:attrNameLst>
                                      </p:cBhvr>
                                      <p:to>
                                        <p:strVal val="visible"/>
                                      </p:to>
                                    </p:set>
                                    <p:animEffect transition="in" filter="fade">
                                      <p:cBhvr>
                                        <p:cTn id="51" dur="1000"/>
                                        <p:tgtEl>
                                          <p:spTgt spid="10">
                                            <p:txEl>
                                              <p:pRg st="8" end="8"/>
                                            </p:txEl>
                                          </p:spTgt>
                                        </p:tgtEl>
                                      </p:cBhvr>
                                    </p:animEffect>
                                    <p:anim calcmode="lin" valueType="num">
                                      <p:cBhvr>
                                        <p:cTn id="52"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10">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0">
                                            <p:txEl>
                                              <p:pRg st="9" end="9"/>
                                            </p:txEl>
                                          </p:spTgt>
                                        </p:tgtEl>
                                        <p:attrNameLst>
                                          <p:attrName>style.visibility</p:attrName>
                                        </p:attrNameLst>
                                      </p:cBhvr>
                                      <p:to>
                                        <p:strVal val="visible"/>
                                      </p:to>
                                    </p:set>
                                    <p:animEffect transition="in" filter="fade">
                                      <p:cBhvr>
                                        <p:cTn id="56" dur="1000"/>
                                        <p:tgtEl>
                                          <p:spTgt spid="10">
                                            <p:txEl>
                                              <p:pRg st="9" end="9"/>
                                            </p:txEl>
                                          </p:spTgt>
                                        </p:tgtEl>
                                      </p:cBhvr>
                                    </p:animEffect>
                                    <p:anim calcmode="lin" valueType="num">
                                      <p:cBhvr>
                                        <p:cTn id="57" dur="1000" fill="hold"/>
                                        <p:tgtEl>
                                          <p:spTgt spid="10">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0">
                                            <p:txEl>
                                              <p:pRg st="10" end="10"/>
                                            </p:txEl>
                                          </p:spTgt>
                                        </p:tgtEl>
                                        <p:attrNameLst>
                                          <p:attrName>style.visibility</p:attrName>
                                        </p:attrNameLst>
                                      </p:cBhvr>
                                      <p:to>
                                        <p:strVal val="visible"/>
                                      </p:to>
                                    </p:set>
                                    <p:animEffect transition="in" filter="fade">
                                      <p:cBhvr>
                                        <p:cTn id="61" dur="1000"/>
                                        <p:tgtEl>
                                          <p:spTgt spid="10">
                                            <p:txEl>
                                              <p:pRg st="10" end="10"/>
                                            </p:txEl>
                                          </p:spTgt>
                                        </p:tgtEl>
                                      </p:cBhvr>
                                    </p:animEffect>
                                    <p:anim calcmode="lin" valueType="num">
                                      <p:cBhvr>
                                        <p:cTn id="62" dur="1000" fill="hold"/>
                                        <p:tgtEl>
                                          <p:spTgt spid="10">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10">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0">
                                            <p:txEl>
                                              <p:pRg st="11" end="11"/>
                                            </p:txEl>
                                          </p:spTgt>
                                        </p:tgtEl>
                                        <p:attrNameLst>
                                          <p:attrName>style.visibility</p:attrName>
                                        </p:attrNameLst>
                                      </p:cBhvr>
                                      <p:to>
                                        <p:strVal val="visible"/>
                                      </p:to>
                                    </p:set>
                                    <p:animEffect transition="in" filter="fade">
                                      <p:cBhvr>
                                        <p:cTn id="66" dur="1000"/>
                                        <p:tgtEl>
                                          <p:spTgt spid="10">
                                            <p:txEl>
                                              <p:pRg st="11" end="11"/>
                                            </p:txEl>
                                          </p:spTgt>
                                        </p:tgtEl>
                                      </p:cBhvr>
                                    </p:animEffect>
                                    <p:anim calcmode="lin" valueType="num">
                                      <p:cBhvr>
                                        <p:cTn id="67" dur="1000" fill="hold"/>
                                        <p:tgtEl>
                                          <p:spTgt spid="10">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10">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10">
                                            <p:txEl>
                                              <p:pRg st="12" end="12"/>
                                            </p:txEl>
                                          </p:spTgt>
                                        </p:tgtEl>
                                        <p:attrNameLst>
                                          <p:attrName>style.visibility</p:attrName>
                                        </p:attrNameLst>
                                      </p:cBhvr>
                                      <p:to>
                                        <p:strVal val="visible"/>
                                      </p:to>
                                    </p:set>
                                    <p:animEffect transition="in" filter="fade">
                                      <p:cBhvr>
                                        <p:cTn id="71" dur="1000"/>
                                        <p:tgtEl>
                                          <p:spTgt spid="10">
                                            <p:txEl>
                                              <p:pRg st="12" end="12"/>
                                            </p:txEl>
                                          </p:spTgt>
                                        </p:tgtEl>
                                      </p:cBhvr>
                                    </p:animEffect>
                                    <p:anim calcmode="lin" valueType="num">
                                      <p:cBhvr>
                                        <p:cTn id="72" dur="1000" fill="hold"/>
                                        <p:tgtEl>
                                          <p:spTgt spid="10">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10">
                                            <p:txEl>
                                              <p:pRg st="12" end="12"/>
                                            </p:txEl>
                                          </p:spTgt>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10">
                                            <p:txEl>
                                              <p:pRg st="13" end="13"/>
                                            </p:txEl>
                                          </p:spTgt>
                                        </p:tgtEl>
                                        <p:attrNameLst>
                                          <p:attrName>style.visibility</p:attrName>
                                        </p:attrNameLst>
                                      </p:cBhvr>
                                      <p:to>
                                        <p:strVal val="visible"/>
                                      </p:to>
                                    </p:set>
                                    <p:animEffect transition="in" filter="fade">
                                      <p:cBhvr>
                                        <p:cTn id="76" dur="1000"/>
                                        <p:tgtEl>
                                          <p:spTgt spid="10">
                                            <p:txEl>
                                              <p:pRg st="13" end="13"/>
                                            </p:txEl>
                                          </p:spTgt>
                                        </p:tgtEl>
                                      </p:cBhvr>
                                    </p:animEffect>
                                    <p:anim calcmode="lin" valueType="num">
                                      <p:cBhvr>
                                        <p:cTn id="77" dur="1000" fill="hold"/>
                                        <p:tgtEl>
                                          <p:spTgt spid="10">
                                            <p:txEl>
                                              <p:pRg st="13" end="13"/>
                                            </p:txEl>
                                          </p:spTgt>
                                        </p:tgtEl>
                                        <p:attrNameLst>
                                          <p:attrName>ppt_x</p:attrName>
                                        </p:attrNameLst>
                                      </p:cBhvr>
                                      <p:tavLst>
                                        <p:tav tm="0">
                                          <p:val>
                                            <p:strVal val="#ppt_x"/>
                                          </p:val>
                                        </p:tav>
                                        <p:tav tm="100000">
                                          <p:val>
                                            <p:strVal val="#ppt_x"/>
                                          </p:val>
                                        </p:tav>
                                      </p:tavLst>
                                    </p:anim>
                                    <p:anim calcmode="lin" valueType="num">
                                      <p:cBhvr>
                                        <p:cTn id="78" dur="1000" fill="hold"/>
                                        <p:tgtEl>
                                          <p:spTgt spid="10">
                                            <p:txEl>
                                              <p:pRg st="13" end="13"/>
                                            </p:txEl>
                                          </p:spTgt>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10">
                                            <p:txEl>
                                              <p:pRg st="14" end="14"/>
                                            </p:txEl>
                                          </p:spTgt>
                                        </p:tgtEl>
                                        <p:attrNameLst>
                                          <p:attrName>style.visibility</p:attrName>
                                        </p:attrNameLst>
                                      </p:cBhvr>
                                      <p:to>
                                        <p:strVal val="visible"/>
                                      </p:to>
                                    </p:set>
                                    <p:animEffect transition="in" filter="fade">
                                      <p:cBhvr>
                                        <p:cTn id="81" dur="1000"/>
                                        <p:tgtEl>
                                          <p:spTgt spid="10">
                                            <p:txEl>
                                              <p:pRg st="14" end="14"/>
                                            </p:txEl>
                                          </p:spTgt>
                                        </p:tgtEl>
                                      </p:cBhvr>
                                    </p:animEffect>
                                    <p:anim calcmode="lin" valueType="num">
                                      <p:cBhvr>
                                        <p:cTn id="82" dur="1000" fill="hold"/>
                                        <p:tgtEl>
                                          <p:spTgt spid="10">
                                            <p:txEl>
                                              <p:pRg st="14" end="14"/>
                                            </p:txEl>
                                          </p:spTgt>
                                        </p:tgtEl>
                                        <p:attrNameLst>
                                          <p:attrName>ppt_x</p:attrName>
                                        </p:attrNameLst>
                                      </p:cBhvr>
                                      <p:tavLst>
                                        <p:tav tm="0">
                                          <p:val>
                                            <p:strVal val="#ppt_x"/>
                                          </p:val>
                                        </p:tav>
                                        <p:tav tm="100000">
                                          <p:val>
                                            <p:strVal val="#ppt_x"/>
                                          </p:val>
                                        </p:tav>
                                      </p:tavLst>
                                    </p:anim>
                                    <p:anim calcmode="lin" valueType="num">
                                      <p:cBhvr>
                                        <p:cTn id="83" dur="1000" fill="hold"/>
                                        <p:tgtEl>
                                          <p:spTgt spid="10">
                                            <p:txEl>
                                              <p:pRg st="14" end="14"/>
                                            </p:txEl>
                                          </p:spTgt>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10">
                                            <p:txEl>
                                              <p:pRg st="15" end="15"/>
                                            </p:txEl>
                                          </p:spTgt>
                                        </p:tgtEl>
                                        <p:attrNameLst>
                                          <p:attrName>style.visibility</p:attrName>
                                        </p:attrNameLst>
                                      </p:cBhvr>
                                      <p:to>
                                        <p:strVal val="visible"/>
                                      </p:to>
                                    </p:set>
                                    <p:animEffect transition="in" filter="fade">
                                      <p:cBhvr>
                                        <p:cTn id="86" dur="1000"/>
                                        <p:tgtEl>
                                          <p:spTgt spid="10">
                                            <p:txEl>
                                              <p:pRg st="15" end="15"/>
                                            </p:txEl>
                                          </p:spTgt>
                                        </p:tgtEl>
                                      </p:cBhvr>
                                    </p:animEffect>
                                    <p:anim calcmode="lin" valueType="num">
                                      <p:cBhvr>
                                        <p:cTn id="87" dur="1000" fill="hold"/>
                                        <p:tgtEl>
                                          <p:spTgt spid="10">
                                            <p:txEl>
                                              <p:pRg st="15" end="15"/>
                                            </p:txEl>
                                          </p:spTgt>
                                        </p:tgtEl>
                                        <p:attrNameLst>
                                          <p:attrName>ppt_x</p:attrName>
                                        </p:attrNameLst>
                                      </p:cBhvr>
                                      <p:tavLst>
                                        <p:tav tm="0">
                                          <p:val>
                                            <p:strVal val="#ppt_x"/>
                                          </p:val>
                                        </p:tav>
                                        <p:tav tm="100000">
                                          <p:val>
                                            <p:strVal val="#ppt_x"/>
                                          </p:val>
                                        </p:tav>
                                      </p:tavLst>
                                    </p:anim>
                                    <p:anim calcmode="lin" valueType="num">
                                      <p:cBhvr>
                                        <p:cTn id="88" dur="1000" fill="hold"/>
                                        <p:tgtEl>
                                          <p:spTgt spid="10">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18</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194310" y="-1"/>
            <a:ext cx="12386310" cy="845821"/>
            <a:chOff x="-194310" y="1769807"/>
            <a:chExt cx="1238631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94310" y="1810364"/>
              <a:ext cx="1205865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800" dirty="0">
                <a:latin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D05237CC-57C4-2D2F-B11C-1CC4E0FCD1F0}"/>
              </a:ext>
            </a:extLst>
          </p:cNvPr>
          <p:cNvSpPr txBox="1"/>
          <p:nvPr/>
        </p:nvSpPr>
        <p:spPr>
          <a:xfrm>
            <a:off x="0" y="771635"/>
            <a:ext cx="12581877" cy="2339102"/>
          </a:xfrm>
          <a:prstGeom prst="rect">
            <a:avLst/>
          </a:prstGeom>
          <a:noFill/>
        </p:spPr>
        <p:txBody>
          <a:bodyPr wrap="square">
            <a:spAutoFit/>
          </a:bodyPr>
          <a:lstStyle/>
          <a:p>
            <a:pPr marL="225425"/>
            <a:r>
              <a:rPr lang="en-US" sz="4800" b="1" dirty="0">
                <a:solidFill>
                  <a:schemeClr val="tx1">
                    <a:lumMod val="65000"/>
                    <a:lumOff val="35000"/>
                  </a:schemeClr>
                </a:solidFill>
                <a:latin typeface="Calibri" panose="020F0502020204030204" pitchFamily="34" charset="0"/>
                <a:cs typeface="Calibri" panose="020F0502020204030204" pitchFamily="34" charset="0"/>
              </a:rPr>
              <a:t>Cognitive features across IDDs</a:t>
            </a:r>
          </a:p>
          <a:p>
            <a:pPr marL="800100" indent="-508000">
              <a:buFont typeface="Arial" panose="020B0604020202020204" pitchFamily="34" charset="0"/>
              <a:buChar char="•"/>
            </a:pPr>
            <a:r>
              <a:rPr lang="en-US" sz="4000" dirty="0">
                <a:solidFill>
                  <a:schemeClr val="tx1">
                    <a:lumMod val="65000"/>
                    <a:lumOff val="35000"/>
                  </a:schemeClr>
                </a:solidFill>
                <a:latin typeface="Calibri" panose="020F0502020204030204" pitchFamily="34" charset="0"/>
                <a:cs typeface="Calibri" panose="020F0502020204030204" pitchFamily="34" charset="0"/>
              </a:rPr>
              <a:t>Intellectual and Developmental Disabilities (IDD)</a:t>
            </a:r>
          </a:p>
          <a:p>
            <a:pPr marL="800100" indent="-508000">
              <a:buFont typeface="Arial" panose="020B0604020202020204" pitchFamily="34" charset="0"/>
              <a:buChar char="•"/>
            </a:pPr>
            <a:r>
              <a:rPr lang="en-US" sz="4000" dirty="0">
                <a:solidFill>
                  <a:schemeClr val="tx1">
                    <a:lumMod val="65000"/>
                    <a:lumOff val="35000"/>
                  </a:schemeClr>
                </a:solidFill>
                <a:latin typeface="Calibri" panose="020F0502020204030204" pitchFamily="34" charset="0"/>
                <a:cs typeface="Calibri" panose="020F0502020204030204" pitchFamily="34" charset="0"/>
              </a:rPr>
              <a:t>Autism Spectrum Disorder (ASD)</a:t>
            </a:r>
          </a:p>
          <a:p>
            <a:pPr marL="571500" indent="-346075">
              <a:buFont typeface="Arial" panose="020B0604020202020204" pitchFamily="34" charset="0"/>
              <a:buChar char="•"/>
            </a:pPr>
            <a:endParaRPr lang="en-US"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7" name="Text Placeholder 35">
            <a:extLst>
              <a:ext uri="{FF2B5EF4-FFF2-40B4-BE49-F238E27FC236}">
                <a16:creationId xmlns:a16="http://schemas.microsoft.com/office/drawing/2014/main" id="{283C53A7-F37C-C6AE-E5EE-C7CD381EBB8F}"/>
              </a:ext>
            </a:extLst>
          </p:cNvPr>
          <p:cNvSpPr txBox="1">
            <a:spLocks/>
          </p:cNvSpPr>
          <p:nvPr/>
        </p:nvSpPr>
        <p:spPr>
          <a:xfrm>
            <a:off x="2226648" y="164823"/>
            <a:ext cx="7119127" cy="634478"/>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bg1"/>
                </a:solidFill>
                <a:latin typeface="Calibri" panose="020F0502020204030204" pitchFamily="34" charset="0"/>
                <a:cs typeface="Calibri" panose="020F0502020204030204" pitchFamily="34" charset="0"/>
              </a:rPr>
              <a:t>IDDs and ASD</a:t>
            </a:r>
            <a:endParaRPr lang="en-US" sz="3600" dirty="0">
              <a:latin typeface="Calibri" panose="020F0502020204030204" pitchFamily="34" charset="0"/>
              <a:cs typeface="Calibri" panose="020F0502020204030204" pitchFamily="34" charset="0"/>
            </a:endParaRPr>
          </a:p>
        </p:txBody>
      </p:sp>
      <p:pic>
        <p:nvPicPr>
          <p:cNvPr id="2052" name="Picture 4" descr="5 Tips For an Unforgettable (and Successful) College Experience">
            <a:extLst>
              <a:ext uri="{FF2B5EF4-FFF2-40B4-BE49-F238E27FC236}">
                <a16:creationId xmlns:a16="http://schemas.microsoft.com/office/drawing/2014/main" id="{D10B0AC0-0007-5B25-BAAB-9F0E520426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28" t="4950" r="11867" b="10133"/>
          <a:stretch/>
        </p:blipFill>
        <p:spPr bwMode="auto">
          <a:xfrm>
            <a:off x="3187700" y="2977568"/>
            <a:ext cx="6007100" cy="3330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532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B8F35D-A93E-F087-8BC1-4176FB5FBF0E}"/>
              </a:ext>
            </a:extLst>
          </p:cNvPr>
          <p:cNvPicPr>
            <a:picLocks noChangeAspect="1"/>
          </p:cNvPicPr>
          <p:nvPr/>
        </p:nvPicPr>
        <p:blipFill rotWithShape="1">
          <a:blip r:embed="rId3"/>
          <a:srcRect l="16542" r="13195"/>
          <a:stretch/>
        </p:blipFill>
        <p:spPr>
          <a:xfrm>
            <a:off x="6096000" y="852412"/>
            <a:ext cx="6096000" cy="6005588"/>
          </a:xfrm>
          <a:prstGeom prst="rect">
            <a:avLst/>
          </a:prstGeom>
        </p:spPr>
      </p:pic>
      <p:sp>
        <p:nvSpPr>
          <p:cNvPr id="3" name="Slide Number Placeholder 2"/>
          <p:cNvSpPr>
            <a:spLocks noGrp="1"/>
          </p:cNvSpPr>
          <p:nvPr>
            <p:ph type="sldNum" sz="quarter" idx="12"/>
          </p:nvPr>
        </p:nvSpPr>
        <p:spPr/>
        <p:txBody>
          <a:bodyPr/>
          <a:lstStyle/>
          <a:p>
            <a:fld id="{DAFE32E5-E969-41B5-9854-2B7067549FE3}" type="slidenum">
              <a:rPr lang="en-US" smtClean="0"/>
              <a:pPr/>
              <a:t>19</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52413"/>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589287" y="1798970"/>
              <a:ext cx="1016127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IDD</a:t>
              </a:r>
              <a:r>
                <a:rPr lang="en-US" sz="4400" b="1" dirty="0">
                  <a:solidFill>
                    <a:prstClr val="white"/>
                  </a:solidFill>
                  <a:latin typeface="Calibri" panose="020F0502020204030204" pitchFamily="34" charset="0"/>
                  <a:cs typeface="Calibri" panose="020F0502020204030204" pitchFamily="34" charset="0"/>
                </a:rPr>
                <a:t> Features and Impact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7" name="TextBox 6">
            <a:extLst>
              <a:ext uri="{FF2B5EF4-FFF2-40B4-BE49-F238E27FC236}">
                <a16:creationId xmlns:a16="http://schemas.microsoft.com/office/drawing/2014/main" id="{1FBF8EF5-42AA-8860-69DF-89E81EBA368E}"/>
              </a:ext>
            </a:extLst>
          </p:cNvPr>
          <p:cNvSpPr txBox="1"/>
          <p:nvPr/>
        </p:nvSpPr>
        <p:spPr>
          <a:xfrm>
            <a:off x="4738226" y="6428467"/>
            <a:ext cx="3875313"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hlinkClick r:id="rId4"/>
              </a:rPr>
              <a:t>CDC</a:t>
            </a:r>
            <a:r>
              <a:rPr lang="en-US" dirty="0">
                <a:latin typeface="Calibri" panose="020F0502020204030204" pitchFamily="34" charset="0"/>
                <a:ea typeface="Calibri" panose="020F0502020204030204" pitchFamily="34" charset="0"/>
                <a:cs typeface="Calibri" panose="020F0502020204030204" pitchFamily="34" charset="0"/>
              </a:rPr>
              <a:t>; Pagni et al., 2020</a:t>
            </a:r>
          </a:p>
        </p:txBody>
      </p:sp>
      <p:sp>
        <p:nvSpPr>
          <p:cNvPr id="2" name="Text Placeholder 35">
            <a:extLst>
              <a:ext uri="{FF2B5EF4-FFF2-40B4-BE49-F238E27FC236}">
                <a16:creationId xmlns:a16="http://schemas.microsoft.com/office/drawing/2014/main" id="{9DCDD281-A6D3-AF3C-5B96-0DAB8B219A26}"/>
              </a:ext>
            </a:extLst>
          </p:cNvPr>
          <p:cNvSpPr txBox="1">
            <a:spLocks/>
          </p:cNvSpPr>
          <p:nvPr/>
        </p:nvSpPr>
        <p:spPr>
          <a:xfrm>
            <a:off x="85235" y="943608"/>
            <a:ext cx="6010765" cy="5880682"/>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284163">
              <a:spcBef>
                <a:spcPts val="600"/>
              </a:spcBef>
            </a:pPr>
            <a:r>
              <a:rPr lang="en-US" sz="2600" dirty="0">
                <a:latin typeface="Calibri" panose="020F0502020204030204" pitchFamily="34" charset="0"/>
                <a:cs typeface="Calibri" panose="020F0502020204030204" pitchFamily="34" charset="0"/>
              </a:rPr>
              <a:t>Initiation, planning, organization</a:t>
            </a:r>
          </a:p>
          <a:p>
            <a:pPr marL="284163" indent="-284163">
              <a:spcBef>
                <a:spcPts val="600"/>
              </a:spcBef>
            </a:pPr>
            <a:r>
              <a:rPr lang="en-US" sz="2600" dirty="0">
                <a:latin typeface="Calibri" panose="020F0502020204030204" pitchFamily="34" charset="0"/>
                <a:cs typeface="Calibri" panose="020F0502020204030204" pitchFamily="34" charset="0"/>
              </a:rPr>
              <a:t>Receptive-expressive language </a:t>
            </a:r>
          </a:p>
          <a:p>
            <a:pPr marL="284163" indent="-284163">
              <a:spcBef>
                <a:spcPts val="600"/>
              </a:spcBef>
            </a:pPr>
            <a:r>
              <a:rPr lang="en-US" sz="2600" dirty="0">
                <a:latin typeface="Calibri" panose="020F0502020204030204" pitchFamily="34" charset="0"/>
                <a:cs typeface="Calibri" panose="020F0502020204030204" pitchFamily="34" charset="0"/>
              </a:rPr>
              <a:t>Adaptive and daily living skills</a:t>
            </a:r>
          </a:p>
          <a:p>
            <a:pPr marL="284163" indent="-284163">
              <a:spcBef>
                <a:spcPts val="600"/>
              </a:spcBef>
            </a:pPr>
            <a:r>
              <a:rPr lang="en-US" sz="2600" dirty="0">
                <a:latin typeface="Calibri" panose="020F0502020204030204" pitchFamily="34" charset="0"/>
                <a:cs typeface="Calibri" panose="020F0502020204030204" pitchFamily="34" charset="0"/>
              </a:rPr>
              <a:t>Social cognition </a:t>
            </a:r>
          </a:p>
          <a:p>
            <a:pPr marL="284163" indent="-284163">
              <a:spcBef>
                <a:spcPts val="600"/>
              </a:spcBef>
            </a:pPr>
            <a:r>
              <a:rPr lang="en-US" sz="2600" dirty="0">
                <a:latin typeface="Calibri" panose="020F0502020204030204" pitchFamily="34" charset="0"/>
                <a:cs typeface="Calibri" panose="020F0502020204030204" pitchFamily="34" charset="0"/>
              </a:rPr>
              <a:t>Eye contact, volume control, body boundaries</a:t>
            </a:r>
          </a:p>
          <a:p>
            <a:pPr marL="284163" indent="-284163">
              <a:spcBef>
                <a:spcPts val="600"/>
              </a:spcBef>
            </a:pPr>
            <a:r>
              <a:rPr lang="en-US" sz="2600" dirty="0">
                <a:latin typeface="Calibri" panose="020F0502020204030204" pitchFamily="34" charset="0"/>
                <a:cs typeface="Calibri" panose="020F0502020204030204" pitchFamily="34" charset="0"/>
              </a:rPr>
              <a:t>Learning and processing</a:t>
            </a:r>
          </a:p>
          <a:p>
            <a:pPr marL="284163" indent="-284163">
              <a:spcBef>
                <a:spcPts val="600"/>
              </a:spcBef>
            </a:pPr>
            <a:r>
              <a:rPr lang="en-US" sz="2600" dirty="0">
                <a:latin typeface="Calibri" panose="020F0502020204030204" pitchFamily="34" charset="0"/>
                <a:cs typeface="Calibri" panose="020F0502020204030204" pitchFamily="34" charset="0"/>
              </a:rPr>
              <a:t>Hyperactivity, impulsive, focus</a:t>
            </a:r>
          </a:p>
          <a:p>
            <a:pPr marL="284163" indent="-284163">
              <a:spcBef>
                <a:spcPts val="600"/>
              </a:spcBef>
            </a:pPr>
            <a:r>
              <a:rPr lang="en-US" sz="2600" dirty="0">
                <a:latin typeface="Calibri" panose="020F0502020204030204" pitchFamily="34" charset="0"/>
                <a:cs typeface="Calibri" panose="020F0502020204030204" pitchFamily="34" charset="0"/>
              </a:rPr>
              <a:t>Self-regulation and over-emotional reactions</a:t>
            </a:r>
          </a:p>
          <a:p>
            <a:pPr marL="284163" indent="-284163"/>
            <a:r>
              <a:rPr lang="en-US" sz="2600" dirty="0">
                <a:latin typeface="Calibri" panose="020F0502020204030204" pitchFamily="34" charset="0"/>
                <a:cs typeface="Calibri" panose="020F0502020204030204" pitchFamily="34" charset="0"/>
              </a:rPr>
              <a:t>Self-advocacy</a:t>
            </a:r>
          </a:p>
          <a:p>
            <a:pPr marL="284163" indent="-284163"/>
            <a:r>
              <a:rPr lang="en-US" sz="2600" dirty="0">
                <a:latin typeface="Calibri" panose="020F0502020204030204" pitchFamily="34" charset="0"/>
                <a:cs typeface="Calibri" panose="020F0502020204030204" pitchFamily="34" charset="0"/>
              </a:rPr>
              <a:t>Executive function</a:t>
            </a:r>
          </a:p>
          <a:p>
            <a:pPr marL="284163" indent="-284163"/>
            <a:r>
              <a:rPr lang="en-US" sz="2600" dirty="0">
                <a:latin typeface="Calibri" panose="020F0502020204030204" pitchFamily="34" charset="0"/>
                <a:cs typeface="Calibri" panose="020F0502020204030204" pitchFamily="34" charset="0"/>
              </a:rPr>
              <a:t>Sensory</a:t>
            </a:r>
          </a:p>
        </p:txBody>
      </p:sp>
    </p:spTree>
    <p:extLst>
      <p:ext uri="{BB962C8B-B14F-4D97-AF65-F5344CB8AC3E}">
        <p14:creationId xmlns:p14="http://schemas.microsoft.com/office/powerpoint/2010/main" val="379130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animEffect transition="in" filter="fade">
                                      <p:cBhvr>
                                        <p:cTn id="63" dur="1000"/>
                                        <p:tgtEl>
                                          <p:spTgt spid="2">
                                            <p:txEl>
                                              <p:pRg st="8" end="8"/>
                                            </p:txEl>
                                          </p:spTgt>
                                        </p:tgtEl>
                                      </p:cBhvr>
                                    </p:animEffect>
                                    <p:anim calcmode="lin" valueType="num">
                                      <p:cBhvr>
                                        <p:cTn id="6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
                                            <p:txEl>
                                              <p:pRg st="9" end="9"/>
                                            </p:txEl>
                                          </p:spTgt>
                                        </p:tgtEl>
                                        <p:attrNameLst>
                                          <p:attrName>style.visibility</p:attrName>
                                        </p:attrNameLst>
                                      </p:cBhvr>
                                      <p:to>
                                        <p:strVal val="visible"/>
                                      </p:to>
                                    </p:set>
                                    <p:animEffect transition="in" filter="fade">
                                      <p:cBhvr>
                                        <p:cTn id="70" dur="1000"/>
                                        <p:tgtEl>
                                          <p:spTgt spid="2">
                                            <p:txEl>
                                              <p:pRg st="9" end="9"/>
                                            </p:txEl>
                                          </p:spTgt>
                                        </p:tgtEl>
                                      </p:cBhvr>
                                    </p:animEffect>
                                    <p:anim calcmode="lin" valueType="num">
                                      <p:cBhvr>
                                        <p:cTn id="71"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
                                            <p:txEl>
                                              <p:pRg st="10" end="10"/>
                                            </p:txEl>
                                          </p:spTgt>
                                        </p:tgtEl>
                                        <p:attrNameLst>
                                          <p:attrName>style.visibility</p:attrName>
                                        </p:attrNameLst>
                                      </p:cBhvr>
                                      <p:to>
                                        <p:strVal val="visible"/>
                                      </p:to>
                                    </p:set>
                                    <p:animEffect transition="in" filter="fade">
                                      <p:cBhvr>
                                        <p:cTn id="77" dur="1000"/>
                                        <p:tgtEl>
                                          <p:spTgt spid="2">
                                            <p:txEl>
                                              <p:pRg st="10" end="10"/>
                                            </p:txEl>
                                          </p:spTgt>
                                        </p:tgtEl>
                                      </p:cBhvr>
                                    </p:animEffect>
                                    <p:anim calcmode="lin" valueType="num">
                                      <p:cBhvr>
                                        <p:cTn id="7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2</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2418736" y="1798970"/>
              <a:ext cx="7059562"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bg1"/>
                  </a:solidFill>
                  <a:latin typeface="Calibri" panose="020F0502020204030204" pitchFamily="34" charset="0"/>
                  <a:cs typeface="Calibri" panose="020F0502020204030204" pitchFamily="34" charset="0"/>
                </a:rPr>
                <a:t>Session Information</a:t>
              </a:r>
              <a:endParaRPr lang="en-US" sz="28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2830" y="944881"/>
            <a:ext cx="10494370" cy="5662854"/>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chemeClr val="tx2">
                    <a:lumMod val="75000"/>
                  </a:schemeClr>
                </a:solidFill>
                <a:latin typeface="Calibri" panose="020F0502020204030204" pitchFamily="34" charset="0"/>
                <a:cs typeface="Calibri" panose="020F0502020204030204" pitchFamily="34" charset="0"/>
              </a:rPr>
              <a:t>Session Specific:</a:t>
            </a:r>
          </a:p>
          <a:p>
            <a:pPr marL="741363" lvl="1" indent="-284163"/>
            <a:r>
              <a:rPr lang="en-US" sz="2000" dirty="0">
                <a:solidFill>
                  <a:schemeClr val="tx1"/>
                </a:solidFill>
                <a:latin typeface="Calibri" panose="020F0502020204030204" pitchFamily="34" charset="0"/>
                <a:cs typeface="Calibri" panose="020F0502020204030204" pitchFamily="34" charset="0"/>
              </a:rPr>
              <a:t>PowerPoint</a:t>
            </a:r>
          </a:p>
          <a:p>
            <a:pPr marL="741363" lvl="1" indent="-284163"/>
            <a:r>
              <a:rPr lang="en-US" sz="2000" dirty="0">
                <a:solidFill>
                  <a:schemeClr val="tx1"/>
                </a:solidFill>
                <a:latin typeface="Calibri" panose="020F0502020204030204" pitchFamily="34" charset="0"/>
                <a:cs typeface="Calibri" panose="020F0502020204030204" pitchFamily="34" charset="0"/>
              </a:rPr>
              <a:t>Participant Guide (with session specific information and resources)</a:t>
            </a:r>
          </a:p>
          <a:p>
            <a:pPr marL="741363" lvl="1" indent="-284163"/>
            <a:r>
              <a:rPr lang="en-US" sz="2000" dirty="0">
                <a:solidFill>
                  <a:schemeClr val="tx1"/>
                </a:solidFill>
                <a:latin typeface="Calibri" panose="020F0502020204030204" pitchFamily="34" charset="0"/>
                <a:cs typeface="Calibri" panose="020F0502020204030204" pitchFamily="34" charset="0"/>
              </a:rPr>
              <a:t>Guided Notes </a:t>
            </a:r>
          </a:p>
          <a:p>
            <a:pPr marL="0" lvl="1" indent="0">
              <a:buNone/>
            </a:pPr>
            <a:r>
              <a:rPr lang="en-US" sz="2800" b="1" dirty="0">
                <a:solidFill>
                  <a:schemeClr val="bg2">
                    <a:lumMod val="25000"/>
                  </a:schemeClr>
                </a:solidFill>
                <a:latin typeface="Calibri" panose="020F0502020204030204" pitchFamily="34" charset="0"/>
                <a:cs typeface="Calibri" panose="020F0502020204030204" pitchFamily="34" charset="0"/>
              </a:rPr>
              <a:t>Resources</a:t>
            </a:r>
          </a:p>
          <a:p>
            <a:pPr marL="741363" lvl="1" indent="-284163"/>
            <a:r>
              <a:rPr lang="en-US" dirty="0">
                <a:solidFill>
                  <a:schemeClr val="tx1"/>
                </a:solidFill>
                <a:latin typeface="Calibri" panose="020F0502020204030204" pitchFamily="34" charset="0"/>
                <a:cs typeface="Calibri" panose="020F0502020204030204" pitchFamily="34" charset="0"/>
              </a:rPr>
              <a:t>Student Guide:  Thinking About College or Higher Education: Considerations, Skills, and Supports for Students with Intellectual and Developmental Disabilities (IDD) and Autism Spectrum Disorder (ASD) Considerations for Students with Intellectual and Developmental Disabilities (IDD) and Autism Spectrum Disorder (ASD)</a:t>
            </a:r>
          </a:p>
          <a:p>
            <a:pPr marL="741363" lvl="1" indent="-284163"/>
            <a:r>
              <a:rPr lang="en-US" dirty="0">
                <a:solidFill>
                  <a:schemeClr val="tx1"/>
                </a:solidFill>
                <a:latin typeface="Calibri" panose="020F0502020204030204" pitchFamily="34" charset="0"/>
                <a:cs typeface="Calibri" panose="020F0502020204030204" pitchFamily="34" charset="0"/>
              </a:rPr>
              <a:t>Self-Assessment: Considerations for Students with Intellectual and Developmental Disabilities (IDD) and Autism Spectrum Disorder (ASD) Planning to Attend College or Higher Education </a:t>
            </a:r>
          </a:p>
          <a:p>
            <a:pPr marL="457200" lvl="1" indent="-457200">
              <a:buNone/>
            </a:pPr>
            <a:r>
              <a:rPr lang="en-US" sz="2800" b="1" dirty="0">
                <a:solidFill>
                  <a:schemeClr val="bg2">
                    <a:lumMod val="25000"/>
                  </a:schemeClr>
                </a:solidFill>
                <a:latin typeface="Calibri" panose="020F0502020204030204" pitchFamily="34" charset="0"/>
                <a:cs typeface="Calibri" panose="020F0502020204030204" pitchFamily="34" charset="0"/>
              </a:rPr>
              <a:t>For Reference and Information</a:t>
            </a:r>
          </a:p>
          <a:p>
            <a:pPr marL="741363" lvl="1" indent="-284163"/>
            <a:r>
              <a:rPr lang="en-US" dirty="0">
                <a:solidFill>
                  <a:schemeClr val="tx1"/>
                </a:solidFill>
                <a:latin typeface="Calibri" panose="020F0502020204030204" pitchFamily="34" charset="0"/>
                <a:cs typeface="Calibri" panose="020F0502020204030204" pitchFamily="34" charset="0"/>
              </a:rPr>
              <a:t>Interventions Commonly Used to Support ASD and IDD-Descriptions</a:t>
            </a:r>
            <a:endParaRPr lang="en-US" sz="2400" dirty="0">
              <a:latin typeface="Calibri" panose="020F0502020204030204" pitchFamily="34" charset="0"/>
              <a:cs typeface="Calibri" panose="020F0502020204030204" pitchFamily="34" charset="0"/>
            </a:endParaRPr>
          </a:p>
          <a:p>
            <a:pPr marL="284163" indent="-284163"/>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8268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20</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52413"/>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589287" y="1798970"/>
              <a:ext cx="1016127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ASD:  IDD Features Plus…</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 name="Text Placeholder 35">
            <a:extLst>
              <a:ext uri="{FF2B5EF4-FFF2-40B4-BE49-F238E27FC236}">
                <a16:creationId xmlns:a16="http://schemas.microsoft.com/office/drawing/2014/main" id="{9DCDD281-A6D3-AF3C-5B96-0DAB8B219A26}"/>
              </a:ext>
            </a:extLst>
          </p:cNvPr>
          <p:cNvSpPr txBox="1">
            <a:spLocks/>
          </p:cNvSpPr>
          <p:nvPr/>
        </p:nvSpPr>
        <p:spPr>
          <a:xfrm>
            <a:off x="4497808" y="955581"/>
            <a:ext cx="7630305" cy="5396207"/>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284163">
              <a:spcBef>
                <a:spcPts val="600"/>
              </a:spcBef>
            </a:pPr>
            <a:r>
              <a:rPr lang="en-US" sz="3600" dirty="0">
                <a:latin typeface="Calibri" panose="020F0502020204030204" pitchFamily="34" charset="0"/>
                <a:cs typeface="Calibri" panose="020F0502020204030204" pitchFamily="34" charset="0"/>
              </a:rPr>
              <a:t>Detail-oriented versus big picture</a:t>
            </a:r>
          </a:p>
          <a:p>
            <a:pPr marL="284163" indent="-284163">
              <a:spcBef>
                <a:spcPts val="600"/>
              </a:spcBef>
            </a:pPr>
            <a:r>
              <a:rPr lang="en-US" sz="3600" dirty="0">
                <a:latin typeface="Calibri" panose="020F0502020204030204" pitchFamily="34" charset="0"/>
                <a:cs typeface="Calibri" panose="020F0502020204030204" pitchFamily="34" charset="0"/>
              </a:rPr>
              <a:t>Perspective taking</a:t>
            </a:r>
          </a:p>
          <a:p>
            <a:pPr marL="284163" indent="-284163">
              <a:spcBef>
                <a:spcPts val="600"/>
              </a:spcBef>
            </a:pPr>
            <a:r>
              <a:rPr lang="en-US" sz="3600" dirty="0">
                <a:latin typeface="Calibri" panose="020F0502020204030204" pitchFamily="34" charset="0"/>
                <a:cs typeface="Calibri" panose="020F0502020204030204" pitchFamily="34" charset="0"/>
              </a:rPr>
              <a:t>Intense interests/hyper-focus</a:t>
            </a:r>
          </a:p>
          <a:p>
            <a:pPr marL="284163" indent="-284163">
              <a:spcBef>
                <a:spcPts val="600"/>
              </a:spcBef>
            </a:pPr>
            <a:r>
              <a:rPr lang="en-US" sz="3600" dirty="0">
                <a:latin typeface="Calibri" panose="020F0502020204030204" pitchFamily="34" charset="0"/>
                <a:cs typeface="Calibri" panose="020F0502020204030204" pitchFamily="34" charset="0"/>
              </a:rPr>
              <a:t>Repetitive, restricted behaviors or verbalizations</a:t>
            </a:r>
          </a:p>
          <a:p>
            <a:pPr marL="284163" indent="-284163">
              <a:spcBef>
                <a:spcPts val="600"/>
              </a:spcBef>
            </a:pPr>
            <a:r>
              <a:rPr lang="en-US" sz="3600" dirty="0">
                <a:latin typeface="Calibri" panose="020F0502020204030204" pitchFamily="34" charset="0"/>
                <a:cs typeface="Calibri" panose="020F0502020204030204" pitchFamily="34" charset="0"/>
              </a:rPr>
              <a:t>Eating and sleeping habits vary</a:t>
            </a:r>
          </a:p>
          <a:p>
            <a:pPr marL="284163" indent="-284163">
              <a:spcBef>
                <a:spcPts val="600"/>
              </a:spcBef>
            </a:pPr>
            <a:r>
              <a:rPr lang="en-US" sz="3600" dirty="0">
                <a:latin typeface="Calibri" panose="020F0502020204030204" pitchFamily="34" charset="0"/>
                <a:cs typeface="Calibri" panose="020F0502020204030204" pitchFamily="34" charset="0"/>
              </a:rPr>
              <a:t>Sensory – across systems</a:t>
            </a:r>
          </a:p>
          <a:p>
            <a:pPr marL="284163" indent="-284163"/>
            <a:endParaRPr lang="en-US" sz="3600" dirty="0">
              <a:latin typeface="Calibri" panose="020F0502020204030204" pitchFamily="34" charset="0"/>
              <a:cs typeface="Calibri" panose="020F0502020204030204" pitchFamily="34" charset="0"/>
            </a:endParaRPr>
          </a:p>
          <a:p>
            <a:pPr marL="741363" lvl="1" indent="-284163"/>
            <a:endParaRPr lang="en-US" sz="85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FBF8EF5-42AA-8860-69DF-89E81EBA368E}"/>
              </a:ext>
            </a:extLst>
          </p:cNvPr>
          <p:cNvSpPr txBox="1"/>
          <p:nvPr/>
        </p:nvSpPr>
        <p:spPr>
          <a:xfrm>
            <a:off x="7926803" y="6308209"/>
            <a:ext cx="3875313"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hlinkClick r:id="rId3"/>
              </a:rPr>
              <a:t>CDC</a:t>
            </a:r>
            <a:r>
              <a:rPr lang="en-US" dirty="0">
                <a:latin typeface="Calibri" panose="020F0502020204030204" pitchFamily="34" charset="0"/>
                <a:ea typeface="Calibri" panose="020F0502020204030204" pitchFamily="34" charset="0"/>
                <a:cs typeface="Calibri" panose="020F0502020204030204" pitchFamily="34" charset="0"/>
              </a:rPr>
              <a:t>; Pagni et al., 2020</a:t>
            </a:r>
          </a:p>
        </p:txBody>
      </p:sp>
      <p:pic>
        <p:nvPicPr>
          <p:cNvPr id="11" name="Picture 10">
            <a:extLst>
              <a:ext uri="{FF2B5EF4-FFF2-40B4-BE49-F238E27FC236}">
                <a16:creationId xmlns:a16="http://schemas.microsoft.com/office/drawing/2014/main" id="{CA2CA658-91E9-4A42-1F76-FEEF5E58B2F6}"/>
              </a:ext>
            </a:extLst>
          </p:cNvPr>
          <p:cNvPicPr>
            <a:picLocks noChangeAspect="1"/>
          </p:cNvPicPr>
          <p:nvPr/>
        </p:nvPicPr>
        <p:blipFill rotWithShape="1">
          <a:blip r:embed="rId4"/>
          <a:srcRect l="41327" r="11267"/>
          <a:stretch/>
        </p:blipFill>
        <p:spPr>
          <a:xfrm>
            <a:off x="0" y="852412"/>
            <a:ext cx="4265198" cy="6005588"/>
          </a:xfrm>
          <a:prstGeom prst="rect">
            <a:avLst/>
          </a:prstGeom>
        </p:spPr>
      </p:pic>
    </p:spTree>
    <p:extLst>
      <p:ext uri="{BB962C8B-B14F-4D97-AF65-F5344CB8AC3E}">
        <p14:creationId xmlns:p14="http://schemas.microsoft.com/office/powerpoint/2010/main" val="308710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21</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52413"/>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589287" y="1798970"/>
              <a:ext cx="1016127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ASD</a:t>
              </a:r>
              <a:r>
                <a:rPr lang="en-US" sz="4400" b="1" dirty="0">
                  <a:solidFill>
                    <a:prstClr val="white"/>
                  </a:solidFill>
                  <a:latin typeface="Calibri" panose="020F0502020204030204" pitchFamily="34" charset="0"/>
                  <a:cs typeface="Calibri" panose="020F0502020204030204" pitchFamily="34" charset="0"/>
                </a:rPr>
                <a:t> Impact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 name="Text Placeholder 35">
            <a:extLst>
              <a:ext uri="{FF2B5EF4-FFF2-40B4-BE49-F238E27FC236}">
                <a16:creationId xmlns:a16="http://schemas.microsoft.com/office/drawing/2014/main" id="{9DCDD281-A6D3-AF3C-5B96-0DAB8B219A26}"/>
              </a:ext>
            </a:extLst>
          </p:cNvPr>
          <p:cNvSpPr txBox="1">
            <a:spLocks/>
          </p:cNvSpPr>
          <p:nvPr/>
        </p:nvSpPr>
        <p:spPr>
          <a:xfrm>
            <a:off x="5726654" y="1092319"/>
            <a:ext cx="6348805" cy="4350958"/>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spcBef>
                <a:spcPts val="600"/>
              </a:spcBef>
            </a:pPr>
            <a:r>
              <a:rPr lang="en-US" sz="3200" dirty="0">
                <a:latin typeface="Calibri" panose="020F0502020204030204" pitchFamily="34" charset="0"/>
                <a:cs typeface="Calibri" panose="020F0502020204030204" pitchFamily="34" charset="0"/>
              </a:rPr>
              <a:t>Sensory Behaviors</a:t>
            </a:r>
            <a:endParaRPr lang="en-US" sz="3600" dirty="0">
              <a:latin typeface="Calibri" panose="020F0502020204030204" pitchFamily="34" charset="0"/>
              <a:cs typeface="Calibri" panose="020F0502020204030204" pitchFamily="34" charset="0"/>
            </a:endParaRPr>
          </a:p>
          <a:p>
            <a:pPr marL="862013" lvl="1" indent="-352425">
              <a:spcBef>
                <a:spcPts val="600"/>
              </a:spcBef>
            </a:pPr>
            <a:r>
              <a:rPr lang="en-US" sz="2800" dirty="0">
                <a:latin typeface="Calibri" panose="020F0502020204030204" pitchFamily="34" charset="0"/>
                <a:cs typeface="Calibri" panose="020F0502020204030204" pitchFamily="34" charset="0"/>
              </a:rPr>
              <a:t>Hyposensitivity</a:t>
            </a:r>
          </a:p>
          <a:p>
            <a:pPr marL="862013" lvl="1" indent="-352425">
              <a:spcBef>
                <a:spcPts val="600"/>
              </a:spcBef>
            </a:pPr>
            <a:r>
              <a:rPr lang="en-US" sz="2800" dirty="0">
                <a:latin typeface="Calibri" panose="020F0502020204030204" pitchFamily="34" charset="0"/>
                <a:cs typeface="Calibri" panose="020F0502020204030204" pitchFamily="34" charset="0"/>
              </a:rPr>
              <a:t>Hypersensitivity</a:t>
            </a:r>
          </a:p>
          <a:p>
            <a:pPr marL="862013" lvl="1" indent="-352425">
              <a:spcBef>
                <a:spcPts val="600"/>
              </a:spcBef>
            </a:pPr>
            <a:r>
              <a:rPr lang="en-US" sz="2800" dirty="0">
                <a:latin typeface="Calibri" panose="020F0502020204030204" pitchFamily="34" charset="0"/>
                <a:cs typeface="Calibri" panose="020F0502020204030204" pitchFamily="34" charset="0"/>
              </a:rPr>
              <a:t>Self-regulation</a:t>
            </a:r>
          </a:p>
          <a:p>
            <a:pPr marL="284163" indent="-284163"/>
            <a:r>
              <a:rPr lang="en-US" sz="3200" dirty="0">
                <a:latin typeface="Calibri" panose="020F0502020204030204" pitchFamily="34" charset="0"/>
                <a:cs typeface="Calibri" panose="020F0502020204030204" pitchFamily="34" charset="0"/>
              </a:rPr>
              <a:t>Self-stimulatory behavior </a:t>
            </a:r>
            <a:r>
              <a:rPr lang="en-US" sz="2400" dirty="0">
                <a:latin typeface="Calibri" panose="020F0502020204030204" pitchFamily="34" charset="0"/>
                <a:cs typeface="Calibri" panose="020F0502020204030204" pitchFamily="34" charset="0"/>
              </a:rPr>
              <a:t>(stimming)</a:t>
            </a:r>
          </a:p>
          <a:p>
            <a:pPr marL="284163" indent="-284163"/>
            <a:r>
              <a:rPr lang="en-US" sz="3200" dirty="0">
                <a:latin typeface="Calibri" panose="020F0502020204030204" pitchFamily="34" charset="0"/>
                <a:cs typeface="Calibri" panose="020F0502020204030204" pitchFamily="34" charset="0"/>
              </a:rPr>
              <a:t>Not a medical diagnosis (at this time), but symptom of ASD</a:t>
            </a:r>
          </a:p>
          <a:p>
            <a:pPr marL="284163" indent="-284163"/>
            <a:r>
              <a:rPr lang="en-US" sz="3200" dirty="0">
                <a:latin typeface="Calibri" panose="020F0502020204030204" pitchFamily="34" charset="0"/>
                <a:cs typeface="Calibri" panose="020F0502020204030204" pitchFamily="34" charset="0"/>
              </a:rPr>
              <a:t>Considered a “feature” of ASD </a:t>
            </a:r>
          </a:p>
          <a:p>
            <a:pPr marL="741363" lvl="1" indent="-284163"/>
            <a:endParaRPr lang="en-US" sz="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FBF8EF5-42AA-8860-69DF-89E81EBA368E}"/>
              </a:ext>
            </a:extLst>
          </p:cNvPr>
          <p:cNvSpPr txBox="1"/>
          <p:nvPr/>
        </p:nvSpPr>
        <p:spPr>
          <a:xfrm>
            <a:off x="5268686" y="6260765"/>
            <a:ext cx="5617028"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DSM-5; </a:t>
            </a:r>
            <a:r>
              <a:rPr lang="en-US" sz="1800" dirty="0">
                <a:solidFill>
                  <a:schemeClr val="tx1">
                    <a:lumMod val="65000"/>
                    <a:lumOff val="35000"/>
                  </a:schemeClr>
                </a:solidFill>
                <a:latin typeface="Calibri" panose="020F0502020204030204" pitchFamily="34" charset="0"/>
                <a:cs typeface="Calibri" panose="020F0502020204030204" pitchFamily="34" charset="0"/>
              </a:rPr>
              <a:t>Kojovic et al., 2019; </a:t>
            </a:r>
            <a:r>
              <a:rPr lang="en-US" sz="1800" dirty="0">
                <a:solidFill>
                  <a:schemeClr val="tx1">
                    <a:lumMod val="65000"/>
                    <a:lumOff val="35000"/>
                  </a:schemeClr>
                </a:solidFill>
                <a:latin typeface="Calibri" panose="020F0502020204030204" pitchFamily="34" charset="0"/>
                <a:cs typeface="Calibri" panose="020F0502020204030204" pitchFamily="34" charset="0"/>
                <a:hlinkClick r:id="rId3"/>
              </a:rPr>
              <a:t>UCLA Health</a:t>
            </a:r>
            <a:r>
              <a:rPr lang="en-US" dirty="0">
                <a:latin typeface="Calibri" panose="020F0502020204030204" pitchFamily="34" charset="0"/>
                <a:ea typeface="Calibri" panose="020F0502020204030204" pitchFamily="34" charset="0"/>
                <a:cs typeface="Calibri" panose="020F0502020204030204" pitchFamily="34" charset="0"/>
                <a:hlinkClick r:id="rId3"/>
              </a:rPr>
              <a:t> </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4098" name="Picture 2">
            <a:extLst>
              <a:ext uri="{FF2B5EF4-FFF2-40B4-BE49-F238E27FC236}">
                <a16:creationId xmlns:a16="http://schemas.microsoft.com/office/drawing/2014/main" id="{3674FADB-5711-153E-2BE9-FFF2BE141C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317" b="4476"/>
          <a:stretch/>
        </p:blipFill>
        <p:spPr bwMode="auto">
          <a:xfrm>
            <a:off x="0" y="1568822"/>
            <a:ext cx="5517132" cy="3594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995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1F64CD-3D9C-B640-8F18-A18D4EEC774D}"/>
              </a:ext>
            </a:extLst>
          </p:cNvPr>
          <p:cNvPicPr>
            <a:picLocks noChangeAspect="1"/>
          </p:cNvPicPr>
          <p:nvPr/>
        </p:nvPicPr>
        <p:blipFill rotWithShape="1">
          <a:blip r:embed="rId2"/>
          <a:srcRect l="25593" t="29333" r="27812" b="18167"/>
          <a:stretch/>
        </p:blipFill>
        <p:spPr>
          <a:xfrm>
            <a:off x="1751515" y="690767"/>
            <a:ext cx="8502549" cy="6167234"/>
          </a:xfrm>
          <a:prstGeom prst="rect">
            <a:avLst/>
          </a:prstGeom>
        </p:spPr>
      </p:pic>
      <p:sp>
        <p:nvSpPr>
          <p:cNvPr id="4" name="Text Placeholder 12">
            <a:extLst>
              <a:ext uri="{FF2B5EF4-FFF2-40B4-BE49-F238E27FC236}">
                <a16:creationId xmlns:a16="http://schemas.microsoft.com/office/drawing/2014/main" id="{47F7CDF2-E76E-E817-AE32-945B656A6011}"/>
              </a:ext>
            </a:extLst>
          </p:cNvPr>
          <p:cNvSpPr txBox="1">
            <a:spLocks/>
          </p:cNvSpPr>
          <p:nvPr/>
        </p:nvSpPr>
        <p:spPr>
          <a:xfrm>
            <a:off x="0" y="0"/>
            <a:ext cx="12192000" cy="690767"/>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300">
              <a:buNone/>
            </a:pPr>
            <a:r>
              <a:rPr lang="en-US" sz="4000" b="1" dirty="0">
                <a:solidFill>
                  <a:schemeClr val="bg1"/>
                </a:solidFill>
                <a:latin typeface="Calibri" panose="020F0502020204030204" pitchFamily="34" charset="0"/>
                <a:cs typeface="Calibri" panose="020F0502020204030204" pitchFamily="34" charset="0"/>
              </a:rPr>
              <a:t>Autism Spectrum Disorder (ASD) Core Symptoms</a:t>
            </a:r>
          </a:p>
        </p:txBody>
      </p:sp>
      <p:sp>
        <p:nvSpPr>
          <p:cNvPr id="12" name="TextBox 11">
            <a:extLst>
              <a:ext uri="{FF2B5EF4-FFF2-40B4-BE49-F238E27FC236}">
                <a16:creationId xmlns:a16="http://schemas.microsoft.com/office/drawing/2014/main" id="{6DF0A2D3-4D09-1587-BD00-5AA7258E604A}"/>
              </a:ext>
            </a:extLst>
          </p:cNvPr>
          <p:cNvSpPr txBox="1"/>
          <p:nvPr/>
        </p:nvSpPr>
        <p:spPr>
          <a:xfrm>
            <a:off x="10254065" y="6351996"/>
            <a:ext cx="1808626" cy="461665"/>
          </a:xfrm>
          <a:prstGeom prst="rect">
            <a:avLst/>
          </a:prstGeom>
          <a:noFill/>
        </p:spPr>
        <p:txBody>
          <a:bodyPr wrap="square" rtlCol="0">
            <a:spAutoFit/>
          </a:bodyPr>
          <a:lstStyle/>
          <a:p>
            <a:r>
              <a:rPr lang="en-US" sz="800" dirty="0">
                <a:hlinkClick r:id="rId3"/>
              </a:rPr>
              <a:t>DSM-5 Diagnostic Criteria, Centers for Disease Control (CDC)</a:t>
            </a:r>
            <a:r>
              <a:rPr lang="en-US" sz="800" dirty="0"/>
              <a:t>; graphic from </a:t>
            </a:r>
            <a:r>
              <a:rPr lang="en-US" sz="800" dirty="0">
                <a:hlinkClick r:id="rId4"/>
              </a:rPr>
              <a:t>Very Well</a:t>
            </a:r>
            <a:endParaRPr lang="en-US" sz="800" dirty="0"/>
          </a:p>
        </p:txBody>
      </p:sp>
    </p:spTree>
    <p:extLst>
      <p:ext uri="{BB962C8B-B14F-4D97-AF65-F5344CB8AC3E}">
        <p14:creationId xmlns:p14="http://schemas.microsoft.com/office/powerpoint/2010/main" val="1180796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ing a strengths-based approach to help students realize their potential -  MindShift">
            <a:extLst>
              <a:ext uri="{FF2B5EF4-FFF2-40B4-BE49-F238E27FC236}">
                <a16:creationId xmlns:a16="http://schemas.microsoft.com/office/drawing/2014/main" id="{41F1FD39-A9C0-D25A-72EF-D3DF87A303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099" b="2123"/>
          <a:stretch/>
        </p:blipFill>
        <p:spPr bwMode="auto">
          <a:xfrm>
            <a:off x="0" y="3989294"/>
            <a:ext cx="12120282" cy="326006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AFE32E5-E969-41B5-9854-2B7067549FE3}" type="slidenum">
              <a:rPr lang="en-US" smtClean="0"/>
              <a:pPr/>
              <a:t>23</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52413"/>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589287" y="1798970"/>
              <a:ext cx="1016127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ASD</a:t>
              </a:r>
              <a:r>
                <a:rPr lang="en-US" sz="4400" b="1" dirty="0">
                  <a:solidFill>
                    <a:prstClr val="white"/>
                  </a:solidFill>
                  <a:latin typeface="Calibri" panose="020F0502020204030204" pitchFamily="34" charset="0"/>
                  <a:cs typeface="Calibri" panose="020F0502020204030204" pitchFamily="34" charset="0"/>
                </a:rPr>
                <a:t> Impact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7" name="Group 16">
            <a:extLst>
              <a:ext uri="{FF2B5EF4-FFF2-40B4-BE49-F238E27FC236}">
                <a16:creationId xmlns:a16="http://schemas.microsoft.com/office/drawing/2014/main" id="{B6633584-48D6-015D-07B2-B4E3FB00CAE8}"/>
              </a:ext>
            </a:extLst>
          </p:cNvPr>
          <p:cNvGrpSpPr/>
          <p:nvPr/>
        </p:nvGrpSpPr>
        <p:grpSpPr>
          <a:xfrm>
            <a:off x="1421691" y="1720909"/>
            <a:ext cx="8650000" cy="2107019"/>
            <a:chOff x="427813" y="1667019"/>
            <a:chExt cx="8650000" cy="2107019"/>
          </a:xfrm>
        </p:grpSpPr>
        <p:sp>
          <p:nvSpPr>
            <p:cNvPr id="2" name="Text Placeholder 35">
              <a:extLst>
                <a:ext uri="{FF2B5EF4-FFF2-40B4-BE49-F238E27FC236}">
                  <a16:creationId xmlns:a16="http://schemas.microsoft.com/office/drawing/2014/main" id="{9DCDD281-A6D3-AF3C-5B96-0DAB8B219A26}"/>
                </a:ext>
              </a:extLst>
            </p:cNvPr>
            <p:cNvSpPr txBox="1">
              <a:spLocks/>
            </p:cNvSpPr>
            <p:nvPr/>
          </p:nvSpPr>
          <p:spPr>
            <a:xfrm>
              <a:off x="427813" y="1708245"/>
              <a:ext cx="5467215" cy="206579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2800" dirty="0">
                  <a:latin typeface="Calibri" panose="020F0502020204030204" pitchFamily="34" charset="0"/>
                  <a:cs typeface="Calibri" panose="020F0502020204030204" pitchFamily="34" charset="0"/>
                </a:rPr>
                <a:t>Visual processing</a:t>
              </a:r>
            </a:p>
            <a:p>
              <a:pPr>
                <a:lnSpc>
                  <a:spcPct val="100000"/>
                </a:lnSpc>
                <a:spcBef>
                  <a:spcPts val="600"/>
                </a:spcBef>
              </a:pPr>
              <a:r>
                <a:rPr lang="en-US" sz="2800" dirty="0">
                  <a:latin typeface="Calibri" panose="020F0502020204030204" pitchFamily="34" charset="0"/>
                  <a:cs typeface="Calibri" panose="020F0502020204030204" pitchFamily="34" charset="0"/>
                </a:rPr>
                <a:t>Memory</a:t>
              </a:r>
            </a:p>
            <a:p>
              <a:pPr>
                <a:lnSpc>
                  <a:spcPct val="100000"/>
                </a:lnSpc>
                <a:spcBef>
                  <a:spcPts val="600"/>
                </a:spcBef>
              </a:pPr>
              <a:r>
                <a:rPr lang="en-US" sz="2800" dirty="0">
                  <a:latin typeface="Calibri" panose="020F0502020204030204" pitchFamily="34" charset="0"/>
                  <a:cs typeface="Calibri" panose="020F0502020204030204" pitchFamily="34" charset="0"/>
                </a:rPr>
                <a:t>Analytical and refined skills</a:t>
              </a:r>
            </a:p>
            <a:p>
              <a:pPr>
                <a:lnSpc>
                  <a:spcPct val="100000"/>
                </a:lnSpc>
                <a:spcBef>
                  <a:spcPts val="600"/>
                </a:spcBef>
              </a:pPr>
              <a:r>
                <a:rPr lang="en-US" sz="2800" dirty="0">
                  <a:latin typeface="Calibri" panose="020F0502020204030204" pitchFamily="34" charset="0"/>
                  <a:cs typeface="Calibri" panose="020F0502020204030204" pitchFamily="34" charset="0"/>
                </a:rPr>
                <a:t>Knowledge about specific topics</a:t>
              </a:r>
            </a:p>
          </p:txBody>
        </p:sp>
        <p:sp>
          <p:nvSpPr>
            <p:cNvPr id="15" name="TextBox 14">
              <a:extLst>
                <a:ext uri="{FF2B5EF4-FFF2-40B4-BE49-F238E27FC236}">
                  <a16:creationId xmlns:a16="http://schemas.microsoft.com/office/drawing/2014/main" id="{8594C85F-7583-C076-46ED-FF0F6A2431AA}"/>
                </a:ext>
              </a:extLst>
            </p:cNvPr>
            <p:cNvSpPr txBox="1"/>
            <p:nvPr/>
          </p:nvSpPr>
          <p:spPr>
            <a:xfrm>
              <a:off x="5746691" y="1667019"/>
              <a:ext cx="3331122" cy="204671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Straightforward</a:t>
              </a:r>
            </a:p>
            <a:p>
              <a:pPr marL="285750" indent="-285750">
                <a:spcBef>
                  <a:spcPts val="600"/>
                </a:spcBef>
                <a:buFont typeface="Arial" panose="020B0604020202020204" pitchFamily="34" charset="0"/>
                <a:buChar char="•"/>
              </a:pPr>
              <a:r>
                <a:rPr lang="en-US" sz="2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Authentic</a:t>
              </a:r>
            </a:p>
            <a:p>
              <a:pPr marL="285750" indent="-285750">
                <a:spcBef>
                  <a:spcPts val="600"/>
                </a:spcBef>
                <a:buFont typeface="Arial" panose="020B0604020202020204" pitchFamily="34" charset="0"/>
                <a:buChar char="•"/>
              </a:pPr>
              <a:r>
                <a:rPr lang="en-US" sz="2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Curious</a:t>
              </a:r>
            </a:p>
            <a:p>
              <a:pPr marL="285750" indent="-285750">
                <a:spcBef>
                  <a:spcPts val="600"/>
                </a:spcBef>
                <a:buFont typeface="Arial" panose="020B0604020202020204" pitchFamily="34" charset="0"/>
                <a:buChar char="•"/>
              </a:pPr>
              <a:r>
                <a:rPr lang="en-US" sz="2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Loyal</a:t>
              </a:r>
            </a:p>
          </p:txBody>
        </p:sp>
      </p:grpSp>
      <p:sp>
        <p:nvSpPr>
          <p:cNvPr id="16" name="Text Placeholder 35">
            <a:extLst>
              <a:ext uri="{FF2B5EF4-FFF2-40B4-BE49-F238E27FC236}">
                <a16:creationId xmlns:a16="http://schemas.microsoft.com/office/drawing/2014/main" id="{53283013-A958-CE0A-63D1-1FCD6BCDF3F8}"/>
              </a:ext>
            </a:extLst>
          </p:cNvPr>
          <p:cNvSpPr txBox="1">
            <a:spLocks/>
          </p:cNvSpPr>
          <p:nvPr/>
        </p:nvSpPr>
        <p:spPr>
          <a:xfrm>
            <a:off x="4527805" y="910174"/>
            <a:ext cx="2581208" cy="636289"/>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4000" b="1" dirty="0">
                <a:latin typeface="Calibri" panose="020F0502020204030204" pitchFamily="34" charset="0"/>
                <a:cs typeface="Calibri" panose="020F0502020204030204" pitchFamily="34" charset="0"/>
              </a:rPr>
              <a:t>Strengths</a:t>
            </a:r>
          </a:p>
        </p:txBody>
      </p:sp>
    </p:spTree>
    <p:extLst>
      <p:ext uri="{BB962C8B-B14F-4D97-AF65-F5344CB8AC3E}">
        <p14:creationId xmlns:p14="http://schemas.microsoft.com/office/powerpoint/2010/main" val="3913333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24</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52413"/>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589287" y="1798970"/>
              <a:ext cx="1016127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ASD</a:t>
              </a:r>
              <a:r>
                <a:rPr lang="en-US" sz="4400" b="1" dirty="0">
                  <a:solidFill>
                    <a:prstClr val="white"/>
                  </a:solidFill>
                  <a:latin typeface="Calibri" panose="020F0502020204030204" pitchFamily="34" charset="0"/>
                  <a:cs typeface="Calibri" panose="020F0502020204030204" pitchFamily="34" charset="0"/>
                </a:rPr>
                <a:t> Impact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 name="Text Placeholder 35">
            <a:extLst>
              <a:ext uri="{FF2B5EF4-FFF2-40B4-BE49-F238E27FC236}">
                <a16:creationId xmlns:a16="http://schemas.microsoft.com/office/drawing/2014/main" id="{9DCDD281-A6D3-AF3C-5B96-0DAB8B219A26}"/>
              </a:ext>
            </a:extLst>
          </p:cNvPr>
          <p:cNvSpPr txBox="1">
            <a:spLocks/>
          </p:cNvSpPr>
          <p:nvPr/>
        </p:nvSpPr>
        <p:spPr>
          <a:xfrm>
            <a:off x="-1" y="832129"/>
            <a:ext cx="5947059" cy="6059975"/>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3200" b="1" dirty="0">
                <a:latin typeface="Calibri" panose="020F0502020204030204" pitchFamily="34" charset="0"/>
                <a:cs typeface="Calibri" panose="020F0502020204030204" pitchFamily="34" charset="0"/>
              </a:rPr>
              <a:t>Females</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Presents differently – delays diagnosis</a:t>
            </a:r>
          </a:p>
          <a:p>
            <a:r>
              <a:rPr lang="en-US" sz="2800" dirty="0">
                <a:latin typeface="Calibri" panose="020F0502020204030204" pitchFamily="34" charset="0"/>
                <a:cs typeface="Calibri" panose="020F0502020204030204" pitchFamily="34" charset="0"/>
              </a:rPr>
              <a:t>More advanced vocabulary</a:t>
            </a:r>
          </a:p>
          <a:p>
            <a:r>
              <a:rPr lang="en-US" sz="2800" dirty="0">
                <a:latin typeface="Calibri" panose="020F0502020204030204" pitchFamily="34" charset="0"/>
                <a:cs typeface="Calibri" panose="020F0502020204030204" pitchFamily="34" charset="0"/>
              </a:rPr>
              <a:t>Imitate peers more often</a:t>
            </a:r>
          </a:p>
          <a:p>
            <a:r>
              <a:rPr lang="en-US" sz="2800" dirty="0">
                <a:latin typeface="Calibri" panose="020F0502020204030204" pitchFamily="34" charset="0"/>
                <a:cs typeface="Calibri" panose="020F0502020204030204" pitchFamily="34" charset="0"/>
              </a:rPr>
              <a:t>More control of behavior</a:t>
            </a:r>
          </a:p>
          <a:p>
            <a:r>
              <a:rPr lang="en-US" sz="2800" dirty="0">
                <a:latin typeface="Calibri" panose="020F0502020204030204" pitchFamily="34" charset="0"/>
                <a:cs typeface="Calibri" panose="020F0502020204030204" pitchFamily="34" charset="0"/>
              </a:rPr>
              <a:t>High motor skills early in life</a:t>
            </a:r>
          </a:p>
          <a:p>
            <a:r>
              <a:rPr lang="en-US" sz="2800" dirty="0">
                <a:latin typeface="Calibri" panose="020F0502020204030204" pitchFamily="34" charset="0"/>
                <a:cs typeface="Calibri" panose="020F0502020204030204" pitchFamily="34" charset="0"/>
              </a:rPr>
              <a:t>Internalizing behaviors vs. externalizing</a:t>
            </a:r>
          </a:p>
          <a:p>
            <a:pPr lvl="1"/>
            <a:r>
              <a:rPr lang="en-US" sz="2600" dirty="0">
                <a:latin typeface="Calibri" panose="020F0502020204030204" pitchFamily="34" charset="0"/>
                <a:cs typeface="Calibri" panose="020F0502020204030204" pitchFamily="34" charset="0"/>
              </a:rPr>
              <a:t>Emotional vs. physical behaviors</a:t>
            </a:r>
          </a:p>
          <a:p>
            <a:pPr lvl="1"/>
            <a:r>
              <a:rPr lang="en-US" sz="2600" dirty="0">
                <a:latin typeface="Calibri" panose="020F0502020204030204" pitchFamily="34" charset="0"/>
                <a:cs typeface="Calibri" panose="020F0502020204030204" pitchFamily="34" charset="0"/>
              </a:rPr>
              <a:t>Quiet-so noticed less</a:t>
            </a:r>
          </a:p>
          <a:p>
            <a:pPr lvl="1"/>
            <a:r>
              <a:rPr lang="en-US" sz="2400" dirty="0">
                <a:latin typeface="Calibri" panose="020F0502020204030204" pitchFamily="34" charset="0"/>
                <a:cs typeface="Calibri" panose="020F0502020204030204" pitchFamily="34" charset="0"/>
              </a:rPr>
              <a:t>Mask symptoms</a:t>
            </a:r>
            <a:endParaRPr lang="en-US" sz="26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FBF8EF5-42AA-8860-69DF-89E81EBA368E}"/>
              </a:ext>
            </a:extLst>
          </p:cNvPr>
          <p:cNvSpPr txBox="1"/>
          <p:nvPr/>
        </p:nvSpPr>
        <p:spPr>
          <a:xfrm>
            <a:off x="4032676" y="6225081"/>
            <a:ext cx="1821277"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hlinkClick r:id="rId3"/>
              </a:rPr>
              <a:t>PsychCentral</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AFC67E8C-42D4-BB44-C740-85F94452529E}"/>
              </a:ext>
            </a:extLst>
          </p:cNvPr>
          <p:cNvPicPr>
            <a:picLocks noChangeAspect="1"/>
          </p:cNvPicPr>
          <p:nvPr/>
        </p:nvPicPr>
        <p:blipFill rotWithShape="1">
          <a:blip r:embed="rId4"/>
          <a:srcRect l="6168" r="24777"/>
          <a:stretch/>
        </p:blipFill>
        <p:spPr>
          <a:xfrm>
            <a:off x="5947058" y="852412"/>
            <a:ext cx="6244942" cy="6005588"/>
          </a:xfrm>
          <a:prstGeom prst="rect">
            <a:avLst/>
          </a:prstGeom>
        </p:spPr>
      </p:pic>
    </p:spTree>
    <p:extLst>
      <p:ext uri="{BB962C8B-B14F-4D97-AF65-F5344CB8AC3E}">
        <p14:creationId xmlns:p14="http://schemas.microsoft.com/office/powerpoint/2010/main" val="440043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25</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52413"/>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589287" y="1798970"/>
              <a:ext cx="1016127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ASD</a:t>
              </a:r>
              <a:r>
                <a:rPr lang="en-US" sz="4400" b="1" dirty="0">
                  <a:solidFill>
                    <a:prstClr val="white"/>
                  </a:solidFill>
                  <a:latin typeface="Calibri" panose="020F0502020204030204" pitchFamily="34" charset="0"/>
                  <a:cs typeface="Calibri" panose="020F0502020204030204" pitchFamily="34" charset="0"/>
                </a:rPr>
                <a:t> Impact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 name="Text Placeholder 35">
            <a:extLst>
              <a:ext uri="{FF2B5EF4-FFF2-40B4-BE49-F238E27FC236}">
                <a16:creationId xmlns:a16="http://schemas.microsoft.com/office/drawing/2014/main" id="{9DCDD281-A6D3-AF3C-5B96-0DAB8B219A26}"/>
              </a:ext>
            </a:extLst>
          </p:cNvPr>
          <p:cNvSpPr txBox="1">
            <a:spLocks/>
          </p:cNvSpPr>
          <p:nvPr/>
        </p:nvSpPr>
        <p:spPr>
          <a:xfrm>
            <a:off x="3164541" y="978461"/>
            <a:ext cx="8615083" cy="5296824"/>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3600" b="1" dirty="0">
                <a:latin typeface="Calibri" panose="020F0502020204030204" pitchFamily="34" charset="0"/>
                <a:cs typeface="Calibri" panose="020F0502020204030204" pitchFamily="34" charset="0"/>
              </a:rPr>
              <a:t>Gender Preferences</a:t>
            </a:r>
            <a:endParaRPr lang="en-US" sz="36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Gender identity and sexuality more varied in ASD than general population</a:t>
            </a:r>
          </a:p>
          <a:p>
            <a:r>
              <a:rPr lang="en-US" sz="2800" dirty="0">
                <a:latin typeface="Calibri" panose="020F0502020204030204" pitchFamily="34" charset="0"/>
                <a:cs typeface="Calibri" panose="020F0502020204030204" pitchFamily="34" charset="0"/>
              </a:rPr>
              <a:t>Gender is a spectrum like ASD</a:t>
            </a:r>
          </a:p>
          <a:p>
            <a:r>
              <a:rPr lang="en-US" sz="2800" dirty="0">
                <a:latin typeface="Calibri" panose="020F0502020204030204" pitchFamily="34" charset="0"/>
                <a:cs typeface="Calibri" panose="020F0502020204030204" pitchFamily="34" charset="0"/>
              </a:rPr>
              <a:t>Research:</a:t>
            </a:r>
          </a:p>
          <a:p>
            <a:pPr lvl="1"/>
            <a:r>
              <a:rPr lang="en-US" sz="2400" dirty="0">
                <a:latin typeface="Calibri" panose="020F0502020204030204" pitchFamily="34" charset="0"/>
                <a:cs typeface="Calibri" panose="020F0502020204030204" pitchFamily="34" charset="0"/>
              </a:rPr>
              <a:t>30% of individuals of autistic people identified as heterosexual compared to 70% of neurotypical peers</a:t>
            </a:r>
          </a:p>
          <a:p>
            <a:pPr lvl="1"/>
            <a:r>
              <a:rPr lang="en-US" sz="2400" dirty="0">
                <a:latin typeface="Calibri" panose="020F0502020204030204" pitchFamily="34" charset="0"/>
                <a:cs typeface="Calibri" panose="020F0502020204030204" pitchFamily="34" charset="0"/>
              </a:rPr>
              <a:t>6.5% autistic adolescents and 11.4% of autistic adults wish they were the gender opposite of birth gender compared to 3% and 5% of the general population, respectively</a:t>
            </a:r>
          </a:p>
          <a:p>
            <a:pPr lvl="1"/>
            <a:r>
              <a:rPr lang="en-US" sz="2400" dirty="0">
                <a:latin typeface="Calibri" panose="020F0502020204030204" pitchFamily="34" charset="0"/>
                <a:cs typeface="Calibri" panose="020F0502020204030204" pitchFamily="34" charset="0"/>
              </a:rPr>
              <a:t>Less influenced by social norms</a:t>
            </a:r>
          </a:p>
          <a:p>
            <a:pPr lvl="1"/>
            <a:r>
              <a:rPr lang="en-US" sz="2400" dirty="0">
                <a:latin typeface="Calibri" panose="020F0502020204030204" pitchFamily="34" charset="0"/>
                <a:cs typeface="Calibri" panose="020F0502020204030204" pitchFamily="34" charset="0"/>
              </a:rPr>
              <a:t>Hormone differences may exist</a:t>
            </a:r>
          </a:p>
          <a:p>
            <a:endParaRPr lang="en-US" sz="2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FBF8EF5-42AA-8860-69DF-89E81EBA368E}"/>
              </a:ext>
            </a:extLst>
          </p:cNvPr>
          <p:cNvSpPr txBox="1"/>
          <p:nvPr/>
        </p:nvSpPr>
        <p:spPr>
          <a:xfrm>
            <a:off x="6417725" y="6216668"/>
            <a:ext cx="3875313" cy="369332"/>
          </a:xfrm>
          <a:prstGeom prst="rect">
            <a:avLst/>
          </a:prstGeom>
          <a:noFill/>
        </p:spPr>
        <p:txBody>
          <a:bodyPr wrap="square" rtlCol="0">
            <a:spAutoFit/>
          </a:bodyPr>
          <a:lstStyle/>
          <a:p>
            <a:r>
              <a:rPr lang="en-US"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George &amp; Stokes, 2018</a:t>
            </a:r>
          </a:p>
        </p:txBody>
      </p:sp>
      <p:pic>
        <p:nvPicPr>
          <p:cNvPr id="13" name="Graphic 12">
            <a:extLst>
              <a:ext uri="{FF2B5EF4-FFF2-40B4-BE49-F238E27FC236}">
                <a16:creationId xmlns:a16="http://schemas.microsoft.com/office/drawing/2014/main" id="{06E46382-4236-85E1-76F0-02C900358AF6}"/>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1" y="886123"/>
            <a:ext cx="2942649" cy="5888749"/>
          </a:xfrm>
          <a:prstGeom prst="rect">
            <a:avLst/>
          </a:prstGeom>
        </p:spPr>
      </p:pic>
    </p:spTree>
    <p:extLst>
      <p:ext uri="{BB962C8B-B14F-4D97-AF65-F5344CB8AC3E}">
        <p14:creationId xmlns:p14="http://schemas.microsoft.com/office/powerpoint/2010/main" val="4277646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gnitive Overload. What is cognitive overload? | by Personal Development  Center | Medium">
            <a:extLst>
              <a:ext uri="{FF2B5EF4-FFF2-40B4-BE49-F238E27FC236}">
                <a16:creationId xmlns:a16="http://schemas.microsoft.com/office/drawing/2014/main" id="{2836438A-1EEB-8DC1-1901-148EBCF3EC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90" t="18458" b="5345"/>
          <a:stretch/>
        </p:blipFill>
        <p:spPr bwMode="auto">
          <a:xfrm>
            <a:off x="7288199" y="1572468"/>
            <a:ext cx="4798242" cy="395875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AFE32E5-E969-41B5-9854-2B7067549FE3}" type="slidenum">
              <a:rPr lang="en-US" smtClean="0"/>
              <a:pPr/>
              <a:t>26</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589287" y="1798970"/>
              <a:ext cx="1016127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IDD &amp; ASD Intervention &amp; Supports</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7" name="Text Placeholder 35">
            <a:extLst>
              <a:ext uri="{FF2B5EF4-FFF2-40B4-BE49-F238E27FC236}">
                <a16:creationId xmlns:a16="http://schemas.microsoft.com/office/drawing/2014/main" id="{ACD202C4-0ED1-070E-BCB2-C78D23A17F2F}"/>
              </a:ext>
            </a:extLst>
          </p:cNvPr>
          <p:cNvSpPr txBox="1">
            <a:spLocks/>
          </p:cNvSpPr>
          <p:nvPr/>
        </p:nvSpPr>
        <p:spPr>
          <a:xfrm>
            <a:off x="168312" y="932977"/>
            <a:ext cx="7792347" cy="538961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284163"/>
            <a:r>
              <a:rPr lang="en-US" sz="2800" dirty="0">
                <a:latin typeface="Calibri" panose="020F0502020204030204" pitchFamily="34" charset="0"/>
                <a:cs typeface="Calibri" panose="020F0502020204030204" pitchFamily="34" charset="0"/>
              </a:rPr>
              <a:t>Applied behavior analysis (ABA)</a:t>
            </a:r>
          </a:p>
          <a:p>
            <a:pPr marL="284163" indent="-284163"/>
            <a:r>
              <a:rPr lang="en-US" sz="2800" dirty="0">
                <a:latin typeface="Calibri" panose="020F0502020204030204" pitchFamily="34" charset="0"/>
                <a:cs typeface="Calibri" panose="020F0502020204030204" pitchFamily="34" charset="0"/>
              </a:rPr>
              <a:t>Speech therapy-expressive and receptive skills</a:t>
            </a:r>
          </a:p>
          <a:p>
            <a:pPr marL="284163" indent="-284163"/>
            <a:r>
              <a:rPr lang="en-US" sz="2800" dirty="0">
                <a:latin typeface="Calibri" panose="020F0502020204030204" pitchFamily="34" charset="0"/>
                <a:cs typeface="Calibri" panose="020F0502020204030204" pitchFamily="34" charset="0"/>
              </a:rPr>
              <a:t>Occupational therapy-sensory supports</a:t>
            </a:r>
          </a:p>
          <a:p>
            <a:pPr marL="284163" indent="-284163"/>
            <a:r>
              <a:rPr lang="en-US" sz="2800" dirty="0">
                <a:latin typeface="Calibri" panose="020F0502020204030204" pitchFamily="34" charset="0"/>
                <a:cs typeface="Calibri" panose="020F0502020204030204" pitchFamily="34" charset="0"/>
              </a:rPr>
              <a:t>Social work interventions</a:t>
            </a:r>
          </a:p>
          <a:p>
            <a:pPr marL="284163" indent="-284163"/>
            <a:r>
              <a:rPr lang="en-US" sz="2800" dirty="0">
                <a:latin typeface="Calibri" panose="020F0502020204030204" pitchFamily="34" charset="0"/>
                <a:cs typeface="Calibri" panose="020F0502020204030204" pitchFamily="34" charset="0"/>
              </a:rPr>
              <a:t>CBT-therapist familiar with ASD</a:t>
            </a:r>
          </a:p>
          <a:p>
            <a:pPr marL="284163" indent="-284163"/>
            <a:r>
              <a:rPr lang="en-US" sz="2800" dirty="0">
                <a:latin typeface="Calibri" panose="020F0502020204030204" pitchFamily="34" charset="0"/>
                <a:cs typeface="Calibri" panose="020F0502020204030204" pitchFamily="34" charset="0"/>
              </a:rPr>
              <a:t>Visual supports; routine and structure</a:t>
            </a:r>
          </a:p>
          <a:p>
            <a:pPr marL="284163" indent="-284163"/>
            <a:r>
              <a:rPr lang="en-US" sz="2800" dirty="0">
                <a:latin typeface="Calibri" panose="020F0502020204030204" pitchFamily="34" charset="0"/>
                <a:cs typeface="Calibri" panose="020F0502020204030204" pitchFamily="34" charset="0"/>
              </a:rPr>
              <a:t>Functional communication training</a:t>
            </a:r>
          </a:p>
          <a:p>
            <a:pPr marL="284163" indent="-284163"/>
            <a:r>
              <a:rPr lang="en-US" sz="2800" dirty="0">
                <a:latin typeface="Calibri" panose="020F0502020204030204" pitchFamily="34" charset="0"/>
                <a:cs typeface="Calibri" panose="020F0502020204030204" pitchFamily="34" charset="0"/>
              </a:rPr>
              <a:t>Self- awareness, management, monitoring</a:t>
            </a:r>
          </a:p>
          <a:p>
            <a:pPr marL="284163" indent="-284163"/>
            <a:r>
              <a:rPr lang="en-US" sz="2800" dirty="0">
                <a:latin typeface="Calibri" panose="020F0502020204030204" pitchFamily="34" charset="0"/>
                <a:cs typeface="Calibri" panose="020F0502020204030204" pitchFamily="34" charset="0"/>
              </a:rPr>
              <a:t>Emotional self-regulation</a:t>
            </a:r>
          </a:p>
          <a:p>
            <a:pPr marL="284163" indent="-284163"/>
            <a:r>
              <a:rPr lang="en-US" sz="2800" dirty="0">
                <a:latin typeface="Calibri" panose="020F0502020204030204" pitchFamily="34" charset="0"/>
                <a:cs typeface="Calibri" panose="020F0502020204030204" pitchFamily="34" charset="0"/>
              </a:rPr>
              <a:t>Social skills training</a:t>
            </a:r>
          </a:p>
          <a:p>
            <a:pPr marL="284163" indent="-284163"/>
            <a:r>
              <a:rPr lang="en-US" sz="2800" dirty="0">
                <a:latin typeface="Calibri" panose="020F0502020204030204" pitchFamily="34" charset="0"/>
                <a:cs typeface="Calibri" panose="020F0502020204030204" pitchFamily="34" charset="0"/>
              </a:rPr>
              <a:t>Parent training</a:t>
            </a: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9278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orld-Class Building Blocks – Strategy Associates">
            <a:extLst>
              <a:ext uri="{FF2B5EF4-FFF2-40B4-BE49-F238E27FC236}">
                <a16:creationId xmlns:a16="http://schemas.microsoft.com/office/drawing/2014/main" id="{AE818626-AE66-2135-7D2F-BF51AE10F1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88" r="25013"/>
          <a:stretch/>
        </p:blipFill>
        <p:spPr bwMode="auto">
          <a:xfrm>
            <a:off x="6530348" y="828690"/>
            <a:ext cx="5661651" cy="599821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AFE32E5-E969-41B5-9854-2B7067549FE3}" type="slidenum">
              <a:rPr lang="en-US" smtClean="0"/>
              <a:pPr/>
              <a:t>27</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786231"/>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589287" y="1798970"/>
              <a:ext cx="1016127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ASD Learning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7" name="Text Placeholder 35">
            <a:extLst>
              <a:ext uri="{FF2B5EF4-FFF2-40B4-BE49-F238E27FC236}">
                <a16:creationId xmlns:a16="http://schemas.microsoft.com/office/drawing/2014/main" id="{C955E720-C51D-448C-52DE-066232B275C1}"/>
              </a:ext>
            </a:extLst>
          </p:cNvPr>
          <p:cNvSpPr txBox="1">
            <a:spLocks/>
          </p:cNvSpPr>
          <p:nvPr/>
        </p:nvSpPr>
        <p:spPr>
          <a:xfrm>
            <a:off x="280852" y="1020134"/>
            <a:ext cx="8137007" cy="538961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284163"/>
            <a:r>
              <a:rPr lang="en-US" sz="3600" dirty="0">
                <a:latin typeface="Calibri" panose="020F0502020204030204" pitchFamily="34" charset="0"/>
                <a:cs typeface="Calibri" panose="020F0502020204030204" pitchFamily="34" charset="0"/>
              </a:rPr>
              <a:t>Skills are splintered across domains</a:t>
            </a:r>
          </a:p>
          <a:p>
            <a:pPr marL="284163" indent="-284163"/>
            <a:r>
              <a:rPr lang="en-US" sz="3600" dirty="0">
                <a:latin typeface="Calibri" panose="020F0502020204030204" pitchFamily="34" charset="0"/>
                <a:cs typeface="Calibri" panose="020F0502020204030204" pitchFamily="34" charset="0"/>
              </a:rPr>
              <a:t>Prerequisite skills</a:t>
            </a:r>
          </a:p>
          <a:p>
            <a:pPr marL="284163" indent="-284163"/>
            <a:r>
              <a:rPr lang="en-US" sz="3600" dirty="0">
                <a:latin typeface="Calibri" panose="020F0502020204030204" pitchFamily="34" charset="0"/>
                <a:cs typeface="Calibri" panose="020F0502020204030204" pitchFamily="34" charset="0"/>
              </a:rPr>
              <a:t>Incremental learning (stepwise)</a:t>
            </a:r>
          </a:p>
          <a:p>
            <a:pPr marL="284163" indent="-284163"/>
            <a:r>
              <a:rPr lang="en-US" sz="3600" dirty="0">
                <a:latin typeface="Calibri" panose="020F0502020204030204" pitchFamily="34" charset="0"/>
                <a:cs typeface="Calibri" panose="020F0502020204030204" pitchFamily="34" charset="0"/>
              </a:rPr>
              <a:t>Maintenance and generalization</a:t>
            </a:r>
          </a:p>
          <a:p>
            <a:pPr marL="284163" indent="-284163"/>
            <a:r>
              <a:rPr lang="en-US" sz="3600" dirty="0">
                <a:latin typeface="Calibri" panose="020F0502020204030204" pitchFamily="34" charset="0"/>
                <a:cs typeface="Calibri" panose="020F0502020204030204" pitchFamily="34" charset="0"/>
              </a:rPr>
              <a:t>Support needed:</a:t>
            </a:r>
          </a:p>
          <a:p>
            <a:pPr marL="741363" lvl="1" indent="-284163"/>
            <a:r>
              <a:rPr lang="en-US" sz="3200" dirty="0">
                <a:latin typeface="Calibri" panose="020F0502020204030204" pitchFamily="34" charset="0"/>
                <a:cs typeface="Calibri" panose="020F0502020204030204" pitchFamily="34" charset="0"/>
              </a:rPr>
              <a:t>Reciprocal interactions</a:t>
            </a:r>
          </a:p>
          <a:p>
            <a:pPr marL="741363" lvl="1" indent="-284163"/>
            <a:r>
              <a:rPr lang="en-US" sz="3200" dirty="0">
                <a:latin typeface="Calibri" panose="020F0502020204030204" pitchFamily="34" charset="0"/>
                <a:cs typeface="Calibri" panose="020F0502020204030204" pitchFamily="34" charset="0"/>
              </a:rPr>
              <a:t>Imitation </a:t>
            </a:r>
          </a:p>
          <a:p>
            <a:pPr marL="741363" lvl="1" indent="-284163"/>
            <a:r>
              <a:rPr lang="en-US" sz="3200" dirty="0">
                <a:latin typeface="Calibri" panose="020F0502020204030204" pitchFamily="34" charset="0"/>
                <a:cs typeface="Calibri" panose="020F0502020204030204" pitchFamily="34" charset="0"/>
              </a:rPr>
              <a:t>Receptive/expressive skills</a:t>
            </a: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sz="105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733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fade">
                                      <p:cBhvr>
                                        <p:cTn id="40" dur="1000"/>
                                        <p:tgtEl>
                                          <p:spTgt spid="7">
                                            <p:txEl>
                                              <p:pRg st="5" end="5"/>
                                            </p:txEl>
                                          </p:spTgt>
                                        </p:tgtEl>
                                      </p:cBhvr>
                                    </p:animEffect>
                                    <p:anim calcmode="lin" valueType="num">
                                      <p:cBhvr>
                                        <p:cTn id="41"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7">
                                            <p:txEl>
                                              <p:pRg st="5" end="5"/>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Effect transition="in" filter="fade">
                                      <p:cBhvr>
                                        <p:cTn id="45" dur="1000"/>
                                        <p:tgtEl>
                                          <p:spTgt spid="7">
                                            <p:txEl>
                                              <p:pRg st="6" end="6"/>
                                            </p:txEl>
                                          </p:spTgt>
                                        </p:tgtEl>
                                      </p:cBhvr>
                                    </p:animEffect>
                                    <p:anim calcmode="lin" valueType="num">
                                      <p:cBhvr>
                                        <p:cTn id="46"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7">
                                            <p:txEl>
                                              <p:pRg st="6" end="6"/>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7">
                                            <p:txEl>
                                              <p:pRg st="7" end="7"/>
                                            </p:txEl>
                                          </p:spTgt>
                                        </p:tgtEl>
                                        <p:attrNameLst>
                                          <p:attrName>style.visibility</p:attrName>
                                        </p:attrNameLst>
                                      </p:cBhvr>
                                      <p:to>
                                        <p:strVal val="visible"/>
                                      </p:to>
                                    </p:set>
                                    <p:animEffect transition="in" filter="fade">
                                      <p:cBhvr>
                                        <p:cTn id="50" dur="1000"/>
                                        <p:tgtEl>
                                          <p:spTgt spid="7">
                                            <p:txEl>
                                              <p:pRg st="7" end="7"/>
                                            </p:txEl>
                                          </p:spTgt>
                                        </p:tgtEl>
                                      </p:cBhvr>
                                    </p:animEffect>
                                    <p:anim calcmode="lin" valueType="num">
                                      <p:cBhvr>
                                        <p:cTn id="51"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28</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680486"/>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589287" y="1798971"/>
              <a:ext cx="10161270" cy="559521"/>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ASD &amp; Cognition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 name="Text Placeholder 35">
            <a:extLst>
              <a:ext uri="{FF2B5EF4-FFF2-40B4-BE49-F238E27FC236}">
                <a16:creationId xmlns:a16="http://schemas.microsoft.com/office/drawing/2014/main" id="{9DCDD281-A6D3-AF3C-5B96-0DAB8B219A26}"/>
              </a:ext>
            </a:extLst>
          </p:cNvPr>
          <p:cNvSpPr txBox="1">
            <a:spLocks/>
          </p:cNvSpPr>
          <p:nvPr/>
        </p:nvSpPr>
        <p:spPr>
          <a:xfrm>
            <a:off x="158649" y="755033"/>
            <a:ext cx="6100638" cy="5685364"/>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284163">
              <a:spcBef>
                <a:spcPts val="600"/>
              </a:spcBef>
            </a:pPr>
            <a:r>
              <a:rPr lang="en-US" sz="2800" dirty="0">
                <a:latin typeface="Calibri" panose="020F0502020204030204" pitchFamily="34" charset="0"/>
                <a:cs typeface="Calibri" panose="020F0502020204030204" pitchFamily="34" charset="0"/>
              </a:rPr>
              <a:t>Symptoms:</a:t>
            </a:r>
          </a:p>
          <a:p>
            <a:pPr marL="741363" lvl="1" indent="-284163">
              <a:spcBef>
                <a:spcPts val="600"/>
              </a:spcBef>
            </a:pPr>
            <a:r>
              <a:rPr lang="en-US" sz="2400" dirty="0">
                <a:latin typeface="Calibri" panose="020F0502020204030204" pitchFamily="34" charset="0"/>
                <a:cs typeface="Calibri" panose="020F0502020204030204" pitchFamily="34" charset="0"/>
              </a:rPr>
              <a:t>Thinking, concentrating, remembering, making decisions, learning, paying attention, speaking, motor coordination, confusion, judgement, regulation, expressive-receptive language and processing….</a:t>
            </a:r>
          </a:p>
          <a:p>
            <a:pPr marL="284163" indent="-284163">
              <a:spcBef>
                <a:spcPts val="600"/>
              </a:spcBef>
            </a:pPr>
            <a:r>
              <a:rPr lang="en-US" sz="2800" dirty="0">
                <a:latin typeface="Calibri" panose="020F0502020204030204" pitchFamily="34" charset="0"/>
                <a:cs typeface="Calibri" panose="020F0502020204030204" pitchFamily="34" charset="0"/>
              </a:rPr>
              <a:t>Effects: </a:t>
            </a:r>
          </a:p>
          <a:p>
            <a:pPr marL="741363" lvl="1" indent="-284163">
              <a:spcBef>
                <a:spcPts val="600"/>
              </a:spcBef>
            </a:pPr>
            <a:r>
              <a:rPr lang="en-US" sz="2400" dirty="0">
                <a:latin typeface="Calibri" panose="020F0502020204030204" pitchFamily="34" charset="0"/>
                <a:cs typeface="Calibri" panose="020F0502020204030204" pitchFamily="34" charset="0"/>
              </a:rPr>
              <a:t>Exhaustion, overwhelmed, anger, anxiety, stressed, depression, sadness</a:t>
            </a:r>
          </a:p>
          <a:p>
            <a:pPr marL="284163" indent="-284163">
              <a:spcBef>
                <a:spcPts val="600"/>
              </a:spcBef>
            </a:pPr>
            <a:r>
              <a:rPr lang="en-US" sz="2800" dirty="0">
                <a:latin typeface="Calibri" panose="020F0502020204030204" pitchFamily="34" charset="0"/>
                <a:cs typeface="Calibri" panose="020F0502020204030204" pitchFamily="34" charset="0"/>
              </a:rPr>
              <a:t>Impacts: </a:t>
            </a:r>
          </a:p>
          <a:p>
            <a:pPr marL="741363" lvl="1" indent="-284163">
              <a:spcBef>
                <a:spcPts val="600"/>
              </a:spcBef>
            </a:pPr>
            <a:r>
              <a:rPr lang="en-US" sz="2400" dirty="0">
                <a:latin typeface="Calibri" panose="020F0502020204030204" pitchFamily="34" charset="0"/>
                <a:cs typeface="Calibri" panose="020F0502020204030204" pitchFamily="34" charset="0"/>
              </a:rPr>
              <a:t>School and academics, social relationships, higher education, employment, community integration</a:t>
            </a:r>
          </a:p>
          <a:p>
            <a:pPr marL="284163" indent="-284163"/>
            <a:endParaRPr lang="en-US"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841F2BC-9E7E-0B39-82DE-3E92DF8AB332}"/>
              </a:ext>
            </a:extLst>
          </p:cNvPr>
          <p:cNvPicPr>
            <a:picLocks noChangeAspect="1"/>
          </p:cNvPicPr>
          <p:nvPr/>
        </p:nvPicPr>
        <p:blipFill rotWithShape="1">
          <a:blip r:embed="rId3"/>
          <a:srcRect l="12772" t="8314" r="22103" b="5324"/>
          <a:stretch/>
        </p:blipFill>
        <p:spPr>
          <a:xfrm>
            <a:off x="6473952" y="680486"/>
            <a:ext cx="5733858" cy="6094387"/>
          </a:xfrm>
          <a:prstGeom prst="rect">
            <a:avLst/>
          </a:prstGeom>
        </p:spPr>
      </p:pic>
      <p:sp>
        <p:nvSpPr>
          <p:cNvPr id="7" name="TextBox 6">
            <a:extLst>
              <a:ext uri="{FF2B5EF4-FFF2-40B4-BE49-F238E27FC236}">
                <a16:creationId xmlns:a16="http://schemas.microsoft.com/office/drawing/2014/main" id="{1FBF8EF5-42AA-8860-69DF-89E81EBA368E}"/>
              </a:ext>
            </a:extLst>
          </p:cNvPr>
          <p:cNvSpPr txBox="1"/>
          <p:nvPr/>
        </p:nvSpPr>
        <p:spPr>
          <a:xfrm>
            <a:off x="5851963" y="6239150"/>
            <a:ext cx="3875313"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hlinkClick r:id="rId4"/>
              </a:rPr>
              <a:t>CDC</a:t>
            </a:r>
            <a:r>
              <a:rPr lang="en-US" dirty="0">
                <a:latin typeface="Calibri" panose="020F0502020204030204" pitchFamily="34" charset="0"/>
                <a:ea typeface="Calibri" panose="020F0502020204030204" pitchFamily="34" charset="0"/>
                <a:cs typeface="Calibri" panose="020F0502020204030204" pitchFamily="34" charset="0"/>
              </a:rPr>
              <a:t>; Pagni et al., 2020</a:t>
            </a:r>
          </a:p>
        </p:txBody>
      </p:sp>
    </p:spTree>
    <p:extLst>
      <p:ext uri="{BB962C8B-B14F-4D97-AF65-F5344CB8AC3E}">
        <p14:creationId xmlns:p14="http://schemas.microsoft.com/office/powerpoint/2010/main" val="23542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anim calcmode="lin" valueType="num">
                                      <p:cBhvr>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DF982-8ED2-F703-7F5E-12E6375A9C1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4D68D1-F398-FB53-5B24-EA291A311883}"/>
              </a:ext>
            </a:extLst>
          </p:cNvPr>
          <p:cNvSpPr>
            <a:spLocks noGrp="1"/>
          </p:cNvSpPr>
          <p:nvPr>
            <p:ph type="sldNum" sz="quarter" idx="12"/>
          </p:nvPr>
        </p:nvSpPr>
        <p:spPr/>
        <p:txBody>
          <a:bodyPr/>
          <a:lstStyle/>
          <a:p>
            <a:fld id="{DAFE32E5-E969-41B5-9854-2B7067549FE3}" type="slidenum">
              <a:rPr lang="en-US" smtClean="0"/>
              <a:pPr/>
              <a:t>29</a:t>
            </a:fld>
            <a:endParaRPr lang="en-US" dirty="0"/>
          </a:p>
        </p:txBody>
      </p:sp>
      <p:grpSp>
        <p:nvGrpSpPr>
          <p:cNvPr id="8" name="Group 7">
            <a:extLst>
              <a:ext uri="{FF2B5EF4-FFF2-40B4-BE49-F238E27FC236}">
                <a16:creationId xmlns:a16="http://schemas.microsoft.com/office/drawing/2014/main" id="{8B3E00B1-0B8A-161C-1C75-59D9CD6A375E}"/>
              </a:ext>
            </a:extLst>
          </p:cNvPr>
          <p:cNvGrpSpPr/>
          <p:nvPr/>
        </p:nvGrpSpPr>
        <p:grpSpPr>
          <a:xfrm>
            <a:off x="0" y="0"/>
            <a:ext cx="12192000" cy="1066800"/>
            <a:chOff x="0" y="1769807"/>
            <a:chExt cx="12192000" cy="737418"/>
          </a:xfrm>
        </p:grpSpPr>
        <p:sp>
          <p:nvSpPr>
            <p:cNvPr id="4" name="Text Placeholder 12">
              <a:extLst>
                <a:ext uri="{FF2B5EF4-FFF2-40B4-BE49-F238E27FC236}">
                  <a16:creationId xmlns:a16="http://schemas.microsoft.com/office/drawing/2014/main" id="{5EDF9AA2-120B-8BEF-0A3F-50868758FCE1}"/>
                </a:ext>
              </a:extLst>
            </p:cNvPr>
            <p:cNvSpPr txBox="1">
              <a:spLocks/>
            </p:cNvSpPr>
            <p:nvPr/>
          </p:nvSpPr>
          <p:spPr>
            <a:xfrm>
              <a:off x="0" y="1769807"/>
              <a:ext cx="12192000" cy="737418"/>
            </a:xfrm>
            <a:prstGeom prst="rect">
              <a:avLst/>
            </a:prstGeom>
            <a:solidFill>
              <a:schemeClr val="accent2">
                <a:lumMod val="7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F1AF6D4B-3EA9-AA7A-C3A9-5E843A93119C}"/>
                </a:ext>
              </a:extLst>
            </p:cNvPr>
            <p:cNvSpPr txBox="1">
              <a:spLocks/>
            </p:cNvSpPr>
            <p:nvPr/>
          </p:nvSpPr>
          <p:spPr>
            <a:xfrm>
              <a:off x="0" y="1793544"/>
              <a:ext cx="121920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bg1"/>
                  </a:solidFill>
                  <a:latin typeface="Calibri" panose="020F0502020204030204" pitchFamily="34" charset="0"/>
                  <a:cs typeface="Calibri" panose="020F0502020204030204" pitchFamily="34" charset="0"/>
                </a:rPr>
                <a:t>Research &amp; Data</a:t>
              </a:r>
              <a:r>
                <a:rPr lang="en-US" sz="5400" b="1">
                  <a:solidFill>
                    <a:schemeClr val="bg1"/>
                  </a:solidFill>
                  <a:latin typeface="Calibri" panose="020F0502020204030204" pitchFamily="34" charset="0"/>
                  <a:cs typeface="Calibri" panose="020F0502020204030204" pitchFamily="34" charset="0"/>
                </a:rPr>
                <a:t>: Outcomes</a:t>
              </a:r>
              <a:endParaRPr lang="en-US" sz="2800" dirty="0">
                <a:latin typeface="Calibri" panose="020F0502020204030204" pitchFamily="34" charset="0"/>
                <a:cs typeface="Calibri" panose="020F0502020204030204" pitchFamily="34" charset="0"/>
              </a:endParaRPr>
            </a:p>
          </p:txBody>
        </p:sp>
      </p:grpSp>
      <p:pic>
        <p:nvPicPr>
          <p:cNvPr id="1026" name="Picture 2">
            <a:extLst>
              <a:ext uri="{FF2B5EF4-FFF2-40B4-BE49-F238E27FC236}">
                <a16:creationId xmlns:a16="http://schemas.microsoft.com/office/drawing/2014/main" id="{82BA9B91-19FB-D9BE-B599-99BC26D6DB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 t="24577" r="186" b="-18252"/>
          <a:stretch/>
        </p:blipFill>
        <p:spPr bwMode="auto">
          <a:xfrm>
            <a:off x="0" y="1066799"/>
            <a:ext cx="12192000" cy="7711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118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3</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2418736" y="1798970"/>
              <a:ext cx="7059562"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bg1"/>
                  </a:solidFill>
                  <a:latin typeface="Calibri" panose="020F0502020204030204" pitchFamily="34" charset="0"/>
                  <a:cs typeface="Calibri" panose="020F0502020204030204" pitchFamily="34" charset="0"/>
                </a:rPr>
                <a:t>Background</a:t>
              </a:r>
              <a:endParaRPr lang="en-US" sz="28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74550" y="912785"/>
            <a:ext cx="7261186" cy="543100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chemeClr val="tx2">
                    <a:lumMod val="75000"/>
                  </a:schemeClr>
                </a:solidFill>
                <a:latin typeface="Calibri" panose="020F0502020204030204" pitchFamily="34" charset="0"/>
                <a:cs typeface="Calibri" panose="020F0502020204030204" pitchFamily="34" charset="0"/>
              </a:rPr>
              <a:t>Stacie Rulison, MS, M.Ed, BCBA, LBA</a:t>
            </a:r>
          </a:p>
          <a:p>
            <a:pPr marL="457200" lvl="1" indent="-223838"/>
            <a:r>
              <a:rPr lang="en-US" sz="2400" dirty="0">
                <a:solidFill>
                  <a:schemeClr val="tx2">
                    <a:lumMod val="75000"/>
                  </a:schemeClr>
                </a:solidFill>
                <a:latin typeface="Calibri" panose="020F0502020204030204" pitchFamily="34" charset="0"/>
                <a:cs typeface="Calibri" panose="020F0502020204030204" pitchFamily="34" charset="0"/>
              </a:rPr>
              <a:t>Consultant with MI Dept of Education (MDE), Office of Spec Education (OSE), Michigan Alliance for Families, Statewide Autism Resources and Training Project (START)</a:t>
            </a:r>
          </a:p>
          <a:p>
            <a:pPr marL="457200" lvl="1" indent="-223838"/>
            <a:r>
              <a:rPr lang="en-US" sz="2400" dirty="0">
                <a:solidFill>
                  <a:schemeClr val="tx2">
                    <a:lumMod val="75000"/>
                  </a:schemeClr>
                </a:solidFill>
                <a:latin typeface="Calibri" panose="020F0502020204030204" pitchFamily="34" charset="0"/>
                <a:cs typeface="Calibri" panose="020F0502020204030204" pitchFamily="34" charset="0"/>
              </a:rPr>
              <a:t>MI Autism Council 8 years; development team for the MI ASD State Plan; numerous state level committees; state and national and presentations on autism, disabilities, behavioral intervention, other</a:t>
            </a:r>
          </a:p>
          <a:p>
            <a:pPr marL="457200" lvl="1" indent="-223838"/>
            <a:r>
              <a:rPr lang="en-US" sz="2400" dirty="0">
                <a:solidFill>
                  <a:schemeClr val="tx2">
                    <a:lumMod val="75000"/>
                  </a:schemeClr>
                </a:solidFill>
                <a:latin typeface="Calibri" panose="020F0502020204030204" pitchFamily="34" charset="0"/>
                <a:cs typeface="Calibri" panose="020F0502020204030204" pitchFamily="34" charset="0"/>
              </a:rPr>
              <a:t>Clinical practitioner working with disabilities since 2008; UCLA PEERS® Certified</a:t>
            </a:r>
          </a:p>
          <a:p>
            <a:pPr marL="457200" lvl="1" indent="-223838"/>
            <a:r>
              <a:rPr lang="en-US" sz="2400" dirty="0">
                <a:solidFill>
                  <a:schemeClr val="tx2">
                    <a:lumMod val="75000"/>
                  </a:schemeClr>
                </a:solidFill>
                <a:latin typeface="Calibri" panose="020F0502020204030204" pitchFamily="34" charset="0"/>
                <a:cs typeface="Calibri" panose="020F0502020204030204" pitchFamily="34" charset="0"/>
              </a:rPr>
              <a:t>Co-owner of Balance MI-Skills, Inc. </a:t>
            </a:r>
          </a:p>
          <a:p>
            <a:pPr marL="457200" lvl="1" indent="-223838"/>
            <a:r>
              <a:rPr lang="en-US" sz="2400" dirty="0">
                <a:solidFill>
                  <a:schemeClr val="tx2">
                    <a:lumMod val="75000"/>
                  </a:schemeClr>
                </a:solidFill>
                <a:latin typeface="Calibri" panose="020F0502020204030204" pitchFamily="34" charset="0"/>
                <a:cs typeface="Calibri" panose="020F0502020204030204" pitchFamily="34" charset="0"/>
              </a:rPr>
              <a:t>Parent of 19-year-old autistic adult</a:t>
            </a:r>
          </a:p>
          <a:p>
            <a:pPr marL="284163" indent="-284163"/>
            <a:endParaRPr lang="en-US" dirty="0">
              <a:latin typeface="Calibri" panose="020F0502020204030204" pitchFamily="34" charset="0"/>
              <a:cs typeface="Calibri" panose="020F0502020204030204" pitchFamily="34" charset="0"/>
            </a:endParaRPr>
          </a:p>
        </p:txBody>
      </p:sp>
      <p:pic>
        <p:nvPicPr>
          <p:cNvPr id="10" name="Picture 9" descr="A person leaning on a railing">
            <a:extLst>
              <a:ext uri="{FF2B5EF4-FFF2-40B4-BE49-F238E27FC236}">
                <a16:creationId xmlns:a16="http://schemas.microsoft.com/office/drawing/2014/main" id="{42730F0A-9D26-7CBA-3F2C-E5F946DB7E55}"/>
              </a:ext>
            </a:extLst>
          </p:cNvPr>
          <p:cNvPicPr>
            <a:picLocks noChangeAspect="1"/>
          </p:cNvPicPr>
          <p:nvPr/>
        </p:nvPicPr>
        <p:blipFill rotWithShape="1">
          <a:blip r:embed="rId3"/>
          <a:srcRect l="9009" t="4533" r="16332" b="11353"/>
          <a:stretch/>
        </p:blipFill>
        <p:spPr>
          <a:xfrm>
            <a:off x="8822516" y="845820"/>
            <a:ext cx="2660073" cy="2782467"/>
          </a:xfrm>
          <a:prstGeom prst="rect">
            <a:avLst/>
          </a:prstGeom>
          <a:ln>
            <a:noFill/>
          </a:ln>
          <a:effectLst>
            <a:outerShdw blurRad="292100" dist="139700" dir="2700000" algn="tl" rotWithShape="0">
              <a:srgbClr val="333333">
                <a:alpha val="65000"/>
              </a:srgbClr>
            </a:outerShdw>
          </a:effectLst>
        </p:spPr>
      </p:pic>
      <p:pic>
        <p:nvPicPr>
          <p:cNvPr id="7" name="Picture 6" descr="A person standing next to a bus stop&#10;&#10;Description automatically generated">
            <a:extLst>
              <a:ext uri="{FF2B5EF4-FFF2-40B4-BE49-F238E27FC236}">
                <a16:creationId xmlns:a16="http://schemas.microsoft.com/office/drawing/2014/main" id="{0476E5B0-455E-5B1B-B0F3-6A2A3FD4AEDB}"/>
              </a:ext>
            </a:extLst>
          </p:cNvPr>
          <p:cNvPicPr>
            <a:picLocks noChangeAspect="1"/>
          </p:cNvPicPr>
          <p:nvPr/>
        </p:nvPicPr>
        <p:blipFill rotWithShape="1">
          <a:blip r:embed="rId4"/>
          <a:srcRect l="10270" t="29544" b="8690"/>
          <a:stretch/>
        </p:blipFill>
        <p:spPr>
          <a:xfrm>
            <a:off x="8045355" y="3314251"/>
            <a:ext cx="4072096" cy="30954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140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30</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776179"/>
            <a:chOff x="0" y="1769807"/>
            <a:chExt cx="12192000" cy="542992"/>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542992"/>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717755" y="1810365"/>
              <a:ext cx="10694477" cy="502434"/>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400" b="1" dirty="0">
                  <a:solidFill>
                    <a:schemeClr val="bg1"/>
                  </a:solidFill>
                  <a:latin typeface="Calibri" panose="020F0502020204030204" pitchFamily="34" charset="0"/>
                  <a:cs typeface="Calibri" panose="020F0502020204030204" pitchFamily="34" charset="0"/>
                </a:rPr>
                <a:t>IDD Students Leaving High School</a:t>
              </a:r>
              <a:endParaRPr lang="en-US" sz="2800" dirty="0">
                <a:latin typeface="Calibri" panose="020F0502020204030204" pitchFamily="34" charset="0"/>
                <a:cs typeface="Calibri" panose="020F0502020204030204" pitchFamily="34" charset="0"/>
              </a:endParaRPr>
            </a:p>
          </p:txBody>
        </p:sp>
      </p:grpSp>
      <p:graphicFrame>
        <p:nvGraphicFramePr>
          <p:cNvPr id="14" name="Diagram 13">
            <a:extLst>
              <a:ext uri="{FF2B5EF4-FFF2-40B4-BE49-F238E27FC236}">
                <a16:creationId xmlns:a16="http://schemas.microsoft.com/office/drawing/2014/main" id="{5732DBC4-F8BD-0CE2-463A-40855B97744B}"/>
              </a:ext>
            </a:extLst>
          </p:cNvPr>
          <p:cNvGraphicFramePr/>
          <p:nvPr>
            <p:extLst>
              <p:ext uri="{D42A27DB-BD31-4B8C-83A1-F6EECF244321}">
                <p14:modId xmlns:p14="http://schemas.microsoft.com/office/powerpoint/2010/main" val="2582923738"/>
              </p:ext>
            </p:extLst>
          </p:nvPr>
        </p:nvGraphicFramePr>
        <p:xfrm>
          <a:off x="284721" y="910856"/>
          <a:ext cx="11528051" cy="5567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allout: Down Arrow 5">
            <a:extLst>
              <a:ext uri="{FF2B5EF4-FFF2-40B4-BE49-F238E27FC236}">
                <a16:creationId xmlns:a16="http://schemas.microsoft.com/office/drawing/2014/main" id="{D42845F5-E047-C819-EBF0-7D0C2245CC3A}"/>
              </a:ext>
            </a:extLst>
          </p:cNvPr>
          <p:cNvSpPr/>
          <p:nvPr/>
        </p:nvSpPr>
        <p:spPr>
          <a:xfrm rot="20153418">
            <a:off x="396496" y="960249"/>
            <a:ext cx="1819835" cy="2372354"/>
          </a:xfrm>
          <a:prstGeom prst="downArrow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Focus today</a:t>
            </a:r>
          </a:p>
        </p:txBody>
      </p:sp>
      <p:sp>
        <p:nvSpPr>
          <p:cNvPr id="7" name="Oval 6">
            <a:extLst>
              <a:ext uri="{FF2B5EF4-FFF2-40B4-BE49-F238E27FC236}">
                <a16:creationId xmlns:a16="http://schemas.microsoft.com/office/drawing/2014/main" id="{C39A737D-6A7E-D747-0F65-4A46B8D4BB3D}"/>
              </a:ext>
            </a:extLst>
          </p:cNvPr>
          <p:cNvSpPr/>
          <p:nvPr/>
        </p:nvSpPr>
        <p:spPr>
          <a:xfrm>
            <a:off x="1030941" y="3065929"/>
            <a:ext cx="3209365" cy="2061883"/>
          </a:xfrm>
          <a:prstGeom prst="ellipse">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23B790C-78C5-37E8-2284-5BFF39D22EF1}"/>
              </a:ext>
            </a:extLst>
          </p:cNvPr>
          <p:cNvSpPr/>
          <p:nvPr/>
        </p:nvSpPr>
        <p:spPr>
          <a:xfrm>
            <a:off x="2374303" y="4885765"/>
            <a:ext cx="2630153" cy="1741023"/>
          </a:xfrm>
          <a:prstGeom prst="ellipse">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637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10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E8BA7-B2F1-D976-0441-883F6D613D7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971FA0-E878-1A55-9439-494DE887929E}"/>
              </a:ext>
            </a:extLst>
          </p:cNvPr>
          <p:cNvSpPr>
            <a:spLocks noGrp="1"/>
          </p:cNvSpPr>
          <p:nvPr>
            <p:ph type="sldNum" sz="quarter" idx="12"/>
          </p:nvPr>
        </p:nvSpPr>
        <p:spPr/>
        <p:txBody>
          <a:bodyPr/>
          <a:lstStyle/>
          <a:p>
            <a:fld id="{DAFE32E5-E969-41B5-9854-2B7067549FE3}" type="slidenum">
              <a:rPr lang="en-US" smtClean="0"/>
              <a:pPr/>
              <a:t>31</a:t>
            </a:fld>
            <a:endParaRPr lang="en-US" dirty="0"/>
          </a:p>
        </p:txBody>
      </p:sp>
      <p:grpSp>
        <p:nvGrpSpPr>
          <p:cNvPr id="8" name="Group 7">
            <a:extLst>
              <a:ext uri="{FF2B5EF4-FFF2-40B4-BE49-F238E27FC236}">
                <a16:creationId xmlns:a16="http://schemas.microsoft.com/office/drawing/2014/main" id="{338A7F3E-8797-959B-27EA-B36731F3B4C8}"/>
              </a:ext>
            </a:extLst>
          </p:cNvPr>
          <p:cNvGrpSpPr/>
          <p:nvPr/>
        </p:nvGrpSpPr>
        <p:grpSpPr>
          <a:xfrm>
            <a:off x="0" y="-1"/>
            <a:ext cx="12192000" cy="996125"/>
            <a:chOff x="0" y="1769807"/>
            <a:chExt cx="12192000" cy="737418"/>
          </a:xfrm>
        </p:grpSpPr>
        <p:sp>
          <p:nvSpPr>
            <p:cNvPr id="4" name="Text Placeholder 12">
              <a:extLst>
                <a:ext uri="{FF2B5EF4-FFF2-40B4-BE49-F238E27FC236}">
                  <a16:creationId xmlns:a16="http://schemas.microsoft.com/office/drawing/2014/main" id="{5A3DE131-FD43-BC17-AD1A-57A1CACAD992}"/>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ED6BE62B-ED96-877D-F1F7-B463EAF08519}"/>
                </a:ext>
              </a:extLst>
            </p:cNvPr>
            <p:cNvSpPr txBox="1">
              <a:spLocks/>
            </p:cNvSpPr>
            <p:nvPr/>
          </p:nvSpPr>
          <p:spPr>
            <a:xfrm>
              <a:off x="717755" y="1810364"/>
              <a:ext cx="10694477"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400" b="1" dirty="0">
                  <a:solidFill>
                    <a:schemeClr val="bg1"/>
                  </a:solidFill>
                  <a:latin typeface="Calibri" panose="020F0502020204030204" pitchFamily="34" charset="0"/>
                  <a:cs typeface="Calibri" panose="020F0502020204030204" pitchFamily="34" charset="0"/>
                </a:rPr>
                <a:t>IDD-Students Finishing without a Diploma</a:t>
              </a:r>
              <a:endParaRPr lang="en-US" sz="2800" dirty="0">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BC3F3600-991E-0B82-D007-10CA808EAE06}"/>
              </a:ext>
            </a:extLst>
          </p:cNvPr>
          <p:cNvSpPr txBox="1"/>
          <p:nvPr/>
        </p:nvSpPr>
        <p:spPr>
          <a:xfrm>
            <a:off x="-21265" y="1223917"/>
            <a:ext cx="12025423" cy="2831544"/>
          </a:xfrm>
          <a:prstGeom prst="rect">
            <a:avLst/>
          </a:prstGeom>
          <a:noFill/>
        </p:spPr>
        <p:txBody>
          <a:bodyPr wrap="square">
            <a:spAutoFit/>
          </a:bodyPr>
          <a:lstStyle/>
          <a:p>
            <a:pPr lvl="1" indent="-225425">
              <a:spcBef>
                <a:spcPts val="600"/>
              </a:spcBef>
              <a:spcAft>
                <a:spcPts val="600"/>
              </a:spcAft>
              <a:buFont typeface="Arial" panose="020B0604020202020204" pitchFamily="34" charset="0"/>
              <a:buChar char="•"/>
            </a:pPr>
            <a:r>
              <a:rPr lang="en-US" sz="2800" dirty="0">
                <a:solidFill>
                  <a:schemeClr val="tx1">
                    <a:lumMod val="65000"/>
                    <a:lumOff val="35000"/>
                  </a:schemeClr>
                </a:solidFill>
                <a:latin typeface="Calibri" panose="020F0502020204030204" pitchFamily="34" charset="0"/>
                <a:cs typeface="Calibri" panose="020F0502020204030204" pitchFamily="34" charset="0"/>
                <a:hlinkClick r:id="rId2"/>
              </a:rPr>
              <a:t>Inclusive Postsecondary Education for Students with Intellectual Disability (IPSE)</a:t>
            </a:r>
            <a:r>
              <a:rPr lang="en-US" sz="2800" dirty="0">
                <a:solidFill>
                  <a:schemeClr val="tx1">
                    <a:lumMod val="65000"/>
                    <a:lumOff val="35000"/>
                  </a:schemeClr>
                </a:solidFill>
                <a:latin typeface="Calibri" panose="020F0502020204030204" pitchFamily="34" charset="0"/>
                <a:cs typeface="Calibri" panose="020F0502020204030204" pitchFamily="34" charset="0"/>
              </a:rPr>
              <a:t>: attending college with peers and receive the same benefits of peers on campus including social activities, internships, recreation, living, classes for credit or audit; as of May 2023, there were 310 IPSE programs in the US</a:t>
            </a:r>
          </a:p>
          <a:p>
            <a:pPr lvl="1" indent="-225425">
              <a:spcBef>
                <a:spcPts val="600"/>
              </a:spcBef>
              <a:spcAft>
                <a:spcPts val="600"/>
              </a:spcAft>
              <a:buFont typeface="Arial" panose="020B0604020202020204" pitchFamily="34" charset="0"/>
              <a:buChar char="•"/>
            </a:pPr>
            <a:r>
              <a:rPr lang="en-US" sz="2800" dirty="0">
                <a:solidFill>
                  <a:schemeClr val="tx1">
                    <a:lumMod val="65000"/>
                    <a:lumOff val="35000"/>
                  </a:schemeClr>
                </a:solidFill>
                <a:latin typeface="Calibri" panose="020F0502020204030204" pitchFamily="34" charset="0"/>
                <a:cs typeface="Calibri" panose="020F0502020204030204" pitchFamily="34" charset="0"/>
                <a:hlinkClick r:id="rId3"/>
              </a:rPr>
              <a:t>ThinkCollege</a:t>
            </a:r>
            <a:r>
              <a:rPr lang="en-US" sz="2800" dirty="0">
                <a:solidFill>
                  <a:schemeClr val="tx1">
                    <a:lumMod val="65000"/>
                    <a:lumOff val="35000"/>
                  </a:schemeClr>
                </a:solidFill>
                <a:latin typeface="Calibri" panose="020F0502020204030204" pitchFamily="34" charset="0"/>
                <a:cs typeface="Calibri" panose="020F0502020204030204" pitchFamily="34" charset="0"/>
              </a:rPr>
              <a:t> is a national technical assistance center and clearinghouse for individuals with ID and their families</a:t>
            </a:r>
          </a:p>
        </p:txBody>
      </p:sp>
      <p:pic>
        <p:nvPicPr>
          <p:cNvPr id="1026" name="Picture 2">
            <a:extLst>
              <a:ext uri="{FF2B5EF4-FFF2-40B4-BE49-F238E27FC236}">
                <a16:creationId xmlns:a16="http://schemas.microsoft.com/office/drawing/2014/main" id="{772CEF9D-B5E4-0568-EFA1-7EE2754136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320" b="10403"/>
          <a:stretch/>
        </p:blipFill>
        <p:spPr bwMode="auto">
          <a:xfrm>
            <a:off x="0" y="4266698"/>
            <a:ext cx="12192000" cy="2591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466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600A7-0C87-DECD-335A-C89133AB3FD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15FE60-1D2A-33DF-FF90-D8A7F46A001D}"/>
              </a:ext>
            </a:extLst>
          </p:cNvPr>
          <p:cNvSpPr>
            <a:spLocks noGrp="1"/>
          </p:cNvSpPr>
          <p:nvPr>
            <p:ph type="sldNum" sz="quarter" idx="12"/>
          </p:nvPr>
        </p:nvSpPr>
        <p:spPr/>
        <p:txBody>
          <a:bodyPr/>
          <a:lstStyle/>
          <a:p>
            <a:fld id="{DAFE32E5-E969-41B5-9854-2B7067549FE3}" type="slidenum">
              <a:rPr lang="en-US" smtClean="0"/>
              <a:pPr/>
              <a:t>32</a:t>
            </a:fld>
            <a:endParaRPr lang="en-US" dirty="0"/>
          </a:p>
        </p:txBody>
      </p:sp>
      <p:grpSp>
        <p:nvGrpSpPr>
          <p:cNvPr id="8" name="Group 7">
            <a:extLst>
              <a:ext uri="{FF2B5EF4-FFF2-40B4-BE49-F238E27FC236}">
                <a16:creationId xmlns:a16="http://schemas.microsoft.com/office/drawing/2014/main" id="{164E7B15-E378-2CD3-31A9-BBA9CF69E35E}"/>
              </a:ext>
            </a:extLst>
          </p:cNvPr>
          <p:cNvGrpSpPr/>
          <p:nvPr/>
        </p:nvGrpSpPr>
        <p:grpSpPr>
          <a:xfrm>
            <a:off x="0" y="0"/>
            <a:ext cx="12192000" cy="896472"/>
            <a:chOff x="0" y="1769807"/>
            <a:chExt cx="12192000" cy="737418"/>
          </a:xfrm>
        </p:grpSpPr>
        <p:sp>
          <p:nvSpPr>
            <p:cNvPr id="4" name="Text Placeholder 12">
              <a:extLst>
                <a:ext uri="{FF2B5EF4-FFF2-40B4-BE49-F238E27FC236}">
                  <a16:creationId xmlns:a16="http://schemas.microsoft.com/office/drawing/2014/main" id="{3E9891A8-78D1-3F7F-ABC6-711FD7AE9814}"/>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55B1CB6C-F57E-C0CC-92F8-D5C0D48D5CAF}"/>
                </a:ext>
              </a:extLst>
            </p:cNvPr>
            <p:cNvSpPr txBox="1">
              <a:spLocks/>
            </p:cNvSpPr>
            <p:nvPr/>
          </p:nvSpPr>
          <p:spPr>
            <a:xfrm>
              <a:off x="717755" y="1810364"/>
              <a:ext cx="10694477"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400" b="1" dirty="0">
                  <a:solidFill>
                    <a:schemeClr val="bg1"/>
                  </a:solidFill>
                  <a:latin typeface="Calibri" panose="020F0502020204030204" pitchFamily="34" charset="0"/>
                  <a:cs typeface="Calibri" panose="020F0502020204030204" pitchFamily="34" charset="0"/>
                </a:rPr>
                <a:t>IDD-Students Finishing without a Diploma</a:t>
              </a:r>
              <a:endParaRPr lang="en-US" sz="2800" dirty="0">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BF531981-10B0-6BF8-15F8-9B5E79AEB286}"/>
              </a:ext>
            </a:extLst>
          </p:cNvPr>
          <p:cNvPicPr>
            <a:picLocks noChangeAspect="1"/>
          </p:cNvPicPr>
          <p:nvPr/>
        </p:nvPicPr>
        <p:blipFill rotWithShape="1">
          <a:blip r:embed="rId3"/>
          <a:srcRect l="27585" t="34630" r="62064" b="45829"/>
          <a:stretch/>
        </p:blipFill>
        <p:spPr>
          <a:xfrm rot="813500">
            <a:off x="7823604" y="1834186"/>
            <a:ext cx="4338060" cy="2303156"/>
          </a:xfrm>
          <a:prstGeom prst="rect">
            <a:avLst/>
          </a:prstGeom>
        </p:spPr>
      </p:pic>
      <p:sp>
        <p:nvSpPr>
          <p:cNvPr id="7" name="TextBox 6">
            <a:extLst>
              <a:ext uri="{FF2B5EF4-FFF2-40B4-BE49-F238E27FC236}">
                <a16:creationId xmlns:a16="http://schemas.microsoft.com/office/drawing/2014/main" id="{87C74A29-7C5E-1776-B652-95E0D0C0BF9B}"/>
              </a:ext>
            </a:extLst>
          </p:cNvPr>
          <p:cNvSpPr txBox="1"/>
          <p:nvPr/>
        </p:nvSpPr>
        <p:spPr>
          <a:xfrm>
            <a:off x="-75033" y="964157"/>
            <a:ext cx="7751866" cy="5509200"/>
          </a:xfrm>
          <a:prstGeom prst="rect">
            <a:avLst/>
          </a:prstGeom>
          <a:noFill/>
        </p:spPr>
        <p:txBody>
          <a:bodyPr wrap="square">
            <a:spAutoFit/>
          </a:bodyPr>
          <a:lstStyle/>
          <a:p>
            <a:pPr lvl="1" indent="-225425">
              <a:spcBef>
                <a:spcPts val="600"/>
              </a:spcBef>
              <a:spcAft>
                <a:spcPts val="600"/>
              </a:spcAft>
              <a:buFont typeface="Arial" panose="020B0604020202020204" pitchFamily="34" charset="0"/>
              <a:buChar char="•"/>
            </a:pPr>
            <a:r>
              <a:rPr lang="en-US" sz="2400" dirty="0">
                <a:solidFill>
                  <a:schemeClr val="tx1">
                    <a:lumMod val="85000"/>
                    <a:lumOff val="15000"/>
                  </a:schemeClr>
                </a:solidFill>
                <a:latin typeface="Calibri" panose="020F0502020204030204" pitchFamily="34" charset="0"/>
                <a:cs typeface="Calibri" panose="020F0502020204030204" pitchFamily="34" charset="0"/>
              </a:rPr>
              <a:t>College programs offer certificates and inclusive college experience who did not attain high school diploma</a:t>
            </a:r>
          </a:p>
          <a:p>
            <a:pPr lvl="1" indent="-225425">
              <a:spcBef>
                <a:spcPts val="600"/>
              </a:spcBef>
              <a:spcAft>
                <a:spcPts val="600"/>
              </a:spcAft>
              <a:buFont typeface="Arial" panose="020B0604020202020204" pitchFamily="34" charset="0"/>
              <a:buChar char="•"/>
            </a:pPr>
            <a:r>
              <a:rPr lang="en-US" sz="2400" dirty="0">
                <a:solidFill>
                  <a:schemeClr val="tx1">
                    <a:lumMod val="85000"/>
                    <a:lumOff val="15000"/>
                  </a:schemeClr>
                </a:solidFill>
                <a:latin typeface="Calibri" panose="020F0502020204030204" pitchFamily="34" charset="0"/>
                <a:cs typeface="Calibri" panose="020F0502020204030204" pitchFamily="34" charset="0"/>
              </a:rPr>
              <a:t>Varied requirements for class completion with certificates or credit</a:t>
            </a:r>
          </a:p>
          <a:p>
            <a:pPr lvl="1" indent="-225425">
              <a:spcBef>
                <a:spcPts val="600"/>
              </a:spcBef>
              <a:spcAft>
                <a:spcPts val="600"/>
              </a:spcAft>
              <a:buFont typeface="Arial" panose="020B0604020202020204" pitchFamily="34" charset="0"/>
              <a:buChar char="•"/>
            </a:pPr>
            <a:r>
              <a:rPr lang="en-US" sz="2400" dirty="0">
                <a:solidFill>
                  <a:schemeClr val="tx1">
                    <a:lumMod val="85000"/>
                    <a:lumOff val="15000"/>
                  </a:schemeClr>
                </a:solidFill>
                <a:latin typeface="Calibri" panose="020F0502020204030204" pitchFamily="34" charset="0"/>
                <a:cs typeface="Calibri" panose="020F0502020204030204" pitchFamily="34" charset="0"/>
              </a:rPr>
              <a:t>Higher education opportunities for individuals with ID show improved employment outcomes and increased community participation (Kleinert, 2012)</a:t>
            </a:r>
          </a:p>
          <a:p>
            <a:pPr lvl="1" indent="-225425">
              <a:spcBef>
                <a:spcPts val="600"/>
              </a:spcBef>
              <a:spcAft>
                <a:spcPts val="600"/>
              </a:spcAft>
              <a:buFont typeface="Arial" panose="020B0604020202020204" pitchFamily="34" charset="0"/>
              <a:buChar char="•"/>
            </a:pPr>
            <a:r>
              <a:rPr lang="en-US" sz="2400" dirty="0">
                <a:solidFill>
                  <a:schemeClr val="tx1">
                    <a:lumMod val="85000"/>
                    <a:lumOff val="15000"/>
                  </a:schemeClr>
                </a:solidFill>
                <a:latin typeface="Calibri" panose="020F0502020204030204" pitchFamily="34" charset="0"/>
                <a:cs typeface="Calibri" panose="020F0502020204030204" pitchFamily="34" charset="0"/>
              </a:rPr>
              <a:t>Postsecondary programs nationwide through authorized funding from the Higher Education Opportunities Act of 2008 (HEOA) in the form of Transition Programs for Students with Intellectual Disabilities (TPSID)</a:t>
            </a:r>
          </a:p>
          <a:p>
            <a:pPr lvl="1" indent="-225425">
              <a:spcBef>
                <a:spcPts val="600"/>
              </a:spcBef>
              <a:spcAft>
                <a:spcPts val="600"/>
              </a:spcAft>
              <a:buFont typeface="Arial" panose="020B0604020202020204" pitchFamily="34" charset="0"/>
              <a:buChar char="•"/>
            </a:pPr>
            <a:r>
              <a:rPr lang="en-US" sz="2400" dirty="0">
                <a:solidFill>
                  <a:schemeClr val="tx1">
                    <a:lumMod val="85000"/>
                    <a:lumOff val="15000"/>
                  </a:schemeClr>
                </a:solidFill>
                <a:latin typeface="Calibri" panose="020F0502020204030204" pitchFamily="34" charset="0"/>
                <a:cs typeface="Calibri" panose="020F0502020204030204" pitchFamily="34" charset="0"/>
              </a:rPr>
              <a:t>Typically, full tuition required  with some grants or financial supports available, depending on location</a:t>
            </a:r>
          </a:p>
        </p:txBody>
      </p:sp>
    </p:spTree>
    <p:extLst>
      <p:ext uri="{BB962C8B-B14F-4D97-AF65-F5344CB8AC3E}">
        <p14:creationId xmlns:p14="http://schemas.microsoft.com/office/powerpoint/2010/main" val="218382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33</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040130" y="1798970"/>
              <a:ext cx="992124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Disability Postsecondary Education Data</a:t>
              </a:r>
              <a:endParaRPr lang="en-US" dirty="0">
                <a:latin typeface="Calibri" panose="020F0502020204030204" pitchFamily="34" charset="0"/>
                <a:cs typeface="Calibri" panose="020F0502020204030204" pitchFamily="34" charset="0"/>
              </a:endParaRPr>
            </a:p>
          </p:txBody>
        </p:sp>
      </p:grpSp>
      <p:sp>
        <p:nvSpPr>
          <p:cNvPr id="10" name="TextBox 9">
            <a:extLst>
              <a:ext uri="{FF2B5EF4-FFF2-40B4-BE49-F238E27FC236}">
                <a16:creationId xmlns:a16="http://schemas.microsoft.com/office/drawing/2014/main" id="{3200D395-814F-419C-C6C9-0D3D8BDA8DD3}"/>
              </a:ext>
            </a:extLst>
          </p:cNvPr>
          <p:cNvSpPr txBox="1"/>
          <p:nvPr/>
        </p:nvSpPr>
        <p:spPr>
          <a:xfrm>
            <a:off x="6863758" y="3592822"/>
            <a:ext cx="552069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hlinkClick r:id="rId3"/>
              </a:rPr>
              <a:t>Postsecondary National Policy Institute, 2023</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a:latin typeface="Calibri" panose="020F0502020204030204" pitchFamily="34" charset="0"/>
                <a:ea typeface="Calibri" panose="020F0502020204030204" pitchFamily="34" charset="0"/>
                <a:cs typeface="Calibri" panose="020F0502020204030204" pitchFamily="34" charset="0"/>
                <a:hlinkClick r:id="rId4"/>
              </a:rPr>
              <a:t>US BLS Census, 2022</a:t>
            </a:r>
            <a:endParaRPr lang="en-US" sz="140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00B7C30-884E-AFCD-2F60-6D590CCA2E94}"/>
              </a:ext>
            </a:extLst>
          </p:cNvPr>
          <p:cNvSpPr txBox="1"/>
          <p:nvPr/>
        </p:nvSpPr>
        <p:spPr>
          <a:xfrm>
            <a:off x="6103089" y="1737091"/>
            <a:ext cx="6281359" cy="1384995"/>
          </a:xfrm>
          <a:prstGeom prst="rect">
            <a:avLst/>
          </a:prstGeom>
          <a:noFill/>
        </p:spPr>
        <p:txBody>
          <a:bodyPr wrap="square" rtlCol="0">
            <a:spAutoFit/>
          </a:bodyPr>
          <a:lstStyle/>
          <a:p>
            <a:pPr algn="ctr"/>
            <a:r>
              <a:rPr lang="en-US" sz="2800" b="1" dirty="0">
                <a:latin typeface="Calibri" panose="020F0502020204030204" pitchFamily="34" charset="0"/>
                <a:ea typeface="Calibri" panose="020F0502020204030204" pitchFamily="34" charset="0"/>
                <a:cs typeface="Calibri" panose="020F0502020204030204" pitchFamily="34" charset="0"/>
              </a:rPr>
              <a:t>U.S. Disability Areas of Difficulty Categories</a:t>
            </a:r>
          </a:p>
          <a:p>
            <a:pPr algn="ctr"/>
            <a:r>
              <a:rPr lang="en-US" sz="2800" b="1" dirty="0">
                <a:latin typeface="Calibri" panose="020F0502020204030204" pitchFamily="34" charset="0"/>
                <a:ea typeface="Calibri" panose="020F0502020204030204" pitchFamily="34" charset="0"/>
                <a:cs typeface="Calibri" panose="020F0502020204030204" pitchFamily="34" charset="0"/>
              </a:rPr>
              <a:t>Ages 18-64 Years (2022)</a:t>
            </a:r>
          </a:p>
        </p:txBody>
      </p:sp>
      <p:sp>
        <p:nvSpPr>
          <p:cNvPr id="12" name="TextBox 11">
            <a:extLst>
              <a:ext uri="{FF2B5EF4-FFF2-40B4-BE49-F238E27FC236}">
                <a16:creationId xmlns:a16="http://schemas.microsoft.com/office/drawing/2014/main" id="{8272E803-C959-D4F5-74FA-5DBC4F96AC1F}"/>
              </a:ext>
            </a:extLst>
          </p:cNvPr>
          <p:cNvSpPr txBox="1"/>
          <p:nvPr/>
        </p:nvSpPr>
        <p:spPr>
          <a:xfrm>
            <a:off x="1782719" y="1842253"/>
            <a:ext cx="551407"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21%</a:t>
            </a:r>
          </a:p>
        </p:txBody>
      </p:sp>
      <p:sp>
        <p:nvSpPr>
          <p:cNvPr id="14" name="TextBox 13">
            <a:extLst>
              <a:ext uri="{FF2B5EF4-FFF2-40B4-BE49-F238E27FC236}">
                <a16:creationId xmlns:a16="http://schemas.microsoft.com/office/drawing/2014/main" id="{8D69E775-325C-AC07-61F8-2BB8128D78C8}"/>
              </a:ext>
            </a:extLst>
          </p:cNvPr>
          <p:cNvSpPr txBox="1"/>
          <p:nvPr/>
        </p:nvSpPr>
        <p:spPr>
          <a:xfrm>
            <a:off x="1782719" y="3122086"/>
            <a:ext cx="758377"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36.8%</a:t>
            </a:r>
          </a:p>
        </p:txBody>
      </p:sp>
      <p:sp>
        <p:nvSpPr>
          <p:cNvPr id="15" name="TextBox 14">
            <a:extLst>
              <a:ext uri="{FF2B5EF4-FFF2-40B4-BE49-F238E27FC236}">
                <a16:creationId xmlns:a16="http://schemas.microsoft.com/office/drawing/2014/main" id="{64E34FC2-8912-A7E3-1DFA-03465CB3B49A}"/>
              </a:ext>
            </a:extLst>
          </p:cNvPr>
          <p:cNvSpPr txBox="1"/>
          <p:nvPr/>
        </p:nvSpPr>
        <p:spPr>
          <a:xfrm>
            <a:off x="3833676" y="2498200"/>
            <a:ext cx="758377"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28.6%</a:t>
            </a:r>
          </a:p>
        </p:txBody>
      </p:sp>
      <p:graphicFrame>
        <p:nvGraphicFramePr>
          <p:cNvPr id="9" name="Chart 8">
            <a:extLst>
              <a:ext uri="{FF2B5EF4-FFF2-40B4-BE49-F238E27FC236}">
                <a16:creationId xmlns:a16="http://schemas.microsoft.com/office/drawing/2014/main" id="{66C471DE-C055-55C9-3637-6934A5B5E6D3}"/>
              </a:ext>
            </a:extLst>
          </p:cNvPr>
          <p:cNvGraphicFramePr/>
          <p:nvPr>
            <p:extLst>
              <p:ext uri="{D42A27DB-BD31-4B8C-83A1-F6EECF244321}">
                <p14:modId xmlns:p14="http://schemas.microsoft.com/office/powerpoint/2010/main" val="4212590475"/>
              </p:ext>
            </p:extLst>
          </p:nvPr>
        </p:nvGraphicFramePr>
        <p:xfrm>
          <a:off x="-892403" y="955438"/>
          <a:ext cx="8584974" cy="5902562"/>
        </p:xfrm>
        <a:graphic>
          <a:graphicData uri="http://schemas.openxmlformats.org/drawingml/2006/chart">
            <c:chart xmlns:c="http://schemas.openxmlformats.org/drawingml/2006/chart" xmlns:r="http://schemas.openxmlformats.org/officeDocument/2006/relationships" r:id="rId5"/>
          </a:graphicData>
        </a:graphic>
      </p:graphicFrame>
      <p:sp>
        <p:nvSpPr>
          <p:cNvPr id="2" name="Oval 1">
            <a:extLst>
              <a:ext uri="{FF2B5EF4-FFF2-40B4-BE49-F238E27FC236}">
                <a16:creationId xmlns:a16="http://schemas.microsoft.com/office/drawing/2014/main" id="{CDBE3AFF-5C8C-C6B1-4C66-CAF694A5F4B0}"/>
              </a:ext>
            </a:extLst>
          </p:cNvPr>
          <p:cNvSpPr/>
          <p:nvPr/>
        </p:nvSpPr>
        <p:spPr>
          <a:xfrm>
            <a:off x="3833676" y="4021247"/>
            <a:ext cx="1073889" cy="954107"/>
          </a:xfrm>
          <a:prstGeom prst="ellipse">
            <a:avLst/>
          </a:prstGeom>
          <a:noFill/>
          <a:ln w="38100">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194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DBC69-EA4B-5C01-57FB-4615AC4ADC7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9C553F-12A2-BF61-E0EB-FF14BB325440}"/>
              </a:ext>
            </a:extLst>
          </p:cNvPr>
          <p:cNvSpPr>
            <a:spLocks noGrp="1"/>
          </p:cNvSpPr>
          <p:nvPr>
            <p:ph type="sldNum" sz="quarter" idx="12"/>
          </p:nvPr>
        </p:nvSpPr>
        <p:spPr/>
        <p:txBody>
          <a:bodyPr/>
          <a:lstStyle/>
          <a:p>
            <a:fld id="{DAFE32E5-E969-41B5-9854-2B7067549FE3}" type="slidenum">
              <a:rPr lang="en-US" smtClean="0"/>
              <a:pPr/>
              <a:t>34</a:t>
            </a:fld>
            <a:endParaRPr lang="en-US" dirty="0"/>
          </a:p>
        </p:txBody>
      </p:sp>
      <p:grpSp>
        <p:nvGrpSpPr>
          <p:cNvPr id="8" name="Group 7">
            <a:extLst>
              <a:ext uri="{FF2B5EF4-FFF2-40B4-BE49-F238E27FC236}">
                <a16:creationId xmlns:a16="http://schemas.microsoft.com/office/drawing/2014/main" id="{C655FA07-888E-8ACD-1F05-07DD57BF60B2}"/>
              </a:ext>
            </a:extLst>
          </p:cNvPr>
          <p:cNvGrpSpPr/>
          <p:nvPr/>
        </p:nvGrpSpPr>
        <p:grpSpPr>
          <a:xfrm>
            <a:off x="0" y="0"/>
            <a:ext cx="12192000" cy="845820"/>
            <a:chOff x="170709" y="1769807"/>
            <a:chExt cx="12192000" cy="737418"/>
          </a:xfrm>
        </p:grpSpPr>
        <p:sp>
          <p:nvSpPr>
            <p:cNvPr id="4" name="Text Placeholder 12">
              <a:extLst>
                <a:ext uri="{FF2B5EF4-FFF2-40B4-BE49-F238E27FC236}">
                  <a16:creationId xmlns:a16="http://schemas.microsoft.com/office/drawing/2014/main" id="{538E99AB-8238-A525-0E1F-46AB2F59B1B5}"/>
                </a:ext>
              </a:extLst>
            </p:cNvPr>
            <p:cNvSpPr txBox="1">
              <a:spLocks/>
            </p:cNvSpPr>
            <p:nvPr/>
          </p:nvSpPr>
          <p:spPr>
            <a:xfrm>
              <a:off x="170709"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3AB6151-A7C1-BAC5-6CE9-F3879933D7CD}"/>
                </a:ext>
              </a:extLst>
            </p:cNvPr>
            <p:cNvSpPr txBox="1">
              <a:spLocks/>
            </p:cNvSpPr>
            <p:nvPr/>
          </p:nvSpPr>
          <p:spPr>
            <a:xfrm>
              <a:off x="439161" y="1810364"/>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True or False</a:t>
              </a:r>
              <a:endParaRPr lang="en-US" sz="2400" dirty="0">
                <a:latin typeface="Calibri" panose="020F0502020204030204" pitchFamily="34" charset="0"/>
                <a:cs typeface="Calibri" panose="020F0502020204030204" pitchFamily="34" charset="0"/>
              </a:endParaRPr>
            </a:p>
          </p:txBody>
        </p:sp>
      </p:grpSp>
      <p:sp>
        <p:nvSpPr>
          <p:cNvPr id="10" name="Thought Bubble: Cloud 9">
            <a:extLst>
              <a:ext uri="{FF2B5EF4-FFF2-40B4-BE49-F238E27FC236}">
                <a16:creationId xmlns:a16="http://schemas.microsoft.com/office/drawing/2014/main" id="{788E8110-9938-9778-063F-BA3420F7B1AF}"/>
              </a:ext>
            </a:extLst>
          </p:cNvPr>
          <p:cNvSpPr/>
          <p:nvPr/>
        </p:nvSpPr>
        <p:spPr>
          <a:xfrm>
            <a:off x="268452" y="873514"/>
            <a:ext cx="5475767" cy="5591666"/>
          </a:xfrm>
          <a:prstGeom prst="cloudCallout">
            <a:avLst>
              <a:gd name="adj1" fmla="val 80222"/>
              <a:gd name="adj2" fmla="val 19679"/>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number of students with IDD and ASD graduating from college are close to the number of students graduating without disabilities.</a:t>
            </a:r>
          </a:p>
        </p:txBody>
      </p:sp>
      <p:sp>
        <p:nvSpPr>
          <p:cNvPr id="11" name="TextBox 10">
            <a:extLst>
              <a:ext uri="{FF2B5EF4-FFF2-40B4-BE49-F238E27FC236}">
                <a16:creationId xmlns:a16="http://schemas.microsoft.com/office/drawing/2014/main" id="{CC0C5A85-25F1-67DE-E5B5-3B6BEE55E19A}"/>
              </a:ext>
            </a:extLst>
          </p:cNvPr>
          <p:cNvSpPr txBox="1"/>
          <p:nvPr/>
        </p:nvSpPr>
        <p:spPr>
          <a:xfrm>
            <a:off x="7054702" y="1414081"/>
            <a:ext cx="4295553" cy="18312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rPr>
              <a:t>False</a:t>
            </a:r>
            <a:endParaRPr kumimoji="0" lang="en-US" sz="18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endParaRPr>
          </a:p>
          <a:p>
            <a:pPr lvl="0" algn="ctr">
              <a:spcBef>
                <a:spcPts val="600"/>
              </a:spcBef>
              <a:spcAft>
                <a:spcPts val="600"/>
              </a:spcAft>
              <a:defRPr/>
            </a:pPr>
            <a:r>
              <a:rPr lang="en-US" b="1" dirty="0">
                <a:solidFill>
                  <a:schemeClr val="accent1">
                    <a:lumMod val="75000"/>
                  </a:schemeClr>
                </a:solidFill>
                <a:latin typeface="Arial" panose="020B0604020202020204" pitchFamily="34" charset="0"/>
                <a:cs typeface="Arial" panose="020B0604020202020204" pitchFamily="34" charset="0"/>
              </a:rPr>
              <a:t>There is a significant difference in education attainment for those with and without disabilities.</a:t>
            </a:r>
            <a:endParaRPr kumimoji="0" lang="en-US" sz="20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endParaRPr>
          </a:p>
        </p:txBody>
      </p:sp>
      <p:pic>
        <p:nvPicPr>
          <p:cNvPr id="2" name="Picture 2" descr="Loop Success GIF by Matthew Butler">
            <a:extLst>
              <a:ext uri="{FF2B5EF4-FFF2-40B4-BE49-F238E27FC236}">
                <a16:creationId xmlns:a16="http://schemas.microsoft.com/office/drawing/2014/main" id="{5E48EC65-0C82-CB89-C24F-8835AAAA07F5}"/>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11964" r="9804"/>
          <a:stretch/>
        </p:blipFill>
        <p:spPr bwMode="auto">
          <a:xfrm>
            <a:off x="7971760" y="4009047"/>
            <a:ext cx="2690038" cy="1932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9554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35</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786231"/>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45870" y="1798970"/>
              <a:ext cx="92583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Disability Postsecondary Education Data</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 name="TextBox 9">
            <a:extLst>
              <a:ext uri="{FF2B5EF4-FFF2-40B4-BE49-F238E27FC236}">
                <a16:creationId xmlns:a16="http://schemas.microsoft.com/office/drawing/2014/main" id="{3200D395-814F-419C-C6C9-0D3D8BDA8DD3}"/>
              </a:ext>
            </a:extLst>
          </p:cNvPr>
          <p:cNvSpPr txBox="1"/>
          <p:nvPr/>
        </p:nvSpPr>
        <p:spPr>
          <a:xfrm>
            <a:off x="9017000" y="6284178"/>
            <a:ext cx="317500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hlinkClick r:id="rId3"/>
              </a:rPr>
              <a:t>US BLS Census, 2022</a:t>
            </a:r>
            <a:endParaRPr lang="en-US" sz="140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00B7C30-884E-AFCD-2F60-6D590CCA2E94}"/>
              </a:ext>
            </a:extLst>
          </p:cNvPr>
          <p:cNvSpPr txBox="1"/>
          <p:nvPr/>
        </p:nvSpPr>
        <p:spPr>
          <a:xfrm>
            <a:off x="7099201" y="1426754"/>
            <a:ext cx="5460476" cy="830997"/>
          </a:xfrm>
          <a:prstGeom prst="rect">
            <a:avLst/>
          </a:prstGeom>
          <a:noFill/>
        </p:spPr>
        <p:txBody>
          <a:bodyPr wrap="square" rtlCol="0">
            <a:spAutoFit/>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US Population Educational Levels</a:t>
            </a:r>
          </a:p>
          <a:p>
            <a:pPr algn="ctr"/>
            <a:r>
              <a:rPr lang="en-US" sz="2400" b="1" dirty="0">
                <a:latin typeface="Calibri" panose="020F0502020204030204" pitchFamily="34" charset="0"/>
                <a:ea typeface="Calibri" panose="020F0502020204030204" pitchFamily="34" charset="0"/>
                <a:cs typeface="Calibri" panose="020F0502020204030204" pitchFamily="34" charset="0"/>
              </a:rPr>
              <a:t>Ages 25-64 (2019)</a:t>
            </a:r>
          </a:p>
        </p:txBody>
      </p:sp>
      <p:sp>
        <p:nvSpPr>
          <p:cNvPr id="12" name="TextBox 11">
            <a:extLst>
              <a:ext uri="{FF2B5EF4-FFF2-40B4-BE49-F238E27FC236}">
                <a16:creationId xmlns:a16="http://schemas.microsoft.com/office/drawing/2014/main" id="{8272E803-C959-D4F5-74FA-5DBC4F96AC1F}"/>
              </a:ext>
            </a:extLst>
          </p:cNvPr>
          <p:cNvSpPr txBox="1"/>
          <p:nvPr/>
        </p:nvSpPr>
        <p:spPr>
          <a:xfrm>
            <a:off x="1782719" y="1842253"/>
            <a:ext cx="551407"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21%</a:t>
            </a:r>
          </a:p>
        </p:txBody>
      </p:sp>
      <p:sp>
        <p:nvSpPr>
          <p:cNvPr id="14" name="TextBox 13">
            <a:extLst>
              <a:ext uri="{FF2B5EF4-FFF2-40B4-BE49-F238E27FC236}">
                <a16:creationId xmlns:a16="http://schemas.microsoft.com/office/drawing/2014/main" id="{8D69E775-325C-AC07-61F8-2BB8128D78C8}"/>
              </a:ext>
            </a:extLst>
          </p:cNvPr>
          <p:cNvSpPr txBox="1"/>
          <p:nvPr/>
        </p:nvSpPr>
        <p:spPr>
          <a:xfrm>
            <a:off x="1782719" y="3122086"/>
            <a:ext cx="758377"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36.8%</a:t>
            </a:r>
          </a:p>
        </p:txBody>
      </p:sp>
      <p:sp>
        <p:nvSpPr>
          <p:cNvPr id="15" name="TextBox 14">
            <a:extLst>
              <a:ext uri="{FF2B5EF4-FFF2-40B4-BE49-F238E27FC236}">
                <a16:creationId xmlns:a16="http://schemas.microsoft.com/office/drawing/2014/main" id="{64E34FC2-8912-A7E3-1DFA-03465CB3B49A}"/>
              </a:ext>
            </a:extLst>
          </p:cNvPr>
          <p:cNvSpPr txBox="1"/>
          <p:nvPr/>
        </p:nvSpPr>
        <p:spPr>
          <a:xfrm>
            <a:off x="3833676" y="2498200"/>
            <a:ext cx="758377"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28.6%</a:t>
            </a:r>
          </a:p>
        </p:txBody>
      </p:sp>
      <p:sp>
        <p:nvSpPr>
          <p:cNvPr id="20" name="TextBox 19">
            <a:extLst>
              <a:ext uri="{FF2B5EF4-FFF2-40B4-BE49-F238E27FC236}">
                <a16:creationId xmlns:a16="http://schemas.microsoft.com/office/drawing/2014/main" id="{4D0DAD52-0292-C86F-CDA2-6A4C0B37C5B8}"/>
              </a:ext>
            </a:extLst>
          </p:cNvPr>
          <p:cNvSpPr txBox="1"/>
          <p:nvPr/>
        </p:nvSpPr>
        <p:spPr>
          <a:xfrm>
            <a:off x="10849229" y="2628948"/>
            <a:ext cx="1286350"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52.8%</a:t>
            </a:r>
          </a:p>
        </p:txBody>
      </p:sp>
      <p:graphicFrame>
        <p:nvGraphicFramePr>
          <p:cNvPr id="17" name="Chart 16">
            <a:extLst>
              <a:ext uri="{FF2B5EF4-FFF2-40B4-BE49-F238E27FC236}">
                <a16:creationId xmlns:a16="http://schemas.microsoft.com/office/drawing/2014/main" id="{8CAC4A96-DFA2-3C73-57E2-14F3D6FFB696}"/>
              </a:ext>
            </a:extLst>
          </p:cNvPr>
          <p:cNvGraphicFramePr/>
          <p:nvPr>
            <p:extLst>
              <p:ext uri="{D42A27DB-BD31-4B8C-83A1-F6EECF244321}">
                <p14:modId xmlns:p14="http://schemas.microsoft.com/office/powerpoint/2010/main" val="3173841598"/>
              </p:ext>
            </p:extLst>
          </p:nvPr>
        </p:nvGraphicFramePr>
        <p:xfrm>
          <a:off x="56421" y="1007757"/>
          <a:ext cx="804672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102297B5-DD81-2DDC-F70B-B6BC28715F57}"/>
              </a:ext>
            </a:extLst>
          </p:cNvPr>
          <p:cNvSpPr txBox="1"/>
          <p:nvPr/>
        </p:nvSpPr>
        <p:spPr>
          <a:xfrm>
            <a:off x="2642665" y="1688363"/>
            <a:ext cx="3175001" cy="307777"/>
          </a:xfrm>
          <a:prstGeom prst="rect">
            <a:avLst/>
          </a:prstGeom>
          <a:noFill/>
        </p:spPr>
        <p:txBody>
          <a:bodyPr wrap="square" rtlCol="0">
            <a:spAutoFit/>
          </a:bodyPr>
          <a:lstStyle/>
          <a:p>
            <a:r>
              <a:rPr lang="en-US" sz="1400" b="1" i="1" dirty="0">
                <a:latin typeface="Calibri" panose="020F0502020204030204" pitchFamily="34" charset="0"/>
                <a:ea typeface="Calibri" panose="020F0502020204030204" pitchFamily="34" charset="0"/>
                <a:cs typeface="Calibri" panose="020F0502020204030204" pitchFamily="34" charset="0"/>
              </a:rPr>
              <a:t>Numbers represented in </a:t>
            </a:r>
            <a:r>
              <a:rPr lang="en-US" sz="1400" b="1" i="1" u="sng" dirty="0">
                <a:latin typeface="Calibri" panose="020F0502020204030204" pitchFamily="34" charset="0"/>
                <a:ea typeface="Calibri" panose="020F0502020204030204" pitchFamily="34" charset="0"/>
                <a:cs typeface="Calibri" panose="020F0502020204030204" pitchFamily="34" charset="0"/>
              </a:rPr>
              <a:t>Millions</a:t>
            </a:r>
          </a:p>
        </p:txBody>
      </p:sp>
    </p:spTree>
    <p:extLst>
      <p:ext uri="{BB962C8B-B14F-4D97-AF65-F5344CB8AC3E}">
        <p14:creationId xmlns:p14="http://schemas.microsoft.com/office/powerpoint/2010/main" val="271509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A3E93-03A8-995C-2B3A-2BC56A65143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A7877D-5053-A652-1786-A97FF9E8E055}"/>
              </a:ext>
            </a:extLst>
          </p:cNvPr>
          <p:cNvSpPr>
            <a:spLocks noGrp="1"/>
          </p:cNvSpPr>
          <p:nvPr>
            <p:ph type="sldNum" sz="quarter" idx="12"/>
          </p:nvPr>
        </p:nvSpPr>
        <p:spPr/>
        <p:txBody>
          <a:bodyPr/>
          <a:lstStyle/>
          <a:p>
            <a:fld id="{DAFE32E5-E969-41B5-9854-2B7067549FE3}" type="slidenum">
              <a:rPr lang="en-US" smtClean="0"/>
              <a:pPr/>
              <a:t>36</a:t>
            </a:fld>
            <a:endParaRPr lang="en-US" dirty="0"/>
          </a:p>
        </p:txBody>
      </p:sp>
      <p:grpSp>
        <p:nvGrpSpPr>
          <p:cNvPr id="8" name="Group 7">
            <a:extLst>
              <a:ext uri="{FF2B5EF4-FFF2-40B4-BE49-F238E27FC236}">
                <a16:creationId xmlns:a16="http://schemas.microsoft.com/office/drawing/2014/main" id="{D7A618BD-7653-7AE8-D14D-B7B403202498}"/>
              </a:ext>
            </a:extLst>
          </p:cNvPr>
          <p:cNvGrpSpPr/>
          <p:nvPr/>
        </p:nvGrpSpPr>
        <p:grpSpPr>
          <a:xfrm>
            <a:off x="0" y="0"/>
            <a:ext cx="12192000" cy="845820"/>
            <a:chOff x="170709" y="1769807"/>
            <a:chExt cx="12192000" cy="737418"/>
          </a:xfrm>
        </p:grpSpPr>
        <p:sp>
          <p:nvSpPr>
            <p:cNvPr id="4" name="Text Placeholder 12">
              <a:extLst>
                <a:ext uri="{FF2B5EF4-FFF2-40B4-BE49-F238E27FC236}">
                  <a16:creationId xmlns:a16="http://schemas.microsoft.com/office/drawing/2014/main" id="{0B0D6360-5408-31A5-D9BF-754A6EABC6A7}"/>
                </a:ext>
              </a:extLst>
            </p:cNvPr>
            <p:cNvSpPr txBox="1">
              <a:spLocks/>
            </p:cNvSpPr>
            <p:nvPr/>
          </p:nvSpPr>
          <p:spPr>
            <a:xfrm>
              <a:off x="170709"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D1A356B1-B8AA-E66B-ACC1-821AB8462943}"/>
                </a:ext>
              </a:extLst>
            </p:cNvPr>
            <p:cNvSpPr txBox="1">
              <a:spLocks/>
            </p:cNvSpPr>
            <p:nvPr/>
          </p:nvSpPr>
          <p:spPr>
            <a:xfrm>
              <a:off x="439161" y="1810364"/>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True or False</a:t>
              </a:r>
              <a:endParaRPr lang="en-US" sz="2400" dirty="0">
                <a:latin typeface="Calibri" panose="020F0502020204030204" pitchFamily="34" charset="0"/>
                <a:cs typeface="Calibri" panose="020F0502020204030204" pitchFamily="34" charset="0"/>
              </a:endParaRPr>
            </a:p>
          </p:txBody>
        </p:sp>
      </p:grpSp>
      <p:sp>
        <p:nvSpPr>
          <p:cNvPr id="10" name="Thought Bubble: Cloud 9">
            <a:extLst>
              <a:ext uri="{FF2B5EF4-FFF2-40B4-BE49-F238E27FC236}">
                <a16:creationId xmlns:a16="http://schemas.microsoft.com/office/drawing/2014/main" id="{E81B6AD2-07D5-66A2-6419-84130B2EFD35}"/>
              </a:ext>
            </a:extLst>
          </p:cNvPr>
          <p:cNvSpPr/>
          <p:nvPr/>
        </p:nvSpPr>
        <p:spPr>
          <a:xfrm>
            <a:off x="268452" y="799300"/>
            <a:ext cx="5475767" cy="5975572"/>
          </a:xfrm>
          <a:prstGeom prst="cloudCallout">
            <a:avLst>
              <a:gd name="adj1" fmla="val 80222"/>
              <a:gd name="adj2" fmla="val 19679"/>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Of the number of students with a disability who start college working toward a bachelor’s degree, less than 20% get a bachelor’s degree.</a:t>
            </a:r>
          </a:p>
        </p:txBody>
      </p:sp>
      <p:sp>
        <p:nvSpPr>
          <p:cNvPr id="11" name="TextBox 10">
            <a:extLst>
              <a:ext uri="{FF2B5EF4-FFF2-40B4-BE49-F238E27FC236}">
                <a16:creationId xmlns:a16="http://schemas.microsoft.com/office/drawing/2014/main" id="{F6904492-3100-BA4C-655E-C76E9215950B}"/>
              </a:ext>
            </a:extLst>
          </p:cNvPr>
          <p:cNvSpPr txBox="1"/>
          <p:nvPr/>
        </p:nvSpPr>
        <p:spPr>
          <a:xfrm>
            <a:off x="7054702" y="1414081"/>
            <a:ext cx="4295553" cy="15542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rPr>
              <a:t>True</a:t>
            </a:r>
            <a:endParaRPr kumimoji="0" lang="en-US" sz="18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endParaRPr>
          </a:p>
          <a:p>
            <a:pPr lvl="0" algn="ctr">
              <a:spcBef>
                <a:spcPts val="600"/>
              </a:spcBef>
              <a:spcAft>
                <a:spcPts val="600"/>
              </a:spcAft>
              <a:defRPr/>
            </a:pPr>
            <a:r>
              <a:rPr lang="en-US" b="1" noProof="0" dirty="0">
                <a:solidFill>
                  <a:schemeClr val="accent1">
                    <a:lumMod val="75000"/>
                  </a:schemeClr>
                </a:solidFill>
                <a:latin typeface="Arial" panose="020B0604020202020204" pitchFamily="34" charset="0"/>
                <a:cs typeface="Arial" panose="020B0604020202020204" pitchFamily="34" charset="0"/>
              </a:rPr>
              <a:t>According to the BLS, about 18% get a bachelor’s degree.</a:t>
            </a:r>
            <a:endParaRPr kumimoji="0" lang="en-US" sz="20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endParaRPr>
          </a:p>
        </p:txBody>
      </p:sp>
      <p:pic>
        <p:nvPicPr>
          <p:cNvPr id="2" name="Picture 2" descr="Loop Success GIF by Matthew Butler">
            <a:extLst>
              <a:ext uri="{FF2B5EF4-FFF2-40B4-BE49-F238E27FC236}">
                <a16:creationId xmlns:a16="http://schemas.microsoft.com/office/drawing/2014/main" id="{F463282E-1CF9-34D1-8472-EFB244DD707D}"/>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11964" r="9804"/>
          <a:stretch/>
        </p:blipFill>
        <p:spPr bwMode="auto">
          <a:xfrm>
            <a:off x="7971760" y="4009047"/>
            <a:ext cx="2690038" cy="1932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4C38989C-4F40-9A92-7AF3-479802667AFF}"/>
              </a:ext>
            </a:extLst>
          </p:cNvPr>
          <p:cNvSpPr txBox="1"/>
          <p:nvPr/>
        </p:nvSpPr>
        <p:spPr>
          <a:xfrm>
            <a:off x="6732270" y="6355080"/>
            <a:ext cx="2690038" cy="338554"/>
          </a:xfrm>
          <a:prstGeom prst="rect">
            <a:avLst/>
          </a:prstGeom>
          <a:noFill/>
        </p:spPr>
        <p:txBody>
          <a:bodyPr wrap="square" rtlCol="0">
            <a:spAutoFit/>
          </a:bodyPr>
          <a:lstStyle/>
          <a:p>
            <a:r>
              <a:rPr lang="en-US" sz="1600" dirty="0"/>
              <a:t>Petcu et al., 2021</a:t>
            </a:r>
          </a:p>
        </p:txBody>
      </p:sp>
    </p:spTree>
    <p:extLst>
      <p:ext uri="{BB962C8B-B14F-4D97-AF65-F5344CB8AC3E}">
        <p14:creationId xmlns:p14="http://schemas.microsoft.com/office/powerpoint/2010/main" val="335104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37</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005841" y="1798970"/>
              <a:ext cx="9843388"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Disability Postsecondary Education Data</a:t>
              </a:r>
              <a:endParaRPr lang="en-US" sz="4000" dirty="0">
                <a:latin typeface="Calibri" panose="020F0502020204030204" pitchFamily="34" charset="0"/>
                <a:cs typeface="Calibri" panose="020F0502020204030204" pitchFamily="34" charset="0"/>
              </a:endParaRPr>
            </a:p>
          </p:txBody>
        </p:sp>
      </p:grpSp>
      <p:sp>
        <p:nvSpPr>
          <p:cNvPr id="10" name="TextBox 9">
            <a:extLst>
              <a:ext uri="{FF2B5EF4-FFF2-40B4-BE49-F238E27FC236}">
                <a16:creationId xmlns:a16="http://schemas.microsoft.com/office/drawing/2014/main" id="{3200D395-814F-419C-C6C9-0D3D8BDA8DD3}"/>
              </a:ext>
            </a:extLst>
          </p:cNvPr>
          <p:cNvSpPr txBox="1"/>
          <p:nvPr/>
        </p:nvSpPr>
        <p:spPr>
          <a:xfrm>
            <a:off x="6671310" y="6338986"/>
            <a:ext cx="552069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hlinkClick r:id="rId2"/>
              </a:rPr>
              <a:t>Postsecondary National Policy Institute, 2023</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a:latin typeface="Calibri" panose="020F0502020204030204" pitchFamily="34" charset="0"/>
                <a:ea typeface="Calibri" panose="020F0502020204030204" pitchFamily="34" charset="0"/>
                <a:cs typeface="Calibri" panose="020F0502020204030204" pitchFamily="34" charset="0"/>
                <a:hlinkClick r:id="rId3"/>
              </a:rPr>
              <a:t>US BLS Census, 2022</a:t>
            </a:r>
            <a:endParaRPr lang="en-US" sz="140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00B7C30-884E-AFCD-2F60-6D590CCA2E94}"/>
              </a:ext>
            </a:extLst>
          </p:cNvPr>
          <p:cNvSpPr txBox="1"/>
          <p:nvPr/>
        </p:nvSpPr>
        <p:spPr>
          <a:xfrm>
            <a:off x="5650574" y="1167997"/>
            <a:ext cx="6485005" cy="1138773"/>
          </a:xfrm>
          <a:prstGeom prst="rect">
            <a:avLst/>
          </a:prstGeom>
          <a:noFill/>
        </p:spPr>
        <p:txBody>
          <a:bodyPr wrap="square" rtlCol="0">
            <a:spAutoFit/>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US Population </a:t>
            </a:r>
            <a:r>
              <a:rPr lang="en-US" sz="2400" b="1" dirty="0">
                <a:solidFill>
                  <a:schemeClr val="accent2"/>
                </a:solidFill>
                <a:latin typeface="Calibri" panose="020F0502020204030204" pitchFamily="34" charset="0"/>
                <a:ea typeface="Calibri" panose="020F0502020204030204" pitchFamily="34" charset="0"/>
                <a:cs typeface="Calibri" panose="020F0502020204030204" pitchFamily="34" charset="0"/>
              </a:rPr>
              <a:t>with a disability </a:t>
            </a:r>
            <a:r>
              <a:rPr lang="en-US" sz="2400" b="1" dirty="0">
                <a:latin typeface="Calibri" panose="020F0502020204030204" pitchFamily="34" charset="0"/>
                <a:ea typeface="Calibri" panose="020F0502020204030204" pitchFamily="34" charset="0"/>
                <a:cs typeface="Calibri" panose="020F0502020204030204" pitchFamily="34" charset="0"/>
              </a:rPr>
              <a:t>who attended college and report attaining a Bachelor’s Degree</a:t>
            </a:r>
          </a:p>
          <a:p>
            <a:pPr algn="ctr"/>
            <a:r>
              <a:rPr lang="en-US" sz="2000" b="1" dirty="0">
                <a:latin typeface="Calibri" panose="020F0502020204030204" pitchFamily="34" charset="0"/>
                <a:ea typeface="Calibri" panose="020F0502020204030204" pitchFamily="34" charset="0"/>
                <a:cs typeface="Calibri" panose="020F0502020204030204" pitchFamily="34" charset="0"/>
              </a:rPr>
              <a:t>25 Years &amp; Older (2019)</a:t>
            </a:r>
          </a:p>
        </p:txBody>
      </p:sp>
      <p:sp>
        <p:nvSpPr>
          <p:cNvPr id="15" name="TextBox 14">
            <a:extLst>
              <a:ext uri="{FF2B5EF4-FFF2-40B4-BE49-F238E27FC236}">
                <a16:creationId xmlns:a16="http://schemas.microsoft.com/office/drawing/2014/main" id="{64E34FC2-8912-A7E3-1DFA-03465CB3B49A}"/>
              </a:ext>
            </a:extLst>
          </p:cNvPr>
          <p:cNvSpPr txBox="1"/>
          <p:nvPr/>
        </p:nvSpPr>
        <p:spPr>
          <a:xfrm>
            <a:off x="3833676" y="2498200"/>
            <a:ext cx="758377"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28.6%</a:t>
            </a:r>
          </a:p>
        </p:txBody>
      </p:sp>
      <p:sp>
        <p:nvSpPr>
          <p:cNvPr id="20" name="TextBox 19">
            <a:extLst>
              <a:ext uri="{FF2B5EF4-FFF2-40B4-BE49-F238E27FC236}">
                <a16:creationId xmlns:a16="http://schemas.microsoft.com/office/drawing/2014/main" id="{4D0DAD52-0292-C86F-CDA2-6A4C0B37C5B8}"/>
              </a:ext>
            </a:extLst>
          </p:cNvPr>
          <p:cNvSpPr txBox="1"/>
          <p:nvPr/>
        </p:nvSpPr>
        <p:spPr>
          <a:xfrm>
            <a:off x="10849229" y="2628948"/>
            <a:ext cx="1286350"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52.8%</a:t>
            </a:r>
          </a:p>
        </p:txBody>
      </p:sp>
      <p:graphicFrame>
        <p:nvGraphicFramePr>
          <p:cNvPr id="22" name="Chart 21">
            <a:extLst>
              <a:ext uri="{FF2B5EF4-FFF2-40B4-BE49-F238E27FC236}">
                <a16:creationId xmlns:a16="http://schemas.microsoft.com/office/drawing/2014/main" id="{2D1290B6-D109-817A-23FD-53236B59D779}"/>
              </a:ext>
            </a:extLst>
          </p:cNvPr>
          <p:cNvGraphicFramePr/>
          <p:nvPr>
            <p:extLst>
              <p:ext uri="{D42A27DB-BD31-4B8C-83A1-F6EECF244321}">
                <p14:modId xmlns:p14="http://schemas.microsoft.com/office/powerpoint/2010/main" val="2806822615"/>
              </p:ext>
            </p:extLst>
          </p:nvPr>
        </p:nvGraphicFramePr>
        <p:xfrm>
          <a:off x="-1121435" y="1003115"/>
          <a:ext cx="10014511"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8D69E775-325C-AC07-61F8-2BB8128D78C8}"/>
              </a:ext>
            </a:extLst>
          </p:cNvPr>
          <p:cNvSpPr txBox="1"/>
          <p:nvPr/>
        </p:nvSpPr>
        <p:spPr>
          <a:xfrm>
            <a:off x="3885820" y="3950336"/>
            <a:ext cx="758377"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82%</a:t>
            </a:r>
          </a:p>
        </p:txBody>
      </p:sp>
      <p:sp>
        <p:nvSpPr>
          <p:cNvPr id="2" name="TextBox 1">
            <a:extLst>
              <a:ext uri="{FF2B5EF4-FFF2-40B4-BE49-F238E27FC236}">
                <a16:creationId xmlns:a16="http://schemas.microsoft.com/office/drawing/2014/main" id="{2232F338-2532-61ED-72A4-E75596DDBCE1}"/>
              </a:ext>
            </a:extLst>
          </p:cNvPr>
          <p:cNvSpPr txBox="1"/>
          <p:nvPr/>
        </p:nvSpPr>
        <p:spPr>
          <a:xfrm>
            <a:off x="2917810" y="2167283"/>
            <a:ext cx="758377"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18%</a:t>
            </a:r>
          </a:p>
        </p:txBody>
      </p:sp>
    </p:spTree>
    <p:extLst>
      <p:ext uri="{BB962C8B-B14F-4D97-AF65-F5344CB8AC3E}">
        <p14:creationId xmlns:p14="http://schemas.microsoft.com/office/powerpoint/2010/main" val="2190754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C85EA-4C31-2F6F-1FA6-09B45E9B230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2BB12B-75D2-C5A2-1726-0E9B42AFA0FE}"/>
              </a:ext>
            </a:extLst>
          </p:cNvPr>
          <p:cNvSpPr>
            <a:spLocks noGrp="1"/>
          </p:cNvSpPr>
          <p:nvPr>
            <p:ph type="sldNum" sz="quarter" idx="12"/>
          </p:nvPr>
        </p:nvSpPr>
        <p:spPr/>
        <p:txBody>
          <a:bodyPr/>
          <a:lstStyle/>
          <a:p>
            <a:fld id="{DAFE32E5-E969-41B5-9854-2B7067549FE3}" type="slidenum">
              <a:rPr lang="en-US" smtClean="0"/>
              <a:pPr/>
              <a:t>38</a:t>
            </a:fld>
            <a:endParaRPr lang="en-US" dirty="0"/>
          </a:p>
        </p:txBody>
      </p:sp>
      <p:grpSp>
        <p:nvGrpSpPr>
          <p:cNvPr id="8" name="Group 7">
            <a:extLst>
              <a:ext uri="{FF2B5EF4-FFF2-40B4-BE49-F238E27FC236}">
                <a16:creationId xmlns:a16="http://schemas.microsoft.com/office/drawing/2014/main" id="{68FEAE80-1ADC-185B-F6D6-D9E14438E7E3}"/>
              </a:ext>
            </a:extLst>
          </p:cNvPr>
          <p:cNvGrpSpPr/>
          <p:nvPr/>
        </p:nvGrpSpPr>
        <p:grpSpPr>
          <a:xfrm>
            <a:off x="0" y="0"/>
            <a:ext cx="12192000" cy="845820"/>
            <a:chOff x="170709" y="1769807"/>
            <a:chExt cx="12192000" cy="737418"/>
          </a:xfrm>
        </p:grpSpPr>
        <p:sp>
          <p:nvSpPr>
            <p:cNvPr id="4" name="Text Placeholder 12">
              <a:extLst>
                <a:ext uri="{FF2B5EF4-FFF2-40B4-BE49-F238E27FC236}">
                  <a16:creationId xmlns:a16="http://schemas.microsoft.com/office/drawing/2014/main" id="{DBEF601C-9421-4F67-BC50-85C8516F7804}"/>
                </a:ext>
              </a:extLst>
            </p:cNvPr>
            <p:cNvSpPr txBox="1">
              <a:spLocks/>
            </p:cNvSpPr>
            <p:nvPr/>
          </p:nvSpPr>
          <p:spPr>
            <a:xfrm>
              <a:off x="170709"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BAAFF1A1-F0B5-9038-A2C4-690C6674C5B3}"/>
                </a:ext>
              </a:extLst>
            </p:cNvPr>
            <p:cNvSpPr txBox="1">
              <a:spLocks/>
            </p:cNvSpPr>
            <p:nvPr/>
          </p:nvSpPr>
          <p:spPr>
            <a:xfrm>
              <a:off x="439161" y="1810364"/>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True or False</a:t>
              </a:r>
              <a:endParaRPr lang="en-US" sz="2400" dirty="0">
                <a:latin typeface="Calibri" panose="020F0502020204030204" pitchFamily="34" charset="0"/>
                <a:cs typeface="Calibri" panose="020F0502020204030204" pitchFamily="34" charset="0"/>
              </a:endParaRPr>
            </a:p>
          </p:txBody>
        </p:sp>
      </p:grpSp>
      <p:sp>
        <p:nvSpPr>
          <p:cNvPr id="10" name="Thought Bubble: Cloud 9">
            <a:extLst>
              <a:ext uri="{FF2B5EF4-FFF2-40B4-BE49-F238E27FC236}">
                <a16:creationId xmlns:a16="http://schemas.microsoft.com/office/drawing/2014/main" id="{6EC59582-3725-5A6D-7D4D-6E1FB093F5B3}"/>
              </a:ext>
            </a:extLst>
          </p:cNvPr>
          <p:cNvSpPr/>
          <p:nvPr/>
        </p:nvSpPr>
        <p:spPr>
          <a:xfrm>
            <a:off x="179294" y="672353"/>
            <a:ext cx="5818094" cy="6102519"/>
          </a:xfrm>
          <a:prstGeom prst="cloudCallout">
            <a:avLst>
              <a:gd name="adj1" fmla="val 80222"/>
              <a:gd name="adj2" fmla="val 19679"/>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Students with ASD are more likely than peers with other disabilities to enroll in a 2-year versus 4-year college program. </a:t>
            </a:r>
          </a:p>
        </p:txBody>
      </p:sp>
      <p:sp>
        <p:nvSpPr>
          <p:cNvPr id="11" name="TextBox 10">
            <a:extLst>
              <a:ext uri="{FF2B5EF4-FFF2-40B4-BE49-F238E27FC236}">
                <a16:creationId xmlns:a16="http://schemas.microsoft.com/office/drawing/2014/main" id="{55C3DA6F-0B64-C180-493B-FD6027BB2FA4}"/>
              </a:ext>
            </a:extLst>
          </p:cNvPr>
          <p:cNvSpPr txBox="1"/>
          <p:nvPr/>
        </p:nvSpPr>
        <p:spPr>
          <a:xfrm>
            <a:off x="7054702" y="1414081"/>
            <a:ext cx="4295553" cy="18312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rPr>
              <a:t>True</a:t>
            </a:r>
            <a:endParaRPr kumimoji="0" lang="en-US" sz="18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endParaRPr>
          </a:p>
          <a:p>
            <a:pPr lvl="0" algn="ctr">
              <a:spcBef>
                <a:spcPts val="600"/>
              </a:spcBef>
              <a:spcAft>
                <a:spcPts val="600"/>
              </a:spcAft>
              <a:defRPr/>
            </a:pPr>
            <a:r>
              <a:rPr lang="en-US" b="1" dirty="0">
                <a:solidFill>
                  <a:schemeClr val="accent1">
                    <a:lumMod val="75000"/>
                  </a:schemeClr>
                </a:solidFill>
                <a:latin typeface="Arial" panose="020B0604020202020204" pitchFamily="34" charset="0"/>
                <a:cs typeface="Arial" panose="020B0604020202020204" pitchFamily="34" charset="0"/>
              </a:rPr>
              <a:t>About 32% of autistic students enroll in 2-year colleges compared to a 4-year college (17%).</a:t>
            </a:r>
            <a:endParaRPr kumimoji="0" lang="en-US" sz="20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endParaRPr>
          </a:p>
        </p:txBody>
      </p:sp>
      <p:pic>
        <p:nvPicPr>
          <p:cNvPr id="2" name="Picture 2" descr="Loop Success GIF by Matthew Butler">
            <a:extLst>
              <a:ext uri="{FF2B5EF4-FFF2-40B4-BE49-F238E27FC236}">
                <a16:creationId xmlns:a16="http://schemas.microsoft.com/office/drawing/2014/main" id="{E0A79E9B-122D-DCBD-FDD9-34A981F14927}"/>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11964" r="9804"/>
          <a:stretch/>
        </p:blipFill>
        <p:spPr bwMode="auto">
          <a:xfrm>
            <a:off x="7971760" y="4009047"/>
            <a:ext cx="2690038" cy="1932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F4A485E4-5075-A576-7C96-F92BA494F276}"/>
              </a:ext>
            </a:extLst>
          </p:cNvPr>
          <p:cNvSpPr txBox="1"/>
          <p:nvPr/>
        </p:nvSpPr>
        <p:spPr>
          <a:xfrm>
            <a:off x="6732270" y="6355080"/>
            <a:ext cx="269003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Petcu et al., 2021</a:t>
            </a:r>
          </a:p>
        </p:txBody>
      </p:sp>
    </p:spTree>
    <p:extLst>
      <p:ext uri="{BB962C8B-B14F-4D97-AF65-F5344CB8AC3E}">
        <p14:creationId xmlns:p14="http://schemas.microsoft.com/office/powerpoint/2010/main" val="392125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129211" y="6493987"/>
            <a:ext cx="800786" cy="365125"/>
          </a:xfrm>
        </p:spPr>
        <p:txBody>
          <a:bodyPr/>
          <a:lstStyle/>
          <a:p>
            <a:pPr algn="r"/>
            <a:fld id="{DAFE32E5-E969-41B5-9854-2B7067549FE3}" type="slidenum">
              <a:rPr lang="en-US" smtClean="0"/>
              <a:pPr algn="r"/>
              <a:t>39</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45870" y="1798970"/>
              <a:ext cx="92583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Postsecondary Completion Rates</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5" name="TextBox 14">
            <a:extLst>
              <a:ext uri="{FF2B5EF4-FFF2-40B4-BE49-F238E27FC236}">
                <a16:creationId xmlns:a16="http://schemas.microsoft.com/office/drawing/2014/main" id="{64E34FC2-8912-A7E3-1DFA-03465CB3B49A}"/>
              </a:ext>
            </a:extLst>
          </p:cNvPr>
          <p:cNvSpPr txBox="1"/>
          <p:nvPr/>
        </p:nvSpPr>
        <p:spPr>
          <a:xfrm>
            <a:off x="4409873" y="2635837"/>
            <a:ext cx="758377"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28.6%</a:t>
            </a:r>
          </a:p>
        </p:txBody>
      </p:sp>
      <p:graphicFrame>
        <p:nvGraphicFramePr>
          <p:cNvPr id="17" name="Chart 16">
            <a:extLst>
              <a:ext uri="{FF2B5EF4-FFF2-40B4-BE49-F238E27FC236}">
                <a16:creationId xmlns:a16="http://schemas.microsoft.com/office/drawing/2014/main" id="{8CAC4A96-DFA2-3C73-57E2-14F3D6FFB696}"/>
              </a:ext>
            </a:extLst>
          </p:cNvPr>
          <p:cNvGraphicFramePr/>
          <p:nvPr>
            <p:extLst>
              <p:ext uri="{D42A27DB-BD31-4B8C-83A1-F6EECF244321}">
                <p14:modId xmlns:p14="http://schemas.microsoft.com/office/powerpoint/2010/main" val="3977234512"/>
              </p:ext>
            </p:extLst>
          </p:nvPr>
        </p:nvGraphicFramePr>
        <p:xfrm>
          <a:off x="-2298318" y="1129126"/>
          <a:ext cx="11983739" cy="5600465"/>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45A8EAAC-C992-8C62-551D-B7AB3321614F}"/>
              </a:ext>
            </a:extLst>
          </p:cNvPr>
          <p:cNvSpPr txBox="1"/>
          <p:nvPr/>
        </p:nvSpPr>
        <p:spPr>
          <a:xfrm>
            <a:off x="8865870" y="6281638"/>
            <a:ext cx="209550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Newman et al., 2015</a:t>
            </a:r>
          </a:p>
        </p:txBody>
      </p:sp>
      <p:sp>
        <p:nvSpPr>
          <p:cNvPr id="11" name="TextBox 10">
            <a:extLst>
              <a:ext uri="{FF2B5EF4-FFF2-40B4-BE49-F238E27FC236}">
                <a16:creationId xmlns:a16="http://schemas.microsoft.com/office/drawing/2014/main" id="{F00B7C30-884E-AFCD-2F60-6D590CCA2E94}"/>
              </a:ext>
            </a:extLst>
          </p:cNvPr>
          <p:cNvSpPr txBox="1"/>
          <p:nvPr/>
        </p:nvSpPr>
        <p:spPr>
          <a:xfrm>
            <a:off x="7305108" y="1337883"/>
            <a:ext cx="4576175" cy="1815882"/>
          </a:xfrm>
          <a:prstGeom prst="rect">
            <a:avLst/>
          </a:prstGeom>
          <a:noFill/>
        </p:spPr>
        <p:txBody>
          <a:bodyPr wrap="square" rtlCol="0">
            <a:spAutoFit/>
          </a:bodyPr>
          <a:lstStyle/>
          <a:p>
            <a:pPr algn="ctr"/>
            <a:r>
              <a:rPr lang="en-US" sz="28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Completion rates of postsecondary education of students with no disabilities, all disabilities, and ASD</a:t>
            </a:r>
          </a:p>
        </p:txBody>
      </p:sp>
    </p:spTree>
    <p:extLst>
      <p:ext uri="{BB962C8B-B14F-4D97-AF65-F5344CB8AC3E}">
        <p14:creationId xmlns:p14="http://schemas.microsoft.com/office/powerpoint/2010/main" val="4210761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4</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2418736" y="1798970"/>
              <a:ext cx="7059562"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bg1"/>
                  </a:solidFill>
                  <a:latin typeface="Calibri" panose="020F0502020204030204" pitchFamily="34" charset="0"/>
                  <a:cs typeface="Calibri" panose="020F0502020204030204" pitchFamily="34" charset="0"/>
                </a:rPr>
                <a:t>Objectives</a:t>
              </a:r>
              <a:endParaRPr lang="en-US" sz="28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ECA525D3-9936-3D3A-7ABC-32E3D945D6A0}"/>
              </a:ext>
            </a:extLst>
          </p:cNvPr>
          <p:cNvSpPr txBox="1">
            <a:spLocks/>
          </p:cNvSpPr>
          <p:nvPr/>
        </p:nvSpPr>
        <p:spPr>
          <a:xfrm>
            <a:off x="231810" y="955314"/>
            <a:ext cx="8901557" cy="5111081"/>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tx2">
                    <a:lumMod val="75000"/>
                  </a:schemeClr>
                </a:solidFill>
                <a:latin typeface="Calibri" panose="020F0502020204030204" pitchFamily="34" charset="0"/>
                <a:cs typeface="Calibri" panose="020F0502020204030204" pitchFamily="34" charset="0"/>
              </a:rPr>
              <a:t>Gain knowledge and information related to IDD and ASD pertaining to college and higher education readiness:</a:t>
            </a:r>
          </a:p>
          <a:p>
            <a:pPr marL="517525" indent="-285750"/>
            <a:r>
              <a:rPr lang="en-US" sz="2800" dirty="0">
                <a:solidFill>
                  <a:schemeClr val="tx2">
                    <a:lumMod val="75000"/>
                  </a:schemeClr>
                </a:solidFill>
                <a:latin typeface="Calibri" panose="020F0502020204030204" pitchFamily="34" charset="0"/>
                <a:cs typeface="Calibri" panose="020F0502020204030204" pitchFamily="34" charset="0"/>
              </a:rPr>
              <a:t>Impact of IDD and ASD characteristics</a:t>
            </a:r>
          </a:p>
          <a:p>
            <a:pPr marL="517525" indent="-285750"/>
            <a:r>
              <a:rPr lang="en-US" sz="2800" dirty="0">
                <a:solidFill>
                  <a:schemeClr val="tx2">
                    <a:lumMod val="75000"/>
                  </a:schemeClr>
                </a:solidFill>
                <a:latin typeface="Calibri" panose="020F0502020204030204" pitchFamily="34" charset="0"/>
                <a:cs typeface="Calibri" panose="020F0502020204030204" pitchFamily="34" charset="0"/>
              </a:rPr>
              <a:t>Data and research on entry, completion, challenges and barriers, intervention and supports </a:t>
            </a:r>
          </a:p>
          <a:p>
            <a:pPr marL="517525" indent="-285750"/>
            <a:r>
              <a:rPr lang="en-US" sz="2800" dirty="0">
                <a:solidFill>
                  <a:schemeClr val="tx2">
                    <a:lumMod val="75000"/>
                  </a:schemeClr>
                </a:solidFill>
                <a:latin typeface="Calibri" panose="020F0502020204030204" pitchFamily="34" charset="0"/>
                <a:cs typeface="Calibri" panose="020F0502020204030204" pitchFamily="34" charset="0"/>
              </a:rPr>
              <a:t>Essential skills for improved outcomes </a:t>
            </a:r>
          </a:p>
          <a:p>
            <a:pPr marL="517525" indent="-285750"/>
            <a:r>
              <a:rPr lang="en-US" sz="2800" dirty="0">
                <a:solidFill>
                  <a:schemeClr val="tx2">
                    <a:lumMod val="75000"/>
                  </a:schemeClr>
                </a:solidFill>
                <a:latin typeface="Calibri" panose="020F0502020204030204" pitchFamily="34" charset="0"/>
                <a:cs typeface="Calibri" panose="020F0502020204030204" pitchFamily="34" charset="0"/>
              </a:rPr>
              <a:t>Impact and opportunities of transition programming </a:t>
            </a:r>
          </a:p>
          <a:p>
            <a:pPr marL="517525" indent="-285750"/>
            <a:r>
              <a:rPr lang="en-US" sz="2800" dirty="0">
                <a:solidFill>
                  <a:schemeClr val="tx2">
                    <a:lumMod val="75000"/>
                  </a:schemeClr>
                </a:solidFill>
                <a:latin typeface="Calibri" panose="020F0502020204030204" pitchFamily="34" charset="0"/>
                <a:cs typeface="Calibri" panose="020F0502020204030204" pitchFamily="34" charset="0"/>
              </a:rPr>
              <a:t>Increased support needs in college and higher education</a:t>
            </a:r>
          </a:p>
          <a:p>
            <a:pPr marL="517525" indent="-285750"/>
            <a:r>
              <a:rPr lang="en-US" sz="2800" dirty="0">
                <a:solidFill>
                  <a:schemeClr val="tx2">
                    <a:lumMod val="75000"/>
                  </a:schemeClr>
                </a:solidFill>
                <a:latin typeface="Calibri" panose="020F0502020204030204" pitchFamily="34" charset="0"/>
                <a:cs typeface="Calibri" panose="020F0502020204030204" pitchFamily="34" charset="0"/>
              </a:rPr>
              <a:t>Tools and resources</a:t>
            </a:r>
            <a:endParaRPr lang="en-US" sz="2800" dirty="0">
              <a:latin typeface="Calibri" panose="020F0502020204030204" pitchFamily="34" charset="0"/>
              <a:cs typeface="Calibri" panose="020F0502020204030204" pitchFamily="34" charset="0"/>
            </a:endParaRPr>
          </a:p>
          <a:p>
            <a:pPr marL="284163" indent="-284163"/>
            <a:endParaRPr lang="en-US"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BFA7523-E153-19F3-CBDB-5E1C6EAFEB18}"/>
              </a:ext>
            </a:extLst>
          </p:cNvPr>
          <p:cNvPicPr>
            <a:picLocks noChangeAspect="1"/>
          </p:cNvPicPr>
          <p:nvPr/>
        </p:nvPicPr>
        <p:blipFill>
          <a:blip r:embed="rId3">
            <a:duotone>
              <a:schemeClr val="accent4">
                <a:shade val="45000"/>
                <a:satMod val="135000"/>
              </a:schemeClr>
              <a:prstClr val="white"/>
            </a:duotone>
          </a:blip>
          <a:stretch>
            <a:fillRect/>
          </a:stretch>
        </p:blipFill>
        <p:spPr>
          <a:xfrm rot="20927638">
            <a:off x="8564735" y="1266547"/>
            <a:ext cx="3893323" cy="3773987"/>
          </a:xfrm>
          <a:prstGeom prst="rect">
            <a:avLst/>
          </a:prstGeom>
        </p:spPr>
      </p:pic>
    </p:spTree>
    <p:extLst>
      <p:ext uri="{BB962C8B-B14F-4D97-AF65-F5344CB8AC3E}">
        <p14:creationId xmlns:p14="http://schemas.microsoft.com/office/powerpoint/2010/main" val="1868663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A8657-8CA6-59C6-FE26-4ABD313AF14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E47960-614E-FEF6-C4D2-5D49E61FE276}"/>
              </a:ext>
            </a:extLst>
          </p:cNvPr>
          <p:cNvSpPr>
            <a:spLocks noGrp="1"/>
          </p:cNvSpPr>
          <p:nvPr>
            <p:ph type="sldNum" sz="quarter" idx="12"/>
          </p:nvPr>
        </p:nvSpPr>
        <p:spPr/>
        <p:txBody>
          <a:bodyPr/>
          <a:lstStyle/>
          <a:p>
            <a:fld id="{DAFE32E5-E969-41B5-9854-2B7067549FE3}" type="slidenum">
              <a:rPr lang="en-US" smtClean="0"/>
              <a:pPr/>
              <a:t>40</a:t>
            </a:fld>
            <a:endParaRPr lang="en-US" dirty="0"/>
          </a:p>
        </p:txBody>
      </p:sp>
      <p:grpSp>
        <p:nvGrpSpPr>
          <p:cNvPr id="8" name="Group 7">
            <a:extLst>
              <a:ext uri="{FF2B5EF4-FFF2-40B4-BE49-F238E27FC236}">
                <a16:creationId xmlns:a16="http://schemas.microsoft.com/office/drawing/2014/main" id="{3EE7320D-EA3D-AF2D-8D52-12E9D463414C}"/>
              </a:ext>
            </a:extLst>
          </p:cNvPr>
          <p:cNvGrpSpPr/>
          <p:nvPr/>
        </p:nvGrpSpPr>
        <p:grpSpPr>
          <a:xfrm>
            <a:off x="0" y="0"/>
            <a:ext cx="12192000" cy="845820"/>
            <a:chOff x="170709" y="1769807"/>
            <a:chExt cx="12192000" cy="737418"/>
          </a:xfrm>
        </p:grpSpPr>
        <p:sp>
          <p:nvSpPr>
            <p:cNvPr id="4" name="Text Placeholder 12">
              <a:extLst>
                <a:ext uri="{FF2B5EF4-FFF2-40B4-BE49-F238E27FC236}">
                  <a16:creationId xmlns:a16="http://schemas.microsoft.com/office/drawing/2014/main" id="{E9777F64-2C9A-C1C4-0D01-B7BA3D2824EC}"/>
                </a:ext>
              </a:extLst>
            </p:cNvPr>
            <p:cNvSpPr txBox="1">
              <a:spLocks/>
            </p:cNvSpPr>
            <p:nvPr/>
          </p:nvSpPr>
          <p:spPr>
            <a:xfrm>
              <a:off x="170709"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22BE9868-F9AB-1A6C-26CA-49CC83F32E4F}"/>
                </a:ext>
              </a:extLst>
            </p:cNvPr>
            <p:cNvSpPr txBox="1">
              <a:spLocks/>
            </p:cNvSpPr>
            <p:nvPr/>
          </p:nvSpPr>
          <p:spPr>
            <a:xfrm>
              <a:off x="439161" y="1810364"/>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True or False</a:t>
              </a:r>
              <a:endParaRPr lang="en-US" sz="2400" dirty="0">
                <a:latin typeface="Calibri" panose="020F0502020204030204" pitchFamily="34" charset="0"/>
                <a:cs typeface="Calibri" panose="020F0502020204030204" pitchFamily="34" charset="0"/>
              </a:endParaRPr>
            </a:p>
          </p:txBody>
        </p:sp>
      </p:grpSp>
      <p:sp>
        <p:nvSpPr>
          <p:cNvPr id="10" name="Thought Bubble: Cloud 9">
            <a:extLst>
              <a:ext uri="{FF2B5EF4-FFF2-40B4-BE49-F238E27FC236}">
                <a16:creationId xmlns:a16="http://schemas.microsoft.com/office/drawing/2014/main" id="{B1B68069-B23F-07F6-2E93-FB3D3573261C}"/>
              </a:ext>
            </a:extLst>
          </p:cNvPr>
          <p:cNvSpPr/>
          <p:nvPr/>
        </p:nvSpPr>
        <p:spPr>
          <a:xfrm>
            <a:off x="-206188" y="799299"/>
            <a:ext cx="5950407" cy="6012181"/>
          </a:xfrm>
          <a:prstGeom prst="cloudCallout">
            <a:avLst>
              <a:gd name="adj1" fmla="val 80222"/>
              <a:gd name="adj2" fmla="val 19679"/>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numbers of individuals with IDD not in the workforce is consistent with the general population not in the workforce.</a:t>
            </a:r>
          </a:p>
        </p:txBody>
      </p:sp>
      <p:sp>
        <p:nvSpPr>
          <p:cNvPr id="11" name="TextBox 10">
            <a:extLst>
              <a:ext uri="{FF2B5EF4-FFF2-40B4-BE49-F238E27FC236}">
                <a16:creationId xmlns:a16="http://schemas.microsoft.com/office/drawing/2014/main" id="{91CF4C38-E4E0-D2A6-084E-016D80A0F9A9}"/>
              </a:ext>
            </a:extLst>
          </p:cNvPr>
          <p:cNvSpPr txBox="1"/>
          <p:nvPr/>
        </p:nvSpPr>
        <p:spPr>
          <a:xfrm>
            <a:off x="7054702" y="1414081"/>
            <a:ext cx="4295553" cy="21082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rPr>
              <a:t>False</a:t>
            </a:r>
            <a:endParaRPr kumimoji="0" lang="en-US" sz="18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endParaRPr>
          </a:p>
          <a:p>
            <a:pPr lvl="0" algn="ctr">
              <a:spcBef>
                <a:spcPts val="600"/>
              </a:spcBef>
              <a:spcAft>
                <a:spcPts val="600"/>
              </a:spcAft>
              <a:defRPr/>
            </a:pPr>
            <a:r>
              <a:rPr lang="en-US" b="1" dirty="0">
                <a:solidFill>
                  <a:schemeClr val="accent1">
                    <a:lumMod val="75000"/>
                  </a:schemeClr>
                </a:solidFill>
                <a:latin typeface="Arial" panose="020B0604020202020204" pitchFamily="34" charset="0"/>
                <a:cs typeface="Arial" panose="020B0604020202020204" pitchFamily="34" charset="0"/>
              </a:rPr>
              <a:t>There is a large disparity for people with and without disabilities who are employed, unemployed, and not in the workforce.</a:t>
            </a:r>
            <a:endParaRPr kumimoji="0" lang="en-US" sz="20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endParaRPr>
          </a:p>
        </p:txBody>
      </p:sp>
      <p:pic>
        <p:nvPicPr>
          <p:cNvPr id="2" name="Picture 2" descr="Loop Success GIF by Matthew Butler">
            <a:extLst>
              <a:ext uri="{FF2B5EF4-FFF2-40B4-BE49-F238E27FC236}">
                <a16:creationId xmlns:a16="http://schemas.microsoft.com/office/drawing/2014/main" id="{338C7CDA-7D0F-B6E3-23E7-93F65AF9FF68}"/>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11964" r="9804"/>
          <a:stretch/>
        </p:blipFill>
        <p:spPr bwMode="auto">
          <a:xfrm>
            <a:off x="7971760" y="4009047"/>
            <a:ext cx="2690038" cy="1932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2015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2CCBA-5207-926E-61DC-17BF2024319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7E5C66-FBF0-8A5E-C673-2BAE70DB9652}"/>
              </a:ext>
            </a:extLst>
          </p:cNvPr>
          <p:cNvSpPr>
            <a:spLocks noGrp="1"/>
          </p:cNvSpPr>
          <p:nvPr>
            <p:ph type="sldNum" sz="quarter" idx="12"/>
          </p:nvPr>
        </p:nvSpPr>
        <p:spPr>
          <a:xfrm>
            <a:off x="11531408" y="6418858"/>
            <a:ext cx="797177" cy="437297"/>
          </a:xfrm>
        </p:spPr>
        <p:txBody>
          <a:bodyPr/>
          <a:lstStyle/>
          <a:p>
            <a:fld id="{DAFE32E5-E969-41B5-9854-2B7067549FE3}" type="slidenum">
              <a:rPr lang="en-US" smtClean="0"/>
              <a:pPr/>
              <a:t>41</a:t>
            </a:fld>
            <a:endParaRPr lang="en-US" dirty="0"/>
          </a:p>
        </p:txBody>
      </p:sp>
      <p:grpSp>
        <p:nvGrpSpPr>
          <p:cNvPr id="8" name="Group 7">
            <a:extLst>
              <a:ext uri="{FF2B5EF4-FFF2-40B4-BE49-F238E27FC236}">
                <a16:creationId xmlns:a16="http://schemas.microsoft.com/office/drawing/2014/main" id="{B6CE759C-B043-AC48-D694-8E07AE2B98B6}"/>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2D6CDC08-5E31-1A10-14D1-937F6147AD74}"/>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263739A-689D-53F1-0ECD-5E30A53FDFFF}"/>
                </a:ext>
              </a:extLst>
            </p:cNvPr>
            <p:cNvSpPr txBox="1">
              <a:spLocks/>
            </p:cNvSpPr>
            <p:nvPr/>
          </p:nvSpPr>
          <p:spPr>
            <a:xfrm>
              <a:off x="1245870" y="1798970"/>
              <a:ext cx="92583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U.S. Employment Data</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 name="TextBox 9">
            <a:extLst>
              <a:ext uri="{FF2B5EF4-FFF2-40B4-BE49-F238E27FC236}">
                <a16:creationId xmlns:a16="http://schemas.microsoft.com/office/drawing/2014/main" id="{0F0D283F-662D-061F-2353-B4842B673ECB}"/>
              </a:ext>
            </a:extLst>
          </p:cNvPr>
          <p:cNvSpPr txBox="1"/>
          <p:nvPr/>
        </p:nvSpPr>
        <p:spPr>
          <a:xfrm>
            <a:off x="8678797" y="6264969"/>
            <a:ext cx="2179703"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hlinkClick r:id="rId2"/>
              </a:rPr>
              <a:t>US BLS Census</a:t>
            </a:r>
            <a:endParaRPr lang="en-US" sz="140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889EA7D-6903-5430-0987-1EB4A6B678A8}"/>
              </a:ext>
            </a:extLst>
          </p:cNvPr>
          <p:cNvSpPr txBox="1"/>
          <p:nvPr/>
        </p:nvSpPr>
        <p:spPr>
          <a:xfrm>
            <a:off x="8192021" y="1372868"/>
            <a:ext cx="4576175" cy="1323439"/>
          </a:xfrm>
          <a:prstGeom prst="rect">
            <a:avLst/>
          </a:prstGeom>
          <a:noFill/>
        </p:spPr>
        <p:txBody>
          <a:bodyPr wrap="square" rtlCol="0">
            <a:spAutoFit/>
          </a:bodyPr>
          <a:lstStyle/>
          <a:p>
            <a:pPr algn="ctr"/>
            <a:r>
              <a:rPr lang="en-US" sz="2000" b="1" dirty="0">
                <a:latin typeface="Calibri" panose="020F0502020204030204" pitchFamily="34" charset="0"/>
                <a:ea typeface="Calibri" panose="020F0502020204030204" pitchFamily="34" charset="0"/>
                <a:cs typeface="Calibri" panose="020F0502020204030204" pitchFamily="34" charset="0"/>
              </a:rPr>
              <a:t>US Civilian Population</a:t>
            </a:r>
          </a:p>
          <a:p>
            <a:pPr algn="ctr"/>
            <a:r>
              <a:rPr lang="en-US"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Employment Data</a:t>
            </a:r>
          </a:p>
          <a:p>
            <a:pPr algn="ctr"/>
            <a:r>
              <a:rPr lang="en-US" sz="2000" b="1" dirty="0">
                <a:latin typeface="Calibri" panose="020F0502020204030204" pitchFamily="34" charset="0"/>
                <a:ea typeface="Calibri" panose="020F0502020204030204" pitchFamily="34" charset="0"/>
                <a:cs typeface="Calibri" panose="020F0502020204030204" pitchFamily="34" charset="0"/>
              </a:rPr>
              <a:t>Ages 16 Years and Older </a:t>
            </a:r>
          </a:p>
          <a:p>
            <a:pPr algn="ctr"/>
            <a:r>
              <a:rPr lang="en-US" sz="2000" b="1" dirty="0">
                <a:latin typeface="Calibri" panose="020F0502020204030204" pitchFamily="34" charset="0"/>
                <a:ea typeface="Calibri" panose="020F0502020204030204" pitchFamily="34" charset="0"/>
                <a:cs typeface="Calibri" panose="020F0502020204030204" pitchFamily="34" charset="0"/>
              </a:rPr>
              <a:t>(2022)</a:t>
            </a:r>
          </a:p>
        </p:txBody>
      </p:sp>
      <p:sp>
        <p:nvSpPr>
          <p:cNvPr id="15" name="TextBox 14">
            <a:extLst>
              <a:ext uri="{FF2B5EF4-FFF2-40B4-BE49-F238E27FC236}">
                <a16:creationId xmlns:a16="http://schemas.microsoft.com/office/drawing/2014/main" id="{5801AE77-50C3-A820-90AF-7DBCDC6E06F1}"/>
              </a:ext>
            </a:extLst>
          </p:cNvPr>
          <p:cNvSpPr txBox="1"/>
          <p:nvPr/>
        </p:nvSpPr>
        <p:spPr>
          <a:xfrm>
            <a:off x="4409873" y="2635837"/>
            <a:ext cx="758377"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28.6%</a:t>
            </a:r>
          </a:p>
        </p:txBody>
      </p:sp>
      <p:graphicFrame>
        <p:nvGraphicFramePr>
          <p:cNvPr id="17" name="Chart 16">
            <a:extLst>
              <a:ext uri="{FF2B5EF4-FFF2-40B4-BE49-F238E27FC236}">
                <a16:creationId xmlns:a16="http://schemas.microsoft.com/office/drawing/2014/main" id="{E516B9C7-98A4-6091-35C3-A6DD004C542B}"/>
              </a:ext>
            </a:extLst>
          </p:cNvPr>
          <p:cNvGraphicFramePr/>
          <p:nvPr>
            <p:extLst>
              <p:ext uri="{D42A27DB-BD31-4B8C-83A1-F6EECF244321}">
                <p14:modId xmlns:p14="http://schemas.microsoft.com/office/powerpoint/2010/main" val="345739136"/>
              </p:ext>
            </p:extLst>
          </p:nvPr>
        </p:nvGraphicFramePr>
        <p:xfrm>
          <a:off x="262003" y="1380587"/>
          <a:ext cx="8046720" cy="51951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87848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42</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3" y="1798970"/>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ASD Prevalence</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2" y="879271"/>
            <a:ext cx="11677648" cy="5561816"/>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Calibri" panose="020F0502020204030204" pitchFamily="34" charset="0"/>
                <a:cs typeface="Calibri" panose="020F0502020204030204" pitchFamily="34" charset="0"/>
              </a:rPr>
              <a:t>Between 2011 and 2019, autism prevalence more than doubled among those over age 18 enrolled in Medicaid with over 403,000 autistic Medicaid beneficiaries (often working under-paid jobs, no jobs, or unemployed)</a:t>
            </a:r>
          </a:p>
        </p:txBody>
      </p:sp>
      <p:sp>
        <p:nvSpPr>
          <p:cNvPr id="7" name="TextBox 6">
            <a:extLst>
              <a:ext uri="{FF2B5EF4-FFF2-40B4-BE49-F238E27FC236}">
                <a16:creationId xmlns:a16="http://schemas.microsoft.com/office/drawing/2014/main" id="{8FD66B23-7E2D-8DAB-AF8E-F7F7DFDD9026}"/>
              </a:ext>
            </a:extLst>
          </p:cNvPr>
          <p:cNvSpPr txBox="1"/>
          <p:nvPr/>
        </p:nvSpPr>
        <p:spPr>
          <a:xfrm>
            <a:off x="2438259" y="6326836"/>
            <a:ext cx="6926640"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hlinkClick r:id="rId3"/>
              </a:rPr>
              <a:t>Journal of the American Medical Association (JAMA) Psychiatry, Oct 4, 2023</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464D4763-1030-7864-756C-836F39F0AADD}"/>
              </a:ext>
            </a:extLst>
          </p:cNvPr>
          <p:cNvGrpSpPr/>
          <p:nvPr/>
        </p:nvGrpSpPr>
        <p:grpSpPr>
          <a:xfrm>
            <a:off x="3189696" y="2906421"/>
            <a:ext cx="5812608" cy="3204386"/>
            <a:chOff x="4303728" y="2633381"/>
            <a:chExt cx="5812608" cy="3204386"/>
          </a:xfrm>
        </p:grpSpPr>
        <p:pic>
          <p:nvPicPr>
            <p:cNvPr id="10" name="Graphic 9">
              <a:extLst>
                <a:ext uri="{FF2B5EF4-FFF2-40B4-BE49-F238E27FC236}">
                  <a16:creationId xmlns:a16="http://schemas.microsoft.com/office/drawing/2014/main" id="{32A180C1-FA89-3E88-7ACA-529BA83B468A}"/>
                </a:ext>
              </a:extLst>
            </p:cNvPr>
            <p:cNvPicPr>
              <a:picLocks noChangeAspect="1"/>
            </p:cNvPicPr>
            <p:nvPr/>
          </p:nvPicPr>
          <p:blipFill>
            <a:blip r:embed="rId4">
              <a:extLst>
                <a:ext uri="{96DAC541-7B7A-43D3-8B79-37D633B846F1}">
                  <asvg:svgBlip xmlns:asvg="http://schemas.microsoft.com/office/drawing/2016/SVG/main" r:embed="rId5"/>
                </a:ext>
                <a:ext uri="{837473B0-CC2E-450A-ABE3-18F120FF3D39}">
                  <a1611:picAttrSrcUrl xmlns:a1611="http://schemas.microsoft.com/office/drawing/2016/11/main" r:id="rId6"/>
                </a:ext>
              </a:extLst>
            </a:blip>
            <a:stretch>
              <a:fillRect/>
            </a:stretch>
          </p:blipFill>
          <p:spPr>
            <a:xfrm>
              <a:off x="4303728" y="2633381"/>
              <a:ext cx="4125564" cy="2917139"/>
            </a:xfrm>
            <a:prstGeom prst="rect">
              <a:avLst/>
            </a:prstGeom>
          </p:spPr>
        </p:pic>
        <p:pic>
          <p:nvPicPr>
            <p:cNvPr id="12" name="Picture 11">
              <a:extLst>
                <a:ext uri="{FF2B5EF4-FFF2-40B4-BE49-F238E27FC236}">
                  <a16:creationId xmlns:a16="http://schemas.microsoft.com/office/drawing/2014/main" id="{4F024853-09C5-3EF0-95CD-E0B89FD169D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140812" y="2920628"/>
              <a:ext cx="4975524" cy="2917139"/>
            </a:xfrm>
            <a:prstGeom prst="rect">
              <a:avLst/>
            </a:prstGeom>
          </p:spPr>
        </p:pic>
      </p:grpSp>
      <p:sp>
        <p:nvSpPr>
          <p:cNvPr id="13" name="TextBox 12">
            <a:extLst>
              <a:ext uri="{FF2B5EF4-FFF2-40B4-BE49-F238E27FC236}">
                <a16:creationId xmlns:a16="http://schemas.microsoft.com/office/drawing/2014/main" id="{097DE9B3-EDAB-3FD0-CC0A-7517A0DB0FBC}"/>
              </a:ext>
            </a:extLst>
          </p:cNvPr>
          <p:cNvSpPr txBox="1"/>
          <p:nvPr/>
        </p:nvSpPr>
        <p:spPr>
          <a:xfrm>
            <a:off x="7119040" y="7160178"/>
            <a:ext cx="4975524" cy="230832"/>
          </a:xfrm>
          <a:prstGeom prst="rect">
            <a:avLst/>
          </a:prstGeom>
          <a:noFill/>
        </p:spPr>
        <p:txBody>
          <a:bodyPr wrap="square" rtlCol="0">
            <a:spAutoFit/>
          </a:bodyPr>
          <a:lstStyle/>
          <a:p>
            <a:r>
              <a:rPr lang="en-US" sz="900" dirty="0">
                <a:hlinkClick r:id="rId8" tooltip="https://www.wisc-online.com/asset-repository/viewasset?id=1503"/>
              </a:rPr>
              <a:t>This Photo</a:t>
            </a:r>
            <a:r>
              <a:rPr lang="en-US" sz="900" dirty="0"/>
              <a:t> by Unknown Author is licensed under </a:t>
            </a:r>
            <a:r>
              <a:rPr lang="en-US" sz="900" dirty="0">
                <a:hlinkClick r:id="rId9" tooltip="https://creativecommons.org/licenses/by-nc/3.0/"/>
              </a:rPr>
              <a:t>CC BY-NC</a:t>
            </a:r>
            <a:endParaRPr lang="en-US" sz="900" dirty="0"/>
          </a:p>
        </p:txBody>
      </p:sp>
    </p:spTree>
    <p:extLst>
      <p:ext uri="{BB962C8B-B14F-4D97-AF65-F5344CB8AC3E}">
        <p14:creationId xmlns:p14="http://schemas.microsoft.com/office/powerpoint/2010/main" val="2657656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CF1AF-C0C0-0848-B2A8-AC5DE9D336E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8561A6-9BB3-B351-8306-A1B3290F431D}"/>
              </a:ext>
            </a:extLst>
          </p:cNvPr>
          <p:cNvSpPr>
            <a:spLocks noGrp="1"/>
          </p:cNvSpPr>
          <p:nvPr>
            <p:ph type="sldNum" sz="quarter" idx="12"/>
          </p:nvPr>
        </p:nvSpPr>
        <p:spPr/>
        <p:txBody>
          <a:bodyPr/>
          <a:lstStyle/>
          <a:p>
            <a:fld id="{DAFE32E5-E969-41B5-9854-2B7067549FE3}" type="slidenum">
              <a:rPr lang="en-US" smtClean="0"/>
              <a:pPr/>
              <a:t>43</a:t>
            </a:fld>
            <a:endParaRPr lang="en-US" dirty="0"/>
          </a:p>
        </p:txBody>
      </p:sp>
      <p:sp>
        <p:nvSpPr>
          <p:cNvPr id="4" name="Text Placeholder 12">
            <a:extLst>
              <a:ext uri="{FF2B5EF4-FFF2-40B4-BE49-F238E27FC236}">
                <a16:creationId xmlns:a16="http://schemas.microsoft.com/office/drawing/2014/main" id="{28EE36CE-4854-F218-D328-BA7B4EF56213}"/>
              </a:ext>
            </a:extLst>
          </p:cNvPr>
          <p:cNvSpPr txBox="1">
            <a:spLocks/>
          </p:cNvSpPr>
          <p:nvPr/>
        </p:nvSpPr>
        <p:spPr>
          <a:xfrm>
            <a:off x="0" y="0"/>
            <a:ext cx="12192000" cy="845820"/>
          </a:xfrm>
          <a:prstGeom prst="rect">
            <a:avLst/>
          </a:prstGeom>
          <a:solidFill>
            <a:schemeClr val="accent2"/>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latin typeface="Calibri" panose="020F0502020204030204" pitchFamily="34" charset="0"/>
                <a:cs typeface="Calibri" panose="020F0502020204030204" pitchFamily="34" charset="0"/>
              </a:rPr>
              <a:t>ASD</a:t>
            </a:r>
            <a:endParaRPr lang="en-US" sz="36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875491A4-7CC7-12E6-9055-3EA8BF9ADFA9}"/>
              </a:ext>
            </a:extLst>
          </p:cNvPr>
          <p:cNvSpPr txBox="1"/>
          <p:nvPr/>
        </p:nvSpPr>
        <p:spPr>
          <a:xfrm>
            <a:off x="1782719" y="1842253"/>
            <a:ext cx="551407"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21%</a:t>
            </a:r>
          </a:p>
        </p:txBody>
      </p:sp>
      <p:sp>
        <p:nvSpPr>
          <p:cNvPr id="14" name="TextBox 13">
            <a:extLst>
              <a:ext uri="{FF2B5EF4-FFF2-40B4-BE49-F238E27FC236}">
                <a16:creationId xmlns:a16="http://schemas.microsoft.com/office/drawing/2014/main" id="{66DEE22C-29ED-0FAA-D0DD-6FDDD56B1620}"/>
              </a:ext>
            </a:extLst>
          </p:cNvPr>
          <p:cNvSpPr txBox="1"/>
          <p:nvPr/>
        </p:nvSpPr>
        <p:spPr>
          <a:xfrm>
            <a:off x="1782719" y="3122086"/>
            <a:ext cx="758377"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36.8%</a:t>
            </a:r>
          </a:p>
        </p:txBody>
      </p:sp>
      <p:sp>
        <p:nvSpPr>
          <p:cNvPr id="15" name="TextBox 14">
            <a:extLst>
              <a:ext uri="{FF2B5EF4-FFF2-40B4-BE49-F238E27FC236}">
                <a16:creationId xmlns:a16="http://schemas.microsoft.com/office/drawing/2014/main" id="{9F0E2355-6B87-7FD0-619A-CCC4EEB1C680}"/>
              </a:ext>
            </a:extLst>
          </p:cNvPr>
          <p:cNvSpPr txBox="1"/>
          <p:nvPr/>
        </p:nvSpPr>
        <p:spPr>
          <a:xfrm>
            <a:off x="3833676" y="2498200"/>
            <a:ext cx="758377"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28.6%</a:t>
            </a:r>
          </a:p>
        </p:txBody>
      </p:sp>
      <p:sp>
        <p:nvSpPr>
          <p:cNvPr id="16" name="TextBox 15">
            <a:extLst>
              <a:ext uri="{FF2B5EF4-FFF2-40B4-BE49-F238E27FC236}">
                <a16:creationId xmlns:a16="http://schemas.microsoft.com/office/drawing/2014/main" id="{84F7E3F8-FFDB-38F1-D7F4-E50D2A108835}"/>
              </a:ext>
            </a:extLst>
          </p:cNvPr>
          <p:cNvSpPr txBox="1"/>
          <p:nvPr/>
        </p:nvSpPr>
        <p:spPr>
          <a:xfrm>
            <a:off x="1679233" y="4476503"/>
            <a:ext cx="758377"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36.8%</a:t>
            </a:r>
          </a:p>
        </p:txBody>
      </p:sp>
      <p:pic>
        <p:nvPicPr>
          <p:cNvPr id="9" name="Picture 8" descr="A pink and orange square with a quote">
            <a:extLst>
              <a:ext uri="{FF2B5EF4-FFF2-40B4-BE49-F238E27FC236}">
                <a16:creationId xmlns:a16="http://schemas.microsoft.com/office/drawing/2014/main" id="{4046B15A-0C3F-21CE-85E1-69F4E4F9F1A0}"/>
              </a:ext>
            </a:extLst>
          </p:cNvPr>
          <p:cNvPicPr>
            <a:picLocks noChangeAspect="1"/>
          </p:cNvPicPr>
          <p:nvPr/>
        </p:nvPicPr>
        <p:blipFill rotWithShape="1">
          <a:blip r:embed="rId2">
            <a:duotone>
              <a:schemeClr val="accent1">
                <a:shade val="45000"/>
                <a:satMod val="135000"/>
              </a:schemeClr>
              <a:prstClr val="white"/>
            </a:duotone>
            <a:extLst>
              <a:ext uri="{837473B0-CC2E-450A-ABE3-18F120FF3D39}">
                <a1611:picAttrSrcUrl xmlns:a1611="http://schemas.microsoft.com/office/drawing/2016/11/main" r:id="rId3"/>
              </a:ext>
            </a:extLst>
          </a:blip>
          <a:srcRect t="5190" b="5123"/>
          <a:stretch/>
        </p:blipFill>
        <p:spPr>
          <a:xfrm>
            <a:off x="0" y="861246"/>
            <a:ext cx="12084424" cy="5996755"/>
          </a:xfrm>
          <a:prstGeom prst="rect">
            <a:avLst/>
          </a:prstGeom>
        </p:spPr>
      </p:pic>
      <p:sp>
        <p:nvSpPr>
          <p:cNvPr id="17" name="TextBox 16">
            <a:extLst>
              <a:ext uri="{FF2B5EF4-FFF2-40B4-BE49-F238E27FC236}">
                <a16:creationId xmlns:a16="http://schemas.microsoft.com/office/drawing/2014/main" id="{E94EF60E-F9B9-D85B-9CBE-373540251C35}"/>
              </a:ext>
            </a:extLst>
          </p:cNvPr>
          <p:cNvSpPr txBox="1"/>
          <p:nvPr/>
        </p:nvSpPr>
        <p:spPr>
          <a:xfrm>
            <a:off x="1004047" y="2103274"/>
            <a:ext cx="10183906" cy="3108543"/>
          </a:xfrm>
          <a:prstGeom prst="rect">
            <a:avLst/>
          </a:prstGeom>
          <a:noFill/>
        </p:spPr>
        <p:txBody>
          <a:bodyPr wrap="square" rtlCol="0">
            <a:spAutoFit/>
          </a:bodyPr>
          <a:lstStyle/>
          <a:p>
            <a:r>
              <a:rPr lang="en-US" sz="2800" dirty="0">
                <a:latin typeface="Berlin Sans FB" panose="020E0602020502020306" pitchFamily="34" charset="0"/>
                <a:ea typeface="Calibri" panose="020F0502020204030204" pitchFamily="34" charset="0"/>
                <a:cs typeface="Calibri" panose="020F0502020204030204" pitchFamily="34" charset="0"/>
              </a:rPr>
              <a:t>Entrance into adulthood is a vulnerable time, especially for young adults on the autism spectrum. Even as they continue to experience issues with communication, social skills, behavioral challenges, organization, decision-making, planning, and co-occurring mental health problems, these youth are expected to move into the world of adult work, continued education, and new living situations – often without adequate preparation or help. </a:t>
            </a:r>
          </a:p>
        </p:txBody>
      </p:sp>
      <p:sp>
        <p:nvSpPr>
          <p:cNvPr id="10" name="TextBox 9">
            <a:extLst>
              <a:ext uri="{FF2B5EF4-FFF2-40B4-BE49-F238E27FC236}">
                <a16:creationId xmlns:a16="http://schemas.microsoft.com/office/drawing/2014/main" id="{9807A5EF-DA75-96E0-4B8C-12B45326E3A7}"/>
              </a:ext>
            </a:extLst>
          </p:cNvPr>
          <p:cNvSpPr txBox="1"/>
          <p:nvPr/>
        </p:nvSpPr>
        <p:spPr>
          <a:xfrm>
            <a:off x="4168589" y="6214416"/>
            <a:ext cx="4616038"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National Autism Indicators Report, 2015</a:t>
            </a:r>
          </a:p>
        </p:txBody>
      </p:sp>
    </p:spTree>
    <p:extLst>
      <p:ext uri="{BB962C8B-B14F-4D97-AF65-F5344CB8AC3E}">
        <p14:creationId xmlns:p14="http://schemas.microsoft.com/office/powerpoint/2010/main" val="1657837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44</a:t>
            </a:fld>
            <a:endParaRPr lang="en-US" dirty="0"/>
          </a:p>
        </p:txBody>
      </p:sp>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0"/>
            <a:ext cx="12192000" cy="845820"/>
          </a:xfrm>
          <a:prstGeom prst="rect">
            <a:avLst/>
          </a:prstGeom>
          <a:solidFill>
            <a:schemeClr val="accent2"/>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latin typeface="Calibri" panose="020F0502020204030204" pitchFamily="34" charset="0"/>
                <a:cs typeface="Calibri" panose="020F0502020204030204" pitchFamily="34" charset="0"/>
              </a:rPr>
              <a:t>ASD</a:t>
            </a:r>
            <a:endParaRPr lang="en-US" sz="36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200D395-814F-419C-C6C9-0D3D8BDA8DD3}"/>
              </a:ext>
            </a:extLst>
          </p:cNvPr>
          <p:cNvSpPr txBox="1"/>
          <p:nvPr/>
        </p:nvSpPr>
        <p:spPr>
          <a:xfrm>
            <a:off x="5948517" y="6382026"/>
            <a:ext cx="552069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Roux et al., 2017</a:t>
            </a:r>
          </a:p>
        </p:txBody>
      </p:sp>
      <p:sp>
        <p:nvSpPr>
          <p:cNvPr id="11" name="TextBox 10">
            <a:extLst>
              <a:ext uri="{FF2B5EF4-FFF2-40B4-BE49-F238E27FC236}">
                <a16:creationId xmlns:a16="http://schemas.microsoft.com/office/drawing/2014/main" id="{F00B7C30-884E-AFCD-2F60-6D590CCA2E94}"/>
              </a:ext>
            </a:extLst>
          </p:cNvPr>
          <p:cNvSpPr txBox="1"/>
          <p:nvPr/>
        </p:nvSpPr>
        <p:spPr>
          <a:xfrm>
            <a:off x="5102602" y="1705707"/>
            <a:ext cx="5789516" cy="1323439"/>
          </a:xfrm>
          <a:prstGeom prst="rect">
            <a:avLst/>
          </a:prstGeom>
          <a:noFill/>
        </p:spPr>
        <p:txBody>
          <a:bodyPr wrap="square" rtlCol="0">
            <a:spAutoFit/>
          </a:bodyPr>
          <a:lstStyle/>
          <a:p>
            <a:pPr algn="ctr"/>
            <a:r>
              <a:rPr lang="en-US" sz="4000" b="1" dirty="0">
                <a:latin typeface="Calibri" panose="020F0502020204030204" pitchFamily="34" charset="0"/>
                <a:ea typeface="Calibri" panose="020F0502020204030204" pitchFamily="34" charset="0"/>
                <a:cs typeface="Calibri" panose="020F0502020204030204" pitchFamily="34" charset="0"/>
              </a:rPr>
              <a:t>Individuals with Autism</a:t>
            </a:r>
          </a:p>
          <a:p>
            <a:pPr algn="ctr"/>
            <a:r>
              <a:rPr lang="en-US" sz="4000" b="1" dirty="0">
                <a:latin typeface="Calibri" panose="020F0502020204030204" pitchFamily="34" charset="0"/>
                <a:ea typeface="Calibri" panose="020F0502020204030204" pitchFamily="34" charset="0"/>
                <a:cs typeface="Calibri" panose="020F0502020204030204" pitchFamily="34" charset="0"/>
              </a:rPr>
              <a:t>Life After High School</a:t>
            </a:r>
          </a:p>
        </p:txBody>
      </p:sp>
      <p:sp>
        <p:nvSpPr>
          <p:cNvPr id="12" name="TextBox 11">
            <a:extLst>
              <a:ext uri="{FF2B5EF4-FFF2-40B4-BE49-F238E27FC236}">
                <a16:creationId xmlns:a16="http://schemas.microsoft.com/office/drawing/2014/main" id="{8272E803-C959-D4F5-74FA-5DBC4F96AC1F}"/>
              </a:ext>
            </a:extLst>
          </p:cNvPr>
          <p:cNvSpPr txBox="1"/>
          <p:nvPr/>
        </p:nvSpPr>
        <p:spPr>
          <a:xfrm>
            <a:off x="1782719" y="1842253"/>
            <a:ext cx="551407"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21%</a:t>
            </a:r>
          </a:p>
        </p:txBody>
      </p:sp>
      <p:sp>
        <p:nvSpPr>
          <p:cNvPr id="14" name="TextBox 13">
            <a:extLst>
              <a:ext uri="{FF2B5EF4-FFF2-40B4-BE49-F238E27FC236}">
                <a16:creationId xmlns:a16="http://schemas.microsoft.com/office/drawing/2014/main" id="{8D69E775-325C-AC07-61F8-2BB8128D78C8}"/>
              </a:ext>
            </a:extLst>
          </p:cNvPr>
          <p:cNvSpPr txBox="1"/>
          <p:nvPr/>
        </p:nvSpPr>
        <p:spPr>
          <a:xfrm>
            <a:off x="1782719" y="3122086"/>
            <a:ext cx="758377"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36.8%</a:t>
            </a:r>
          </a:p>
        </p:txBody>
      </p:sp>
      <p:sp>
        <p:nvSpPr>
          <p:cNvPr id="15" name="TextBox 14">
            <a:extLst>
              <a:ext uri="{FF2B5EF4-FFF2-40B4-BE49-F238E27FC236}">
                <a16:creationId xmlns:a16="http://schemas.microsoft.com/office/drawing/2014/main" id="{64E34FC2-8912-A7E3-1DFA-03465CB3B49A}"/>
              </a:ext>
            </a:extLst>
          </p:cNvPr>
          <p:cNvSpPr txBox="1"/>
          <p:nvPr/>
        </p:nvSpPr>
        <p:spPr>
          <a:xfrm>
            <a:off x="3833676" y="2498200"/>
            <a:ext cx="758377"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28.6%</a:t>
            </a:r>
          </a:p>
        </p:txBody>
      </p:sp>
      <p:sp>
        <p:nvSpPr>
          <p:cNvPr id="16" name="TextBox 15">
            <a:extLst>
              <a:ext uri="{FF2B5EF4-FFF2-40B4-BE49-F238E27FC236}">
                <a16:creationId xmlns:a16="http://schemas.microsoft.com/office/drawing/2014/main" id="{47125EF4-777E-40EF-CDA4-DA2BFC4AB8F7}"/>
              </a:ext>
            </a:extLst>
          </p:cNvPr>
          <p:cNvSpPr txBox="1"/>
          <p:nvPr/>
        </p:nvSpPr>
        <p:spPr>
          <a:xfrm>
            <a:off x="1679233" y="4476503"/>
            <a:ext cx="758377"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36.8%</a:t>
            </a:r>
          </a:p>
        </p:txBody>
      </p:sp>
      <p:pic>
        <p:nvPicPr>
          <p:cNvPr id="5" name="Picture 4">
            <a:extLst>
              <a:ext uri="{FF2B5EF4-FFF2-40B4-BE49-F238E27FC236}">
                <a16:creationId xmlns:a16="http://schemas.microsoft.com/office/drawing/2014/main" id="{F24C88FF-4803-1939-D501-0AC499D7A302}"/>
              </a:ext>
            </a:extLst>
          </p:cNvPr>
          <p:cNvPicPr>
            <a:picLocks noChangeAspect="1"/>
          </p:cNvPicPr>
          <p:nvPr/>
        </p:nvPicPr>
        <p:blipFill rotWithShape="1">
          <a:blip r:embed="rId2"/>
          <a:srcRect l="47709" t="11464" r="25624" b="20371"/>
          <a:stretch/>
        </p:blipFill>
        <p:spPr>
          <a:xfrm>
            <a:off x="539191" y="961316"/>
            <a:ext cx="3847079" cy="5531559"/>
          </a:xfrm>
          <a:prstGeom prst="rect">
            <a:avLst/>
          </a:prstGeom>
          <a:ln>
            <a:solidFill>
              <a:schemeClr val="bg2">
                <a:lumMod val="50000"/>
              </a:schemeClr>
            </a:solidFill>
          </a:ln>
        </p:spPr>
      </p:pic>
      <p:sp>
        <p:nvSpPr>
          <p:cNvPr id="6" name="TextBox 5">
            <a:extLst>
              <a:ext uri="{FF2B5EF4-FFF2-40B4-BE49-F238E27FC236}">
                <a16:creationId xmlns:a16="http://schemas.microsoft.com/office/drawing/2014/main" id="{9F761254-7A6E-8CB5-F4AE-7BF122C5A136}"/>
              </a:ext>
            </a:extLst>
          </p:cNvPr>
          <p:cNvSpPr txBox="1"/>
          <p:nvPr/>
        </p:nvSpPr>
        <p:spPr>
          <a:xfrm>
            <a:off x="5030884" y="3828854"/>
            <a:ext cx="6096000" cy="1938992"/>
          </a:xfrm>
          <a:prstGeom prst="rect">
            <a:avLst/>
          </a:prstGeom>
          <a:noFill/>
        </p:spPr>
        <p:txBody>
          <a:bodyPr wrap="square">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Disconnected=no job or continuing education post high school</a:t>
            </a:r>
          </a:p>
          <a:p>
            <a:endParaRPr lang="en-US" sz="1100"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Young autistic adults had far higher rates of disconnection than peers with other disabilities. </a:t>
            </a:r>
            <a:r>
              <a:rPr lang="en-US" b="1" dirty="0">
                <a:solidFill>
                  <a:schemeClr val="accent2"/>
                </a:solidFill>
                <a:latin typeface="Calibri" panose="020F0502020204030204" pitchFamily="34" charset="0"/>
                <a:ea typeface="Calibri" panose="020F0502020204030204" pitchFamily="34" charset="0"/>
                <a:cs typeface="Calibri" panose="020F0502020204030204" pitchFamily="34" charset="0"/>
              </a:rPr>
              <a:t>Less than 8%</a:t>
            </a:r>
            <a:r>
              <a:rPr lang="en-US" b="1"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of young adults with a learning disability, emotional disturbance, or speech-language impairment were disconnected, </a:t>
            </a:r>
            <a:r>
              <a:rPr lang="en-US" b="1" dirty="0">
                <a:solidFill>
                  <a:schemeClr val="accent2"/>
                </a:solidFill>
                <a:latin typeface="Calibri" panose="020F0502020204030204" pitchFamily="34" charset="0"/>
                <a:ea typeface="Calibri" panose="020F0502020204030204" pitchFamily="34" charset="0"/>
                <a:cs typeface="Calibri" panose="020F0502020204030204" pitchFamily="34" charset="0"/>
              </a:rPr>
              <a:t>compared to 37% of those with autism.</a:t>
            </a:r>
          </a:p>
        </p:txBody>
      </p:sp>
    </p:spTree>
    <p:extLst>
      <p:ext uri="{BB962C8B-B14F-4D97-AF65-F5344CB8AC3E}">
        <p14:creationId xmlns:p14="http://schemas.microsoft.com/office/powerpoint/2010/main" val="520197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45</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86217"/>
            <a:chOff x="0" y="1769807"/>
            <a:chExt cx="12192000" cy="77263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lumMod val="7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3" y="1886142"/>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Reasons Students with IDD and ASD Leave Early</a:t>
              </a:r>
              <a:endParaRPr lang="en-US" dirty="0">
                <a:latin typeface="Calibri" panose="020F0502020204030204" pitchFamily="34" charset="0"/>
                <a:cs typeface="Calibri" panose="020F0502020204030204" pitchFamily="34" charset="0"/>
              </a:endParaRPr>
            </a:p>
          </p:txBody>
        </p:sp>
      </p:grpSp>
      <p:pic>
        <p:nvPicPr>
          <p:cNvPr id="9" name="Picture 8" descr="A silhouette of a person with a hand on his head">
            <a:extLst>
              <a:ext uri="{FF2B5EF4-FFF2-40B4-BE49-F238E27FC236}">
                <a16:creationId xmlns:a16="http://schemas.microsoft.com/office/drawing/2014/main" id="{69E7F6C7-06D2-2A27-4D24-13E86F08851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2153"/>
          <a:stretch/>
        </p:blipFill>
        <p:spPr>
          <a:xfrm>
            <a:off x="0" y="845819"/>
            <a:ext cx="4078514" cy="6012181"/>
          </a:xfrm>
          <a:prstGeom prst="rect">
            <a:avLst/>
          </a:prstGeom>
        </p:spPr>
      </p:pic>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3904342" y="1008790"/>
            <a:ext cx="8470730" cy="5427057"/>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279400"/>
            <a:r>
              <a:rPr lang="en-US" sz="3200" dirty="0">
                <a:latin typeface="Calibri" panose="020F0502020204030204" pitchFamily="34" charset="0"/>
                <a:cs typeface="Calibri" panose="020F0502020204030204" pitchFamily="34" charset="0"/>
              </a:rPr>
              <a:t>Lack of </a:t>
            </a:r>
            <a:r>
              <a:rPr lang="en-US" sz="3200" b="1" dirty="0">
                <a:latin typeface="Calibri" panose="020F0502020204030204" pitchFamily="34" charset="0"/>
                <a:cs typeface="Calibri" panose="020F0502020204030204" pitchFamily="34" charset="0"/>
              </a:rPr>
              <a:t>transition planning </a:t>
            </a:r>
            <a:r>
              <a:rPr lang="en-US" sz="3200" dirty="0">
                <a:latin typeface="Calibri" panose="020F0502020204030204" pitchFamily="34" charset="0"/>
                <a:cs typeface="Calibri" panose="020F0502020204030204" pitchFamily="34" charset="0"/>
              </a:rPr>
              <a:t>in high school </a:t>
            </a:r>
          </a:p>
          <a:p>
            <a:pPr marL="457200" indent="-279400"/>
            <a:r>
              <a:rPr lang="en-US" sz="3200" dirty="0">
                <a:latin typeface="Calibri" panose="020F0502020204030204" pitchFamily="34" charset="0"/>
                <a:cs typeface="Calibri" panose="020F0502020204030204" pitchFamily="34" charset="0"/>
              </a:rPr>
              <a:t>Student </a:t>
            </a:r>
            <a:r>
              <a:rPr lang="en-US" sz="3200" b="1" dirty="0">
                <a:latin typeface="Calibri" panose="020F0502020204030204" pitchFamily="34" charset="0"/>
                <a:cs typeface="Calibri" panose="020F0502020204030204" pitchFamily="34" charset="0"/>
              </a:rPr>
              <a:t>readiness, expectations</a:t>
            </a:r>
            <a:r>
              <a:rPr lang="en-US" sz="3200" dirty="0">
                <a:latin typeface="Calibri" panose="020F0502020204030204" pitchFamily="34" charset="0"/>
                <a:cs typeface="Calibri" panose="020F0502020204030204" pitchFamily="34" charset="0"/>
              </a:rPr>
              <a:t>, lack of </a:t>
            </a:r>
            <a:r>
              <a:rPr lang="en-US" sz="3200" b="1" dirty="0">
                <a:latin typeface="Calibri" panose="020F0502020204030204" pitchFamily="34" charset="0"/>
                <a:cs typeface="Calibri" panose="020F0502020204030204" pitchFamily="34" charset="0"/>
              </a:rPr>
              <a:t>disclosure</a:t>
            </a:r>
          </a:p>
          <a:p>
            <a:pPr marL="457200" indent="-279400"/>
            <a:r>
              <a:rPr lang="en-US" sz="3200" dirty="0">
                <a:latin typeface="Calibri" panose="020F0502020204030204" pitchFamily="34" charset="0"/>
                <a:cs typeface="Calibri" panose="020F0502020204030204" pitchFamily="34" charset="0"/>
              </a:rPr>
              <a:t>Institutional lack of </a:t>
            </a:r>
            <a:r>
              <a:rPr lang="en-US" sz="3200" b="1" dirty="0">
                <a:latin typeface="Calibri" panose="020F0502020204030204" pitchFamily="34" charset="0"/>
                <a:cs typeface="Calibri" panose="020F0502020204030204" pitchFamily="34" charset="0"/>
              </a:rPr>
              <a:t>knowledge and support </a:t>
            </a:r>
            <a:r>
              <a:rPr lang="en-US" sz="3200" dirty="0">
                <a:latin typeface="Calibri" panose="020F0502020204030204" pitchFamily="34" charset="0"/>
                <a:cs typeface="Calibri" panose="020F0502020204030204" pitchFamily="34" charset="0"/>
              </a:rPr>
              <a:t>at college/higher level education</a:t>
            </a:r>
          </a:p>
          <a:p>
            <a:pPr marL="457200" indent="-279400"/>
            <a:r>
              <a:rPr lang="en-US" sz="3200" dirty="0">
                <a:latin typeface="Calibri" panose="020F0502020204030204" pitchFamily="34" charset="0"/>
                <a:cs typeface="Calibri" panose="020F0502020204030204" pitchFamily="34" charset="0"/>
              </a:rPr>
              <a:t>Challenges with s</a:t>
            </a:r>
            <a:r>
              <a:rPr lang="en-US" sz="3200" b="1" dirty="0">
                <a:latin typeface="Calibri" panose="020F0502020204030204" pitchFamily="34" charset="0"/>
                <a:cs typeface="Calibri" panose="020F0502020204030204" pitchFamily="34" charset="0"/>
              </a:rPr>
              <a:t>ocial engagement, self-advocacy, and executive function </a:t>
            </a:r>
            <a:r>
              <a:rPr lang="en-US" sz="3200" dirty="0">
                <a:latin typeface="Calibri" panose="020F0502020204030204" pitchFamily="34" charset="0"/>
                <a:cs typeface="Calibri" panose="020F0502020204030204" pitchFamily="34" charset="0"/>
              </a:rPr>
              <a:t>are interrelated and perpetuate challenges in navigating college and leaving early</a:t>
            </a:r>
          </a:p>
          <a:p>
            <a:pPr marL="457200" indent="-279400"/>
            <a:r>
              <a:rPr lang="en-US" sz="3200" dirty="0">
                <a:latin typeface="Calibri" panose="020F0502020204030204" pitchFamily="34" charset="0"/>
                <a:cs typeface="Calibri" panose="020F0502020204030204" pitchFamily="34" charset="0"/>
              </a:rPr>
              <a:t>Additional </a:t>
            </a:r>
            <a:r>
              <a:rPr lang="en-US" sz="3200" b="1" dirty="0">
                <a:latin typeface="Calibri" panose="020F0502020204030204" pitchFamily="34" charset="0"/>
                <a:cs typeface="Calibri" panose="020F0502020204030204" pitchFamily="34" charset="0"/>
              </a:rPr>
              <a:t>targeted supports </a:t>
            </a:r>
            <a:r>
              <a:rPr lang="en-US" sz="3200" dirty="0">
                <a:latin typeface="Calibri" panose="020F0502020204030204" pitchFamily="34" charset="0"/>
                <a:cs typeface="Calibri" panose="020F0502020204030204" pitchFamily="34" charset="0"/>
              </a:rPr>
              <a:t>are needed for improved outcomes for students with </a:t>
            </a:r>
            <a:r>
              <a:rPr lang="en-US" sz="3200" b="1" dirty="0">
                <a:latin typeface="Calibri" panose="020F0502020204030204" pitchFamily="34" charset="0"/>
                <a:cs typeface="Calibri" panose="020F0502020204030204" pitchFamily="34" charset="0"/>
              </a:rPr>
              <a:t>ASD</a:t>
            </a:r>
          </a:p>
          <a:p>
            <a:pPr marL="457200" indent="-279400"/>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601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5C849-B438-47EE-431F-99D96D5A1BB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F59560-4EC8-31E5-C727-219DAE6CC1A7}"/>
              </a:ext>
            </a:extLst>
          </p:cNvPr>
          <p:cNvSpPr>
            <a:spLocks noGrp="1"/>
          </p:cNvSpPr>
          <p:nvPr>
            <p:ph type="sldNum" sz="quarter" idx="12"/>
          </p:nvPr>
        </p:nvSpPr>
        <p:spPr/>
        <p:txBody>
          <a:bodyPr/>
          <a:lstStyle/>
          <a:p>
            <a:fld id="{DAFE32E5-E969-41B5-9854-2B7067549FE3}" type="slidenum">
              <a:rPr lang="en-US" smtClean="0"/>
              <a:pPr/>
              <a:t>46</a:t>
            </a:fld>
            <a:endParaRPr lang="en-US" dirty="0"/>
          </a:p>
        </p:txBody>
      </p:sp>
      <p:grpSp>
        <p:nvGrpSpPr>
          <p:cNvPr id="8" name="Group 7">
            <a:extLst>
              <a:ext uri="{FF2B5EF4-FFF2-40B4-BE49-F238E27FC236}">
                <a16:creationId xmlns:a16="http://schemas.microsoft.com/office/drawing/2014/main" id="{2DDEDE39-628C-4D74-8D94-2A0275536AD3}"/>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50C2BAA8-6AA2-4E02-C9AC-A5A7E53D11EC}"/>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13822D5D-93BD-B320-2577-688D9E6619BB}"/>
                </a:ext>
              </a:extLst>
            </p:cNvPr>
            <p:cNvSpPr txBox="1">
              <a:spLocks/>
            </p:cNvSpPr>
            <p:nvPr/>
          </p:nvSpPr>
          <p:spPr>
            <a:xfrm>
              <a:off x="1905000" y="1798970"/>
              <a:ext cx="9004299" cy="708255"/>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Social Communication-College</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05A701FE-662D-5ED6-774D-5D4012CFEE26}"/>
              </a:ext>
            </a:extLst>
          </p:cNvPr>
          <p:cNvSpPr txBox="1">
            <a:spLocks/>
          </p:cNvSpPr>
          <p:nvPr/>
        </p:nvSpPr>
        <p:spPr>
          <a:xfrm>
            <a:off x="125733" y="941930"/>
            <a:ext cx="10273326" cy="1693694"/>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2">
                    <a:lumMod val="25000"/>
                  </a:schemeClr>
                </a:solidFill>
                <a:latin typeface="Calibri" panose="020F0502020204030204" pitchFamily="34" charset="0"/>
                <a:cs typeface="Calibri" panose="020F0502020204030204" pitchFamily="34" charset="0"/>
              </a:rPr>
              <a:t>Video: Autism Goes to College, What do Professors Really Think About Autistic Students?</a:t>
            </a:r>
          </a:p>
          <a:p>
            <a:pPr marL="114300" indent="0">
              <a:buNone/>
            </a:pPr>
            <a:endParaRPr lang="en-US" sz="3200" dirty="0">
              <a:solidFill>
                <a:schemeClr val="bg2">
                  <a:lumMod val="25000"/>
                </a:schemeClr>
              </a:solidFill>
              <a:latin typeface="Calibri" panose="020F0502020204030204" pitchFamily="34" charset="0"/>
              <a:cs typeface="Calibri" panose="020F0502020204030204" pitchFamily="34" charset="0"/>
            </a:endParaRPr>
          </a:p>
          <a:p>
            <a:pPr marL="406400" indent="-292100"/>
            <a:endParaRPr lang="en-US" sz="2800" dirty="0">
              <a:latin typeface="Calibri" panose="020F0502020204030204" pitchFamily="34" charset="0"/>
              <a:cs typeface="Calibri" panose="020F0502020204030204" pitchFamily="34" charset="0"/>
            </a:endParaRPr>
          </a:p>
        </p:txBody>
      </p:sp>
      <p:pic>
        <p:nvPicPr>
          <p:cNvPr id="7" name="Picture 6">
            <a:hlinkClick r:id="rId2"/>
            <a:extLst>
              <a:ext uri="{FF2B5EF4-FFF2-40B4-BE49-F238E27FC236}">
                <a16:creationId xmlns:a16="http://schemas.microsoft.com/office/drawing/2014/main" id="{0A922E68-D9B8-7B6D-A399-308569241E0D}"/>
              </a:ext>
            </a:extLst>
          </p:cNvPr>
          <p:cNvPicPr>
            <a:picLocks noChangeAspect="1"/>
          </p:cNvPicPr>
          <p:nvPr/>
        </p:nvPicPr>
        <p:blipFill rotWithShape="1">
          <a:blip r:embed="rId3"/>
          <a:srcRect l="1764" t="30000" r="65222" b="16144"/>
          <a:stretch/>
        </p:blipFill>
        <p:spPr>
          <a:xfrm>
            <a:off x="2280545" y="2384612"/>
            <a:ext cx="7216587" cy="3310950"/>
          </a:xfrm>
          <a:prstGeom prst="rect">
            <a:avLst/>
          </a:prstGeom>
          <a:ln w="28575">
            <a:solidFill>
              <a:schemeClr val="bg1">
                <a:lumMod val="85000"/>
              </a:schemeClr>
            </a:solidFill>
          </a:ln>
        </p:spPr>
      </p:pic>
    </p:spTree>
    <p:extLst>
      <p:ext uri="{BB962C8B-B14F-4D97-AF65-F5344CB8AC3E}">
        <p14:creationId xmlns:p14="http://schemas.microsoft.com/office/powerpoint/2010/main" val="40286600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47</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86217"/>
            <a:chOff x="0" y="1769807"/>
            <a:chExt cx="12192000" cy="77263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3" y="1886142"/>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Research</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48252" y="1066799"/>
            <a:ext cx="11850368" cy="845821"/>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latin typeface="Calibri" panose="020F0502020204030204" pitchFamily="34" charset="0"/>
                <a:cs typeface="Calibri" panose="020F0502020204030204" pitchFamily="34" charset="0"/>
              </a:rPr>
              <a:t>Transition Planning and Readiness</a:t>
            </a:r>
            <a:endParaRPr lang="en-US" sz="48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C125183-06FC-854D-908D-7418CC6DF06C}"/>
              </a:ext>
            </a:extLst>
          </p:cNvPr>
          <p:cNvPicPr>
            <a:picLocks noChangeAspect="1"/>
          </p:cNvPicPr>
          <p:nvPr/>
        </p:nvPicPr>
        <p:blipFill rotWithShape="1">
          <a:blip r:embed="rId3"/>
          <a:srcRect t="10210" b="24920"/>
          <a:stretch/>
        </p:blipFill>
        <p:spPr>
          <a:xfrm>
            <a:off x="-263" y="2133600"/>
            <a:ext cx="12192000" cy="5397500"/>
          </a:xfrm>
          <a:prstGeom prst="rect">
            <a:avLst/>
          </a:prstGeom>
        </p:spPr>
      </p:pic>
    </p:spTree>
    <p:extLst>
      <p:ext uri="{BB962C8B-B14F-4D97-AF65-F5344CB8AC3E}">
        <p14:creationId xmlns:p14="http://schemas.microsoft.com/office/powerpoint/2010/main" val="4094558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48</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86217"/>
            <a:chOff x="0" y="1769807"/>
            <a:chExt cx="12192000" cy="77263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3" y="1886142"/>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Research Summary on College Experiences</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2" y="926617"/>
            <a:ext cx="11286501" cy="491538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latin typeface="Calibri" panose="020F0502020204030204" pitchFamily="34" charset="0"/>
                <a:cs typeface="Calibri" panose="020F0502020204030204" pitchFamily="34" charset="0"/>
              </a:rPr>
              <a:t>Lack of Transition Planning and Readiness: Research Summary</a:t>
            </a:r>
          </a:p>
          <a:p>
            <a:pPr marL="284163" indent="-284163">
              <a:lnSpc>
                <a:spcPct val="100000"/>
              </a:lnSpc>
              <a:spcBef>
                <a:spcPts val="0"/>
              </a:spcBef>
            </a:pPr>
            <a:r>
              <a:rPr lang="en-US" sz="3200" dirty="0">
                <a:latin typeface="Calibri" panose="020F0502020204030204" pitchFamily="34" charset="0"/>
                <a:cs typeface="Calibri" panose="020F0502020204030204" pitchFamily="34" charset="0"/>
              </a:rPr>
              <a:t>Students with IDD and ASD are not adequately prepared for transition to college in high school programs</a:t>
            </a:r>
          </a:p>
          <a:p>
            <a:pPr marL="284163" indent="-284163">
              <a:lnSpc>
                <a:spcPct val="100000"/>
              </a:lnSpc>
              <a:spcBef>
                <a:spcPts val="0"/>
              </a:spcBef>
            </a:pPr>
            <a:r>
              <a:rPr lang="en-US" sz="3200" dirty="0">
                <a:latin typeface="Calibri" panose="020F0502020204030204" pitchFamily="34" charset="0"/>
                <a:cs typeface="Calibri" panose="020F0502020204030204" pitchFamily="34" charset="0"/>
              </a:rPr>
              <a:t>Students with IDD and ASD are not entering college with basic skills for success in college</a:t>
            </a:r>
          </a:p>
          <a:p>
            <a:pPr marL="284163" indent="-284163">
              <a:lnSpc>
                <a:spcPct val="100000"/>
              </a:lnSpc>
              <a:spcBef>
                <a:spcPts val="0"/>
              </a:spcBef>
            </a:pPr>
            <a:r>
              <a:rPr lang="en-US" sz="3200" dirty="0">
                <a:latin typeface="Calibri" panose="020F0502020204030204" pitchFamily="34" charset="0"/>
                <a:cs typeface="Calibri" panose="020F0502020204030204" pitchFamily="34" charset="0"/>
              </a:rPr>
              <a:t>Students with ASD are less likely than peers to enroll in 2 or 4-year colleges</a:t>
            </a:r>
          </a:p>
          <a:p>
            <a:pPr marL="284163" indent="-284163">
              <a:lnSpc>
                <a:spcPct val="100000"/>
              </a:lnSpc>
              <a:spcBef>
                <a:spcPts val="0"/>
              </a:spcBef>
            </a:pPr>
            <a:r>
              <a:rPr lang="en-US" sz="3200" dirty="0">
                <a:latin typeface="Calibri" panose="020F0502020204030204" pitchFamily="34" charset="0"/>
                <a:cs typeface="Calibri" panose="020F0502020204030204" pitchFamily="34" charset="0"/>
              </a:rPr>
              <a:t>Programming in high school for transition in the areas of executive function, communication, living skills, and self-advocacy could be beneficial for student with IDD</a:t>
            </a:r>
          </a:p>
        </p:txBody>
      </p:sp>
      <p:sp>
        <p:nvSpPr>
          <p:cNvPr id="7" name="TextBox 6">
            <a:extLst>
              <a:ext uri="{FF2B5EF4-FFF2-40B4-BE49-F238E27FC236}">
                <a16:creationId xmlns:a16="http://schemas.microsoft.com/office/drawing/2014/main" id="{AD9EC189-8C53-1437-678B-20257D552F9E}"/>
              </a:ext>
            </a:extLst>
          </p:cNvPr>
          <p:cNvSpPr txBox="1"/>
          <p:nvPr/>
        </p:nvSpPr>
        <p:spPr>
          <a:xfrm>
            <a:off x="290285" y="6323598"/>
            <a:ext cx="9710057"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Jackson et al., 2018; White et al., 2017;White et al., 2016; Smith et al., 2012; Taylor &amp; Seltzer, 2010;</a:t>
            </a:r>
          </a:p>
        </p:txBody>
      </p:sp>
    </p:spTree>
    <p:extLst>
      <p:ext uri="{BB962C8B-B14F-4D97-AF65-F5344CB8AC3E}">
        <p14:creationId xmlns:p14="http://schemas.microsoft.com/office/powerpoint/2010/main" val="135688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49</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86217"/>
            <a:chOff x="0" y="1769807"/>
            <a:chExt cx="12192000" cy="77263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3" y="1886142"/>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ASD Research on College Experiences</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2" y="926617"/>
            <a:ext cx="11685268" cy="491538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latin typeface="Calibri" panose="020F0502020204030204" pitchFamily="34" charset="0"/>
                <a:cs typeface="Calibri" panose="020F0502020204030204" pitchFamily="34" charset="0"/>
              </a:rPr>
              <a:t>Lack of Transition Planning and Readiness-Supporting Citations</a:t>
            </a:r>
          </a:p>
          <a:p>
            <a:pPr marL="284163" indent="-220663">
              <a:lnSpc>
                <a:spcPct val="100000"/>
              </a:lnSpc>
              <a:spcBef>
                <a:spcPts val="0"/>
              </a:spcBef>
            </a:pPr>
            <a:r>
              <a:rPr lang="en-US" sz="2400" dirty="0">
                <a:latin typeface="Calibri" panose="020F0502020204030204" pitchFamily="34" charset="0"/>
                <a:cs typeface="Calibri" panose="020F0502020204030204" pitchFamily="34" charset="0"/>
              </a:rPr>
              <a:t>Students with ASD are less likely than peers to enroll in 2 or 4-year colleges than neurotypical peers, and peers with other disabilities (White, 2017)</a:t>
            </a:r>
          </a:p>
          <a:p>
            <a:pPr marL="284163" indent="-220663">
              <a:lnSpc>
                <a:spcPct val="100000"/>
              </a:lnSpc>
              <a:spcBef>
                <a:spcPts val="0"/>
              </a:spcBef>
            </a:pPr>
            <a:r>
              <a:rPr lang="en-US" sz="2400" dirty="0">
                <a:latin typeface="Calibri" panose="020F0502020204030204" pitchFamily="34" charset="0"/>
                <a:ea typeface="Calibri" panose="020F0502020204030204" pitchFamily="34" charset="0"/>
                <a:cs typeface="Calibri" panose="020F0502020204030204" pitchFamily="34" charset="0"/>
              </a:rPr>
              <a:t>45% of children with ASD and becoming adults in the next 10 years are expected to seek higher level education (Jackson et al., 2018) </a:t>
            </a:r>
          </a:p>
          <a:p>
            <a:pPr marL="284163" indent="-220663">
              <a:lnSpc>
                <a:spcPct val="100000"/>
              </a:lnSpc>
              <a:spcBef>
                <a:spcPts val="0"/>
              </a:spcBef>
            </a:pPr>
            <a:r>
              <a:rPr lang="en-US" sz="2400" dirty="0">
                <a:latin typeface="Calibri" panose="020F0502020204030204" pitchFamily="34" charset="0"/>
                <a:ea typeface="Calibri" panose="020F0502020204030204" pitchFamily="34" charset="0"/>
                <a:cs typeface="Calibri" panose="020F0502020204030204" pitchFamily="34" charset="0"/>
              </a:rPr>
              <a:t>Programming to support a smooth transition from high school to postsecondary education may prove critical in helping students succeed in the postsecondary environment, as well as preventing a host of adverse outcomes (i.e., skill loss, symptom exacerbation, and poor quality of life, in adulthood) (White et al., 2016).</a:t>
            </a:r>
          </a:p>
          <a:p>
            <a:pPr marL="284163" indent="-220663">
              <a:lnSpc>
                <a:spcPct val="100000"/>
              </a:lnSpc>
              <a:spcBef>
                <a:spcPts val="0"/>
              </a:spcBef>
            </a:pPr>
            <a:r>
              <a:rPr lang="en-US" sz="2400" dirty="0">
                <a:latin typeface="Calibri" panose="020F0502020204030204" pitchFamily="34" charset="0"/>
                <a:cs typeface="Calibri" panose="020F0502020204030204" pitchFamily="34" charset="0"/>
              </a:rPr>
              <a:t>ASD features such as social communication difficulties and daily living skills tends to peak, or sometimes worsen, after adolescence (Smith, Maenner, &amp; Seltzer, 2012; Taylor &amp; Seltzer, 2010), so intervening during this transition timeframe may be valuable when considering longer term outcomes  (White, et al., 2017)</a:t>
            </a:r>
          </a:p>
          <a:p>
            <a:pPr marL="284163" indent="-220663">
              <a:lnSpc>
                <a:spcPct val="100000"/>
              </a:lnSpc>
              <a:spcBef>
                <a:spcPts val="0"/>
              </a:spcBef>
            </a:pPr>
            <a:endParaRPr lang="en-US" sz="2400" dirty="0">
              <a:latin typeface="Calibri" panose="020F0502020204030204" pitchFamily="34" charset="0"/>
              <a:cs typeface="Calibri" panose="020F0502020204030204" pitchFamily="34" charset="0"/>
            </a:endParaRPr>
          </a:p>
          <a:p>
            <a:pPr marL="284163" indent="-220663">
              <a:lnSpc>
                <a:spcPct val="100000"/>
              </a:lnSpc>
              <a:spcBef>
                <a:spcPts val="0"/>
              </a:spcBef>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5208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43FC-E33C-E086-294B-309A18EF789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A5619B-51A7-1D5A-391C-3A6A4175F546}"/>
              </a:ext>
            </a:extLst>
          </p:cNvPr>
          <p:cNvSpPr>
            <a:spLocks noGrp="1"/>
          </p:cNvSpPr>
          <p:nvPr>
            <p:ph type="sldNum" sz="quarter" idx="12"/>
          </p:nvPr>
        </p:nvSpPr>
        <p:spPr/>
        <p:txBody>
          <a:bodyPr/>
          <a:lstStyle/>
          <a:p>
            <a:fld id="{DAFE32E5-E969-41B5-9854-2B7067549FE3}" type="slidenum">
              <a:rPr lang="en-US" smtClean="0"/>
              <a:pPr/>
              <a:t>5</a:t>
            </a:fld>
            <a:endParaRPr lang="en-US" dirty="0"/>
          </a:p>
        </p:txBody>
      </p:sp>
      <p:grpSp>
        <p:nvGrpSpPr>
          <p:cNvPr id="8" name="Group 7">
            <a:extLst>
              <a:ext uri="{FF2B5EF4-FFF2-40B4-BE49-F238E27FC236}">
                <a16:creationId xmlns:a16="http://schemas.microsoft.com/office/drawing/2014/main" id="{0C4C272A-13D7-FA3E-3124-7901644715E5}"/>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82284317-6804-F086-D100-FBEF27980623}"/>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0F797E55-8C7F-A883-AA07-D0354E2233D1}"/>
                </a:ext>
              </a:extLst>
            </p:cNvPr>
            <p:cNvSpPr txBox="1">
              <a:spLocks/>
            </p:cNvSpPr>
            <p:nvPr/>
          </p:nvSpPr>
          <p:spPr>
            <a:xfrm>
              <a:off x="2418736" y="1798970"/>
              <a:ext cx="7059562"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bg1"/>
                  </a:solidFill>
                  <a:latin typeface="Calibri" panose="020F0502020204030204" pitchFamily="34" charset="0"/>
                  <a:cs typeface="Calibri" panose="020F0502020204030204" pitchFamily="34" charset="0"/>
                </a:rPr>
                <a:t>Participants</a:t>
              </a:r>
              <a:endParaRPr lang="en-US" sz="2800" dirty="0">
                <a:latin typeface="Calibri" panose="020F050202020403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id="{497F79E0-48C4-69B4-8141-4E27D48E970A}"/>
              </a:ext>
            </a:extLst>
          </p:cNvPr>
          <p:cNvPicPr>
            <a:picLocks noChangeAspect="1"/>
          </p:cNvPicPr>
          <p:nvPr/>
        </p:nvPicPr>
        <p:blipFill rotWithShape="1">
          <a:blip r:embed="rId3"/>
          <a:srcRect l="17974" t="24053" r="19543" b="22649"/>
          <a:stretch/>
        </p:blipFill>
        <p:spPr>
          <a:xfrm>
            <a:off x="6547589" y="1234440"/>
            <a:ext cx="5307708" cy="4527516"/>
          </a:xfrm>
          <a:prstGeom prst="rect">
            <a:avLst/>
          </a:prstGeom>
        </p:spPr>
      </p:pic>
      <p:sp>
        <p:nvSpPr>
          <p:cNvPr id="2" name="Text Placeholder 35">
            <a:extLst>
              <a:ext uri="{FF2B5EF4-FFF2-40B4-BE49-F238E27FC236}">
                <a16:creationId xmlns:a16="http://schemas.microsoft.com/office/drawing/2014/main" id="{4A212987-69E2-527C-C3CE-14E84C7F5C59}"/>
              </a:ext>
            </a:extLst>
          </p:cNvPr>
          <p:cNvSpPr txBox="1">
            <a:spLocks/>
          </p:cNvSpPr>
          <p:nvPr/>
        </p:nvSpPr>
        <p:spPr>
          <a:xfrm>
            <a:off x="1" y="881620"/>
            <a:ext cx="6472518" cy="4741940"/>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lvl="1"/>
            <a:r>
              <a:rPr lang="en-US" sz="3600" dirty="0">
                <a:solidFill>
                  <a:schemeClr val="tx2">
                    <a:lumMod val="75000"/>
                  </a:schemeClr>
                </a:solidFill>
                <a:latin typeface="Calibri" panose="020F0502020204030204" pitchFamily="34" charset="0"/>
                <a:cs typeface="Calibri" panose="020F0502020204030204" pitchFamily="34" charset="0"/>
              </a:rPr>
              <a:t>Self-advocates</a:t>
            </a:r>
          </a:p>
          <a:p>
            <a:pPr marL="514350" lvl="1"/>
            <a:r>
              <a:rPr lang="en-US" sz="3600" dirty="0">
                <a:solidFill>
                  <a:schemeClr val="tx2">
                    <a:lumMod val="75000"/>
                  </a:schemeClr>
                </a:solidFill>
                <a:latin typeface="Calibri" panose="020F0502020204030204" pitchFamily="34" charset="0"/>
                <a:cs typeface="Calibri" panose="020F0502020204030204" pitchFamily="34" charset="0"/>
              </a:rPr>
              <a:t>Parents</a:t>
            </a:r>
          </a:p>
          <a:p>
            <a:pPr marL="514350" lvl="1"/>
            <a:r>
              <a:rPr lang="en-US" sz="3600" dirty="0">
                <a:solidFill>
                  <a:schemeClr val="tx2">
                    <a:lumMod val="75000"/>
                  </a:schemeClr>
                </a:solidFill>
                <a:latin typeface="Calibri" panose="020F0502020204030204" pitchFamily="34" charset="0"/>
                <a:cs typeface="Calibri" panose="020F0502020204030204" pitchFamily="34" charset="0"/>
              </a:rPr>
              <a:t>Educators (general or special education, transition coordinators, administrators)</a:t>
            </a:r>
          </a:p>
          <a:p>
            <a:pPr marL="514350" lvl="1"/>
            <a:r>
              <a:rPr lang="en-US" sz="3600" dirty="0">
                <a:solidFill>
                  <a:schemeClr val="tx2">
                    <a:lumMod val="75000"/>
                  </a:schemeClr>
                </a:solidFill>
                <a:latin typeface="Calibri" panose="020F0502020204030204" pitchFamily="34" charset="0"/>
                <a:cs typeface="Calibri" panose="020F0502020204030204" pitchFamily="34" charset="0"/>
              </a:rPr>
              <a:t>Vocational rehabilitation </a:t>
            </a:r>
          </a:p>
          <a:p>
            <a:pPr marL="514350" lvl="1"/>
            <a:r>
              <a:rPr lang="en-US" sz="3600" dirty="0">
                <a:solidFill>
                  <a:schemeClr val="tx2">
                    <a:lumMod val="75000"/>
                  </a:schemeClr>
                </a:solidFill>
                <a:latin typeface="Calibri" panose="020F0502020204030204" pitchFamily="34" charset="0"/>
                <a:cs typeface="Calibri" panose="020F0502020204030204" pitchFamily="34" charset="0"/>
              </a:rPr>
              <a:t>Professional services or therapists (Counselors, SLPs, OTs, Psychologists, BCBAs, other)</a:t>
            </a:r>
          </a:p>
          <a:p>
            <a:pPr marL="284163" indent="-284163"/>
            <a:endParaRPr lang="en-US" sz="2800" dirty="0">
              <a:latin typeface="Calibri" panose="020F0502020204030204" pitchFamily="34" charset="0"/>
              <a:cs typeface="Calibri" panose="020F0502020204030204" pitchFamily="34" charset="0"/>
            </a:endParaRPr>
          </a:p>
          <a:p>
            <a:pPr marL="284163" indent="-284163"/>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595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50</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86217"/>
            <a:chOff x="0" y="1769807"/>
            <a:chExt cx="12192000" cy="77263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3" y="1886142"/>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Research</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2" y="926617"/>
            <a:ext cx="11850368" cy="491538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 b="1" dirty="0">
              <a:latin typeface="Calibri" panose="020F0502020204030204" pitchFamily="34" charset="0"/>
              <a:cs typeface="Calibri" panose="020F0502020204030204" pitchFamily="34" charset="0"/>
            </a:endParaRPr>
          </a:p>
          <a:p>
            <a:pPr marL="0" indent="0" algn="ctr">
              <a:buNone/>
            </a:pPr>
            <a:r>
              <a:rPr lang="en-US" sz="5400" b="1" dirty="0">
                <a:solidFill>
                  <a:schemeClr val="bg2">
                    <a:lumMod val="25000"/>
                  </a:schemeClr>
                </a:solidFill>
                <a:latin typeface="Calibri" panose="020F0502020204030204" pitchFamily="34" charset="0"/>
                <a:cs typeface="Calibri" panose="020F0502020204030204" pitchFamily="34" charset="0"/>
              </a:rPr>
              <a:t>Institutional Challenges</a:t>
            </a:r>
            <a:endParaRPr lang="en-US" sz="4800" dirty="0">
              <a:solidFill>
                <a:schemeClr val="bg2">
                  <a:lumMod val="25000"/>
                </a:schemeClr>
              </a:solidFill>
              <a:latin typeface="Calibri" panose="020F0502020204030204" pitchFamily="34" charset="0"/>
              <a:cs typeface="Calibri" panose="020F0502020204030204" pitchFamily="34" charset="0"/>
            </a:endParaRPr>
          </a:p>
        </p:txBody>
      </p:sp>
      <p:pic>
        <p:nvPicPr>
          <p:cNvPr id="1026" name="Picture 2" descr="Disability Services | William Peace University">
            <a:extLst>
              <a:ext uri="{FF2B5EF4-FFF2-40B4-BE49-F238E27FC236}">
                <a16:creationId xmlns:a16="http://schemas.microsoft.com/office/drawing/2014/main" id="{FD20C610-0AA6-F27A-03BE-B40DB6C8AB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612"/>
          <a:stretch/>
        </p:blipFill>
        <p:spPr bwMode="auto">
          <a:xfrm>
            <a:off x="0" y="2120900"/>
            <a:ext cx="12192000" cy="473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3171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BB012-A3E5-BEC2-8B20-16E54B30976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6028F7-BBA5-7374-0C73-62C5E8D4B93B}"/>
              </a:ext>
            </a:extLst>
          </p:cNvPr>
          <p:cNvSpPr>
            <a:spLocks noGrp="1"/>
          </p:cNvSpPr>
          <p:nvPr>
            <p:ph type="sldNum" sz="quarter" idx="12"/>
          </p:nvPr>
        </p:nvSpPr>
        <p:spPr/>
        <p:txBody>
          <a:bodyPr/>
          <a:lstStyle/>
          <a:p>
            <a:fld id="{DAFE32E5-E969-41B5-9854-2B7067549FE3}" type="slidenum">
              <a:rPr lang="en-US" smtClean="0"/>
              <a:pPr/>
              <a:t>51</a:t>
            </a:fld>
            <a:endParaRPr lang="en-US" dirty="0"/>
          </a:p>
        </p:txBody>
      </p:sp>
      <p:grpSp>
        <p:nvGrpSpPr>
          <p:cNvPr id="8" name="Group 7">
            <a:extLst>
              <a:ext uri="{FF2B5EF4-FFF2-40B4-BE49-F238E27FC236}">
                <a16:creationId xmlns:a16="http://schemas.microsoft.com/office/drawing/2014/main" id="{76ED9DA5-3784-2AD0-C37B-BB4348712D2F}"/>
              </a:ext>
            </a:extLst>
          </p:cNvPr>
          <p:cNvGrpSpPr/>
          <p:nvPr/>
        </p:nvGrpSpPr>
        <p:grpSpPr>
          <a:xfrm>
            <a:off x="0" y="-1"/>
            <a:ext cx="12192000" cy="886217"/>
            <a:chOff x="0" y="1769807"/>
            <a:chExt cx="12192000" cy="772638"/>
          </a:xfrm>
        </p:grpSpPr>
        <p:sp>
          <p:nvSpPr>
            <p:cNvPr id="4" name="Text Placeholder 12">
              <a:extLst>
                <a:ext uri="{FF2B5EF4-FFF2-40B4-BE49-F238E27FC236}">
                  <a16:creationId xmlns:a16="http://schemas.microsoft.com/office/drawing/2014/main" id="{A3DE3979-5296-5F11-8873-B12E45DBACEA}"/>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4826AFB4-70E2-5CB0-7296-7196F2FAD95D}"/>
                </a:ext>
              </a:extLst>
            </p:cNvPr>
            <p:cNvSpPr txBox="1">
              <a:spLocks/>
            </p:cNvSpPr>
            <p:nvPr/>
          </p:nvSpPr>
          <p:spPr>
            <a:xfrm>
              <a:off x="125733" y="1886142"/>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True or False</a:t>
              </a:r>
              <a:endParaRPr lang="en-US" sz="2400" dirty="0">
                <a:latin typeface="Calibri" panose="020F0502020204030204" pitchFamily="34" charset="0"/>
                <a:cs typeface="Calibri" panose="020F0502020204030204" pitchFamily="34" charset="0"/>
              </a:endParaRPr>
            </a:p>
          </p:txBody>
        </p:sp>
      </p:grpSp>
      <p:sp>
        <p:nvSpPr>
          <p:cNvPr id="10" name="Thought Bubble: Cloud 9">
            <a:extLst>
              <a:ext uri="{FF2B5EF4-FFF2-40B4-BE49-F238E27FC236}">
                <a16:creationId xmlns:a16="http://schemas.microsoft.com/office/drawing/2014/main" id="{E3A9851C-31E4-5C7E-E8A4-4351E2D53234}"/>
              </a:ext>
            </a:extLst>
          </p:cNvPr>
          <p:cNvSpPr/>
          <p:nvPr/>
        </p:nvSpPr>
        <p:spPr>
          <a:xfrm>
            <a:off x="435935" y="979255"/>
            <a:ext cx="5475767" cy="5591666"/>
          </a:xfrm>
          <a:prstGeom prst="cloudCallout">
            <a:avLst>
              <a:gd name="adj1" fmla="val 74885"/>
              <a:gd name="adj2" fmla="val 21702"/>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Students with IDDs and ASD may not disclose their disability to campus disability support offices. </a:t>
            </a:r>
          </a:p>
        </p:txBody>
      </p:sp>
      <p:sp>
        <p:nvSpPr>
          <p:cNvPr id="11" name="TextBox 10">
            <a:extLst>
              <a:ext uri="{FF2B5EF4-FFF2-40B4-BE49-F238E27FC236}">
                <a16:creationId xmlns:a16="http://schemas.microsoft.com/office/drawing/2014/main" id="{FE2D88F5-B444-EED2-CD44-257C93160C38}"/>
              </a:ext>
            </a:extLst>
          </p:cNvPr>
          <p:cNvSpPr txBox="1"/>
          <p:nvPr/>
        </p:nvSpPr>
        <p:spPr>
          <a:xfrm>
            <a:off x="6719777" y="1892595"/>
            <a:ext cx="429555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rPr>
              <a:t>True</a:t>
            </a:r>
            <a:endParaRPr kumimoji="0" lang="en-US" sz="18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latin typeface="Arial Black" panose="020B0A040201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accent1">
                    <a:lumMod val="75000"/>
                  </a:schemeClr>
                </a:solidFill>
                <a:latin typeface="Arial" panose="020B0604020202020204" pitchFamily="34" charset="0"/>
                <a:cs typeface="Arial" panose="020B0604020202020204" pitchFamily="34" charset="0"/>
              </a:rPr>
              <a:t>M</a:t>
            </a:r>
            <a:r>
              <a:rPr kumimoji="0" lang="en-US" sz="18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any try to fit in and are</a:t>
            </a:r>
            <a:r>
              <a:rPr kumimoji="0" lang="en-US" sz="1800" b="1" i="0" u="none" strike="noStrike" kern="1200" cap="none" spc="0" normalizeH="0" noProof="0" dirty="0">
                <a:ln>
                  <a:noFill/>
                </a:ln>
                <a:solidFill>
                  <a:schemeClr val="accent1">
                    <a:lumMod val="75000"/>
                  </a:schemeClr>
                </a:solidFill>
                <a:effectLst/>
                <a:uLnTx/>
                <a:uFillTx/>
                <a:latin typeface="Arial" panose="020B0604020202020204" pitchFamily="34" charset="0"/>
                <a:cs typeface="Arial" panose="020B0604020202020204" pitchFamily="34" charset="0"/>
              </a:rPr>
              <a:t> concerned about being stigmatized</a:t>
            </a:r>
            <a:endParaRPr kumimoji="0" lang="en-US" sz="20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endParaRPr>
          </a:p>
        </p:txBody>
      </p:sp>
      <p:pic>
        <p:nvPicPr>
          <p:cNvPr id="2" name="Picture 2" descr="Loop Success GIF by Matthew Butler">
            <a:extLst>
              <a:ext uri="{FF2B5EF4-FFF2-40B4-BE49-F238E27FC236}">
                <a16:creationId xmlns:a16="http://schemas.microsoft.com/office/drawing/2014/main" id="{8600A212-3D55-FAF2-E9E6-141232667F4C}"/>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11964" r="9804"/>
          <a:stretch/>
        </p:blipFill>
        <p:spPr bwMode="auto">
          <a:xfrm>
            <a:off x="7719237" y="4263963"/>
            <a:ext cx="2690038" cy="1932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7751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9EE81-819C-2E31-27AA-98CB4AF0D36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88A0A1-092C-B035-6878-726D9D692A59}"/>
              </a:ext>
            </a:extLst>
          </p:cNvPr>
          <p:cNvSpPr>
            <a:spLocks noGrp="1"/>
          </p:cNvSpPr>
          <p:nvPr>
            <p:ph type="sldNum" sz="quarter" idx="12"/>
          </p:nvPr>
        </p:nvSpPr>
        <p:spPr/>
        <p:txBody>
          <a:bodyPr/>
          <a:lstStyle/>
          <a:p>
            <a:fld id="{DAFE32E5-E969-41B5-9854-2B7067549FE3}" type="slidenum">
              <a:rPr lang="en-US" smtClean="0"/>
              <a:pPr/>
              <a:t>52</a:t>
            </a:fld>
            <a:endParaRPr lang="en-US" dirty="0"/>
          </a:p>
        </p:txBody>
      </p:sp>
      <p:grpSp>
        <p:nvGrpSpPr>
          <p:cNvPr id="8" name="Group 7">
            <a:extLst>
              <a:ext uri="{FF2B5EF4-FFF2-40B4-BE49-F238E27FC236}">
                <a16:creationId xmlns:a16="http://schemas.microsoft.com/office/drawing/2014/main" id="{59A6E539-2559-19BD-377E-D51DCE68AFD4}"/>
              </a:ext>
            </a:extLst>
          </p:cNvPr>
          <p:cNvGrpSpPr/>
          <p:nvPr/>
        </p:nvGrpSpPr>
        <p:grpSpPr>
          <a:xfrm>
            <a:off x="0" y="0"/>
            <a:ext cx="12192000" cy="845820"/>
            <a:chOff x="170709" y="1769807"/>
            <a:chExt cx="12192000" cy="737418"/>
          </a:xfrm>
        </p:grpSpPr>
        <p:sp>
          <p:nvSpPr>
            <p:cNvPr id="4" name="Text Placeholder 12">
              <a:extLst>
                <a:ext uri="{FF2B5EF4-FFF2-40B4-BE49-F238E27FC236}">
                  <a16:creationId xmlns:a16="http://schemas.microsoft.com/office/drawing/2014/main" id="{FC5F7CB2-55F4-7FF3-F343-716FD9D0E4D9}"/>
                </a:ext>
              </a:extLst>
            </p:cNvPr>
            <p:cNvSpPr txBox="1">
              <a:spLocks/>
            </p:cNvSpPr>
            <p:nvPr/>
          </p:nvSpPr>
          <p:spPr>
            <a:xfrm>
              <a:off x="170709"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D233BF76-2FDA-E356-7940-554FAE2B7129}"/>
                </a:ext>
              </a:extLst>
            </p:cNvPr>
            <p:cNvSpPr txBox="1">
              <a:spLocks/>
            </p:cNvSpPr>
            <p:nvPr/>
          </p:nvSpPr>
          <p:spPr>
            <a:xfrm>
              <a:off x="439161" y="1810364"/>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True or False</a:t>
              </a:r>
              <a:endParaRPr lang="en-US" sz="2400" dirty="0">
                <a:latin typeface="Calibri" panose="020F0502020204030204" pitchFamily="34" charset="0"/>
                <a:cs typeface="Calibri" panose="020F0502020204030204" pitchFamily="34" charset="0"/>
              </a:endParaRPr>
            </a:p>
          </p:txBody>
        </p:sp>
      </p:grpSp>
      <p:sp>
        <p:nvSpPr>
          <p:cNvPr id="10" name="Thought Bubble: Cloud 9">
            <a:extLst>
              <a:ext uri="{FF2B5EF4-FFF2-40B4-BE49-F238E27FC236}">
                <a16:creationId xmlns:a16="http://schemas.microsoft.com/office/drawing/2014/main" id="{515359CE-5D51-E52B-0A51-6C3FC5501AB5}"/>
              </a:ext>
            </a:extLst>
          </p:cNvPr>
          <p:cNvSpPr/>
          <p:nvPr/>
        </p:nvSpPr>
        <p:spPr>
          <a:xfrm>
            <a:off x="435936" y="1060201"/>
            <a:ext cx="5454502" cy="5218293"/>
          </a:xfrm>
          <a:prstGeom prst="cloudCallout">
            <a:avLst>
              <a:gd name="adj1" fmla="val 74394"/>
              <a:gd name="adj2" fmla="val 27454"/>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Mental health concerns are a primary reason students with ASD leave college</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7036F7EE-1E25-37C1-E90C-792FD898F1BB}"/>
              </a:ext>
            </a:extLst>
          </p:cNvPr>
          <p:cNvSpPr txBox="1"/>
          <p:nvPr/>
        </p:nvSpPr>
        <p:spPr>
          <a:xfrm>
            <a:off x="6639101" y="1352628"/>
            <a:ext cx="4295553" cy="21082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rPr>
              <a:t>True</a:t>
            </a:r>
            <a:endParaRPr kumimoji="0" lang="en-US" sz="18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latin typeface="Arial Black" panose="020B0A04020102020204" pitchFamily="34" charset="0"/>
            </a:endParaRPr>
          </a:p>
          <a:p>
            <a:pPr lvl="0" algn="ctr">
              <a:spcBef>
                <a:spcPts val="600"/>
              </a:spcBef>
              <a:spcAft>
                <a:spcPts val="600"/>
              </a:spcAft>
              <a:defRPr/>
            </a:pPr>
            <a:r>
              <a:rPr lang="en-US" b="1" dirty="0">
                <a:solidFill>
                  <a:schemeClr val="accent1">
                    <a:lumMod val="75000"/>
                  </a:schemeClr>
                </a:solidFill>
                <a:latin typeface="Arial" panose="020B0604020202020204" pitchFamily="34" charset="0"/>
                <a:cs typeface="Arial" panose="020B0604020202020204" pitchFamily="34" charset="0"/>
              </a:rPr>
              <a:t>Perpetuated by lack of social, executive function, and self-advocacy skills</a:t>
            </a:r>
            <a:endParaRPr kumimoji="0" lang="en-US" sz="20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endParaRPr>
          </a:p>
        </p:txBody>
      </p:sp>
      <p:pic>
        <p:nvPicPr>
          <p:cNvPr id="3074" name="Picture 2" descr="Loop Success GIF by Matthew Butler">
            <a:extLst>
              <a:ext uri="{FF2B5EF4-FFF2-40B4-BE49-F238E27FC236}">
                <a16:creationId xmlns:a16="http://schemas.microsoft.com/office/drawing/2014/main" id="{44AB41E3-22EA-34D2-F2A8-7170A535202D}"/>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11964" r="9804"/>
          <a:stretch/>
        </p:blipFill>
        <p:spPr bwMode="auto">
          <a:xfrm>
            <a:off x="7719237" y="4263963"/>
            <a:ext cx="2690038" cy="1932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5036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F14B9-EEE2-4F30-C9EF-E207F87F1DE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EF9FCC-D07B-7E20-CEA8-89C571DD9CD6}"/>
              </a:ext>
            </a:extLst>
          </p:cNvPr>
          <p:cNvSpPr>
            <a:spLocks noGrp="1"/>
          </p:cNvSpPr>
          <p:nvPr>
            <p:ph type="sldNum" sz="quarter" idx="12"/>
          </p:nvPr>
        </p:nvSpPr>
        <p:spPr/>
        <p:txBody>
          <a:bodyPr/>
          <a:lstStyle/>
          <a:p>
            <a:fld id="{DAFE32E5-E969-41B5-9854-2B7067549FE3}" type="slidenum">
              <a:rPr lang="en-US" smtClean="0"/>
              <a:pPr/>
              <a:t>53</a:t>
            </a:fld>
            <a:endParaRPr lang="en-US" dirty="0"/>
          </a:p>
        </p:txBody>
      </p:sp>
      <p:grpSp>
        <p:nvGrpSpPr>
          <p:cNvPr id="8" name="Group 7">
            <a:extLst>
              <a:ext uri="{FF2B5EF4-FFF2-40B4-BE49-F238E27FC236}">
                <a16:creationId xmlns:a16="http://schemas.microsoft.com/office/drawing/2014/main" id="{CDE36E22-60E7-7B91-4348-897043AED830}"/>
              </a:ext>
            </a:extLst>
          </p:cNvPr>
          <p:cNvGrpSpPr/>
          <p:nvPr/>
        </p:nvGrpSpPr>
        <p:grpSpPr>
          <a:xfrm>
            <a:off x="0" y="-1"/>
            <a:ext cx="12192000" cy="886217"/>
            <a:chOff x="0" y="1769807"/>
            <a:chExt cx="12192000" cy="772638"/>
          </a:xfrm>
        </p:grpSpPr>
        <p:sp>
          <p:nvSpPr>
            <p:cNvPr id="4" name="Text Placeholder 12">
              <a:extLst>
                <a:ext uri="{FF2B5EF4-FFF2-40B4-BE49-F238E27FC236}">
                  <a16:creationId xmlns:a16="http://schemas.microsoft.com/office/drawing/2014/main" id="{0951F1F9-EA48-D93C-6709-274CEA7CBBA6}"/>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6EC6C2F4-8903-BB74-12E6-0A40BF2B583A}"/>
                </a:ext>
              </a:extLst>
            </p:cNvPr>
            <p:cNvSpPr txBox="1">
              <a:spLocks/>
            </p:cNvSpPr>
            <p:nvPr/>
          </p:nvSpPr>
          <p:spPr>
            <a:xfrm>
              <a:off x="125733" y="1886142"/>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Research on College Experiences</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DCEBC6AB-B9A0-C000-CA60-BF5E09252E5F}"/>
              </a:ext>
            </a:extLst>
          </p:cNvPr>
          <p:cNvSpPr txBox="1">
            <a:spLocks/>
          </p:cNvSpPr>
          <p:nvPr/>
        </p:nvSpPr>
        <p:spPr>
          <a:xfrm>
            <a:off x="125732" y="926617"/>
            <a:ext cx="11286501" cy="491538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tx1">
                    <a:lumMod val="75000"/>
                    <a:lumOff val="25000"/>
                  </a:schemeClr>
                </a:solidFill>
                <a:latin typeface="Calibri" panose="020F0502020204030204" pitchFamily="34" charset="0"/>
                <a:cs typeface="Calibri" panose="020F0502020204030204" pitchFamily="34" charset="0"/>
              </a:rPr>
              <a:t>Institutional Challenges-Summary</a:t>
            </a:r>
          </a:p>
          <a:p>
            <a:pPr marL="284163" indent="-284163">
              <a:lnSpc>
                <a:spcPct val="100000"/>
              </a:lnSpc>
              <a:spcBef>
                <a:spcPts val="0"/>
              </a:spcBef>
            </a:pPr>
            <a:r>
              <a:rPr lang="en-US" sz="32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Lack of understanding of and knowledge by disability supports at the college about features and needs of disabilities.</a:t>
            </a:r>
          </a:p>
          <a:p>
            <a:pPr marL="284163" indent="-284163">
              <a:lnSpc>
                <a:spcPct val="100000"/>
              </a:lnSpc>
              <a:spcBef>
                <a:spcPts val="0"/>
              </a:spcBef>
            </a:pPr>
            <a:r>
              <a:rPr lang="en-US" sz="32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Lack of staff with knowledge about autism and specific needs to promote success (social skills groups, mentors, sensory).</a:t>
            </a:r>
          </a:p>
          <a:p>
            <a:pPr marL="284163" indent="-284163">
              <a:lnSpc>
                <a:spcPct val="100000"/>
              </a:lnSpc>
              <a:spcBef>
                <a:spcPts val="0"/>
              </a:spcBef>
            </a:pPr>
            <a:r>
              <a:rPr lang="en-US" sz="32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Traditional supports such as extended test time, quiet locations, etc. do not meet the needs of individuals with ASD.</a:t>
            </a:r>
          </a:p>
          <a:p>
            <a:pPr marL="284163" indent="-284163">
              <a:lnSpc>
                <a:spcPct val="100000"/>
              </a:lnSpc>
              <a:spcBef>
                <a:spcPts val="0"/>
              </a:spcBef>
            </a:pPr>
            <a:r>
              <a:rPr lang="en-US" sz="32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Faculty is not trained or prepared to support individuals with ASD or IDD.</a:t>
            </a:r>
          </a:p>
          <a:p>
            <a:pPr marL="284163" indent="-284163">
              <a:lnSpc>
                <a:spcPct val="100000"/>
              </a:lnSpc>
              <a:spcBef>
                <a:spcPts val="0"/>
              </a:spcBef>
            </a:pPr>
            <a:r>
              <a:rPr lang="en-US" sz="32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Mental health and social isolation are primary factors in dropout rates in colleges for students with disabilities.</a:t>
            </a:r>
          </a:p>
          <a:p>
            <a:pPr marL="284163" indent="-284163">
              <a:lnSpc>
                <a:spcPct val="100000"/>
              </a:lnSpc>
              <a:spcBef>
                <a:spcPts val="0"/>
              </a:spcBef>
            </a:pPr>
            <a:endParaRPr lang="en-US"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endParaRPr>
          </a:p>
          <a:p>
            <a:pPr marL="284163" indent="-284163"/>
            <a:endParaRPr lang="en-US"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5285CD6-7048-ABB5-EC19-18C4066FEE7A}"/>
              </a:ext>
            </a:extLst>
          </p:cNvPr>
          <p:cNvSpPr txBox="1"/>
          <p:nvPr/>
        </p:nvSpPr>
        <p:spPr>
          <a:xfrm>
            <a:off x="290285" y="6386011"/>
            <a:ext cx="9710057" cy="338554"/>
          </a:xfrm>
          <a:prstGeom prst="rect">
            <a:avLst/>
          </a:prstGeom>
          <a:noFill/>
        </p:spPr>
        <p:txBody>
          <a:bodyPr wrap="square" rtlCol="0">
            <a:spAutoFit/>
          </a:bodyPr>
          <a:lstStyle/>
          <a:p>
            <a:r>
              <a:rPr lang="en-US" sz="16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Wood, 2022; Cox et al., 2021; Cage et al., 2020; Myrvold et al., 2021; Roux et al., 2015</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1403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54</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86217"/>
            <a:chOff x="0" y="1769807"/>
            <a:chExt cx="12192000" cy="77263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3" y="1886142"/>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ASD Research on College Experiences</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62866" y="926617"/>
            <a:ext cx="12066268" cy="5606655"/>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chemeClr val="tx1">
                    <a:lumMod val="75000"/>
                    <a:lumOff val="25000"/>
                  </a:schemeClr>
                </a:solidFill>
                <a:latin typeface="Calibri" panose="020F0502020204030204" pitchFamily="34" charset="0"/>
                <a:cs typeface="Calibri" panose="020F0502020204030204" pitchFamily="34" charset="0"/>
              </a:rPr>
              <a:t>Institutional Challenges-Supporting Citations</a:t>
            </a:r>
          </a:p>
          <a:p>
            <a:pPr marL="284163" indent="-284163">
              <a:lnSpc>
                <a:spcPct val="100000"/>
              </a:lnSpc>
              <a:spcBef>
                <a:spcPts val="0"/>
              </a:spcBef>
            </a:pPr>
            <a:r>
              <a:rPr lang="en-US" sz="24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ASD-Autistic students indicated personal challenges and institutional barriers in lack of supports and  understanding needs impeding college success (Cox et al., 2021).</a:t>
            </a:r>
          </a:p>
          <a:p>
            <a:pPr marL="284163" indent="-284163">
              <a:lnSpc>
                <a:spcPct val="100000"/>
              </a:lnSpc>
              <a:spcBef>
                <a:spcPts val="0"/>
              </a:spcBef>
            </a:pPr>
            <a:r>
              <a:rPr lang="en-US" sz="24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ASD-Many disability support organizations do not understand the specific needs of autistic students (Myrvold et al., 2021).</a:t>
            </a:r>
          </a:p>
          <a:p>
            <a:pPr marL="284163" indent="-284163">
              <a:lnSpc>
                <a:spcPct val="100000"/>
              </a:lnSpc>
              <a:spcBef>
                <a:spcPts val="0"/>
              </a:spcBef>
            </a:pPr>
            <a:r>
              <a:rPr lang="en-US" sz="24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ASD-Over 85% of students with ASD who attend college in the US will enroll in a 2-year college at some point after high school and over half the students solely attend a 2-year college. Gaps in college supports can hinder their opportunities to succeed in this setting. (Roux et al., 2015).</a:t>
            </a:r>
          </a:p>
          <a:p>
            <a:pPr marL="284163" indent="-284163">
              <a:lnSpc>
                <a:spcPct val="100000"/>
              </a:lnSpc>
              <a:spcBef>
                <a:spcPts val="0"/>
              </a:spcBef>
            </a:pPr>
            <a:r>
              <a:rPr lang="en-US" sz="24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ASD-IDD-System issues of lack of understanding ASD and cognitive issues with IDD, lack of acceptance, and absence of mental health supports at universities and colleges (Cage et al., 2020).</a:t>
            </a:r>
          </a:p>
          <a:p>
            <a:pPr marL="284163" indent="-284163"/>
            <a:r>
              <a:rPr lang="en-US" sz="2400" dirty="0">
                <a:solidFill>
                  <a:schemeClr val="bg2">
                    <a:lumMod val="25000"/>
                  </a:schemeClr>
                </a:solidFill>
                <a:latin typeface="Calibri" panose="020F0502020204030204" pitchFamily="34" charset="0"/>
                <a:cs typeface="Calibri" panose="020F0502020204030204" pitchFamily="34" charset="0"/>
              </a:rPr>
              <a:t>ASD-IDD-Colleges are set up for neurotypical versus neurodivergent individuals so transitioning into college with larger classrooms, time management, and crowded spaces is not always smooth (Wood, 2022).</a:t>
            </a:r>
          </a:p>
        </p:txBody>
      </p:sp>
    </p:spTree>
    <p:extLst>
      <p:ext uri="{BB962C8B-B14F-4D97-AF65-F5344CB8AC3E}">
        <p14:creationId xmlns:p14="http://schemas.microsoft.com/office/powerpoint/2010/main" val="2991109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55</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86217"/>
            <a:chOff x="0" y="1769807"/>
            <a:chExt cx="12192000" cy="77263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3" y="1886142"/>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b="1" dirty="0">
                  <a:solidFill>
                    <a:schemeClr val="bg1"/>
                  </a:solidFill>
                  <a:latin typeface="Calibri" panose="020F0502020204030204" pitchFamily="34" charset="0"/>
                  <a:cs typeface="Calibri" panose="020F0502020204030204" pitchFamily="34" charset="0"/>
                </a:rPr>
                <a:t>Research</a:t>
              </a:r>
              <a:endParaRPr lang="en-US" sz="32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2" y="1037718"/>
            <a:ext cx="11850368" cy="845820"/>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bg2">
                    <a:lumMod val="25000"/>
                  </a:schemeClr>
                </a:solidFill>
                <a:latin typeface="Calibri" panose="020F0502020204030204" pitchFamily="34" charset="0"/>
                <a:cs typeface="Calibri" panose="020F0502020204030204" pitchFamily="34" charset="0"/>
              </a:rPr>
              <a:t>Expectations, Readiness, Other</a:t>
            </a:r>
            <a:endParaRPr lang="en-US" sz="4800" dirty="0">
              <a:solidFill>
                <a:schemeClr val="bg2">
                  <a:lumMod val="25000"/>
                </a:schemeClr>
              </a:solidFill>
              <a:latin typeface="Calibri" panose="020F0502020204030204" pitchFamily="34" charset="0"/>
              <a:cs typeface="Calibri" panose="020F0502020204030204" pitchFamily="34" charset="0"/>
            </a:endParaRPr>
          </a:p>
        </p:txBody>
      </p:sp>
      <p:pic>
        <p:nvPicPr>
          <p:cNvPr id="9" name="Picture 8" descr="A pen on a checklist&#10;&#10;Description automatically generated">
            <a:extLst>
              <a:ext uri="{FF2B5EF4-FFF2-40B4-BE49-F238E27FC236}">
                <a16:creationId xmlns:a16="http://schemas.microsoft.com/office/drawing/2014/main" id="{EEEF0CAE-9131-2F9C-FC58-04DBDFAAF28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0417" t="-1" b="49430"/>
          <a:stretch/>
        </p:blipFill>
        <p:spPr>
          <a:xfrm>
            <a:off x="0" y="2083981"/>
            <a:ext cx="12192000" cy="4774019"/>
          </a:xfrm>
          <a:prstGeom prst="rect">
            <a:avLst/>
          </a:prstGeom>
        </p:spPr>
      </p:pic>
    </p:spTree>
    <p:extLst>
      <p:ext uri="{BB962C8B-B14F-4D97-AF65-F5344CB8AC3E}">
        <p14:creationId xmlns:p14="http://schemas.microsoft.com/office/powerpoint/2010/main" val="9201853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56</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86217"/>
            <a:chOff x="0" y="1769807"/>
            <a:chExt cx="12192000" cy="77263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3" y="1886142"/>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Research</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3" y="886216"/>
            <a:ext cx="7882359" cy="5838349"/>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latin typeface="Calibri" panose="020F0502020204030204" pitchFamily="34" charset="0"/>
                <a:cs typeface="Calibri" panose="020F0502020204030204" pitchFamily="34" charset="0"/>
              </a:rPr>
              <a:t>Expectations, readiness, other information-Summary</a:t>
            </a:r>
          </a:p>
          <a:p>
            <a:pPr marL="0" indent="0">
              <a:buNone/>
            </a:pPr>
            <a:endParaRPr lang="en-US" sz="400" b="1" dirty="0">
              <a:latin typeface="Calibri" panose="020F0502020204030204" pitchFamily="34" charset="0"/>
              <a:cs typeface="Calibri" panose="020F0502020204030204" pitchFamily="34" charset="0"/>
            </a:endParaRPr>
          </a:p>
          <a:p>
            <a:pPr marL="406400">
              <a:lnSpc>
                <a:spcPct val="100000"/>
              </a:lnSpc>
              <a:spcBef>
                <a:spcPts val="0"/>
              </a:spcBef>
            </a:pPr>
            <a:r>
              <a:rPr lang="en-US" sz="3200" dirty="0">
                <a:latin typeface="Calibri" panose="020F0502020204030204" pitchFamily="34" charset="0"/>
                <a:cs typeface="Calibri" panose="020F0502020204030204" pitchFamily="34" charset="0"/>
              </a:rPr>
              <a:t>Culture shock upon entering college: size, expectations, social demands</a:t>
            </a:r>
          </a:p>
          <a:p>
            <a:pPr marL="406400">
              <a:lnSpc>
                <a:spcPct val="100000"/>
              </a:lnSpc>
              <a:spcBef>
                <a:spcPts val="0"/>
              </a:spcBef>
            </a:pPr>
            <a:r>
              <a:rPr lang="en-US" sz="3200" dirty="0">
                <a:latin typeface="Calibri" panose="020F0502020204030204" pitchFamily="34" charset="0"/>
                <a:cs typeface="Calibri" panose="020F0502020204030204" pitchFamily="34" charset="0"/>
              </a:rPr>
              <a:t>Preconceived notion of dropping out from the time they begin college</a:t>
            </a:r>
          </a:p>
          <a:p>
            <a:pPr marL="406400">
              <a:lnSpc>
                <a:spcPct val="100000"/>
              </a:lnSpc>
              <a:spcBef>
                <a:spcPts val="0"/>
              </a:spcBef>
            </a:pPr>
            <a:r>
              <a:rPr lang="en-US" sz="3200" dirty="0">
                <a:latin typeface="Calibri" panose="020F0502020204030204" pitchFamily="34" charset="0"/>
                <a:cs typeface="Calibri" panose="020F0502020204030204" pitchFamily="34" charset="0"/>
              </a:rPr>
              <a:t>When students don’t make it in college, they are embarrassed and self-deprecating about not feeling successful when they drop out</a:t>
            </a:r>
          </a:p>
          <a:p>
            <a:pPr marL="284163" indent="-220663">
              <a:lnSpc>
                <a:spcPct val="100000"/>
              </a:lnSpc>
              <a:spcBef>
                <a:spcPts val="0"/>
              </a:spcBef>
            </a:pPr>
            <a:endParaRPr lang="en-US" dirty="0">
              <a:latin typeface="Calibri" panose="020F0502020204030204" pitchFamily="34" charset="0"/>
              <a:cs typeface="Calibri" panose="020F0502020204030204" pitchFamily="34" charset="0"/>
            </a:endParaRPr>
          </a:p>
        </p:txBody>
      </p:sp>
      <p:pic>
        <p:nvPicPr>
          <p:cNvPr id="9" name="Picture 8" descr="A close-up of a person's face">
            <a:extLst>
              <a:ext uri="{FF2B5EF4-FFF2-40B4-BE49-F238E27FC236}">
                <a16:creationId xmlns:a16="http://schemas.microsoft.com/office/drawing/2014/main" id="{9512134B-A1DA-0409-EDBD-89A65FA6C55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178801" y="852371"/>
            <a:ext cx="4013200" cy="6005629"/>
          </a:xfrm>
          <a:prstGeom prst="rect">
            <a:avLst/>
          </a:prstGeom>
        </p:spPr>
      </p:pic>
      <p:sp>
        <p:nvSpPr>
          <p:cNvPr id="7" name="TextBox 6">
            <a:extLst>
              <a:ext uri="{FF2B5EF4-FFF2-40B4-BE49-F238E27FC236}">
                <a16:creationId xmlns:a16="http://schemas.microsoft.com/office/drawing/2014/main" id="{9BD8C319-3005-5FF4-C1BF-4343A1D2E1E9}"/>
              </a:ext>
            </a:extLst>
          </p:cNvPr>
          <p:cNvSpPr txBox="1"/>
          <p:nvPr/>
        </p:nvSpPr>
        <p:spPr>
          <a:xfrm>
            <a:off x="211086" y="6168561"/>
            <a:ext cx="7209991" cy="584775"/>
          </a:xfrm>
          <a:prstGeom prst="rect">
            <a:avLst/>
          </a:prstGeom>
          <a:noFill/>
        </p:spPr>
        <p:txBody>
          <a:bodyPr wrap="square" rtlCol="0">
            <a:spAutoFit/>
          </a:bodyPr>
          <a:lstStyle/>
          <a:p>
            <a:r>
              <a:rPr lang="en-US" sz="16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Dwyer, 023; Cage et al., 2020; </a:t>
            </a:r>
            <a:r>
              <a:rPr lang="en-US" sz="1600" dirty="0">
                <a:latin typeface="Calibri" panose="020F0502020204030204" pitchFamily="34" charset="0"/>
                <a:ea typeface="Calibri" panose="020F0502020204030204" pitchFamily="34" charset="0"/>
                <a:cs typeface="Calibri" panose="020F0502020204030204" pitchFamily="34" charset="0"/>
              </a:rPr>
              <a:t>Raines and Talaptara, 2018</a:t>
            </a:r>
            <a:r>
              <a:rPr lang="en-US" sz="16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 Jackson et al., 2018; White, et al., 2017; Haber et al., 2016</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56960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57</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86217"/>
            <a:chOff x="0" y="1769807"/>
            <a:chExt cx="12192000" cy="77263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3" y="1886142"/>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Research</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3" y="886216"/>
            <a:ext cx="11748768" cy="5838349"/>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Calibri" panose="020F0502020204030204" pitchFamily="34" charset="0"/>
                <a:cs typeface="Calibri" panose="020F0502020204030204" pitchFamily="34" charset="0"/>
              </a:rPr>
              <a:t>Expectations, readiness, acceptance, culture, other information-Supporting Citations</a:t>
            </a:r>
          </a:p>
          <a:p>
            <a:pPr marL="284163" indent="-220663">
              <a:lnSpc>
                <a:spcPct val="100000"/>
              </a:lnSpc>
              <a:spcBef>
                <a:spcPts val="0"/>
              </a:spcBef>
            </a:pPr>
            <a:r>
              <a:rPr lang="en-US" dirty="0">
                <a:latin typeface="Calibri" panose="020F0502020204030204" pitchFamily="34" charset="0"/>
                <a:cs typeface="Calibri" panose="020F0502020204030204" pitchFamily="34" charset="0"/>
              </a:rPr>
              <a:t>Students with ASD are less likely than peers to enroll in 2 or 4-year colleges than neurotypical peers, and peers with other disabilities (White, 2017)</a:t>
            </a:r>
          </a:p>
          <a:p>
            <a:pPr marL="284163" indent="-220663">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45% of children with ASD and becoming adults in the next 10 years are expected to seek higher level education (Jackson et al., 2018) </a:t>
            </a:r>
          </a:p>
          <a:p>
            <a:pPr marL="284163" indent="-220663">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Upon entering college, students experience culture shock, disengage, do not initiate for support (and there is not proactive support), and there is a perceived end-result as dropping out—which appeared to be the only option (Cage, et al., 2020).</a:t>
            </a:r>
          </a:p>
          <a:p>
            <a:pPr marL="284163" indent="-220663">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Students with IDD often lack specific tools needed to be successful in postsecondary education and it is critical to include families during transition planning (Raines and Talaptara, 2018).</a:t>
            </a:r>
          </a:p>
          <a:p>
            <a:pPr marL="284163" indent="-220663">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After leaving college, students experience trauma from their time at college and embarrassment and shame for not being successful (Cage et al., 2020).</a:t>
            </a:r>
          </a:p>
          <a:p>
            <a:pPr marL="284163" indent="-220663">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College and career readiness supports can assist individuals with IDD achieve greater success in postsecondary education, employment, and independent living (Raines and Talaptara, 2018).</a:t>
            </a:r>
          </a:p>
          <a:p>
            <a:pPr marL="284163" indent="-220663">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Students with IDD are less likely to stay in college and be accepted into student-run social organizations, and often are socially isolated (Haber et al., 2016).</a:t>
            </a:r>
          </a:p>
          <a:p>
            <a:pPr marL="284163" indent="-220663">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Students with disabilities not only have challenges with adequate accommodations at college, but also face serious barriers of stigma and prejudice toward individuals who are neurodivergent (Dwyer, 2023).</a:t>
            </a:r>
          </a:p>
        </p:txBody>
      </p:sp>
    </p:spTree>
    <p:extLst>
      <p:ext uri="{BB962C8B-B14F-4D97-AF65-F5344CB8AC3E}">
        <p14:creationId xmlns:p14="http://schemas.microsoft.com/office/powerpoint/2010/main" val="328104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58</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00151" y="1798970"/>
              <a:ext cx="10212082"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Research on College Readiness</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91440" y="953846"/>
            <a:ext cx="11195061" cy="543100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i="0" u="none" strike="noStrike" baseline="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Journal of Vocational Rehabilitation (Roux et al., 2019):</a:t>
            </a:r>
          </a:p>
          <a:p>
            <a:pPr lvl="1"/>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Study analyzed WIOA state plans with a focus on identifying how states propose to improve delivery of VR services for TAY and adults with autism</a:t>
            </a:r>
          </a:p>
          <a:p>
            <a:pPr lvl="1"/>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Findings:</a:t>
            </a:r>
          </a:p>
          <a:p>
            <a:pPr lvl="2"/>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Need to increase capacity to provide VR services for those with autism was needed due to expressed concerns about the growing population of youth with autism potentially needing vocational services and the identification of autism as an underserved group. </a:t>
            </a:r>
          </a:p>
          <a:p>
            <a:pPr lvl="2"/>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This overall finding is consistent with other observations that states need to focus on their development of autism-specific policies and system capacity (Turcotte, et al., 2016). </a:t>
            </a:r>
          </a:p>
          <a:p>
            <a:pPr lvl="2"/>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Need more robust supports for multiple or complex disabilities. </a:t>
            </a:r>
          </a:p>
          <a:p>
            <a:pPr lvl="2"/>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More expertise in working with autism is needed.	</a:t>
            </a:r>
          </a:p>
        </p:txBody>
      </p:sp>
    </p:spTree>
    <p:extLst>
      <p:ext uri="{BB962C8B-B14F-4D97-AF65-F5344CB8AC3E}">
        <p14:creationId xmlns:p14="http://schemas.microsoft.com/office/powerpoint/2010/main" val="30721993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59</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86217"/>
            <a:chOff x="0" y="1769807"/>
            <a:chExt cx="12192000" cy="77263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3" y="1886142"/>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Research</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2" y="926617"/>
            <a:ext cx="11850368" cy="491538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Social Communication, Self-Advocacy, Executive Function Needs</a:t>
            </a:r>
          </a:p>
        </p:txBody>
      </p:sp>
      <p:pic>
        <p:nvPicPr>
          <p:cNvPr id="9" name="Picture 8" descr="A pen and paper clips on a book">
            <a:extLst>
              <a:ext uri="{FF2B5EF4-FFF2-40B4-BE49-F238E27FC236}">
                <a16:creationId xmlns:a16="http://schemas.microsoft.com/office/drawing/2014/main" id="{FE45AF58-264F-426C-610A-99494222E98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b="45926"/>
          <a:stretch/>
        </p:blipFill>
        <p:spPr>
          <a:xfrm>
            <a:off x="0" y="2489201"/>
            <a:ext cx="12192000" cy="4603508"/>
          </a:xfrm>
          <a:prstGeom prst="rect">
            <a:avLst/>
          </a:prstGeom>
        </p:spPr>
      </p:pic>
    </p:spTree>
    <p:extLst>
      <p:ext uri="{BB962C8B-B14F-4D97-AF65-F5344CB8AC3E}">
        <p14:creationId xmlns:p14="http://schemas.microsoft.com/office/powerpoint/2010/main" val="394924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18BC6-8521-2E61-2510-C7317D8E239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6668CE-C479-CB18-E16E-9259FC8BEFDE}"/>
              </a:ext>
            </a:extLst>
          </p:cNvPr>
          <p:cNvSpPr>
            <a:spLocks noGrp="1"/>
          </p:cNvSpPr>
          <p:nvPr>
            <p:ph type="sldNum" sz="quarter" idx="12"/>
          </p:nvPr>
        </p:nvSpPr>
        <p:spPr/>
        <p:txBody>
          <a:bodyPr/>
          <a:lstStyle/>
          <a:p>
            <a:fld id="{DAFE32E5-E969-41B5-9854-2B7067549FE3}" type="slidenum">
              <a:rPr lang="en-US" smtClean="0"/>
              <a:pPr/>
              <a:t>6</a:t>
            </a:fld>
            <a:endParaRPr lang="en-US" dirty="0"/>
          </a:p>
        </p:txBody>
      </p:sp>
      <p:grpSp>
        <p:nvGrpSpPr>
          <p:cNvPr id="8" name="Group 7">
            <a:extLst>
              <a:ext uri="{FF2B5EF4-FFF2-40B4-BE49-F238E27FC236}">
                <a16:creationId xmlns:a16="http://schemas.microsoft.com/office/drawing/2014/main" id="{C890E19A-853D-7913-E46F-E8A07061BE8E}"/>
              </a:ext>
            </a:extLst>
          </p:cNvPr>
          <p:cNvGrpSpPr/>
          <p:nvPr/>
        </p:nvGrpSpPr>
        <p:grpSpPr>
          <a:xfrm>
            <a:off x="0" y="0"/>
            <a:ext cx="12192000" cy="845820"/>
            <a:chOff x="170709" y="1769807"/>
            <a:chExt cx="12192000" cy="737418"/>
          </a:xfrm>
        </p:grpSpPr>
        <p:sp>
          <p:nvSpPr>
            <p:cNvPr id="4" name="Text Placeholder 12">
              <a:extLst>
                <a:ext uri="{FF2B5EF4-FFF2-40B4-BE49-F238E27FC236}">
                  <a16:creationId xmlns:a16="http://schemas.microsoft.com/office/drawing/2014/main" id="{E79A870C-1826-66AC-B2E3-D80EF3F98C97}"/>
                </a:ext>
              </a:extLst>
            </p:cNvPr>
            <p:cNvSpPr txBox="1">
              <a:spLocks/>
            </p:cNvSpPr>
            <p:nvPr/>
          </p:nvSpPr>
          <p:spPr>
            <a:xfrm>
              <a:off x="170709"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F801CA00-FCD1-A478-3747-830310B804A7}"/>
                </a:ext>
              </a:extLst>
            </p:cNvPr>
            <p:cNvSpPr txBox="1">
              <a:spLocks/>
            </p:cNvSpPr>
            <p:nvPr/>
          </p:nvSpPr>
          <p:spPr>
            <a:xfrm>
              <a:off x="439161" y="1810364"/>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True or False</a:t>
              </a:r>
              <a:endParaRPr lang="en-US" sz="2400" dirty="0">
                <a:latin typeface="Calibri" panose="020F0502020204030204" pitchFamily="34" charset="0"/>
                <a:cs typeface="Calibri" panose="020F0502020204030204" pitchFamily="34" charset="0"/>
              </a:endParaRPr>
            </a:p>
          </p:txBody>
        </p:sp>
      </p:grpSp>
      <p:sp>
        <p:nvSpPr>
          <p:cNvPr id="10" name="Thought Bubble: Cloud 9">
            <a:extLst>
              <a:ext uri="{FF2B5EF4-FFF2-40B4-BE49-F238E27FC236}">
                <a16:creationId xmlns:a16="http://schemas.microsoft.com/office/drawing/2014/main" id="{641D35A1-A747-56F7-FEEA-02372FD59CF4}"/>
              </a:ext>
            </a:extLst>
          </p:cNvPr>
          <p:cNvSpPr/>
          <p:nvPr/>
        </p:nvSpPr>
        <p:spPr>
          <a:xfrm>
            <a:off x="435935" y="979255"/>
            <a:ext cx="5475767" cy="5591666"/>
          </a:xfrm>
          <a:prstGeom prst="cloudCallout">
            <a:avLst>
              <a:gd name="adj1" fmla="val 76435"/>
              <a:gd name="adj2" fmla="val 21533"/>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Most individuals with intellectual disabilities are severely impacted.</a:t>
            </a:r>
          </a:p>
        </p:txBody>
      </p:sp>
      <p:sp>
        <p:nvSpPr>
          <p:cNvPr id="11" name="TextBox 10">
            <a:extLst>
              <a:ext uri="{FF2B5EF4-FFF2-40B4-BE49-F238E27FC236}">
                <a16:creationId xmlns:a16="http://schemas.microsoft.com/office/drawing/2014/main" id="{E4B42C0A-0FFE-8CD9-93D6-36806C4CABE6}"/>
              </a:ext>
            </a:extLst>
          </p:cNvPr>
          <p:cNvSpPr txBox="1"/>
          <p:nvPr/>
        </p:nvSpPr>
        <p:spPr>
          <a:xfrm>
            <a:off x="6719777" y="1318437"/>
            <a:ext cx="429555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rPr>
              <a:t>False</a:t>
            </a:r>
            <a:endParaRPr kumimoji="0" lang="en-US" sz="18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latin typeface="Arial Black" panose="020B0A04020102020204" pitchFamily="34" charset="0"/>
            </a:endParaRPr>
          </a:p>
          <a:p>
            <a:pPr lvl="0" algn="ctr">
              <a:defRPr/>
            </a:pPr>
            <a:r>
              <a:rPr lang="en-US"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About 85% of people affected with IDD are </a:t>
            </a:r>
            <a:r>
              <a:rPr lang="en-US" b="1" i="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mildly</a:t>
            </a:r>
            <a:r>
              <a:rPr lang="en-US"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impacted</a:t>
            </a:r>
          </a:p>
        </p:txBody>
      </p:sp>
      <p:pic>
        <p:nvPicPr>
          <p:cNvPr id="2" name="Picture 2" descr="Loop Success GIF by Matthew Butler">
            <a:extLst>
              <a:ext uri="{FF2B5EF4-FFF2-40B4-BE49-F238E27FC236}">
                <a16:creationId xmlns:a16="http://schemas.microsoft.com/office/drawing/2014/main" id="{C205B5B2-8295-3CE1-EE41-7381C9F16F52}"/>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11964" r="9804"/>
          <a:stretch/>
        </p:blipFill>
        <p:spPr bwMode="auto">
          <a:xfrm>
            <a:off x="7857460" y="4157637"/>
            <a:ext cx="2690038" cy="1932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F24887A6-9B88-7704-D4CE-4FE468AA1A9F}"/>
              </a:ext>
            </a:extLst>
          </p:cNvPr>
          <p:cNvSpPr txBox="1"/>
          <p:nvPr/>
        </p:nvSpPr>
        <p:spPr>
          <a:xfrm>
            <a:off x="38101" y="6417032"/>
            <a:ext cx="354330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hlinkClick r:id="rId4"/>
              </a:rPr>
              <a:t>American Psychiatric Association</a:t>
            </a:r>
            <a:endParaRPr lang="en-US" sz="11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804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60</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266700" y="0"/>
            <a:ext cx="12458700" cy="845820"/>
            <a:chOff x="-266700" y="1769807"/>
            <a:chExt cx="124587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266700" y="1798970"/>
              <a:ext cx="11678933"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ASD Research on College Experiences</a:t>
              </a:r>
              <a:endParaRPr lang="en-US" sz="20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2" y="926617"/>
            <a:ext cx="11286501" cy="491538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284163"/>
            <a:endParaRPr lang="en-US"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48A0FA5-5903-DF89-7290-8AFDC9DDEEEF}"/>
              </a:ext>
            </a:extLst>
          </p:cNvPr>
          <p:cNvSpPr txBox="1"/>
          <p:nvPr/>
        </p:nvSpPr>
        <p:spPr>
          <a:xfrm>
            <a:off x="49846" y="845820"/>
            <a:ext cx="12092307" cy="4985980"/>
          </a:xfrm>
          <a:prstGeom prst="rect">
            <a:avLst/>
          </a:prstGeom>
          <a:noFill/>
        </p:spPr>
        <p:txBody>
          <a:bodyPr wrap="square">
            <a:spAutoFit/>
          </a:bodyPr>
          <a:lstStyle/>
          <a:p>
            <a:r>
              <a:rPr lang="en-US" sz="2800" b="1" dirty="0">
                <a:latin typeface="Calibri" panose="020F0502020204030204" pitchFamily="34" charset="0"/>
                <a:ea typeface="Calibri" panose="020F0502020204030204" pitchFamily="34" charset="0"/>
                <a:cs typeface="Calibri" panose="020F0502020204030204" pitchFamily="34" charset="0"/>
              </a:rPr>
              <a:t>Social Communication (SC), Self-Advocacy (SA), Executive Function(EF)-Summary</a:t>
            </a:r>
          </a:p>
          <a:p>
            <a:endParaRPr lang="en-US" sz="1400" b="1"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Generalization challenges from high school to college</a:t>
            </a:r>
          </a:p>
          <a:p>
            <a:pPr marL="342900" indent="-34290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Executive function concerns with initiation, flexibility, organization and planning, time management, and prioritization are primary issues</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Self-advocacy skills needs upon entering college to navigate the daily needs of students in college, seeking supports, and communicating needs</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Social communication is a primary reason for increased anxiety and disconnecting from college, often leading to dropping out of college</a:t>
            </a:r>
          </a:p>
          <a:p>
            <a:pPr marL="342900" indent="-342900">
              <a:buFont typeface="Arial" panose="020B0604020202020204" pitchFamily="34" charset="0"/>
              <a:buChar cha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Executive function, social skills, and self-advocacy skills are integrated and interrelated, and continually called upon simultaneously and not isolated skills</a:t>
            </a:r>
          </a:p>
          <a:p>
            <a:pPr marL="342900" indent="-342900">
              <a:buFont typeface="Arial" panose="020B0604020202020204" pitchFamily="34" charset="0"/>
              <a:buChar cha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2555A69-6D48-0357-A77D-AB5DDD9C5EC9}"/>
              </a:ext>
            </a:extLst>
          </p:cNvPr>
          <p:cNvSpPr txBox="1"/>
          <p:nvPr/>
        </p:nvSpPr>
        <p:spPr>
          <a:xfrm>
            <a:off x="307139" y="5847674"/>
            <a:ext cx="10315822" cy="584775"/>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Davis, 2021; Myrvold, et al., 2021; Gorenstein et al., 2020; Mazzotti et al., 2020; Kudor &amp; Accardo, 2018; Paradiz et al., 2017; White et al., 2017; Jansen et al., 2017; VanHees et al., 2015</a:t>
            </a:r>
          </a:p>
        </p:txBody>
      </p:sp>
    </p:spTree>
    <p:extLst>
      <p:ext uri="{BB962C8B-B14F-4D97-AF65-F5344CB8AC3E}">
        <p14:creationId xmlns:p14="http://schemas.microsoft.com/office/powerpoint/2010/main" val="20380942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61</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266700" y="0"/>
            <a:ext cx="12458700" cy="845820"/>
            <a:chOff x="-266700" y="1769807"/>
            <a:chExt cx="124587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266700" y="1798970"/>
              <a:ext cx="11678933"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ASD Research on College Experiences</a:t>
              </a:r>
              <a:endParaRPr lang="en-US" sz="20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2" y="926617"/>
            <a:ext cx="11286501" cy="491538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284163"/>
            <a:endParaRPr lang="en-US"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48A0FA5-5903-DF89-7290-8AFDC9DDEEEF}"/>
              </a:ext>
            </a:extLst>
          </p:cNvPr>
          <p:cNvSpPr txBox="1"/>
          <p:nvPr/>
        </p:nvSpPr>
        <p:spPr>
          <a:xfrm>
            <a:off x="99693" y="856357"/>
            <a:ext cx="11966575" cy="6001643"/>
          </a:xfrm>
          <a:prstGeom prst="rect">
            <a:avLst/>
          </a:prstGeom>
          <a:noFill/>
        </p:spPr>
        <p:txBody>
          <a:bodyPr wrap="square">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Social Communication, Self-Advocacy, Executive Function Needs-Supporting Citations</a:t>
            </a:r>
          </a:p>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Students with ASD experience a number of difficulties upon entering college which impede success  including </a:t>
            </a:r>
            <a:r>
              <a:rPr lang="en-US" sz="2400" b="1" i="1" dirty="0">
                <a:latin typeface="Calibri" panose="020F0502020204030204" pitchFamily="34" charset="0"/>
                <a:ea typeface="Calibri" panose="020F0502020204030204" pitchFamily="34" charset="0"/>
                <a:cs typeface="Calibri" panose="020F0502020204030204" pitchFamily="34" charset="0"/>
              </a:rPr>
              <a:t>social-communication,</a:t>
            </a:r>
            <a:r>
              <a:rPr lang="en-US" sz="2400" i="1" dirty="0">
                <a:latin typeface="Calibri" panose="020F0502020204030204" pitchFamily="34" charset="0"/>
                <a:ea typeface="Calibri" panose="020F0502020204030204" pitchFamily="34" charset="0"/>
                <a:cs typeface="Calibri" panose="020F0502020204030204" pitchFamily="34" charset="0"/>
              </a:rPr>
              <a:t> </a:t>
            </a:r>
            <a:r>
              <a:rPr lang="en-US" sz="2400" b="1" i="1" dirty="0">
                <a:latin typeface="Calibri" panose="020F0502020204030204" pitchFamily="34" charset="0"/>
                <a:ea typeface="Calibri" panose="020F0502020204030204" pitchFamily="34" charset="0"/>
                <a:cs typeface="Calibri" panose="020F0502020204030204" pitchFamily="34" charset="0"/>
              </a:rPr>
              <a:t>lack of structure and routi</a:t>
            </a:r>
            <a:r>
              <a:rPr lang="en-US" sz="2400" b="1" dirty="0">
                <a:latin typeface="Calibri" panose="020F0502020204030204" pitchFamily="34" charset="0"/>
                <a:ea typeface="Calibri" panose="020F0502020204030204" pitchFamily="34" charset="0"/>
                <a:cs typeface="Calibri" panose="020F0502020204030204" pitchFamily="34" charset="0"/>
              </a:rPr>
              <a:t>ne</a:t>
            </a:r>
            <a:r>
              <a:rPr lang="en-US" sz="2400" dirty="0">
                <a:latin typeface="Calibri" panose="020F0502020204030204" pitchFamily="34" charset="0"/>
                <a:ea typeface="Calibri" panose="020F0502020204030204" pitchFamily="34" charset="0"/>
                <a:cs typeface="Calibri" panose="020F0502020204030204" pitchFamily="34" charset="0"/>
              </a:rPr>
              <a:t>, sensory issues, co-morbid conditions such as anxiety and depression, </a:t>
            </a:r>
            <a:r>
              <a:rPr lang="en-US" sz="2400" b="1" i="1" dirty="0">
                <a:latin typeface="Calibri" panose="020F0502020204030204" pitchFamily="34" charset="0"/>
                <a:ea typeface="Calibri" panose="020F0502020204030204" pitchFamily="34" charset="0"/>
                <a:cs typeface="Calibri" panose="020F0502020204030204" pitchFamily="34" charset="0"/>
              </a:rPr>
              <a:t>executive function </a:t>
            </a:r>
            <a:r>
              <a:rPr lang="en-US" sz="2400" dirty="0">
                <a:latin typeface="Calibri" panose="020F0502020204030204" pitchFamily="34" charset="0"/>
                <a:ea typeface="Calibri" panose="020F0502020204030204" pitchFamily="34" charset="0"/>
                <a:cs typeface="Calibri" panose="020F0502020204030204" pitchFamily="34" charset="0"/>
              </a:rPr>
              <a:t>issues affecting </a:t>
            </a:r>
            <a:r>
              <a:rPr lang="en-US" sz="2400" b="1" i="1" dirty="0">
                <a:latin typeface="Calibri" panose="020F0502020204030204" pitchFamily="34" charset="0"/>
                <a:ea typeface="Calibri" panose="020F0502020204030204" pitchFamily="34" charset="0"/>
                <a:cs typeface="Calibri" panose="020F0502020204030204" pitchFamily="34" charset="0"/>
              </a:rPr>
              <a:t>organizing and planning</a:t>
            </a:r>
            <a:r>
              <a:rPr lang="en-US" sz="2400" dirty="0">
                <a:latin typeface="Calibri" panose="020F0502020204030204" pitchFamily="34" charset="0"/>
                <a:ea typeface="Calibri" panose="020F0502020204030204" pitchFamily="34" charset="0"/>
                <a:cs typeface="Calibri" panose="020F0502020204030204" pitchFamily="34" charset="0"/>
              </a:rPr>
              <a:t>, and difficulty with fine motor and writing (Kudor &amp; Accardo, 2018; Jansen et al., 2017), doubts about disclosure and mental health issues (VanHees et al., 2015).</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Students are unaware of campus disability resource office and services and a 1/3 with mental health disabilities were not </a:t>
            </a:r>
            <a:r>
              <a:rPr lang="en-US" sz="2400" b="1" i="1" dirty="0">
                <a:latin typeface="Calibri" panose="020F0502020204030204" pitchFamily="34" charset="0"/>
                <a:cs typeface="Calibri" panose="020F0502020204030204" pitchFamily="34" charset="0"/>
              </a:rPr>
              <a:t>self-advocating</a:t>
            </a:r>
            <a:r>
              <a:rPr lang="en-US" sz="2400" dirty="0">
                <a:latin typeface="Calibri" panose="020F0502020204030204" pitchFamily="34" charset="0"/>
                <a:cs typeface="Calibri" panose="020F0502020204030204" pitchFamily="34" charset="0"/>
              </a:rPr>
              <a:t> or aware of eligibility for accommodations (Davis, 2021).</a:t>
            </a:r>
          </a:p>
          <a:p>
            <a:pPr marL="342900" indent="-342900">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Stakeholders including self-advocates (student), parents, secondary and postsecondary educators where </a:t>
            </a:r>
            <a:r>
              <a:rPr kumimoji="0" lang="en-US" sz="2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social difficulties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were identified as a central need and the need to facilitate independently initiated and facilitated age-appropriate social interactions. Specific areas include interpersonal skills, capacity for intimacy, and a </a:t>
            </a:r>
            <a:r>
              <a:rPr kumimoji="0" lang="en-US" sz="2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lack of social supports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 college environments (White et al., 2017).</a:t>
            </a:r>
          </a:p>
          <a:p>
            <a:pPr marL="342900" indent="-34290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10478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62</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266700" y="0"/>
            <a:ext cx="12458700" cy="845820"/>
            <a:chOff x="-266700" y="1769807"/>
            <a:chExt cx="124587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266700" y="1798970"/>
              <a:ext cx="11678933"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ASD Research on College Experiences</a:t>
              </a:r>
              <a:endParaRPr lang="en-US" sz="20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2" y="926617"/>
            <a:ext cx="11286501" cy="491538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284163"/>
            <a:endParaRPr lang="en-US"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48A0FA5-5903-DF89-7290-8AFDC9DDEEEF}"/>
              </a:ext>
            </a:extLst>
          </p:cNvPr>
          <p:cNvSpPr txBox="1"/>
          <p:nvPr/>
        </p:nvSpPr>
        <p:spPr>
          <a:xfrm>
            <a:off x="99693" y="856357"/>
            <a:ext cx="11966575" cy="6247864"/>
          </a:xfrm>
          <a:prstGeom prst="rect">
            <a:avLst/>
          </a:prstGeom>
          <a:noFill/>
        </p:spPr>
        <p:txBody>
          <a:bodyPr wrap="square">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Social Communication, Self-Advocacy, Executive Function Needs-Supporting Citations</a:t>
            </a:r>
          </a:p>
          <a:p>
            <a:pPr marL="342900" indent="-228600">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Experiences of college students suggest challenges with executive function, sensory needs, accessing appropriate resources, social interactions and situations, feelings of isolation, </a:t>
            </a:r>
            <a:r>
              <a:rPr kumimoji="0" lang="en-US" sz="2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inability to self-advocate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(Myrvold et al., 2021)</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indent="-2286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As young adults with autism transition into adulthood, they leave educational entitlements and </a:t>
            </a:r>
            <a:r>
              <a:rPr lang="en-US" sz="2400" b="1" i="1" dirty="0">
                <a:latin typeface="Calibri" panose="020F0502020204030204" pitchFamily="34" charset="0"/>
                <a:ea typeface="Calibri" panose="020F0502020204030204" pitchFamily="34" charset="0"/>
                <a:cs typeface="Calibri" panose="020F0502020204030204" pitchFamily="34" charset="0"/>
              </a:rPr>
              <a:t>self-advocacy</a:t>
            </a:r>
            <a:r>
              <a:rPr lang="en-US" sz="2400" dirty="0">
                <a:latin typeface="Calibri" panose="020F0502020204030204" pitchFamily="34" charset="0"/>
                <a:ea typeface="Calibri" panose="020F0502020204030204" pitchFamily="34" charset="0"/>
                <a:cs typeface="Calibri" panose="020F0502020204030204" pitchFamily="34" charset="0"/>
              </a:rPr>
              <a:t> becomes crucial in communicating needs and wants; and as daily self-advocacy increases, dependency on others decreases (Paradiz, et al., 2017).</a:t>
            </a:r>
          </a:p>
          <a:p>
            <a:pPr marL="342900" indent="-2286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Self-determination and </a:t>
            </a:r>
            <a:r>
              <a:rPr lang="en-US" sz="2400" b="1" i="1" dirty="0">
                <a:latin typeface="Calibri" panose="020F0502020204030204" pitchFamily="34" charset="0"/>
                <a:ea typeface="Calibri" panose="020F0502020204030204" pitchFamily="34" charset="0"/>
                <a:cs typeface="Calibri" panose="020F0502020204030204" pitchFamily="34" charset="0"/>
              </a:rPr>
              <a:t>self-advocacy</a:t>
            </a:r>
            <a:r>
              <a:rPr lang="en-US" sz="2400" dirty="0">
                <a:latin typeface="Calibri" panose="020F0502020204030204" pitchFamily="34" charset="0"/>
                <a:ea typeface="Calibri" panose="020F0502020204030204" pitchFamily="34" charset="0"/>
                <a:cs typeface="Calibri" panose="020F0502020204030204" pitchFamily="34" charset="0"/>
              </a:rPr>
              <a:t> are identified as research-based predictors for students with disabilities of postsecondary success in higher level education and employment and promising predictors of independent living and self care (Mazzotti et al., 2020).</a:t>
            </a:r>
          </a:p>
          <a:p>
            <a:pPr marL="342900" indent="-228600">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Greater </a:t>
            </a:r>
            <a:r>
              <a:rPr kumimoji="0" lang="en-US" sz="2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self-advocacy and emotional regulation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are needed for improving higher education outcomes(White et al., 2017).</a:t>
            </a:r>
          </a:p>
          <a:p>
            <a:pPr marL="342900" indent="-2286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Individuals with ASD have challenges with interviewing, </a:t>
            </a:r>
            <a:r>
              <a:rPr lang="en-US" sz="2400" b="1" i="1" dirty="0">
                <a:latin typeface="Calibri" panose="020F0502020204030204" pitchFamily="34" charset="0"/>
                <a:ea typeface="Calibri" panose="020F0502020204030204" pitchFamily="34" charset="0"/>
                <a:cs typeface="Calibri" panose="020F0502020204030204" pitchFamily="34" charset="0"/>
              </a:rPr>
              <a:t>socially inappropriate behaviors</a:t>
            </a:r>
            <a:r>
              <a:rPr lang="en-US" sz="2400" dirty="0">
                <a:latin typeface="Calibri" panose="020F0502020204030204" pitchFamily="34" charset="0"/>
                <a:ea typeface="Calibri" panose="020F0502020204030204" pitchFamily="34" charset="0"/>
                <a:cs typeface="Calibri" panose="020F0502020204030204" pitchFamily="34" charset="0"/>
              </a:rPr>
              <a:t>, poor hygiene, and </a:t>
            </a:r>
            <a:r>
              <a:rPr lang="en-US" sz="2400" b="1" i="1" dirty="0">
                <a:latin typeface="Calibri" panose="020F0502020204030204" pitchFamily="34" charset="0"/>
                <a:ea typeface="Calibri" panose="020F0502020204030204" pitchFamily="34" charset="0"/>
                <a:cs typeface="Calibri" panose="020F0502020204030204" pitchFamily="34" charset="0"/>
              </a:rPr>
              <a:t>perspective taking (theory of mind</a:t>
            </a:r>
            <a:r>
              <a:rPr lang="en-US" sz="2400" b="1" dirty="0">
                <a:latin typeface="Calibri" panose="020F0502020204030204" pitchFamily="34" charset="0"/>
                <a:ea typeface="Calibri" panose="020F0502020204030204" pitchFamily="34" charset="0"/>
                <a:cs typeface="Calibri" panose="020F0502020204030204" pitchFamily="34" charset="0"/>
              </a:rPr>
              <a:t>)</a:t>
            </a:r>
            <a:r>
              <a:rPr lang="en-US" sz="2400" dirty="0">
                <a:latin typeface="Calibri" panose="020F0502020204030204" pitchFamily="34" charset="0"/>
                <a:ea typeface="Calibri" panose="020F0502020204030204" pitchFamily="34" charset="0"/>
                <a:cs typeface="Calibri" panose="020F0502020204030204" pitchFamily="34" charset="0"/>
              </a:rPr>
              <a:t> (Gorenstein et al., 2020).</a:t>
            </a:r>
          </a:p>
          <a:p>
            <a:pPr marL="342900" indent="-228600">
              <a:buFont typeface="Arial" panose="020B0604020202020204" pitchFamily="34" charset="0"/>
              <a:buChar char="•"/>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114300"/>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46058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63</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3"/>
            <a:ext cx="12192000" cy="786228"/>
            <a:chOff x="0" y="1769807"/>
            <a:chExt cx="12192000" cy="756721"/>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23010" y="1870225"/>
              <a:ext cx="931545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bg1"/>
                  </a:solidFill>
                  <a:latin typeface="Calibri" panose="020F0502020204030204" pitchFamily="34" charset="0"/>
                  <a:cs typeface="Calibri" panose="020F0502020204030204" pitchFamily="34" charset="0"/>
                </a:rPr>
                <a:t>ASD Research</a:t>
              </a:r>
              <a:endParaRPr lang="en-US" sz="28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6713230" y="1878573"/>
            <a:ext cx="4869712" cy="2757221"/>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600"/>
              </a:spcAft>
              <a:buNone/>
            </a:pPr>
            <a:r>
              <a:rPr lang="en-US" sz="3200" dirty="0">
                <a:solidFill>
                  <a:schemeClr val="tx1"/>
                </a:solidFill>
                <a:latin typeface="Berlin Sans FB" panose="020E0602020502020306" pitchFamily="34" charset="0"/>
                <a:cs typeface="Calibri" panose="020F0502020204030204" pitchFamily="34" charset="0"/>
              </a:rPr>
              <a:t>Most students can do the academics. It is the social landscape that is problematic; social skills are a greater predictor of postsecondary success than academics.</a:t>
            </a:r>
          </a:p>
          <a:p>
            <a:pPr marL="284163" indent="-284163"/>
            <a:endParaRPr lang="en-US" sz="2800" dirty="0">
              <a:latin typeface="Berlin Sans FB" panose="020E0602020502020306" pitchFamily="34" charset="0"/>
              <a:ea typeface="Calibri" panose="020F0502020204030204" pitchFamily="34" charset="0"/>
              <a:cs typeface="Calibri" panose="020F0502020204030204" pitchFamily="34" charset="0"/>
            </a:endParaRPr>
          </a:p>
          <a:p>
            <a:pPr marL="284163" indent="-284163"/>
            <a:endParaRPr lang="en-US"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3A4F2BF-D1A1-195A-A124-7069EFC0686D}"/>
              </a:ext>
            </a:extLst>
          </p:cNvPr>
          <p:cNvSpPr txBox="1"/>
          <p:nvPr/>
        </p:nvSpPr>
        <p:spPr>
          <a:xfrm>
            <a:off x="7870016" y="6319942"/>
            <a:ext cx="3206314"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Nasamran et al., 2017</a:t>
            </a:r>
          </a:p>
        </p:txBody>
      </p:sp>
      <p:pic>
        <p:nvPicPr>
          <p:cNvPr id="10" name="Picture 9">
            <a:extLst>
              <a:ext uri="{FF2B5EF4-FFF2-40B4-BE49-F238E27FC236}">
                <a16:creationId xmlns:a16="http://schemas.microsoft.com/office/drawing/2014/main" id="{C2536C45-546E-7E00-DFC6-7E534A51ED00}"/>
              </a:ext>
            </a:extLst>
          </p:cNvPr>
          <p:cNvPicPr>
            <a:picLocks noChangeAspect="1"/>
          </p:cNvPicPr>
          <p:nvPr/>
        </p:nvPicPr>
        <p:blipFill rotWithShape="1">
          <a:blip r:embed="rId3"/>
          <a:srcRect l="27184" t="17503" r="55917" b="21628"/>
          <a:stretch/>
        </p:blipFill>
        <p:spPr>
          <a:xfrm>
            <a:off x="178528" y="786231"/>
            <a:ext cx="6108918" cy="6188727"/>
          </a:xfrm>
          <a:prstGeom prst="rect">
            <a:avLst/>
          </a:prstGeom>
        </p:spPr>
      </p:pic>
    </p:spTree>
    <p:extLst>
      <p:ext uri="{BB962C8B-B14F-4D97-AF65-F5344CB8AC3E}">
        <p14:creationId xmlns:p14="http://schemas.microsoft.com/office/powerpoint/2010/main" val="34712879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64</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3" y="1810364"/>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Research</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2" y="786232"/>
            <a:ext cx="11850368" cy="925294"/>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 b="1" dirty="0">
              <a:latin typeface="Calibri" panose="020F0502020204030204" pitchFamily="34" charset="0"/>
              <a:cs typeface="Calibri" panose="020F0502020204030204" pitchFamily="34" charset="0"/>
            </a:endParaRPr>
          </a:p>
          <a:p>
            <a:pPr marL="0" indent="0" algn="ctr">
              <a:buNone/>
            </a:pPr>
            <a:r>
              <a:rPr lang="en-US" sz="5400" b="1" dirty="0">
                <a:solidFill>
                  <a:schemeClr val="bg2">
                    <a:lumMod val="25000"/>
                  </a:schemeClr>
                </a:solidFill>
                <a:latin typeface="Calibri" panose="020F0502020204030204" pitchFamily="34" charset="0"/>
                <a:cs typeface="Calibri" panose="020F0502020204030204" pitchFamily="34" charset="0"/>
              </a:rPr>
              <a:t>ASD Specific Supports</a:t>
            </a:r>
            <a:endParaRPr lang="en-US" sz="4800" dirty="0">
              <a:solidFill>
                <a:schemeClr val="bg2">
                  <a:lumMod val="25000"/>
                </a:schemeClr>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6764F89-67F4-F6ED-D685-9673578DF719}"/>
              </a:ext>
            </a:extLst>
          </p:cNvPr>
          <p:cNvPicPr>
            <a:picLocks noChangeAspect="1"/>
          </p:cNvPicPr>
          <p:nvPr/>
        </p:nvPicPr>
        <p:blipFill rotWithShape="1">
          <a:blip r:embed="rId3"/>
          <a:srcRect l="3771" r="5555" b="5537"/>
          <a:stretch/>
        </p:blipFill>
        <p:spPr>
          <a:xfrm>
            <a:off x="0" y="1811510"/>
            <a:ext cx="12192000" cy="5046490"/>
          </a:xfrm>
          <a:prstGeom prst="rect">
            <a:avLst/>
          </a:prstGeom>
        </p:spPr>
      </p:pic>
    </p:spTree>
    <p:extLst>
      <p:ext uri="{BB962C8B-B14F-4D97-AF65-F5344CB8AC3E}">
        <p14:creationId xmlns:p14="http://schemas.microsoft.com/office/powerpoint/2010/main" val="2979043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65</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86217"/>
            <a:chOff x="0" y="1769807"/>
            <a:chExt cx="12192000" cy="77263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3" y="1886142"/>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ASD Research on College Experiences</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73666" y="911959"/>
            <a:ext cx="11863068" cy="5480931"/>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bg2">
                    <a:lumMod val="25000"/>
                  </a:schemeClr>
                </a:solidFill>
                <a:latin typeface="Calibri" panose="020F0502020204030204" pitchFamily="34" charset="0"/>
                <a:cs typeface="Calibri" panose="020F0502020204030204" pitchFamily="34" charset="0"/>
              </a:rPr>
              <a:t>Need for ASD Specific Supports</a:t>
            </a:r>
          </a:p>
          <a:p>
            <a:pPr marL="292100">
              <a:lnSpc>
                <a:spcPct val="100000"/>
              </a:lnSpc>
              <a:spcBef>
                <a:spcPts val="0"/>
              </a:spcBef>
            </a:pPr>
            <a:r>
              <a:rPr lang="en-US" dirty="0">
                <a:solidFill>
                  <a:schemeClr val="bg2">
                    <a:lumMod val="25000"/>
                  </a:schemeClr>
                </a:solidFill>
                <a:latin typeface="Calibri" panose="020F0502020204030204" pitchFamily="34" charset="0"/>
                <a:cs typeface="Calibri" panose="020F0502020204030204" pitchFamily="34" charset="0"/>
              </a:rPr>
              <a:t>74 colleges in the U.S. have begun to explore these alternate approaches by initiating comprehensive </a:t>
            </a:r>
            <a:r>
              <a:rPr lang="en-US" b="1" i="1" dirty="0">
                <a:solidFill>
                  <a:schemeClr val="bg2">
                    <a:lumMod val="25000"/>
                  </a:schemeClr>
                </a:solidFill>
                <a:latin typeface="Calibri" panose="020F0502020204030204" pitchFamily="34" charset="0"/>
                <a:cs typeface="Calibri" panose="020F0502020204030204" pitchFamily="34" charset="0"/>
              </a:rPr>
              <a:t>autism-specific college support programs </a:t>
            </a:r>
            <a:r>
              <a:rPr lang="en-US" dirty="0">
                <a:solidFill>
                  <a:schemeClr val="bg2">
                    <a:lumMod val="25000"/>
                  </a:schemeClr>
                </a:solidFill>
                <a:latin typeface="Calibri" panose="020F0502020204030204" pitchFamily="34" charset="0"/>
                <a:cs typeface="Calibri" panose="020F0502020204030204" pitchFamily="34" charset="0"/>
              </a:rPr>
              <a:t>(McDermott &amp; Nachman, 2020). </a:t>
            </a:r>
          </a:p>
          <a:p>
            <a:pPr marL="292100">
              <a:lnSpc>
                <a:spcPct val="100000"/>
              </a:lnSpc>
              <a:spcBef>
                <a:spcPts val="0"/>
              </a:spcBef>
            </a:pPr>
            <a:r>
              <a:rPr lang="en-US" b="1" i="1" dirty="0">
                <a:solidFill>
                  <a:schemeClr val="bg2">
                    <a:lumMod val="25000"/>
                  </a:schemeClr>
                </a:solidFill>
                <a:latin typeface="Calibri" panose="020F0502020204030204" pitchFamily="34" charset="0"/>
                <a:cs typeface="Calibri" panose="020F0502020204030204" pitchFamily="34" charset="0"/>
              </a:rPr>
              <a:t>Autism-specific college support programs </a:t>
            </a:r>
            <a:r>
              <a:rPr lang="en-US" dirty="0">
                <a:solidFill>
                  <a:schemeClr val="bg2">
                    <a:lumMod val="25000"/>
                  </a:schemeClr>
                </a:solidFill>
                <a:latin typeface="Calibri" panose="020F0502020204030204" pitchFamily="34" charset="0"/>
                <a:cs typeface="Calibri" panose="020F0502020204030204" pitchFamily="34" charset="0"/>
              </a:rPr>
              <a:t>typically have fees averaging $6,525 USD annually that must be paid in addition to regular tuition (Barnhill, 2016).</a:t>
            </a:r>
          </a:p>
          <a:p>
            <a:pPr marL="292100" marR="0" lvl="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2">
                    <a:lumMod val="25000"/>
                  </a:schemeClr>
                </a:solidFill>
                <a:effectLst/>
                <a:uLnTx/>
                <a:uFillTx/>
                <a:latin typeface="Calibri" panose="020F0502020204030204" pitchFamily="34" charset="0"/>
                <a:ea typeface="+mn-ea"/>
                <a:cs typeface="Calibri" panose="020F0502020204030204" pitchFamily="34" charset="0"/>
              </a:rPr>
              <a:t>As the unique needs of autistic students have become more apparent, some colleges are </a:t>
            </a:r>
            <a:r>
              <a:rPr kumimoji="0" lang="en-US" b="1" i="1" u="none" strike="noStrike" kern="1200" cap="none" spc="0" normalizeH="0" baseline="0" noProof="0" dirty="0">
                <a:ln>
                  <a:noFill/>
                </a:ln>
                <a:solidFill>
                  <a:schemeClr val="bg2">
                    <a:lumMod val="25000"/>
                  </a:schemeClr>
                </a:solidFill>
                <a:effectLst/>
                <a:uLnTx/>
                <a:uFillTx/>
                <a:latin typeface="Calibri" panose="020F0502020204030204" pitchFamily="34" charset="0"/>
                <a:ea typeface="+mn-ea"/>
                <a:cs typeface="Calibri" panose="020F0502020204030204" pitchFamily="34" charset="0"/>
              </a:rPr>
              <a:t>offering specialized programs</a:t>
            </a:r>
            <a:r>
              <a:rPr kumimoji="0" lang="en-US" b="0" i="1" u="none" strike="noStrike" kern="1200" cap="none" spc="0" normalizeH="0" baseline="0" noProof="0" dirty="0">
                <a:ln>
                  <a:noFill/>
                </a:ln>
                <a:solidFill>
                  <a:schemeClr val="bg2">
                    <a:lumMod val="25000"/>
                  </a:schemeClr>
                </a:solidFill>
                <a:effectLst/>
                <a:uLnTx/>
                <a:uFillTx/>
                <a:latin typeface="Calibri" panose="020F0502020204030204" pitchFamily="34" charset="0"/>
                <a:ea typeface="+mn-ea"/>
                <a:cs typeface="Calibri" panose="020F0502020204030204" pitchFamily="34" charset="0"/>
              </a:rPr>
              <a:t> </a:t>
            </a:r>
            <a:r>
              <a:rPr kumimoji="0" lang="en-US" b="0" i="0" u="none" strike="noStrike" kern="1200" cap="none" spc="0" normalizeH="0" baseline="0" noProof="0" dirty="0">
                <a:ln>
                  <a:noFill/>
                </a:ln>
                <a:solidFill>
                  <a:schemeClr val="bg2">
                    <a:lumMod val="25000"/>
                  </a:schemeClr>
                </a:solidFill>
                <a:effectLst/>
                <a:uLnTx/>
                <a:uFillTx/>
                <a:latin typeface="Calibri" panose="020F0502020204030204" pitchFamily="34" charset="0"/>
                <a:ea typeface="+mn-ea"/>
                <a:cs typeface="Calibri" panose="020F0502020204030204" pitchFamily="34" charset="0"/>
              </a:rPr>
              <a:t>providing practices effective for addressing academic, </a:t>
            </a:r>
            <a:r>
              <a:rPr kumimoji="0" lang="en-US" b="1" i="1" u="none" strike="noStrike" kern="1200" cap="none" spc="0" normalizeH="0" baseline="0" noProof="0" dirty="0">
                <a:ln>
                  <a:noFill/>
                </a:ln>
                <a:solidFill>
                  <a:schemeClr val="bg2">
                    <a:lumMod val="25000"/>
                  </a:schemeClr>
                </a:solidFill>
                <a:effectLst/>
                <a:uLnTx/>
                <a:uFillTx/>
                <a:latin typeface="Calibri" panose="020F0502020204030204" pitchFamily="34" charset="0"/>
                <a:ea typeface="+mn-ea"/>
                <a:cs typeface="Calibri" panose="020F0502020204030204" pitchFamily="34" charset="0"/>
              </a:rPr>
              <a:t>executive function</a:t>
            </a:r>
            <a:r>
              <a:rPr kumimoji="0" lang="en-US" b="0" i="0" u="none" strike="noStrike" kern="1200" cap="none" spc="0" normalizeH="0" baseline="0" noProof="0" dirty="0">
                <a:ln>
                  <a:noFill/>
                </a:ln>
                <a:solidFill>
                  <a:schemeClr val="bg2">
                    <a:lumMod val="25000"/>
                  </a:schemeClr>
                </a:solidFill>
                <a:effectLst/>
                <a:uLnTx/>
                <a:uFillTx/>
                <a:latin typeface="Calibri" panose="020F0502020204030204" pitchFamily="34" charset="0"/>
                <a:ea typeface="+mn-ea"/>
                <a:cs typeface="Calibri" panose="020F0502020204030204" pitchFamily="34" charset="0"/>
              </a:rPr>
              <a:t>, and </a:t>
            </a:r>
            <a:r>
              <a:rPr kumimoji="0" lang="en-US" b="1" i="1" u="none" strike="noStrike" kern="1200" cap="none" spc="0" normalizeH="0" baseline="0" noProof="0" dirty="0">
                <a:ln>
                  <a:noFill/>
                </a:ln>
                <a:solidFill>
                  <a:schemeClr val="bg2">
                    <a:lumMod val="25000"/>
                  </a:schemeClr>
                </a:solidFill>
                <a:effectLst/>
                <a:uLnTx/>
                <a:uFillTx/>
                <a:latin typeface="Calibri" panose="020F0502020204030204" pitchFamily="34" charset="0"/>
                <a:ea typeface="+mn-ea"/>
                <a:cs typeface="Calibri" panose="020F0502020204030204" pitchFamily="34" charset="0"/>
              </a:rPr>
              <a:t>social</a:t>
            </a:r>
            <a:r>
              <a:rPr kumimoji="0" lang="en-US" b="0" i="0" u="none" strike="noStrike" kern="1200" cap="none" spc="0" normalizeH="0" baseline="0" noProof="0" dirty="0">
                <a:ln>
                  <a:noFill/>
                </a:ln>
                <a:solidFill>
                  <a:schemeClr val="bg2">
                    <a:lumMod val="25000"/>
                  </a:schemeClr>
                </a:solidFill>
                <a:effectLst/>
                <a:uLnTx/>
                <a:uFillTx/>
                <a:latin typeface="Calibri" panose="020F0502020204030204" pitchFamily="34" charset="0"/>
                <a:ea typeface="+mn-ea"/>
                <a:cs typeface="Calibri" panose="020F0502020204030204" pitchFamily="34" charset="0"/>
              </a:rPr>
              <a:t> needs of students with ASD (Kuder and Accardo, 2018).</a:t>
            </a:r>
          </a:p>
          <a:p>
            <a:pPr marL="284163" indent="-284163">
              <a:lnSpc>
                <a:spcPct val="100000"/>
              </a:lnSpc>
              <a:spcBef>
                <a:spcPts val="0"/>
              </a:spcBef>
            </a:pPr>
            <a:r>
              <a:rPr lang="en-US"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Although many students maintain acceptable or above average GPAs, many report needing executive function support for navigating academic requirements (planning assignments, time management, multi-tasking, making and following a study schedule, unclear course expectations, group work, and extensive class loads) and exhibit a need for </a:t>
            </a:r>
            <a:r>
              <a:rPr lang="en-US" b="1" i="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autism-specific supports </a:t>
            </a:r>
            <a:r>
              <a:rPr lang="en-US"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during their college experience  (Myrvold et al., 2021).</a:t>
            </a:r>
          </a:p>
          <a:p>
            <a:pPr marL="284163" indent="-284163">
              <a:lnSpc>
                <a:spcPct val="100000"/>
              </a:lnSpc>
              <a:spcBef>
                <a:spcPts val="0"/>
              </a:spcBef>
            </a:pPr>
            <a:r>
              <a:rPr lang="en-US"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Colleges and universities must reconsider supports available to autistic students. Consistent with other research (Accardo et al., 2018; Brown &amp; Coomes, 2015; Newman et al., 2011; Roux et al., 2015; Sarrett, 2018), most of the students in this study spoke of receiving traditional academic accommodations (e.g., extended time on tests, quiet location for test taking). Recent studies argue autistic students may benefit more from non-traditional supports like customized transition programs, sensory-friendly spaces, social support groups, and faculty or peer mentors (Accardo et al., 2018; Brown &amp; Coomes, 2015; Knott &amp; Taylor, 2014; Roux et al., 2015; Sarrett, 2018). </a:t>
            </a:r>
          </a:p>
          <a:p>
            <a:pPr marL="284163" indent="-284163">
              <a:lnSpc>
                <a:spcPct val="100000"/>
              </a:lnSpc>
              <a:spcBef>
                <a:spcPts val="0"/>
              </a:spcBef>
            </a:pPr>
            <a:endParaRPr kumimoji="0" lang="en-US" sz="1800" b="0" i="0" u="none" strike="noStrike" kern="1200" cap="none" spc="0" normalizeH="0" baseline="0" noProof="0" dirty="0">
              <a:ln>
                <a:noFill/>
              </a:ln>
              <a:solidFill>
                <a:schemeClr val="bg2">
                  <a:lumMod val="2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4163" indent="-284163"/>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26280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66</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48221" y="1827470"/>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Research</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7911342" y="1735747"/>
            <a:ext cx="4280658" cy="1903805"/>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 b="1" dirty="0">
              <a:latin typeface="Calibri" panose="020F0502020204030204" pitchFamily="34" charset="0"/>
              <a:cs typeface="Calibri" panose="020F0502020204030204" pitchFamily="34" charset="0"/>
            </a:endParaRPr>
          </a:p>
          <a:p>
            <a:pPr marL="0" indent="0" algn="ctr">
              <a:buNone/>
            </a:pPr>
            <a:r>
              <a:rPr lang="en-US" sz="5400" b="1" dirty="0">
                <a:solidFill>
                  <a:schemeClr val="bg2">
                    <a:lumMod val="25000"/>
                  </a:schemeClr>
                </a:solidFill>
                <a:latin typeface="Calibri" panose="020F0502020204030204" pitchFamily="34" charset="0"/>
                <a:cs typeface="Calibri" panose="020F0502020204030204" pitchFamily="34" charset="0"/>
              </a:rPr>
              <a:t>Student Perspectives</a:t>
            </a:r>
            <a:endParaRPr lang="en-US" sz="4800" dirty="0">
              <a:solidFill>
                <a:schemeClr val="bg2">
                  <a:lumMod val="25000"/>
                </a:schemeClr>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7E545004-F990-08C2-6277-1F5F21AF9D21}"/>
              </a:ext>
            </a:extLst>
          </p:cNvPr>
          <p:cNvPicPr>
            <a:picLocks noChangeAspect="1"/>
          </p:cNvPicPr>
          <p:nvPr/>
        </p:nvPicPr>
        <p:blipFill rotWithShape="1">
          <a:blip r:embed="rId3"/>
          <a:srcRect l="7599" t="3393" r="7942" b="6243"/>
          <a:stretch/>
        </p:blipFill>
        <p:spPr>
          <a:xfrm>
            <a:off x="-1" y="845819"/>
            <a:ext cx="7911343" cy="60121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331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67</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86217"/>
            <a:chOff x="0" y="1769807"/>
            <a:chExt cx="12192000" cy="77263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254000" y="1886142"/>
              <a:ext cx="108204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Student Perspectives</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2" y="961078"/>
            <a:ext cx="7135680" cy="491538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284163"/>
            <a:r>
              <a:rPr lang="en-US" sz="2200" dirty="0">
                <a:latin typeface="Calibri" panose="020F0502020204030204" pitchFamily="34" charset="0"/>
                <a:cs typeface="Calibri" panose="020F0502020204030204" pitchFamily="34" charset="0"/>
              </a:rPr>
              <a:t>Academic challenges or failure due to executive function issues (time management, flexibility, self-management; organizing and support for homework, studying, class expectations).</a:t>
            </a:r>
          </a:p>
          <a:p>
            <a:pPr marL="284163" indent="-284163"/>
            <a:r>
              <a:rPr lang="en-US" sz="2200" dirty="0">
                <a:latin typeface="Calibri" panose="020F0502020204030204" pitchFamily="34" charset="0"/>
                <a:cs typeface="Calibri" panose="020F0502020204030204" pitchFamily="34" charset="0"/>
              </a:rPr>
              <a:t>Mental health issues including social isolation, anxiety and depression exacerbated by challenges in college.</a:t>
            </a:r>
          </a:p>
          <a:p>
            <a:pPr marL="284163" indent="-284163"/>
            <a:r>
              <a:rPr lang="en-US" sz="2200" dirty="0">
                <a:latin typeface="Calibri" panose="020F0502020204030204" pitchFamily="34" charset="0"/>
                <a:cs typeface="Calibri" panose="020F0502020204030204" pitchFamily="34" charset="0"/>
              </a:rPr>
              <a:t>Need for greater self-advocacy in working with disability services and benefits of disclosure to getting needed supports, such as housing accommodations (low-noise).</a:t>
            </a:r>
          </a:p>
          <a:p>
            <a:pPr marL="284163" indent="-284163"/>
            <a:r>
              <a:rPr lang="en-US" sz="2200" dirty="0">
                <a:latin typeface="Calibri" panose="020F0502020204030204" pitchFamily="34" charset="0"/>
                <a:cs typeface="Calibri" panose="020F0502020204030204" pitchFamily="34" charset="0"/>
              </a:rPr>
              <a:t>Challenges across social contexts in communicating with peers and unsure how to start or maintain friendships, find common interests, and felt they repelled some students they wanted to be friends with; having prior social skills training in communications and developing relationships may be helpful.</a:t>
            </a:r>
          </a:p>
        </p:txBody>
      </p:sp>
      <p:pic>
        <p:nvPicPr>
          <p:cNvPr id="10" name="Picture 9" descr="A person covering his face with his hands">
            <a:extLst>
              <a:ext uri="{FF2B5EF4-FFF2-40B4-BE49-F238E27FC236}">
                <a16:creationId xmlns:a16="http://schemas.microsoft.com/office/drawing/2014/main" id="{98A3D597-9018-0A14-45C2-A7685FE9A4D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4421" r="14136" b="12859"/>
          <a:stretch/>
        </p:blipFill>
        <p:spPr>
          <a:xfrm>
            <a:off x="7454049" y="1698315"/>
            <a:ext cx="4348067" cy="353569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812EE805-DA53-2E82-E1B1-CA7012CF8CA2}"/>
              </a:ext>
            </a:extLst>
          </p:cNvPr>
          <p:cNvSpPr txBox="1"/>
          <p:nvPr/>
        </p:nvSpPr>
        <p:spPr>
          <a:xfrm>
            <a:off x="274321" y="6221546"/>
            <a:ext cx="6621780"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hlinkClick r:id="rId5"/>
              </a:rPr>
              <a:t>The Postsecondary National Policy Institute, 2022</a:t>
            </a:r>
            <a:r>
              <a:rPr lang="en-US" sz="1600" dirty="0">
                <a:latin typeface="Calibri" panose="020F0502020204030204" pitchFamily="34" charset="0"/>
                <a:ea typeface="Calibri" panose="020F0502020204030204" pitchFamily="34" charset="0"/>
                <a:cs typeface="Calibri" panose="020F0502020204030204" pitchFamily="34" charset="0"/>
              </a:rPr>
              <a:t>; Myrvold, et al., 2021</a:t>
            </a:r>
          </a:p>
        </p:txBody>
      </p:sp>
    </p:spTree>
    <p:extLst>
      <p:ext uri="{BB962C8B-B14F-4D97-AF65-F5344CB8AC3E}">
        <p14:creationId xmlns:p14="http://schemas.microsoft.com/office/powerpoint/2010/main" val="33027398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68</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3" y="1798970"/>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Student Perspectives</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4467" y="953846"/>
            <a:ext cx="11798591" cy="543100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284163"/>
            <a:r>
              <a:rPr lang="en-US" sz="2800" dirty="0">
                <a:latin typeface="Calibri" panose="020F0502020204030204" pitchFamily="34" charset="0"/>
                <a:cs typeface="Calibri" panose="020F0502020204030204" pitchFamily="34" charset="0"/>
              </a:rPr>
              <a:t>Unaware of campus disability resource office and services and a 1/3 with mental health disabilities were not aware of eligibility for accommodations.</a:t>
            </a:r>
          </a:p>
          <a:p>
            <a:pPr marL="284163" indent="-284163"/>
            <a:r>
              <a:rPr lang="en-US" sz="2800" dirty="0">
                <a:latin typeface="Calibri" panose="020F0502020204030204" pitchFamily="34" charset="0"/>
                <a:cs typeface="Calibri" panose="020F0502020204030204" pitchFamily="34" charset="0"/>
              </a:rPr>
              <a:t>Navigating campus procedures and inadequate accommodations.</a:t>
            </a:r>
          </a:p>
          <a:p>
            <a:pPr marL="284163" indent="-284163"/>
            <a:r>
              <a:rPr lang="en-US" sz="2800" dirty="0">
                <a:latin typeface="Calibri" panose="020F0502020204030204" pitchFamily="34" charset="0"/>
                <a:cs typeface="Calibri" panose="020F0502020204030204" pitchFamily="34" charset="0"/>
              </a:rPr>
              <a:t>Classroom and instructional environment barriers including faculty unaware of disability accommodations, faculty who push back against accommodations, instructors who do not respond to requests for accommodations. </a:t>
            </a:r>
          </a:p>
          <a:p>
            <a:pPr marL="284163" indent="-284163"/>
            <a:r>
              <a:rPr lang="en-US" sz="2800" dirty="0">
                <a:latin typeface="Calibri" panose="020F0502020204030204" pitchFamily="34" charset="0"/>
                <a:cs typeface="Calibri" panose="020F0502020204030204" pitchFamily="34" charset="0"/>
              </a:rPr>
              <a:t>Negative interactions with fellow students, stigma of disability, and the added work of seeking support and accommodations for their disability. </a:t>
            </a:r>
          </a:p>
          <a:p>
            <a:pPr marL="284163" indent="-284163"/>
            <a:r>
              <a:rPr lang="en-US" sz="2800" dirty="0">
                <a:latin typeface="Calibri" panose="020F0502020204030204" pitchFamily="34" charset="0"/>
                <a:cs typeface="Calibri" panose="020F0502020204030204" pitchFamily="34" charset="0"/>
              </a:rPr>
              <a:t>Applying for accommodations for learning disabilities can be an involved process, and students who don’t receive support early face an increased risk of not graduating. </a:t>
            </a:r>
          </a:p>
        </p:txBody>
      </p:sp>
      <p:sp>
        <p:nvSpPr>
          <p:cNvPr id="7" name="TextBox 6">
            <a:extLst>
              <a:ext uri="{FF2B5EF4-FFF2-40B4-BE49-F238E27FC236}">
                <a16:creationId xmlns:a16="http://schemas.microsoft.com/office/drawing/2014/main" id="{8FD66B23-7E2D-8DAB-AF8E-F7F7DFDD9026}"/>
              </a:ext>
            </a:extLst>
          </p:cNvPr>
          <p:cNvSpPr txBox="1"/>
          <p:nvPr/>
        </p:nvSpPr>
        <p:spPr>
          <a:xfrm>
            <a:off x="389884" y="6215572"/>
            <a:ext cx="5977890"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hlinkClick r:id="rId3"/>
              </a:rPr>
              <a:t>The Postsecondary National Policy Institute, 2022</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68662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69</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381813" y="1827469"/>
              <a:ext cx="108204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latin typeface="Calibri" panose="020F0502020204030204" pitchFamily="34" charset="0"/>
                  <a:cs typeface="Calibri" panose="020F0502020204030204" pitchFamily="34" charset="0"/>
                </a:rPr>
                <a:t>Student Perspectives of the  College Experiences</a:t>
              </a:r>
              <a:endParaRPr lang="en-US" sz="18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2" y="1233164"/>
            <a:ext cx="11286501" cy="365125"/>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latin typeface="Calibri" panose="020F0502020204030204" pitchFamily="34" charset="0"/>
                <a:cs typeface="Calibri" panose="020F0502020204030204" pitchFamily="34" charset="0"/>
              </a:rPr>
              <a:t>Jonathon’s experience at college:  Roommates (Autism Goes to College)</a:t>
            </a:r>
          </a:p>
        </p:txBody>
      </p:sp>
      <p:pic>
        <p:nvPicPr>
          <p:cNvPr id="9" name="Picture 8">
            <a:hlinkClick r:id="rId2"/>
            <a:extLst>
              <a:ext uri="{FF2B5EF4-FFF2-40B4-BE49-F238E27FC236}">
                <a16:creationId xmlns:a16="http://schemas.microsoft.com/office/drawing/2014/main" id="{1C4AEEAE-7351-338E-1A90-FBB71F8A0EFC}"/>
              </a:ext>
            </a:extLst>
          </p:cNvPr>
          <p:cNvPicPr>
            <a:picLocks noChangeAspect="1"/>
          </p:cNvPicPr>
          <p:nvPr/>
        </p:nvPicPr>
        <p:blipFill rotWithShape="1">
          <a:blip r:embed="rId3"/>
          <a:srcRect l="10416" t="26852" r="43021" b="25000"/>
          <a:stretch/>
        </p:blipFill>
        <p:spPr>
          <a:xfrm>
            <a:off x="3257550" y="2132336"/>
            <a:ext cx="5676900" cy="330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1420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57C8E-D904-6EEC-6080-4289F9275B8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7E5378-0618-E6F8-E548-11060722D4F9}"/>
              </a:ext>
            </a:extLst>
          </p:cNvPr>
          <p:cNvSpPr>
            <a:spLocks noGrp="1"/>
          </p:cNvSpPr>
          <p:nvPr>
            <p:ph type="sldNum" sz="quarter" idx="12"/>
          </p:nvPr>
        </p:nvSpPr>
        <p:spPr/>
        <p:txBody>
          <a:bodyPr/>
          <a:lstStyle/>
          <a:p>
            <a:fld id="{DAFE32E5-E969-41B5-9854-2B7067549FE3}" type="slidenum">
              <a:rPr lang="en-US" smtClean="0"/>
              <a:pPr/>
              <a:t>7</a:t>
            </a:fld>
            <a:endParaRPr lang="en-US" dirty="0"/>
          </a:p>
        </p:txBody>
      </p:sp>
      <p:grpSp>
        <p:nvGrpSpPr>
          <p:cNvPr id="8" name="Group 7">
            <a:extLst>
              <a:ext uri="{FF2B5EF4-FFF2-40B4-BE49-F238E27FC236}">
                <a16:creationId xmlns:a16="http://schemas.microsoft.com/office/drawing/2014/main" id="{608B1805-BD73-F46C-72D1-F424B831C9E1}"/>
              </a:ext>
            </a:extLst>
          </p:cNvPr>
          <p:cNvGrpSpPr/>
          <p:nvPr/>
        </p:nvGrpSpPr>
        <p:grpSpPr>
          <a:xfrm>
            <a:off x="0" y="0"/>
            <a:ext cx="12192000" cy="845820"/>
            <a:chOff x="170709" y="1769807"/>
            <a:chExt cx="12192000" cy="737418"/>
          </a:xfrm>
        </p:grpSpPr>
        <p:sp>
          <p:nvSpPr>
            <p:cNvPr id="4" name="Text Placeholder 12">
              <a:extLst>
                <a:ext uri="{FF2B5EF4-FFF2-40B4-BE49-F238E27FC236}">
                  <a16:creationId xmlns:a16="http://schemas.microsoft.com/office/drawing/2014/main" id="{B3FBE317-5BD4-3833-93E0-CEBB2D60B39F}"/>
                </a:ext>
              </a:extLst>
            </p:cNvPr>
            <p:cNvSpPr txBox="1">
              <a:spLocks/>
            </p:cNvSpPr>
            <p:nvPr/>
          </p:nvSpPr>
          <p:spPr>
            <a:xfrm>
              <a:off x="170709"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30BBE9D4-1ED0-4A9E-5568-8B59BA982FE1}"/>
                </a:ext>
              </a:extLst>
            </p:cNvPr>
            <p:cNvSpPr txBox="1">
              <a:spLocks/>
            </p:cNvSpPr>
            <p:nvPr/>
          </p:nvSpPr>
          <p:spPr>
            <a:xfrm>
              <a:off x="439161" y="1810364"/>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True or False</a:t>
              </a:r>
              <a:endParaRPr lang="en-US" sz="2400" dirty="0">
                <a:latin typeface="Calibri" panose="020F0502020204030204" pitchFamily="34" charset="0"/>
                <a:cs typeface="Calibri" panose="020F0502020204030204" pitchFamily="34" charset="0"/>
              </a:endParaRPr>
            </a:p>
          </p:txBody>
        </p:sp>
      </p:grpSp>
      <p:sp>
        <p:nvSpPr>
          <p:cNvPr id="10" name="Thought Bubble: Cloud 9">
            <a:extLst>
              <a:ext uri="{FF2B5EF4-FFF2-40B4-BE49-F238E27FC236}">
                <a16:creationId xmlns:a16="http://schemas.microsoft.com/office/drawing/2014/main" id="{4257B8C5-338E-8E5E-D9A5-DCE55AA6FF85}"/>
              </a:ext>
            </a:extLst>
          </p:cNvPr>
          <p:cNvSpPr/>
          <p:nvPr/>
        </p:nvSpPr>
        <p:spPr>
          <a:xfrm>
            <a:off x="435935" y="979255"/>
            <a:ext cx="5475767" cy="5591666"/>
          </a:xfrm>
          <a:prstGeom prst="cloudCallout">
            <a:avLst>
              <a:gd name="adj1" fmla="val 76435"/>
              <a:gd name="adj2" fmla="val 21533"/>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Many transition programs are adequately preparing young adults with IDDs and ASD for college.</a:t>
            </a:r>
          </a:p>
        </p:txBody>
      </p:sp>
      <p:sp>
        <p:nvSpPr>
          <p:cNvPr id="11" name="TextBox 10">
            <a:extLst>
              <a:ext uri="{FF2B5EF4-FFF2-40B4-BE49-F238E27FC236}">
                <a16:creationId xmlns:a16="http://schemas.microsoft.com/office/drawing/2014/main" id="{8646BFFF-369D-86E6-93A1-884CAC6547C1}"/>
              </a:ext>
            </a:extLst>
          </p:cNvPr>
          <p:cNvSpPr txBox="1"/>
          <p:nvPr/>
        </p:nvSpPr>
        <p:spPr>
          <a:xfrm>
            <a:off x="6719777" y="1318437"/>
            <a:ext cx="429555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rPr>
              <a:t>False</a:t>
            </a:r>
            <a:endParaRPr kumimoji="0" lang="en-US" sz="18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latin typeface="Arial Black" panose="020B0A040201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accent1">
                    <a:lumMod val="75000"/>
                  </a:schemeClr>
                </a:solidFill>
                <a:latin typeface="Arial" panose="020B0604020202020204" pitchFamily="34" charset="0"/>
                <a:cs typeface="Arial" panose="020B0604020202020204" pitchFamily="34" charset="0"/>
              </a:rPr>
              <a:t>Many do not focus on skills needed to be successful in college</a:t>
            </a:r>
            <a:endParaRPr kumimoji="0" lang="en-US" sz="20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endParaRPr>
          </a:p>
        </p:txBody>
      </p:sp>
      <p:pic>
        <p:nvPicPr>
          <p:cNvPr id="2" name="Picture 2" descr="Loop Success GIF by Matthew Butler">
            <a:extLst>
              <a:ext uri="{FF2B5EF4-FFF2-40B4-BE49-F238E27FC236}">
                <a16:creationId xmlns:a16="http://schemas.microsoft.com/office/drawing/2014/main" id="{DC09EB94-7BA1-BC64-80A9-8A3ADAD03160}"/>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11964" r="9804"/>
          <a:stretch/>
        </p:blipFill>
        <p:spPr bwMode="auto">
          <a:xfrm>
            <a:off x="7857460" y="4157637"/>
            <a:ext cx="2690038" cy="1932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0634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36384-02EC-F7AE-A991-4F906FCD568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300C76-7644-7FB1-59F1-40CEEE5D7447}"/>
              </a:ext>
            </a:extLst>
          </p:cNvPr>
          <p:cNvSpPr>
            <a:spLocks noGrp="1"/>
          </p:cNvSpPr>
          <p:nvPr>
            <p:ph type="sldNum" sz="quarter" idx="12"/>
          </p:nvPr>
        </p:nvSpPr>
        <p:spPr/>
        <p:txBody>
          <a:bodyPr/>
          <a:lstStyle/>
          <a:p>
            <a:fld id="{DAFE32E5-E969-41B5-9854-2B7067549FE3}" type="slidenum">
              <a:rPr lang="en-US" smtClean="0"/>
              <a:pPr/>
              <a:t>70</a:t>
            </a:fld>
            <a:endParaRPr lang="en-US" dirty="0"/>
          </a:p>
        </p:txBody>
      </p:sp>
      <p:grpSp>
        <p:nvGrpSpPr>
          <p:cNvPr id="8" name="Group 7">
            <a:extLst>
              <a:ext uri="{FF2B5EF4-FFF2-40B4-BE49-F238E27FC236}">
                <a16:creationId xmlns:a16="http://schemas.microsoft.com/office/drawing/2014/main" id="{79AEA706-99C4-E921-6535-A1C2E9119E5E}"/>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86F5AFE1-3409-B789-FF49-7B135DC89514}"/>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C6D4AE67-F831-E179-01A0-003BF8080B4B}"/>
                </a:ext>
              </a:extLst>
            </p:cNvPr>
            <p:cNvSpPr txBox="1">
              <a:spLocks/>
            </p:cNvSpPr>
            <p:nvPr/>
          </p:nvSpPr>
          <p:spPr>
            <a:xfrm>
              <a:off x="125732" y="1824946"/>
              <a:ext cx="11620499"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Related Activity</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56BF8C60-8009-123B-442D-F0A9A021D804}"/>
              </a:ext>
            </a:extLst>
          </p:cNvPr>
          <p:cNvSpPr txBox="1">
            <a:spLocks/>
          </p:cNvSpPr>
          <p:nvPr/>
        </p:nvSpPr>
        <p:spPr>
          <a:xfrm>
            <a:off x="6584655" y="938834"/>
            <a:ext cx="5264445" cy="4595692"/>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tx1">
                    <a:lumMod val="85000"/>
                    <a:lumOff val="15000"/>
                  </a:schemeClr>
                </a:solidFill>
                <a:latin typeface="Calibri" panose="020F0502020204030204" pitchFamily="34" charset="0"/>
                <a:cs typeface="Calibri" panose="020F0502020204030204" pitchFamily="34" charset="0"/>
              </a:rPr>
              <a:t>Brief Activity-facilitator will provide additional information related to the video</a:t>
            </a:r>
          </a:p>
          <a:p>
            <a:pPr marL="0" indent="0">
              <a:buNone/>
            </a:pPr>
            <a:endParaRPr lang="en-US" sz="1800" b="1" dirty="0">
              <a:solidFill>
                <a:schemeClr val="tx1">
                  <a:lumMod val="85000"/>
                  <a:lumOff val="15000"/>
                </a:schemeClr>
              </a:solidFill>
              <a:latin typeface="Calibri" panose="020F0502020204030204" pitchFamily="34" charset="0"/>
              <a:cs typeface="Calibri" panose="020F0502020204030204" pitchFamily="34" charset="0"/>
            </a:endParaRPr>
          </a:p>
          <a:p>
            <a:pPr marL="0" indent="0">
              <a:buNone/>
            </a:pPr>
            <a:endParaRPr lang="en-US" sz="1800" b="1" dirty="0">
              <a:solidFill>
                <a:schemeClr val="tx1">
                  <a:lumMod val="85000"/>
                  <a:lumOff val="15000"/>
                </a:schemeClr>
              </a:solidFill>
              <a:latin typeface="Calibri" panose="020F0502020204030204" pitchFamily="34" charset="0"/>
              <a:cs typeface="Calibri" panose="020F0502020204030204" pitchFamily="34" charset="0"/>
            </a:endParaRPr>
          </a:p>
        </p:txBody>
      </p:sp>
      <p:pic>
        <p:nvPicPr>
          <p:cNvPr id="7" name="Graphic 6">
            <a:extLst>
              <a:ext uri="{FF2B5EF4-FFF2-40B4-BE49-F238E27FC236}">
                <a16:creationId xmlns:a16="http://schemas.microsoft.com/office/drawing/2014/main" id="{4CD44BD0-C775-397A-FBC3-18B4DBA32129}"/>
              </a:ext>
            </a:extLst>
          </p:cNvPr>
          <p:cNvPicPr>
            <a:picLocks noChangeAspect="1"/>
          </p:cNvPicPr>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342900" y="1022369"/>
            <a:ext cx="5264445" cy="5566258"/>
          </a:xfrm>
          <a:prstGeom prst="rect">
            <a:avLst/>
          </a:prstGeom>
        </p:spPr>
      </p:pic>
    </p:spTree>
    <p:extLst>
      <p:ext uri="{BB962C8B-B14F-4D97-AF65-F5344CB8AC3E}">
        <p14:creationId xmlns:p14="http://schemas.microsoft.com/office/powerpoint/2010/main" val="37795741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and holding a pen next to keys&#10;&#10;Description automatically generated">
            <a:extLst>
              <a:ext uri="{FF2B5EF4-FFF2-40B4-BE49-F238E27FC236}">
                <a16:creationId xmlns:a16="http://schemas.microsoft.com/office/drawing/2014/main" id="{BD19FB0A-DB6F-56AB-1859-AE9516B2B46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35555" r="20425" b="12222"/>
          <a:stretch/>
        </p:blipFill>
        <p:spPr>
          <a:xfrm>
            <a:off x="-1" y="1009536"/>
            <a:ext cx="12192001" cy="6000864"/>
          </a:xfrm>
          <a:prstGeom prst="rect">
            <a:avLst/>
          </a:prstGeom>
        </p:spPr>
      </p:pic>
      <p:sp>
        <p:nvSpPr>
          <p:cNvPr id="3" name="Slide Number Placeholder 2"/>
          <p:cNvSpPr>
            <a:spLocks noGrp="1"/>
          </p:cNvSpPr>
          <p:nvPr>
            <p:ph type="sldNum" sz="quarter" idx="12"/>
          </p:nvPr>
        </p:nvSpPr>
        <p:spPr/>
        <p:txBody>
          <a:bodyPr/>
          <a:lstStyle/>
          <a:p>
            <a:fld id="{DAFE32E5-E969-41B5-9854-2B7067549FE3}" type="slidenum">
              <a:rPr lang="en-US" smtClean="0"/>
              <a:pPr/>
              <a:t>71</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1070785"/>
            <a:chOff x="0" y="1769807"/>
            <a:chExt cx="12192000" cy="737418"/>
          </a:xfrm>
          <a:solidFill>
            <a:schemeClr val="accent2">
              <a:lumMod val="75000"/>
            </a:schemeClr>
          </a:solidFill>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grp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88585" y="1840830"/>
              <a:ext cx="11814810" cy="526809"/>
            </a:xfrm>
            <a:prstGeom prst="rect">
              <a:avLst/>
            </a:prstGeom>
            <a:grpFill/>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b="1" dirty="0">
                  <a:solidFill>
                    <a:schemeClr val="bg1"/>
                  </a:solidFill>
                  <a:latin typeface="Calibri" panose="020F0502020204030204" pitchFamily="34" charset="0"/>
                  <a:cs typeface="Calibri" panose="020F0502020204030204" pitchFamily="34" charset="0"/>
                </a:rPr>
                <a:t>Keys to Increase Success</a:t>
              </a:r>
              <a:endParaRPr lang="en-US" sz="4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644789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72</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912613"/>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2" y="1798970"/>
              <a:ext cx="10858498"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Focus on…</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 y="912612"/>
            <a:ext cx="7333127" cy="5685411"/>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285750">
              <a:lnSpc>
                <a:spcPct val="100000"/>
              </a:lnSpc>
              <a:spcBef>
                <a:spcPts val="0"/>
              </a:spcBef>
            </a:pPr>
            <a:r>
              <a:rPr lang="en-US" sz="2800" dirty="0">
                <a:solidFill>
                  <a:schemeClr val="bg2">
                    <a:lumMod val="25000"/>
                  </a:schemeClr>
                </a:solidFill>
                <a:latin typeface="Calibri" panose="020F0502020204030204" pitchFamily="34" charset="0"/>
                <a:cs typeface="Calibri" panose="020F0502020204030204" pitchFamily="34" charset="0"/>
              </a:rPr>
              <a:t>Disability Services-increased understanding of IDD and ASD features</a:t>
            </a:r>
          </a:p>
          <a:p>
            <a:pPr marL="400050" indent="-285750">
              <a:lnSpc>
                <a:spcPct val="100000"/>
              </a:lnSpc>
              <a:spcBef>
                <a:spcPts val="0"/>
              </a:spcBef>
            </a:pPr>
            <a:r>
              <a:rPr lang="en-US" sz="2800" dirty="0">
                <a:solidFill>
                  <a:schemeClr val="bg2">
                    <a:lumMod val="25000"/>
                  </a:schemeClr>
                </a:solidFill>
                <a:latin typeface="Calibri" panose="020F0502020204030204" pitchFamily="34" charset="0"/>
                <a:cs typeface="Calibri" panose="020F0502020204030204" pitchFamily="34" charset="0"/>
              </a:rPr>
              <a:t>Support models for ASD/more intensive needs</a:t>
            </a:r>
          </a:p>
          <a:p>
            <a:pPr marL="400050" indent="-285750">
              <a:lnSpc>
                <a:spcPct val="100000"/>
              </a:lnSpc>
              <a:spcBef>
                <a:spcPts val="0"/>
              </a:spcBef>
            </a:pPr>
            <a:r>
              <a:rPr lang="en-US" sz="2800" dirty="0">
                <a:solidFill>
                  <a:schemeClr val="bg2">
                    <a:lumMod val="25000"/>
                  </a:schemeClr>
                </a:solidFill>
                <a:latin typeface="Calibri" panose="020F0502020204030204" pitchFamily="34" charset="0"/>
                <a:cs typeface="Calibri" panose="020F0502020204030204" pitchFamily="34" charset="0"/>
              </a:rPr>
              <a:t>Evidence-based teaching and learning model</a:t>
            </a:r>
          </a:p>
          <a:p>
            <a:pPr marL="400050" indent="-285750">
              <a:lnSpc>
                <a:spcPct val="100000"/>
              </a:lnSpc>
              <a:spcBef>
                <a:spcPts val="0"/>
              </a:spcBef>
            </a:pPr>
            <a:r>
              <a:rPr lang="en-US" sz="2800" dirty="0">
                <a:solidFill>
                  <a:schemeClr val="bg2">
                    <a:lumMod val="25000"/>
                  </a:schemeClr>
                </a:solidFill>
                <a:latin typeface="Calibri" panose="020F0502020204030204" pitchFamily="34" charset="0"/>
                <a:cs typeface="Calibri" panose="020F0502020204030204" pitchFamily="34" charset="0"/>
              </a:rPr>
              <a:t>Expectations in high school vs. college</a:t>
            </a:r>
          </a:p>
          <a:p>
            <a:pPr marL="400050" indent="-285750">
              <a:lnSpc>
                <a:spcPct val="100000"/>
              </a:lnSpc>
              <a:spcBef>
                <a:spcPts val="0"/>
              </a:spcBef>
            </a:pPr>
            <a:r>
              <a:rPr lang="en-US" sz="2800" dirty="0">
                <a:solidFill>
                  <a:schemeClr val="bg2">
                    <a:lumMod val="25000"/>
                  </a:schemeClr>
                </a:solidFill>
                <a:latin typeface="Calibri" panose="020F0502020204030204" pitchFamily="34" charset="0"/>
                <a:cs typeface="Calibri" panose="020F0502020204030204" pitchFamily="34" charset="0"/>
              </a:rPr>
              <a:t>Match of skills and interests to college</a:t>
            </a:r>
          </a:p>
          <a:p>
            <a:pPr marL="400050" indent="-285750">
              <a:lnSpc>
                <a:spcPct val="100000"/>
              </a:lnSpc>
              <a:spcBef>
                <a:spcPts val="0"/>
              </a:spcBef>
            </a:pPr>
            <a:r>
              <a:rPr lang="en-US" sz="2800" dirty="0">
                <a:solidFill>
                  <a:schemeClr val="bg2">
                    <a:lumMod val="25000"/>
                  </a:schemeClr>
                </a:solidFill>
                <a:latin typeface="Calibri" panose="020F0502020204030204" pitchFamily="34" charset="0"/>
                <a:cs typeface="Calibri" panose="020F0502020204030204" pitchFamily="34" charset="0"/>
              </a:rPr>
              <a:t>Preparation in self-empowerment through the “Big 3” and interconnected skills (SA, SC, EF)</a:t>
            </a:r>
          </a:p>
          <a:p>
            <a:pPr marL="857250" lvl="1" indent="-285750">
              <a:lnSpc>
                <a:spcPct val="100000"/>
              </a:lnSpc>
              <a:spcBef>
                <a:spcPts val="0"/>
              </a:spcBef>
            </a:pPr>
            <a:r>
              <a:rPr lang="en-US" sz="2600" dirty="0">
                <a:solidFill>
                  <a:schemeClr val="bg2">
                    <a:lumMod val="25000"/>
                  </a:schemeClr>
                </a:solidFill>
                <a:latin typeface="Calibri" panose="020F0502020204030204" pitchFamily="34" charset="0"/>
                <a:cs typeface="Calibri" panose="020F0502020204030204" pitchFamily="34" charset="0"/>
              </a:rPr>
              <a:t>In high school and preparation for college</a:t>
            </a:r>
          </a:p>
          <a:p>
            <a:pPr marL="857250" lvl="1" indent="-285750">
              <a:lnSpc>
                <a:spcPct val="100000"/>
              </a:lnSpc>
              <a:spcBef>
                <a:spcPts val="0"/>
              </a:spcBef>
            </a:pPr>
            <a:r>
              <a:rPr lang="en-US" sz="2600" dirty="0">
                <a:solidFill>
                  <a:schemeClr val="bg2">
                    <a:lumMod val="25000"/>
                  </a:schemeClr>
                </a:solidFill>
                <a:latin typeface="Calibri" panose="020F0502020204030204" pitchFamily="34" charset="0"/>
                <a:cs typeface="Calibri" panose="020F0502020204030204" pitchFamily="34" charset="0"/>
              </a:rPr>
              <a:t>In college</a:t>
            </a:r>
          </a:p>
          <a:p>
            <a:pPr marL="400050" indent="-285750">
              <a:lnSpc>
                <a:spcPct val="100000"/>
              </a:lnSpc>
              <a:spcBef>
                <a:spcPts val="0"/>
              </a:spcBef>
            </a:pPr>
            <a:r>
              <a:rPr lang="en-US" sz="2800" dirty="0">
                <a:latin typeface="Calibri" panose="020F0502020204030204" pitchFamily="34" charset="0"/>
                <a:cs typeface="Calibri" panose="020F0502020204030204" pitchFamily="34" charset="0"/>
              </a:rPr>
              <a:t>Emphasis and strategies</a:t>
            </a:r>
            <a:r>
              <a:rPr lang="en-US" sz="32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for teaching needed skills for success</a:t>
            </a:r>
          </a:p>
          <a:p>
            <a:pPr marL="457200" indent="-342900"/>
            <a:endParaRPr lang="en-US" sz="2400" dirty="0">
              <a:latin typeface="Calibri" panose="020F0502020204030204" pitchFamily="34" charset="0"/>
              <a:cs typeface="Calibri" panose="020F0502020204030204" pitchFamily="34" charset="0"/>
            </a:endParaRPr>
          </a:p>
        </p:txBody>
      </p:sp>
      <p:pic>
        <p:nvPicPr>
          <p:cNvPr id="7" name="Graphic 6">
            <a:extLst>
              <a:ext uri="{FF2B5EF4-FFF2-40B4-BE49-F238E27FC236}">
                <a16:creationId xmlns:a16="http://schemas.microsoft.com/office/drawing/2014/main" id="{F1F2A959-B03F-91C9-5463-F10FD7BFE217}"/>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7333128" y="1637394"/>
            <a:ext cx="4609489" cy="4377259"/>
          </a:xfrm>
          <a:prstGeom prst="rect">
            <a:avLst/>
          </a:prstGeom>
        </p:spPr>
      </p:pic>
    </p:spTree>
    <p:extLst>
      <p:ext uri="{BB962C8B-B14F-4D97-AF65-F5344CB8AC3E}">
        <p14:creationId xmlns:p14="http://schemas.microsoft.com/office/powerpoint/2010/main" val="24676815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73</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857250" y="1850922"/>
              <a:ext cx="958977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Disability Support Services-Roles</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8884" y="5669280"/>
            <a:ext cx="11286501" cy="752781"/>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46C817D6-6479-23B3-D6E1-380A10D46F3F}"/>
              </a:ext>
            </a:extLst>
          </p:cNvPr>
          <p:cNvSpPr/>
          <p:nvPr/>
        </p:nvSpPr>
        <p:spPr>
          <a:xfrm>
            <a:off x="720090" y="1114412"/>
            <a:ext cx="2708909" cy="582930"/>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libri" panose="020F0502020204030204" pitchFamily="34" charset="0"/>
                <a:ea typeface="Calibri" panose="020F0502020204030204" pitchFamily="34" charset="0"/>
                <a:cs typeface="Calibri" panose="020F0502020204030204" pitchFamily="34" charset="0"/>
              </a:rPr>
              <a:t>Student</a:t>
            </a:r>
          </a:p>
        </p:txBody>
      </p:sp>
      <p:sp>
        <p:nvSpPr>
          <p:cNvPr id="9" name="Rectangle: Rounded Corners 8">
            <a:extLst>
              <a:ext uri="{FF2B5EF4-FFF2-40B4-BE49-F238E27FC236}">
                <a16:creationId xmlns:a16="http://schemas.microsoft.com/office/drawing/2014/main" id="{FCA82A40-9706-A1C1-BF5E-EDDD57884686}"/>
              </a:ext>
            </a:extLst>
          </p:cNvPr>
          <p:cNvSpPr/>
          <p:nvPr/>
        </p:nvSpPr>
        <p:spPr>
          <a:xfrm>
            <a:off x="4581525" y="1109349"/>
            <a:ext cx="2777490" cy="582930"/>
          </a:xfrm>
          <a:prstGeom prst="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libri" panose="020F0502020204030204" pitchFamily="34" charset="0"/>
                <a:ea typeface="Calibri" panose="020F0502020204030204" pitchFamily="34" charset="0"/>
                <a:cs typeface="Calibri" panose="020F0502020204030204" pitchFamily="34" charset="0"/>
              </a:rPr>
              <a:t>DSS</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76987A11-6F12-BFF6-569F-B4274B499082}"/>
              </a:ext>
            </a:extLst>
          </p:cNvPr>
          <p:cNvSpPr/>
          <p:nvPr/>
        </p:nvSpPr>
        <p:spPr>
          <a:xfrm>
            <a:off x="8549100" y="1087754"/>
            <a:ext cx="2922810" cy="582930"/>
          </a:xfrm>
          <a:prstGeom prst="round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libri" panose="020F0502020204030204" pitchFamily="34" charset="0"/>
                <a:ea typeface="Calibri" panose="020F0502020204030204" pitchFamily="34" charset="0"/>
                <a:cs typeface="Calibri" panose="020F0502020204030204" pitchFamily="34" charset="0"/>
              </a:rPr>
              <a:t>Faculty/Staff</a:t>
            </a:r>
          </a:p>
        </p:txBody>
      </p:sp>
      <p:sp>
        <p:nvSpPr>
          <p:cNvPr id="11" name="Rectangle: Rounded Corners 10">
            <a:extLst>
              <a:ext uri="{FF2B5EF4-FFF2-40B4-BE49-F238E27FC236}">
                <a16:creationId xmlns:a16="http://schemas.microsoft.com/office/drawing/2014/main" id="{783DA1E1-3BBE-8A3D-886C-E6441B7F24A7}"/>
              </a:ext>
            </a:extLst>
          </p:cNvPr>
          <p:cNvSpPr/>
          <p:nvPr/>
        </p:nvSpPr>
        <p:spPr>
          <a:xfrm>
            <a:off x="288932" y="2123448"/>
            <a:ext cx="3641091" cy="455198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rPr>
              <a:t>Registers with DSS</a:t>
            </a:r>
          </a:p>
          <a:p>
            <a:pPr marL="171450" indent="-17145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rPr>
              <a:t>Provides requested documentation</a:t>
            </a:r>
          </a:p>
          <a:p>
            <a:pPr marL="171450" indent="-17145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rPr>
              <a:t>Reviews needs with the DSS counselor</a:t>
            </a:r>
          </a:p>
          <a:p>
            <a:pPr marL="171450" indent="-17145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rPr>
              <a:t>Provides accommodation letter to faculty or professors</a:t>
            </a:r>
          </a:p>
          <a:p>
            <a:pPr marL="171450" indent="-17145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rPr>
              <a:t>Communicates with faculty and professors  as needed</a:t>
            </a:r>
          </a:p>
        </p:txBody>
      </p:sp>
      <p:sp>
        <p:nvSpPr>
          <p:cNvPr id="12" name="Rectangle: Rounded Corners 11">
            <a:extLst>
              <a:ext uri="{FF2B5EF4-FFF2-40B4-BE49-F238E27FC236}">
                <a16:creationId xmlns:a16="http://schemas.microsoft.com/office/drawing/2014/main" id="{606F3968-DD03-CF65-ECBF-B40F3CE3852F}"/>
              </a:ext>
            </a:extLst>
          </p:cNvPr>
          <p:cNvSpPr/>
          <p:nvPr/>
        </p:nvSpPr>
        <p:spPr>
          <a:xfrm>
            <a:off x="4258274" y="2123449"/>
            <a:ext cx="3641091" cy="455198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rPr>
              <a:t>Determines eligibility for services</a:t>
            </a:r>
          </a:p>
          <a:p>
            <a:pPr marL="171450" indent="-17145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rPr>
              <a:t>Grants or authorizes academic accommodations</a:t>
            </a:r>
          </a:p>
          <a:p>
            <a:pPr marL="171450" indent="-17145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rPr>
              <a:t>Assists faculty pertaining to disability specific questions or issues</a:t>
            </a:r>
          </a:p>
        </p:txBody>
      </p:sp>
      <p:sp>
        <p:nvSpPr>
          <p:cNvPr id="13" name="Rectangle: Rounded Corners 12">
            <a:extLst>
              <a:ext uri="{FF2B5EF4-FFF2-40B4-BE49-F238E27FC236}">
                <a16:creationId xmlns:a16="http://schemas.microsoft.com/office/drawing/2014/main" id="{17015044-8031-4D7A-D813-E903622CAE2E}"/>
              </a:ext>
            </a:extLst>
          </p:cNvPr>
          <p:cNvSpPr/>
          <p:nvPr/>
        </p:nvSpPr>
        <p:spPr>
          <a:xfrm>
            <a:off x="8228331" y="2116453"/>
            <a:ext cx="3641091" cy="4558983"/>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rPr>
              <a:t>Provides  accommodations listed on letter</a:t>
            </a:r>
          </a:p>
          <a:p>
            <a:pPr marL="171450" indent="-17145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rPr>
              <a:t>Respects student privacy</a:t>
            </a:r>
          </a:p>
          <a:p>
            <a:pPr marL="171450" indent="-17145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rPr>
              <a:t>Contacts DSS if there are questions about disability or accommodations</a:t>
            </a:r>
          </a:p>
        </p:txBody>
      </p:sp>
      <p:cxnSp>
        <p:nvCxnSpPr>
          <p:cNvPr id="15" name="Straight Arrow Connector 14">
            <a:extLst>
              <a:ext uri="{FF2B5EF4-FFF2-40B4-BE49-F238E27FC236}">
                <a16:creationId xmlns:a16="http://schemas.microsoft.com/office/drawing/2014/main" id="{C544B655-28BD-87C8-708A-600EAE2D7592}"/>
              </a:ext>
            </a:extLst>
          </p:cNvPr>
          <p:cNvCxnSpPr>
            <a:cxnSpLocks/>
            <a:stCxn id="7" idx="3"/>
            <a:endCxn id="9" idx="1"/>
          </p:cNvCxnSpPr>
          <p:nvPr/>
        </p:nvCxnSpPr>
        <p:spPr>
          <a:xfrm flipV="1">
            <a:off x="3428999" y="1400814"/>
            <a:ext cx="1152526"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DCDECDD-FC8E-2ADC-BAC5-359D50B55A5B}"/>
              </a:ext>
            </a:extLst>
          </p:cNvPr>
          <p:cNvCxnSpPr>
            <a:cxnSpLocks/>
            <a:endCxn id="10" idx="1"/>
          </p:cNvCxnSpPr>
          <p:nvPr/>
        </p:nvCxnSpPr>
        <p:spPr>
          <a:xfrm flipV="1">
            <a:off x="7325960" y="1379219"/>
            <a:ext cx="122314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0BCEDCB-214D-A8F3-752D-11B40B2D86EA}"/>
              </a:ext>
            </a:extLst>
          </p:cNvPr>
          <p:cNvCxnSpPr>
            <a:cxnSpLocks/>
          </p:cNvCxnSpPr>
          <p:nvPr/>
        </p:nvCxnSpPr>
        <p:spPr>
          <a:xfrm>
            <a:off x="2109477" y="1659253"/>
            <a:ext cx="0" cy="45720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3150853-5723-02E8-FD57-EB9D91B1D87A}"/>
              </a:ext>
            </a:extLst>
          </p:cNvPr>
          <p:cNvCxnSpPr>
            <a:cxnSpLocks/>
          </p:cNvCxnSpPr>
          <p:nvPr/>
        </p:nvCxnSpPr>
        <p:spPr>
          <a:xfrm>
            <a:off x="5970270" y="1670684"/>
            <a:ext cx="0" cy="457200"/>
          </a:xfrm>
          <a:prstGeom prst="straightConnector1">
            <a:avLst/>
          </a:prstGeom>
          <a:ln w="28575">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74360A6-1C2A-CC4D-6645-7EA10C6F89B2}"/>
              </a:ext>
            </a:extLst>
          </p:cNvPr>
          <p:cNvCxnSpPr>
            <a:cxnSpLocks/>
          </p:cNvCxnSpPr>
          <p:nvPr/>
        </p:nvCxnSpPr>
        <p:spPr>
          <a:xfrm>
            <a:off x="10023932" y="1670684"/>
            <a:ext cx="0" cy="457200"/>
          </a:xfrm>
          <a:prstGeom prst="straightConnector1">
            <a:avLst/>
          </a:prstGeom>
          <a:ln w="28575">
            <a:solidFill>
              <a:schemeClr val="accent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04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74</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765481"/>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553735" y="1780879"/>
              <a:ext cx="10858498"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Traditional College Accommodations</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3" y="926465"/>
            <a:ext cx="7279114" cy="5405426"/>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Calibri" panose="020F0502020204030204" pitchFamily="34" charset="0"/>
                <a:cs typeface="Calibri" panose="020F0502020204030204" pitchFamily="34" charset="0"/>
              </a:rPr>
              <a:t>Self-identification required to get accommodations</a:t>
            </a:r>
          </a:p>
          <a:p>
            <a:r>
              <a:rPr lang="en-US" sz="2400" dirty="0">
                <a:latin typeface="Calibri" panose="020F0502020204030204" pitchFamily="34" charset="0"/>
                <a:cs typeface="Calibri" panose="020F0502020204030204" pitchFamily="34" charset="0"/>
              </a:rPr>
              <a:t>Extra time on tests</a:t>
            </a:r>
          </a:p>
          <a:p>
            <a:r>
              <a:rPr lang="en-US" sz="2400" dirty="0">
                <a:latin typeface="Calibri" panose="020F0502020204030204" pitchFamily="34" charset="0"/>
                <a:cs typeface="Calibri" panose="020F0502020204030204" pitchFamily="34" charset="0"/>
              </a:rPr>
              <a:t>Use of computer for exams</a:t>
            </a:r>
          </a:p>
          <a:p>
            <a:r>
              <a:rPr lang="en-US" sz="2400" dirty="0">
                <a:latin typeface="Calibri" panose="020F0502020204030204" pitchFamily="34" charset="0"/>
                <a:cs typeface="Calibri" panose="020F0502020204030204" pitchFamily="34" charset="0"/>
              </a:rPr>
              <a:t>Accessible class materials</a:t>
            </a:r>
          </a:p>
          <a:p>
            <a:r>
              <a:rPr lang="en-US" sz="2400" dirty="0">
                <a:latin typeface="Calibri" panose="020F0502020204030204" pitchFamily="34" charset="0"/>
                <a:cs typeface="Calibri" panose="020F0502020204030204" pitchFamily="34" charset="0"/>
              </a:rPr>
              <a:t>Assistive technology in class (i.e., screen readers)</a:t>
            </a:r>
          </a:p>
          <a:p>
            <a:r>
              <a:rPr lang="en-US" sz="2400" dirty="0">
                <a:latin typeface="Calibri" panose="020F0502020204030204" pitchFamily="34" charset="0"/>
                <a:cs typeface="Calibri" panose="020F0502020204030204" pitchFamily="34" charset="0"/>
              </a:rPr>
              <a:t>Document conversion</a:t>
            </a:r>
          </a:p>
          <a:p>
            <a:r>
              <a:rPr lang="en-US" sz="2400" dirty="0">
                <a:latin typeface="Calibri" panose="020F0502020204030204" pitchFamily="34" charset="0"/>
                <a:cs typeface="Calibri" panose="020F0502020204030204" pitchFamily="34" charset="0"/>
              </a:rPr>
              <a:t>Interpreters for deaf and hard of hearing</a:t>
            </a:r>
          </a:p>
          <a:p>
            <a:r>
              <a:rPr lang="en-US" sz="2400" dirty="0">
                <a:latin typeface="Calibri" panose="020F0502020204030204" pitchFamily="34" charset="0"/>
                <a:cs typeface="Calibri" panose="020F0502020204030204" pitchFamily="34" charset="0"/>
              </a:rPr>
              <a:t>Readers or scribes for classes, exams, library research</a:t>
            </a:r>
          </a:p>
          <a:p>
            <a:r>
              <a:rPr lang="en-US" sz="2400" dirty="0">
                <a:latin typeface="Calibri" panose="020F0502020204030204" pitchFamily="34" charset="0"/>
                <a:cs typeface="Calibri" panose="020F0502020204030204" pitchFamily="34" charset="0"/>
              </a:rPr>
              <a:t>Priority registration</a:t>
            </a:r>
          </a:p>
          <a:p>
            <a:r>
              <a:rPr lang="en-US" sz="2400" dirty="0">
                <a:latin typeface="Calibri" panose="020F0502020204030204" pitchFamily="34" charset="0"/>
                <a:cs typeface="Calibri" panose="020F0502020204030204" pitchFamily="34" charset="0"/>
              </a:rPr>
              <a:t>Substituting one course for another</a:t>
            </a:r>
          </a:p>
          <a:p>
            <a:r>
              <a:rPr lang="en-US" sz="2400" dirty="0">
                <a:latin typeface="Calibri" panose="020F0502020204030204" pitchFamily="34" charset="0"/>
                <a:cs typeface="Calibri" panose="020F0502020204030204" pitchFamily="34" charset="0"/>
              </a:rPr>
              <a:t>Allowing full-time student status for part-time schedule</a:t>
            </a:r>
          </a:p>
        </p:txBody>
      </p:sp>
      <p:pic>
        <p:nvPicPr>
          <p:cNvPr id="9" name="Picture 8" descr="A person typing on a keyboard&#10;&#10;Description automatically generated">
            <a:extLst>
              <a:ext uri="{FF2B5EF4-FFF2-40B4-BE49-F238E27FC236}">
                <a16:creationId xmlns:a16="http://schemas.microsoft.com/office/drawing/2014/main" id="{65DCA060-8FA4-5F68-2FB8-A341073A246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4883"/>
          <a:stretch/>
        </p:blipFill>
        <p:spPr>
          <a:xfrm>
            <a:off x="7548281" y="1888220"/>
            <a:ext cx="4190917" cy="32792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70864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75</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2" y="1798970"/>
              <a:ext cx="10858498"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Now…</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6604327" y="786231"/>
            <a:ext cx="5557533" cy="5554016"/>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latin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cs typeface="Calibri" panose="020F0502020204030204" pitchFamily="34" charset="0"/>
            </a:endParaRPr>
          </a:p>
          <a:p>
            <a:pPr marL="0" indent="0" algn="ctr">
              <a:spcAft>
                <a:spcPts val="600"/>
              </a:spcAft>
              <a:buNone/>
            </a:pPr>
            <a:r>
              <a:rPr lang="en-US" sz="4400" b="1" dirty="0">
                <a:latin typeface="Jumble" panose="02000503000000020004" pitchFamily="2" charset="0"/>
                <a:cs typeface="Calibri" panose="020F0502020204030204" pitchFamily="34" charset="0"/>
              </a:rPr>
              <a:t>Current model is </a:t>
            </a:r>
            <a:r>
              <a:rPr lang="en-US" sz="4400" b="1" dirty="0">
                <a:solidFill>
                  <a:srgbClr val="FF0000"/>
                </a:solidFill>
                <a:latin typeface="Jumble" panose="02000503000000020004" pitchFamily="2" charset="0"/>
                <a:cs typeface="Calibri" panose="020F0502020204030204" pitchFamily="34" charset="0"/>
              </a:rPr>
              <a:t>not</a:t>
            </a:r>
            <a:r>
              <a:rPr lang="en-US" sz="4400" b="1" dirty="0">
                <a:latin typeface="Jumble" panose="02000503000000020004" pitchFamily="2" charset="0"/>
                <a:cs typeface="Calibri" panose="020F0502020204030204" pitchFamily="34" charset="0"/>
              </a:rPr>
              <a:t> working for many students with ASD!</a:t>
            </a:r>
          </a:p>
          <a:p>
            <a:endParaRPr lang="en-US" sz="2400" i="1" dirty="0">
              <a:latin typeface="Calibri" panose="020F0502020204030204" pitchFamily="34" charset="0"/>
              <a:cs typeface="Calibri" panose="020F0502020204030204" pitchFamily="34" charset="0"/>
            </a:endParaRPr>
          </a:p>
        </p:txBody>
      </p:sp>
      <p:pic>
        <p:nvPicPr>
          <p:cNvPr id="9" name="Picture 8" descr="A person sitting at a desk with his head in his hands&#10;&#10;Description automatically generated">
            <a:extLst>
              <a:ext uri="{FF2B5EF4-FFF2-40B4-BE49-F238E27FC236}">
                <a16:creationId xmlns:a16="http://schemas.microsoft.com/office/drawing/2014/main" id="{EF825774-5E3A-879E-5DCF-C62BA93A03B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6333" r="9353"/>
          <a:stretch/>
        </p:blipFill>
        <p:spPr>
          <a:xfrm>
            <a:off x="0" y="845820"/>
            <a:ext cx="6574188" cy="6093030"/>
          </a:xfrm>
          <a:prstGeom prst="rect">
            <a:avLst/>
          </a:prstGeom>
        </p:spPr>
      </p:pic>
    </p:spTree>
    <p:extLst>
      <p:ext uri="{BB962C8B-B14F-4D97-AF65-F5344CB8AC3E}">
        <p14:creationId xmlns:p14="http://schemas.microsoft.com/office/powerpoint/2010/main" val="27677894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76</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857250" y="1850922"/>
              <a:ext cx="958977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Disability Services-Increased Support</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8884" y="5669280"/>
            <a:ext cx="11286501" cy="752781"/>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46C817D6-6479-23B3-D6E1-380A10D46F3F}"/>
              </a:ext>
            </a:extLst>
          </p:cNvPr>
          <p:cNvSpPr/>
          <p:nvPr/>
        </p:nvSpPr>
        <p:spPr>
          <a:xfrm>
            <a:off x="720090" y="1114412"/>
            <a:ext cx="2708909" cy="582930"/>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libri" panose="020F0502020204030204" pitchFamily="34" charset="0"/>
                <a:ea typeface="Calibri" panose="020F0502020204030204" pitchFamily="34" charset="0"/>
                <a:cs typeface="Calibri" panose="020F0502020204030204" pitchFamily="34" charset="0"/>
              </a:rPr>
              <a:t>Student</a:t>
            </a:r>
          </a:p>
        </p:txBody>
      </p:sp>
      <p:sp>
        <p:nvSpPr>
          <p:cNvPr id="9" name="Rectangle: Rounded Corners 8">
            <a:extLst>
              <a:ext uri="{FF2B5EF4-FFF2-40B4-BE49-F238E27FC236}">
                <a16:creationId xmlns:a16="http://schemas.microsoft.com/office/drawing/2014/main" id="{FCA82A40-9706-A1C1-BF5E-EDDD57884686}"/>
              </a:ext>
            </a:extLst>
          </p:cNvPr>
          <p:cNvSpPr/>
          <p:nvPr/>
        </p:nvSpPr>
        <p:spPr>
          <a:xfrm>
            <a:off x="4581525" y="1109349"/>
            <a:ext cx="2777490" cy="582930"/>
          </a:xfrm>
          <a:prstGeom prst="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libri" panose="020F0502020204030204" pitchFamily="34" charset="0"/>
                <a:ea typeface="Calibri" panose="020F0502020204030204" pitchFamily="34" charset="0"/>
                <a:cs typeface="Calibri" panose="020F0502020204030204" pitchFamily="34" charset="0"/>
              </a:rPr>
              <a:t>DSS</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76987A11-6F12-BFF6-569F-B4274B499082}"/>
              </a:ext>
            </a:extLst>
          </p:cNvPr>
          <p:cNvSpPr/>
          <p:nvPr/>
        </p:nvSpPr>
        <p:spPr>
          <a:xfrm>
            <a:off x="8549100" y="1087754"/>
            <a:ext cx="2922810" cy="582930"/>
          </a:xfrm>
          <a:prstGeom prst="round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libri" panose="020F0502020204030204" pitchFamily="34" charset="0"/>
                <a:ea typeface="Calibri" panose="020F0502020204030204" pitchFamily="34" charset="0"/>
                <a:cs typeface="Calibri" panose="020F0502020204030204" pitchFamily="34" charset="0"/>
              </a:rPr>
              <a:t>Faculty/Staff</a:t>
            </a:r>
          </a:p>
        </p:txBody>
      </p:sp>
      <p:sp>
        <p:nvSpPr>
          <p:cNvPr id="11" name="Rectangle: Rounded Corners 10">
            <a:extLst>
              <a:ext uri="{FF2B5EF4-FFF2-40B4-BE49-F238E27FC236}">
                <a16:creationId xmlns:a16="http://schemas.microsoft.com/office/drawing/2014/main" id="{783DA1E1-3BBE-8A3D-886C-E6441B7F24A7}"/>
              </a:ext>
            </a:extLst>
          </p:cNvPr>
          <p:cNvSpPr/>
          <p:nvPr/>
        </p:nvSpPr>
        <p:spPr>
          <a:xfrm>
            <a:off x="253998" y="2820659"/>
            <a:ext cx="3641091" cy="362014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Calibri" panose="020F0502020204030204" pitchFamily="34" charset="0"/>
              </a:rPr>
              <a:t>Registers with DSS</a:t>
            </a:r>
          </a:p>
          <a:p>
            <a:pPr marL="171450" indent="-171450">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Calibri" panose="020F0502020204030204" pitchFamily="34" charset="0"/>
              </a:rPr>
              <a:t>Provides requested documentation</a:t>
            </a:r>
          </a:p>
          <a:p>
            <a:pPr marL="171450" indent="-171450">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Calibri" panose="020F0502020204030204" pitchFamily="34" charset="0"/>
              </a:rPr>
              <a:t>Reviews needs with the DSS counselor</a:t>
            </a:r>
          </a:p>
          <a:p>
            <a:pPr marL="171450" indent="-171450">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Calibri" panose="020F0502020204030204" pitchFamily="34" charset="0"/>
              </a:rPr>
              <a:t>Provides accommodation letter to faculty or professors</a:t>
            </a:r>
          </a:p>
          <a:p>
            <a:pPr marL="171450" indent="-171450">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Calibri" panose="020F0502020204030204" pitchFamily="34" charset="0"/>
              </a:rPr>
              <a:t>Communicates with faculty and professors  as needed</a:t>
            </a:r>
          </a:p>
        </p:txBody>
      </p:sp>
      <p:sp>
        <p:nvSpPr>
          <p:cNvPr id="12" name="Rectangle: Rounded Corners 11">
            <a:extLst>
              <a:ext uri="{FF2B5EF4-FFF2-40B4-BE49-F238E27FC236}">
                <a16:creationId xmlns:a16="http://schemas.microsoft.com/office/drawing/2014/main" id="{606F3968-DD03-CF65-ECBF-B40F3CE3852F}"/>
              </a:ext>
            </a:extLst>
          </p:cNvPr>
          <p:cNvSpPr/>
          <p:nvPr/>
        </p:nvSpPr>
        <p:spPr>
          <a:xfrm>
            <a:off x="4149724" y="2850515"/>
            <a:ext cx="3641091" cy="362014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Calibri" panose="020F0502020204030204" pitchFamily="34" charset="0"/>
              </a:rPr>
              <a:t>Determines eligibility for services</a:t>
            </a:r>
          </a:p>
          <a:p>
            <a:pPr marL="171450" indent="-171450">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Calibri" panose="020F0502020204030204" pitchFamily="34" charset="0"/>
              </a:rPr>
              <a:t>Grants or authorizes academic accommodations</a:t>
            </a:r>
          </a:p>
          <a:p>
            <a:pPr marL="171450" indent="-171450">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Calibri" panose="020F0502020204030204" pitchFamily="34" charset="0"/>
              </a:rPr>
              <a:t>Assists faculty pertaining to disability specific questions or issues</a:t>
            </a:r>
          </a:p>
        </p:txBody>
      </p:sp>
      <p:sp>
        <p:nvSpPr>
          <p:cNvPr id="13" name="Rectangle: Rounded Corners 12">
            <a:extLst>
              <a:ext uri="{FF2B5EF4-FFF2-40B4-BE49-F238E27FC236}">
                <a16:creationId xmlns:a16="http://schemas.microsoft.com/office/drawing/2014/main" id="{17015044-8031-4D7A-D813-E903622CAE2E}"/>
              </a:ext>
            </a:extLst>
          </p:cNvPr>
          <p:cNvSpPr/>
          <p:nvPr/>
        </p:nvSpPr>
        <p:spPr>
          <a:xfrm>
            <a:off x="8098152" y="2863838"/>
            <a:ext cx="3641091" cy="3620141"/>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Calibri" panose="020F0502020204030204" pitchFamily="34" charset="0"/>
              </a:rPr>
              <a:t>Provides  accommodations listed on letter</a:t>
            </a:r>
          </a:p>
          <a:p>
            <a:pPr marL="171450" indent="-171450">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Calibri" panose="020F0502020204030204" pitchFamily="34" charset="0"/>
              </a:rPr>
              <a:t>Respects student privacy</a:t>
            </a:r>
          </a:p>
          <a:p>
            <a:pPr marL="171450" indent="-171450">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Calibri" panose="020F0502020204030204" pitchFamily="34" charset="0"/>
              </a:rPr>
              <a:t>Contacts DSS if there are questions about disability or accommodations</a:t>
            </a:r>
          </a:p>
        </p:txBody>
      </p:sp>
      <p:cxnSp>
        <p:nvCxnSpPr>
          <p:cNvPr id="15" name="Straight Arrow Connector 14">
            <a:extLst>
              <a:ext uri="{FF2B5EF4-FFF2-40B4-BE49-F238E27FC236}">
                <a16:creationId xmlns:a16="http://schemas.microsoft.com/office/drawing/2014/main" id="{C544B655-28BD-87C8-708A-600EAE2D7592}"/>
              </a:ext>
            </a:extLst>
          </p:cNvPr>
          <p:cNvCxnSpPr>
            <a:cxnSpLocks/>
            <a:stCxn id="7" idx="3"/>
            <a:endCxn id="9" idx="1"/>
          </p:cNvCxnSpPr>
          <p:nvPr/>
        </p:nvCxnSpPr>
        <p:spPr>
          <a:xfrm flipV="1">
            <a:off x="3428999" y="1400814"/>
            <a:ext cx="1152526"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DCDECDD-FC8E-2ADC-BAC5-359D50B55A5B}"/>
              </a:ext>
            </a:extLst>
          </p:cNvPr>
          <p:cNvCxnSpPr>
            <a:cxnSpLocks/>
            <a:endCxn id="10" idx="1"/>
          </p:cNvCxnSpPr>
          <p:nvPr/>
        </p:nvCxnSpPr>
        <p:spPr>
          <a:xfrm flipV="1">
            <a:off x="7325960" y="1379219"/>
            <a:ext cx="122314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0BCEDCB-214D-A8F3-752D-11B40B2D86EA}"/>
              </a:ext>
            </a:extLst>
          </p:cNvPr>
          <p:cNvCxnSpPr>
            <a:cxnSpLocks/>
          </p:cNvCxnSpPr>
          <p:nvPr/>
        </p:nvCxnSpPr>
        <p:spPr>
          <a:xfrm>
            <a:off x="2109477" y="1659253"/>
            <a:ext cx="0" cy="1161406"/>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3150853-5723-02E8-FD57-EB9D91B1D87A}"/>
              </a:ext>
            </a:extLst>
          </p:cNvPr>
          <p:cNvCxnSpPr>
            <a:cxnSpLocks/>
            <a:endCxn id="12" idx="0"/>
          </p:cNvCxnSpPr>
          <p:nvPr/>
        </p:nvCxnSpPr>
        <p:spPr>
          <a:xfrm>
            <a:off x="5970270" y="1670684"/>
            <a:ext cx="0" cy="1179831"/>
          </a:xfrm>
          <a:prstGeom prst="straightConnector1">
            <a:avLst/>
          </a:prstGeom>
          <a:ln w="28575">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74360A6-1C2A-CC4D-6645-7EA10C6F89B2}"/>
              </a:ext>
            </a:extLst>
          </p:cNvPr>
          <p:cNvCxnSpPr>
            <a:cxnSpLocks/>
          </p:cNvCxnSpPr>
          <p:nvPr/>
        </p:nvCxnSpPr>
        <p:spPr>
          <a:xfrm>
            <a:off x="10023932" y="1670684"/>
            <a:ext cx="0" cy="1149975"/>
          </a:xfrm>
          <a:prstGeom prst="straightConnector1">
            <a:avLst/>
          </a:prstGeom>
          <a:ln w="28575">
            <a:solidFill>
              <a:schemeClr val="accent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51FE087-83A5-EF98-1D34-720DBE5BF568}"/>
              </a:ext>
            </a:extLst>
          </p:cNvPr>
          <p:cNvSpPr/>
          <p:nvPr/>
        </p:nvSpPr>
        <p:spPr>
          <a:xfrm>
            <a:off x="876933" y="2167885"/>
            <a:ext cx="10438134" cy="39751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Additional Autism Supports </a:t>
            </a:r>
            <a:r>
              <a:rPr lang="en-US" sz="20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(separate requirements, registration, and fees)</a:t>
            </a:r>
            <a:endParaRPr lang="en-US"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244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grpId="0" nodeType="clickEffect">
                                  <p:stCondLst>
                                    <p:cond delay="0"/>
                                  </p:stCondLst>
                                  <p:childTnLst>
                                    <p:animEffect transition="out" filter="fade">
                                      <p:cBhvr>
                                        <p:cTn id="6" dur="2000" tmFilter="0, 0; .2, .5; .8, .5; 1, 0"/>
                                        <p:tgtEl>
                                          <p:spTgt spid="14"/>
                                        </p:tgtEl>
                                      </p:cBhvr>
                                    </p:animEffect>
                                    <p:animScale>
                                      <p:cBhvr>
                                        <p:cTn id="7" dur="100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9C1F1-007D-858A-9C83-1B127AD07A6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033C33-5BD5-4A3E-9575-0448BF434702}"/>
              </a:ext>
            </a:extLst>
          </p:cNvPr>
          <p:cNvSpPr>
            <a:spLocks noGrp="1"/>
          </p:cNvSpPr>
          <p:nvPr>
            <p:ph type="sldNum" sz="quarter" idx="12"/>
          </p:nvPr>
        </p:nvSpPr>
        <p:spPr/>
        <p:txBody>
          <a:bodyPr/>
          <a:lstStyle/>
          <a:p>
            <a:fld id="{DAFE32E5-E969-41B5-9854-2B7067549FE3}" type="slidenum">
              <a:rPr lang="en-US" smtClean="0"/>
              <a:pPr/>
              <a:t>77</a:t>
            </a:fld>
            <a:endParaRPr lang="en-US" dirty="0"/>
          </a:p>
        </p:txBody>
      </p:sp>
      <p:grpSp>
        <p:nvGrpSpPr>
          <p:cNvPr id="8" name="Group 7">
            <a:extLst>
              <a:ext uri="{FF2B5EF4-FFF2-40B4-BE49-F238E27FC236}">
                <a16:creationId xmlns:a16="http://schemas.microsoft.com/office/drawing/2014/main" id="{144990BC-4F08-5E5A-AF2E-825729CD6104}"/>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8543A24D-290F-9A8D-A8BB-AE18A8807DDF}"/>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27C9365B-71DD-6F12-F255-F9D39AA21A7C}"/>
                </a:ext>
              </a:extLst>
            </p:cNvPr>
            <p:cNvSpPr txBox="1">
              <a:spLocks/>
            </p:cNvSpPr>
            <p:nvPr/>
          </p:nvSpPr>
          <p:spPr>
            <a:xfrm>
              <a:off x="125732" y="1798970"/>
              <a:ext cx="10858498"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Increased Support Models</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C33CA6C0-C08D-1EB1-B79A-08ED8D0501EB}"/>
              </a:ext>
            </a:extLst>
          </p:cNvPr>
          <p:cNvSpPr txBox="1">
            <a:spLocks/>
          </p:cNvSpPr>
          <p:nvPr/>
        </p:nvSpPr>
        <p:spPr>
          <a:xfrm>
            <a:off x="1" y="912613"/>
            <a:ext cx="8775699" cy="5405426"/>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285750">
              <a:lnSpc>
                <a:spcPct val="100000"/>
              </a:lnSpc>
              <a:spcBef>
                <a:spcPts val="0"/>
              </a:spcBef>
            </a:pPr>
            <a:r>
              <a:rPr lang="en-US" sz="2800" dirty="0">
                <a:solidFill>
                  <a:schemeClr val="bg2">
                    <a:lumMod val="25000"/>
                  </a:schemeClr>
                </a:solidFill>
                <a:latin typeface="Calibri" panose="020F0502020204030204" pitchFamily="34" charset="0"/>
                <a:cs typeface="Calibri" panose="020F0502020204030204" pitchFamily="34" charset="0"/>
              </a:rPr>
              <a:t>Degree seeking and accepted to university</a:t>
            </a:r>
          </a:p>
          <a:p>
            <a:pPr marL="400050" indent="-285750">
              <a:lnSpc>
                <a:spcPct val="100000"/>
              </a:lnSpc>
              <a:spcBef>
                <a:spcPts val="0"/>
              </a:spcBef>
            </a:pPr>
            <a:r>
              <a:rPr lang="en-US" sz="2800" dirty="0">
                <a:solidFill>
                  <a:schemeClr val="bg2">
                    <a:lumMod val="25000"/>
                  </a:schemeClr>
                </a:solidFill>
                <a:latin typeface="Calibri" panose="020F0502020204030204" pitchFamily="34" charset="0"/>
                <a:cs typeface="Calibri" panose="020F0502020204030204" pitchFamily="34" charset="0"/>
              </a:rPr>
              <a:t>Supports provided through the college-sub-program of disability office</a:t>
            </a:r>
          </a:p>
          <a:p>
            <a:pPr marL="857250" lvl="1" indent="-285750">
              <a:lnSpc>
                <a:spcPct val="100000"/>
              </a:lnSpc>
              <a:spcBef>
                <a:spcPts val="0"/>
              </a:spcBef>
            </a:pPr>
            <a:r>
              <a:rPr lang="en-US" sz="2400" dirty="0">
                <a:solidFill>
                  <a:schemeClr val="bg2">
                    <a:lumMod val="25000"/>
                  </a:schemeClr>
                </a:solidFill>
                <a:latin typeface="Calibri" panose="020F0502020204030204" pitchFamily="34" charset="0"/>
                <a:cs typeface="Calibri" panose="020F0502020204030204" pitchFamily="34" charset="0"/>
              </a:rPr>
              <a:t>Intensive individualized support with academic coach </a:t>
            </a:r>
          </a:p>
          <a:p>
            <a:pPr marL="857250" lvl="1" indent="-285750">
              <a:lnSpc>
                <a:spcPct val="100000"/>
              </a:lnSpc>
              <a:spcBef>
                <a:spcPts val="0"/>
              </a:spcBef>
            </a:pPr>
            <a:r>
              <a:rPr lang="en-US" sz="2400" dirty="0">
                <a:solidFill>
                  <a:schemeClr val="bg2">
                    <a:lumMod val="25000"/>
                  </a:schemeClr>
                </a:solidFill>
                <a:latin typeface="Calibri" panose="020F0502020204030204" pitchFamily="34" charset="0"/>
                <a:cs typeface="Calibri" panose="020F0502020204030204" pitchFamily="34" charset="0"/>
              </a:rPr>
              <a:t>Weekly meetings focused on executive function (time management, goal setting, problem solving), social communication skills, self-advocacy (self-management, understanding needs and requesting supports)</a:t>
            </a:r>
          </a:p>
          <a:p>
            <a:pPr marL="857250" lvl="1" indent="-285750">
              <a:lnSpc>
                <a:spcPct val="100000"/>
              </a:lnSpc>
              <a:spcBef>
                <a:spcPts val="0"/>
              </a:spcBef>
            </a:pPr>
            <a:r>
              <a:rPr lang="en-US" sz="2400" dirty="0">
                <a:solidFill>
                  <a:schemeClr val="bg2">
                    <a:lumMod val="25000"/>
                  </a:schemeClr>
                </a:solidFill>
                <a:latin typeface="Calibri" panose="020F0502020204030204" pitchFamily="34" charset="0"/>
                <a:cs typeface="Calibri" panose="020F0502020204030204" pitchFamily="34" charset="0"/>
              </a:rPr>
              <a:t>Observations or check-ins with professors</a:t>
            </a:r>
          </a:p>
          <a:p>
            <a:pPr marL="857250" lvl="1" indent="-285750">
              <a:lnSpc>
                <a:spcPct val="100000"/>
              </a:lnSpc>
              <a:spcBef>
                <a:spcPts val="0"/>
              </a:spcBef>
            </a:pPr>
            <a:r>
              <a:rPr lang="en-US" sz="2400" dirty="0">
                <a:solidFill>
                  <a:schemeClr val="bg2">
                    <a:lumMod val="25000"/>
                  </a:schemeClr>
                </a:solidFill>
                <a:latin typeface="Calibri" panose="020F0502020204030204" pitchFamily="34" charset="0"/>
                <a:cs typeface="Calibri" panose="020F0502020204030204" pitchFamily="34" charset="0"/>
              </a:rPr>
              <a:t>Social skills learning, coaching, practice weekly</a:t>
            </a:r>
          </a:p>
          <a:p>
            <a:pPr marL="857250" lvl="1" indent="-285750">
              <a:lnSpc>
                <a:spcPct val="100000"/>
              </a:lnSpc>
              <a:spcBef>
                <a:spcPts val="0"/>
              </a:spcBef>
            </a:pPr>
            <a:r>
              <a:rPr lang="en-US" sz="2400" dirty="0">
                <a:solidFill>
                  <a:schemeClr val="bg2">
                    <a:lumMod val="25000"/>
                  </a:schemeClr>
                </a:solidFill>
                <a:latin typeface="Calibri" panose="020F0502020204030204" pitchFamily="34" charset="0"/>
                <a:cs typeface="Calibri" panose="020F0502020204030204" pitchFamily="34" charset="0"/>
              </a:rPr>
              <a:t>Group social opportunities 1-2 times monthly</a:t>
            </a:r>
          </a:p>
          <a:p>
            <a:pPr marL="857250" lvl="1" indent="-285750">
              <a:lnSpc>
                <a:spcPct val="100000"/>
              </a:lnSpc>
              <a:spcBef>
                <a:spcPts val="0"/>
              </a:spcBef>
            </a:pPr>
            <a:r>
              <a:rPr lang="en-US" sz="2400" dirty="0">
                <a:solidFill>
                  <a:schemeClr val="bg2">
                    <a:lumMod val="25000"/>
                  </a:schemeClr>
                </a:solidFill>
                <a:latin typeface="Calibri" panose="020F0502020204030204" pitchFamily="34" charset="0"/>
                <a:cs typeface="Calibri" panose="020F0502020204030204" pitchFamily="34" charset="0"/>
              </a:rPr>
              <a:t>Pairing with other students (without disabilities) as mentors</a:t>
            </a:r>
          </a:p>
          <a:p>
            <a:pPr marL="857250" lvl="1" indent="-285750">
              <a:lnSpc>
                <a:spcPct val="100000"/>
              </a:lnSpc>
              <a:spcBef>
                <a:spcPts val="0"/>
              </a:spcBef>
            </a:pPr>
            <a:r>
              <a:rPr lang="en-US" sz="2400" dirty="0">
                <a:solidFill>
                  <a:schemeClr val="bg2">
                    <a:lumMod val="25000"/>
                  </a:schemeClr>
                </a:solidFill>
                <a:latin typeface="Calibri" panose="020F0502020204030204" pitchFamily="34" charset="0"/>
                <a:cs typeface="Calibri" panose="020F0502020204030204" pitchFamily="34" charset="0"/>
              </a:rPr>
              <a:t>Assistance navigating campus, resources, life skills</a:t>
            </a:r>
            <a:endParaRPr lang="en-US" sz="2600" dirty="0">
              <a:solidFill>
                <a:schemeClr val="bg2">
                  <a:lumMod val="25000"/>
                </a:schemeClr>
              </a:solidFill>
              <a:latin typeface="Calibri" panose="020F0502020204030204" pitchFamily="34" charset="0"/>
              <a:cs typeface="Calibri" panose="020F0502020204030204" pitchFamily="34" charset="0"/>
            </a:endParaRPr>
          </a:p>
          <a:p>
            <a:pPr marL="400050" indent="-285750">
              <a:lnSpc>
                <a:spcPct val="100000"/>
              </a:lnSpc>
              <a:spcBef>
                <a:spcPts val="0"/>
              </a:spcBef>
            </a:pPr>
            <a:r>
              <a:rPr lang="en-US" sz="2800" dirty="0">
                <a:solidFill>
                  <a:schemeClr val="bg2">
                    <a:lumMod val="25000"/>
                  </a:schemeClr>
                </a:solidFill>
                <a:latin typeface="Calibri" panose="020F0502020204030204" pitchFamily="34" charset="0"/>
                <a:cs typeface="Calibri" panose="020F0502020204030204" pitchFamily="34" charset="0"/>
              </a:rPr>
              <a:t>Fee based for some programs, for some no fee</a:t>
            </a:r>
          </a:p>
          <a:p>
            <a:pPr lvl="2">
              <a:lnSpc>
                <a:spcPct val="100000"/>
              </a:lnSpc>
              <a:spcBef>
                <a:spcPts val="0"/>
              </a:spcBef>
            </a:pPr>
            <a:endParaRPr lang="en-US" sz="2000" dirty="0">
              <a:solidFill>
                <a:schemeClr val="bg2">
                  <a:lumMod val="25000"/>
                </a:schemeClr>
              </a:solidFill>
              <a:latin typeface="Calibri" panose="020F0502020204030204" pitchFamily="34" charset="0"/>
              <a:cs typeface="Calibri" panose="020F0502020204030204" pitchFamily="34" charset="0"/>
            </a:endParaRPr>
          </a:p>
          <a:p>
            <a:pPr marL="914400" lvl="2" indent="0">
              <a:lnSpc>
                <a:spcPct val="100000"/>
              </a:lnSpc>
              <a:spcBef>
                <a:spcPts val="0"/>
              </a:spcBef>
              <a:buNone/>
            </a:pPr>
            <a:endParaRPr lang="en-US" sz="2000" dirty="0">
              <a:solidFill>
                <a:schemeClr val="bg2">
                  <a:lumMod val="25000"/>
                </a:schemeClr>
              </a:solidFill>
              <a:latin typeface="Calibri" panose="020F0502020204030204" pitchFamily="34" charset="0"/>
              <a:cs typeface="Calibri" panose="020F0502020204030204" pitchFamily="34" charset="0"/>
            </a:endParaRPr>
          </a:p>
          <a:p>
            <a:pPr marL="571500" lvl="1">
              <a:lnSpc>
                <a:spcPct val="100000"/>
              </a:lnSpc>
              <a:spcBef>
                <a:spcPts val="0"/>
              </a:spcBef>
            </a:pPr>
            <a:endParaRPr lang="en-US" sz="2200" dirty="0">
              <a:latin typeface="Calibri" panose="020F0502020204030204" pitchFamily="34" charset="0"/>
              <a:cs typeface="Calibri" panose="020F0502020204030204" pitchFamily="34" charset="0"/>
            </a:endParaRPr>
          </a:p>
          <a:p>
            <a:pPr marL="457200" indent="-342900"/>
            <a:endParaRPr lang="en-US" sz="2400" dirty="0">
              <a:latin typeface="Calibri" panose="020F0502020204030204" pitchFamily="34" charset="0"/>
              <a:cs typeface="Calibri" panose="020F0502020204030204" pitchFamily="34" charset="0"/>
            </a:endParaRPr>
          </a:p>
        </p:txBody>
      </p:sp>
      <p:pic>
        <p:nvPicPr>
          <p:cNvPr id="10" name="Picture 9" descr="A blue and red figures holding hands">
            <a:extLst>
              <a:ext uri="{FF2B5EF4-FFF2-40B4-BE49-F238E27FC236}">
                <a16:creationId xmlns:a16="http://schemas.microsoft.com/office/drawing/2014/main" id="{B446E122-8F27-9C22-FA80-9F088296E64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5391" t="8446" b="7095"/>
          <a:stretch/>
        </p:blipFill>
        <p:spPr>
          <a:xfrm>
            <a:off x="7797113" y="2021978"/>
            <a:ext cx="4394887" cy="3923409"/>
          </a:xfrm>
          <a:prstGeom prst="rect">
            <a:avLst/>
          </a:prstGeom>
        </p:spPr>
      </p:pic>
    </p:spTree>
    <p:extLst>
      <p:ext uri="{BB962C8B-B14F-4D97-AF65-F5344CB8AC3E}">
        <p14:creationId xmlns:p14="http://schemas.microsoft.com/office/powerpoint/2010/main" val="26197764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78</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2" y="1798970"/>
              <a:ext cx="10858498"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Increased Support Models</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 y="912613"/>
            <a:ext cx="8775699" cy="5405426"/>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nSpc>
                <a:spcPct val="100000"/>
              </a:lnSpc>
              <a:spcBef>
                <a:spcPts val="0"/>
              </a:spcBef>
              <a:buNone/>
            </a:pPr>
            <a:r>
              <a:rPr lang="en-US" sz="3200" b="1" dirty="0">
                <a:solidFill>
                  <a:schemeClr val="bg2">
                    <a:lumMod val="25000"/>
                  </a:schemeClr>
                </a:solidFill>
                <a:latin typeface="Calibri" panose="020F0502020204030204" pitchFamily="34" charset="0"/>
                <a:cs typeface="Calibri" panose="020F0502020204030204" pitchFamily="34" charset="0"/>
              </a:rPr>
              <a:t>Why do these models promote better outcomes?</a:t>
            </a:r>
          </a:p>
          <a:p>
            <a:pPr marL="114300" indent="0">
              <a:lnSpc>
                <a:spcPct val="100000"/>
              </a:lnSpc>
              <a:spcBef>
                <a:spcPts val="0"/>
              </a:spcBef>
              <a:buNone/>
            </a:pPr>
            <a:endParaRPr lang="en-US" sz="1600" b="1" dirty="0">
              <a:solidFill>
                <a:schemeClr val="bg2">
                  <a:lumMod val="25000"/>
                </a:schemeClr>
              </a:solidFill>
              <a:latin typeface="Calibri" panose="020F0502020204030204" pitchFamily="34" charset="0"/>
              <a:cs typeface="Calibri" panose="020F0502020204030204" pitchFamily="34" charset="0"/>
            </a:endParaRPr>
          </a:p>
          <a:p>
            <a:pPr marL="509588" indent="-276225">
              <a:lnSpc>
                <a:spcPct val="100000"/>
              </a:lnSpc>
              <a:spcBef>
                <a:spcPts val="0"/>
              </a:spcBef>
            </a:pPr>
            <a:r>
              <a:rPr lang="en-US" sz="3200" dirty="0">
                <a:solidFill>
                  <a:schemeClr val="bg2">
                    <a:lumMod val="25000"/>
                  </a:schemeClr>
                </a:solidFill>
                <a:latin typeface="Calibri" panose="020F0502020204030204" pitchFamily="34" charset="0"/>
                <a:cs typeface="Calibri" panose="020F0502020204030204" pitchFamily="34" charset="0"/>
              </a:rPr>
              <a:t>Intensified supports targeting ASD features</a:t>
            </a:r>
          </a:p>
          <a:p>
            <a:pPr marL="509588" indent="-276225">
              <a:lnSpc>
                <a:spcPct val="100000"/>
              </a:lnSpc>
              <a:spcBef>
                <a:spcPts val="0"/>
              </a:spcBef>
            </a:pPr>
            <a:r>
              <a:rPr lang="en-US" sz="3200" dirty="0">
                <a:solidFill>
                  <a:schemeClr val="bg2">
                    <a:lumMod val="25000"/>
                  </a:schemeClr>
                </a:solidFill>
                <a:latin typeface="Calibri" panose="020F0502020204030204" pitchFamily="34" charset="0"/>
                <a:cs typeface="Calibri" panose="020F0502020204030204" pitchFamily="34" charset="0"/>
              </a:rPr>
              <a:t>Strong knowledge of ASD, learning style, best practice strategies (minimize dependence)</a:t>
            </a:r>
          </a:p>
          <a:p>
            <a:pPr marL="509588" indent="-276225">
              <a:lnSpc>
                <a:spcPct val="100000"/>
              </a:lnSpc>
              <a:spcBef>
                <a:spcPts val="0"/>
              </a:spcBef>
            </a:pPr>
            <a:r>
              <a:rPr lang="en-US" sz="3200" dirty="0">
                <a:solidFill>
                  <a:schemeClr val="bg2">
                    <a:lumMod val="25000"/>
                  </a:schemeClr>
                </a:solidFill>
                <a:latin typeface="Calibri" panose="020F0502020204030204" pitchFamily="34" charset="0"/>
                <a:cs typeface="Calibri" panose="020F0502020204030204" pitchFamily="34" charset="0"/>
              </a:rPr>
              <a:t>REAL TIME practice-not just conceptual </a:t>
            </a:r>
          </a:p>
          <a:p>
            <a:pPr marL="509588" indent="-276225">
              <a:lnSpc>
                <a:spcPct val="100000"/>
              </a:lnSpc>
              <a:spcBef>
                <a:spcPts val="0"/>
              </a:spcBef>
            </a:pPr>
            <a:r>
              <a:rPr lang="en-US" sz="3200" dirty="0">
                <a:solidFill>
                  <a:schemeClr val="bg2">
                    <a:lumMod val="25000"/>
                  </a:schemeClr>
                </a:solidFill>
                <a:latin typeface="Calibri" panose="020F0502020204030204" pitchFamily="34" charset="0"/>
                <a:cs typeface="Calibri" panose="020F0502020204030204" pitchFamily="34" charset="0"/>
              </a:rPr>
              <a:t>Generalization of skills already learned</a:t>
            </a:r>
          </a:p>
          <a:p>
            <a:pPr marL="509588" indent="-276225">
              <a:lnSpc>
                <a:spcPct val="100000"/>
              </a:lnSpc>
              <a:spcBef>
                <a:spcPts val="0"/>
              </a:spcBef>
            </a:pPr>
            <a:r>
              <a:rPr lang="en-US" sz="3200" dirty="0">
                <a:solidFill>
                  <a:schemeClr val="bg2">
                    <a:lumMod val="25000"/>
                  </a:schemeClr>
                </a:solidFill>
                <a:latin typeface="Calibri" panose="020F0502020204030204" pitchFamily="34" charset="0"/>
                <a:cs typeface="Calibri" panose="020F0502020204030204" pitchFamily="34" charset="0"/>
              </a:rPr>
              <a:t>Modifying learned skills to fit the context</a:t>
            </a:r>
          </a:p>
          <a:p>
            <a:pPr marL="509588" indent="-276225">
              <a:lnSpc>
                <a:spcPct val="100000"/>
              </a:lnSpc>
              <a:spcBef>
                <a:spcPts val="0"/>
              </a:spcBef>
            </a:pPr>
            <a:r>
              <a:rPr lang="en-US" sz="3200" dirty="0">
                <a:solidFill>
                  <a:schemeClr val="bg2">
                    <a:lumMod val="25000"/>
                  </a:schemeClr>
                </a:solidFill>
                <a:latin typeface="Calibri" panose="020F0502020204030204" pitchFamily="34" charset="0"/>
                <a:cs typeface="Calibri" panose="020F0502020204030204" pitchFamily="34" charset="0"/>
              </a:rPr>
              <a:t>Learn social expectations (may be new concept)</a:t>
            </a:r>
          </a:p>
          <a:p>
            <a:pPr marL="509588" indent="-276225">
              <a:lnSpc>
                <a:spcPct val="100000"/>
              </a:lnSpc>
              <a:spcBef>
                <a:spcPts val="0"/>
              </a:spcBef>
            </a:pPr>
            <a:r>
              <a:rPr lang="en-US" sz="3200" dirty="0">
                <a:solidFill>
                  <a:schemeClr val="bg2">
                    <a:lumMod val="25000"/>
                  </a:schemeClr>
                </a:solidFill>
                <a:latin typeface="Calibri" panose="020F0502020204030204" pitchFamily="34" charset="0"/>
                <a:cs typeface="Calibri" panose="020F0502020204030204" pitchFamily="34" charset="0"/>
              </a:rPr>
              <a:t>Peer supports</a:t>
            </a:r>
          </a:p>
          <a:p>
            <a:pPr marL="114300" indent="0">
              <a:lnSpc>
                <a:spcPct val="100000"/>
              </a:lnSpc>
              <a:spcBef>
                <a:spcPts val="0"/>
              </a:spcBef>
              <a:buNone/>
            </a:pPr>
            <a:endParaRPr lang="en-US" sz="2800" dirty="0">
              <a:solidFill>
                <a:schemeClr val="bg2">
                  <a:lumMod val="25000"/>
                </a:schemeClr>
              </a:solidFill>
              <a:latin typeface="Calibri" panose="020F0502020204030204" pitchFamily="34" charset="0"/>
              <a:cs typeface="Calibri" panose="020F0502020204030204" pitchFamily="34" charset="0"/>
            </a:endParaRPr>
          </a:p>
          <a:p>
            <a:pPr marL="457200" indent="-342900">
              <a:lnSpc>
                <a:spcPct val="100000"/>
              </a:lnSpc>
              <a:spcBef>
                <a:spcPts val="0"/>
              </a:spcBef>
            </a:pPr>
            <a:endParaRPr lang="en-US" sz="2200" dirty="0">
              <a:latin typeface="Calibri" panose="020F0502020204030204" pitchFamily="34" charset="0"/>
              <a:cs typeface="Calibri" panose="020F0502020204030204" pitchFamily="34" charset="0"/>
            </a:endParaRPr>
          </a:p>
          <a:p>
            <a:pPr marL="457200" indent="-342900"/>
            <a:endParaRPr lang="en-US" sz="2400" dirty="0">
              <a:latin typeface="Calibri" panose="020F0502020204030204" pitchFamily="34" charset="0"/>
              <a:cs typeface="Calibri" panose="020F0502020204030204" pitchFamily="34" charset="0"/>
            </a:endParaRPr>
          </a:p>
        </p:txBody>
      </p:sp>
      <p:pic>
        <p:nvPicPr>
          <p:cNvPr id="9" name="Picture 8" descr="A pair of yellow question marks&#10;&#10;Description automatically generated">
            <a:extLst>
              <a:ext uri="{FF2B5EF4-FFF2-40B4-BE49-F238E27FC236}">
                <a16:creationId xmlns:a16="http://schemas.microsoft.com/office/drawing/2014/main" id="{E60A63B7-328E-8CB2-AA73-3E55159E7AC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686800" y="1920875"/>
            <a:ext cx="3446270" cy="3362325"/>
          </a:xfrm>
          <a:prstGeom prst="rect">
            <a:avLst/>
          </a:prstGeom>
        </p:spPr>
      </p:pic>
    </p:spTree>
    <p:extLst>
      <p:ext uri="{BB962C8B-B14F-4D97-AF65-F5344CB8AC3E}">
        <p14:creationId xmlns:p14="http://schemas.microsoft.com/office/powerpoint/2010/main" val="37071961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79</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2" y="1798970"/>
              <a:ext cx="10858498"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Additional ASD Support Considerations</a:t>
              </a:r>
              <a:endParaRPr lang="en-US" sz="40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19979" y="879270"/>
            <a:ext cx="8223921" cy="5405426"/>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200" b="1" dirty="0">
                <a:latin typeface="Calibri" panose="020F0502020204030204" pitchFamily="34" charset="0"/>
                <a:cs typeface="Calibri" panose="020F0502020204030204" pitchFamily="34" charset="0"/>
              </a:rPr>
              <a:t>Address areas such as:</a:t>
            </a:r>
          </a:p>
          <a:p>
            <a:pPr marL="0" indent="0">
              <a:lnSpc>
                <a:spcPct val="100000"/>
              </a:lnSpc>
              <a:spcBef>
                <a:spcPts val="0"/>
              </a:spcBef>
              <a:buNone/>
            </a:pPr>
            <a:endParaRPr lang="en-US" sz="1200" dirty="0">
              <a:latin typeface="Calibri" panose="020F0502020204030204" pitchFamily="34" charset="0"/>
              <a:cs typeface="Calibri" panose="020F0502020204030204" pitchFamily="34" charset="0"/>
            </a:endParaRPr>
          </a:p>
          <a:p>
            <a:pPr>
              <a:lnSpc>
                <a:spcPct val="100000"/>
              </a:lnSpc>
              <a:spcBef>
                <a:spcPts val="0"/>
              </a:spcBef>
            </a:pPr>
            <a:r>
              <a:rPr lang="en-US" sz="2800" b="1" dirty="0">
                <a:latin typeface="Calibri" panose="020F0502020204030204" pitchFamily="34" charset="0"/>
                <a:cs typeface="Calibri" panose="020F0502020204030204" pitchFamily="34" charset="0"/>
              </a:rPr>
              <a:t>Communication</a:t>
            </a:r>
            <a:r>
              <a:rPr lang="en-US" sz="2800" dirty="0">
                <a:latin typeface="Calibri" panose="020F0502020204030204" pitchFamily="34" charset="0"/>
                <a:cs typeface="Calibri" panose="020F0502020204030204" pitchFamily="34" charset="0"/>
              </a:rPr>
              <a:t>: receptive/expressive skills; conversations; verbal and non-verbal communication</a:t>
            </a:r>
          </a:p>
          <a:p>
            <a:pPr lvl="1">
              <a:lnSpc>
                <a:spcPct val="100000"/>
              </a:lnSpc>
              <a:spcBef>
                <a:spcPts val="0"/>
              </a:spcBef>
            </a:pPr>
            <a:r>
              <a:rPr lang="en-US" sz="2400" dirty="0">
                <a:latin typeface="Calibri" panose="020F0502020204030204" pitchFamily="34" charset="0"/>
                <a:cs typeface="Calibri" panose="020F0502020204030204" pitchFamily="34" charset="0"/>
              </a:rPr>
              <a:t>Accommodation examples: notetaker, instructor notes, study guides for tests, waiting for longer response times, written communication; be concise, assure understanding</a:t>
            </a:r>
          </a:p>
          <a:p>
            <a:pPr>
              <a:lnSpc>
                <a:spcPct val="100000"/>
              </a:lnSpc>
              <a:spcBef>
                <a:spcPts val="0"/>
              </a:spcBef>
            </a:pPr>
            <a:endParaRPr lang="en-US" sz="2800" b="1" dirty="0">
              <a:latin typeface="Calibri" panose="020F0502020204030204" pitchFamily="34" charset="0"/>
              <a:cs typeface="Calibri" panose="020F0502020204030204" pitchFamily="34" charset="0"/>
            </a:endParaRPr>
          </a:p>
          <a:p>
            <a:pPr>
              <a:lnSpc>
                <a:spcPct val="100000"/>
              </a:lnSpc>
              <a:spcBef>
                <a:spcPts val="0"/>
              </a:spcBef>
            </a:pPr>
            <a:r>
              <a:rPr lang="en-US" sz="2800" b="1" dirty="0">
                <a:latin typeface="Calibri" panose="020F0502020204030204" pitchFamily="34" charset="0"/>
                <a:cs typeface="Calibri" panose="020F0502020204030204" pitchFamily="34" charset="0"/>
              </a:rPr>
              <a:t>Social skills</a:t>
            </a:r>
            <a:r>
              <a:rPr lang="en-US" sz="2800" dirty="0">
                <a:latin typeface="Calibri" panose="020F0502020204030204" pitchFamily="34" charset="0"/>
                <a:cs typeface="Calibri" panose="020F0502020204030204" pitchFamily="34" charset="0"/>
              </a:rPr>
              <a:t>: group activities, flexibility, non-verbals</a:t>
            </a:r>
          </a:p>
          <a:p>
            <a:pPr lvl="1">
              <a:lnSpc>
                <a:spcPct val="100000"/>
              </a:lnSpc>
              <a:spcBef>
                <a:spcPts val="0"/>
              </a:spcBef>
            </a:pPr>
            <a:r>
              <a:rPr lang="en-US" sz="2400" dirty="0">
                <a:latin typeface="Calibri" panose="020F0502020204030204" pitchFamily="34" charset="0"/>
                <a:cs typeface="Calibri" panose="020F0502020204030204" pitchFamily="34" charset="0"/>
              </a:rPr>
              <a:t>Accommodations: breaks, ensuring appropriate inclusion, written rules (visual) for rules for asking/answering questions</a:t>
            </a:r>
          </a:p>
          <a:p>
            <a:pPr marL="0" indent="0">
              <a:buNone/>
            </a:pPr>
            <a:endParaRPr lang="en-US" sz="2400" i="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FB49752-6C04-D807-F2A3-A6C774F5D756}"/>
              </a:ext>
            </a:extLst>
          </p:cNvPr>
          <p:cNvSpPr txBox="1"/>
          <p:nvPr/>
        </p:nvSpPr>
        <p:spPr>
          <a:xfrm>
            <a:off x="981031" y="6336883"/>
            <a:ext cx="10229937"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Adapted from Indiana Resource Center for Autism: Academic Supports for College Students with an ASD</a:t>
            </a:r>
          </a:p>
        </p:txBody>
      </p:sp>
      <p:pic>
        <p:nvPicPr>
          <p:cNvPr id="10" name="Picture 9" descr="A group of people sitting around a table">
            <a:extLst>
              <a:ext uri="{FF2B5EF4-FFF2-40B4-BE49-F238E27FC236}">
                <a16:creationId xmlns:a16="http://schemas.microsoft.com/office/drawing/2014/main" id="{E1C8C332-B71C-240A-2416-6E4DCE8B2A0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1989"/>
          <a:stretch/>
        </p:blipFill>
        <p:spPr>
          <a:xfrm>
            <a:off x="8563074" y="1643062"/>
            <a:ext cx="3239042" cy="3571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4842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7E83A-9202-608F-9DD6-78CBC111D08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C2F78E-5EB1-DEAE-F31A-FE5A7085A131}"/>
              </a:ext>
            </a:extLst>
          </p:cNvPr>
          <p:cNvSpPr>
            <a:spLocks noGrp="1"/>
          </p:cNvSpPr>
          <p:nvPr>
            <p:ph type="sldNum" sz="quarter" idx="12"/>
          </p:nvPr>
        </p:nvSpPr>
        <p:spPr/>
        <p:txBody>
          <a:bodyPr/>
          <a:lstStyle/>
          <a:p>
            <a:fld id="{DAFE32E5-E969-41B5-9854-2B7067549FE3}" type="slidenum">
              <a:rPr lang="en-US" smtClean="0"/>
              <a:pPr/>
              <a:t>8</a:t>
            </a:fld>
            <a:endParaRPr lang="en-US" dirty="0"/>
          </a:p>
        </p:txBody>
      </p:sp>
      <p:grpSp>
        <p:nvGrpSpPr>
          <p:cNvPr id="8" name="Group 7">
            <a:extLst>
              <a:ext uri="{FF2B5EF4-FFF2-40B4-BE49-F238E27FC236}">
                <a16:creationId xmlns:a16="http://schemas.microsoft.com/office/drawing/2014/main" id="{0D5CAAC4-2B80-7F54-5C52-7082FC099C6E}"/>
              </a:ext>
            </a:extLst>
          </p:cNvPr>
          <p:cNvGrpSpPr/>
          <p:nvPr/>
        </p:nvGrpSpPr>
        <p:grpSpPr>
          <a:xfrm>
            <a:off x="0" y="0"/>
            <a:ext cx="12192000" cy="845820"/>
            <a:chOff x="170709" y="1769807"/>
            <a:chExt cx="12192000" cy="737418"/>
          </a:xfrm>
        </p:grpSpPr>
        <p:sp>
          <p:nvSpPr>
            <p:cNvPr id="4" name="Text Placeholder 12">
              <a:extLst>
                <a:ext uri="{FF2B5EF4-FFF2-40B4-BE49-F238E27FC236}">
                  <a16:creationId xmlns:a16="http://schemas.microsoft.com/office/drawing/2014/main" id="{F2F2F098-844E-9E5F-4C9A-DE8A3899109E}"/>
                </a:ext>
              </a:extLst>
            </p:cNvPr>
            <p:cNvSpPr txBox="1">
              <a:spLocks/>
            </p:cNvSpPr>
            <p:nvPr/>
          </p:nvSpPr>
          <p:spPr>
            <a:xfrm>
              <a:off x="170709"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8C5A3ECE-DFC5-487C-C92B-5F61050583EC}"/>
                </a:ext>
              </a:extLst>
            </p:cNvPr>
            <p:cNvSpPr txBox="1">
              <a:spLocks/>
            </p:cNvSpPr>
            <p:nvPr/>
          </p:nvSpPr>
          <p:spPr>
            <a:xfrm>
              <a:off x="439161" y="1810364"/>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True or False</a:t>
              </a:r>
              <a:endParaRPr lang="en-US" sz="2400" dirty="0">
                <a:latin typeface="Calibri" panose="020F0502020204030204" pitchFamily="34" charset="0"/>
                <a:cs typeface="Calibri" panose="020F0502020204030204" pitchFamily="34" charset="0"/>
              </a:endParaRPr>
            </a:p>
          </p:txBody>
        </p:sp>
      </p:grpSp>
      <p:sp>
        <p:nvSpPr>
          <p:cNvPr id="10" name="Thought Bubble: Cloud 9">
            <a:extLst>
              <a:ext uri="{FF2B5EF4-FFF2-40B4-BE49-F238E27FC236}">
                <a16:creationId xmlns:a16="http://schemas.microsoft.com/office/drawing/2014/main" id="{30FAF380-0210-19E7-AB6E-A8A6B0A20CF7}"/>
              </a:ext>
            </a:extLst>
          </p:cNvPr>
          <p:cNvSpPr/>
          <p:nvPr/>
        </p:nvSpPr>
        <p:spPr>
          <a:xfrm>
            <a:off x="105997" y="901209"/>
            <a:ext cx="5475767" cy="5591666"/>
          </a:xfrm>
          <a:prstGeom prst="cloudCallout">
            <a:avLst>
              <a:gd name="adj1" fmla="val 79361"/>
              <a:gd name="adj2" fmla="val 27434"/>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When the majority of students with ASD leave high school with high academic achievement, they are likely to have academic and other challenges in college.</a:t>
            </a:r>
          </a:p>
        </p:txBody>
      </p:sp>
      <p:sp>
        <p:nvSpPr>
          <p:cNvPr id="11" name="TextBox 10">
            <a:extLst>
              <a:ext uri="{FF2B5EF4-FFF2-40B4-BE49-F238E27FC236}">
                <a16:creationId xmlns:a16="http://schemas.microsoft.com/office/drawing/2014/main" id="{F458787B-48EB-11AE-DA67-2B2EFCF85E37}"/>
              </a:ext>
            </a:extLst>
          </p:cNvPr>
          <p:cNvSpPr txBox="1"/>
          <p:nvPr/>
        </p:nvSpPr>
        <p:spPr>
          <a:xfrm>
            <a:off x="6610238" y="1209067"/>
            <a:ext cx="4564865" cy="1908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rPr>
              <a:t>True</a:t>
            </a:r>
            <a:endParaRPr kumimoji="0" lang="en-US" sz="18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dirty="0">
              <a:latin typeface="Arial Black" panose="020B0A04020102020204" pitchFamily="34" charset="0"/>
            </a:endParaRPr>
          </a:p>
          <a:p>
            <a:pPr lvl="0" algn="ctr">
              <a:defRPr/>
            </a:pPr>
            <a:r>
              <a:rPr lang="en-US" b="1" dirty="0">
                <a:solidFill>
                  <a:schemeClr val="accent1">
                    <a:lumMod val="75000"/>
                  </a:schemeClr>
                </a:solidFill>
                <a:latin typeface="Arial" panose="020B0604020202020204" pitchFamily="34" charset="0"/>
                <a:cs typeface="Arial" panose="020B0604020202020204" pitchFamily="34" charset="0"/>
              </a:rPr>
              <a:t>Research supports several factors which contribute to reduced academic performance in college.</a:t>
            </a:r>
            <a:endParaRPr kumimoji="0" lang="en-US" sz="2000" b="1" i="0" u="none" strike="noStrike" kern="1200" cap="none" spc="0" normalizeH="0" baseline="0" noProof="0" dirty="0">
              <a:ln>
                <a:noFill/>
              </a:ln>
              <a:effectLst/>
              <a:uLnTx/>
              <a:uFillTx/>
              <a:latin typeface="Arial Black" panose="020B0A04020102020204" pitchFamily="34" charset="0"/>
              <a:ea typeface="+mn-ea"/>
              <a:cs typeface="+mn-cs"/>
            </a:endParaRPr>
          </a:p>
        </p:txBody>
      </p:sp>
      <p:pic>
        <p:nvPicPr>
          <p:cNvPr id="2" name="Picture 2" descr="Loop Success GIF by Matthew Butler">
            <a:extLst>
              <a:ext uri="{FF2B5EF4-FFF2-40B4-BE49-F238E27FC236}">
                <a16:creationId xmlns:a16="http://schemas.microsoft.com/office/drawing/2014/main" id="{DFBA23CE-B18F-ACD7-E306-2CB254AC344C}"/>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11964" r="9804"/>
          <a:stretch/>
        </p:blipFill>
        <p:spPr bwMode="auto">
          <a:xfrm>
            <a:off x="7697440" y="4388956"/>
            <a:ext cx="2690038" cy="1932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333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80</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2" y="1798970"/>
              <a:ext cx="10858498"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Additional ASD Support Considerations</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3657600" y="1027020"/>
            <a:ext cx="7925342" cy="5405426"/>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latin typeface="Calibri" panose="020F0502020204030204" pitchFamily="34" charset="0"/>
                <a:cs typeface="Calibri" panose="020F0502020204030204" pitchFamily="34" charset="0"/>
              </a:rPr>
              <a:t>Sensory needs</a:t>
            </a:r>
            <a:r>
              <a:rPr lang="en-US" sz="2800" dirty="0">
                <a:latin typeface="Calibri" panose="020F0502020204030204" pitchFamily="34" charset="0"/>
                <a:cs typeface="Calibri" panose="020F0502020204030204" pitchFamily="34" charset="0"/>
              </a:rPr>
              <a:t>: hypo or hypersensitivity; overload</a:t>
            </a:r>
          </a:p>
          <a:p>
            <a:pPr lvl="1"/>
            <a:r>
              <a:rPr lang="en-US" sz="2400" dirty="0">
                <a:latin typeface="Calibri" panose="020F0502020204030204" pitchFamily="34" charset="0"/>
                <a:cs typeface="Calibri" panose="020F0502020204030204" pitchFamily="34" charset="0"/>
              </a:rPr>
              <a:t>Accommodations: sunglasses, ear buds, seating choices, may leave abruptly due to sensory issues, plan to address sensory needs, quiet space</a:t>
            </a:r>
          </a:p>
          <a:p>
            <a:r>
              <a:rPr lang="en-US" sz="2800" b="1" dirty="0">
                <a:latin typeface="Calibri" panose="020F0502020204030204" pitchFamily="34" charset="0"/>
                <a:cs typeface="Calibri" panose="020F0502020204030204" pitchFamily="34" charset="0"/>
              </a:rPr>
              <a:t>Motor skills</a:t>
            </a:r>
            <a:r>
              <a:rPr lang="en-US" sz="2800" dirty="0">
                <a:latin typeface="Calibri" panose="020F0502020204030204" pitchFamily="34" charset="0"/>
                <a:cs typeface="Calibri" panose="020F0502020204030204" pitchFamily="34" charset="0"/>
              </a:rPr>
              <a:t>: gross and fine motor skills and motor planning, awareness of body space, balancing, walking; holding pencils, turning pages, using keys and locks, utensils</a:t>
            </a:r>
          </a:p>
          <a:p>
            <a:pPr lvl="1"/>
            <a:r>
              <a:rPr lang="en-US" sz="2400" dirty="0">
                <a:latin typeface="Calibri" panose="020F0502020204030204" pitchFamily="34" charset="0"/>
                <a:cs typeface="Calibri" panose="020F0502020204030204" pitchFamily="34" charset="0"/>
              </a:rPr>
              <a:t>Accommodations: using a computer for in-class work, notetaker, longer time to finish assignments, breaking down work into steps, alternate forms of transportation, typing versus writing notes</a:t>
            </a:r>
          </a:p>
          <a:p>
            <a:endParaRPr lang="en-US" sz="2400" i="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FB49752-6C04-D807-F2A3-A6C774F5D756}"/>
              </a:ext>
            </a:extLst>
          </p:cNvPr>
          <p:cNvSpPr txBox="1"/>
          <p:nvPr/>
        </p:nvSpPr>
        <p:spPr>
          <a:xfrm>
            <a:off x="3530600" y="6432446"/>
            <a:ext cx="9239337" cy="307777"/>
          </a:xfrm>
          <a:prstGeom prst="rect">
            <a:avLst/>
          </a:prstGeom>
          <a:noFill/>
        </p:spPr>
        <p:txBody>
          <a:bodyPr wrap="square" rtlCol="0">
            <a:spAutoFit/>
          </a:bodyPr>
          <a:lstStyle/>
          <a:p>
            <a:r>
              <a:rPr lang="en-US" sz="1400" i="1" dirty="0">
                <a:latin typeface="Calibri" panose="020F0502020204030204" pitchFamily="34" charset="0"/>
                <a:ea typeface="Calibri" panose="020F0502020204030204" pitchFamily="34" charset="0"/>
                <a:cs typeface="Calibri" panose="020F0502020204030204" pitchFamily="34" charset="0"/>
              </a:rPr>
              <a:t>Adapted from Indiana Resource Center for Autism: Academic Supports for College Students with an ASD</a:t>
            </a:r>
          </a:p>
        </p:txBody>
      </p:sp>
      <p:pic>
        <p:nvPicPr>
          <p:cNvPr id="10" name="Picture 9" descr="A person wearing headphones&#10;&#10;Description automatically generated">
            <a:extLst>
              <a:ext uri="{FF2B5EF4-FFF2-40B4-BE49-F238E27FC236}">
                <a16:creationId xmlns:a16="http://schemas.microsoft.com/office/drawing/2014/main" id="{466AA5D1-C18B-413F-8DB6-7D8EEF2F8CF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3511" t="12339" r="34192"/>
          <a:stretch/>
        </p:blipFill>
        <p:spPr>
          <a:xfrm>
            <a:off x="0" y="845820"/>
            <a:ext cx="3378201" cy="6045198"/>
          </a:xfrm>
          <a:prstGeom prst="rect">
            <a:avLst/>
          </a:prstGeom>
        </p:spPr>
      </p:pic>
    </p:spTree>
    <p:extLst>
      <p:ext uri="{BB962C8B-B14F-4D97-AF65-F5344CB8AC3E}">
        <p14:creationId xmlns:p14="http://schemas.microsoft.com/office/powerpoint/2010/main" val="23558211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81</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2" y="1798970"/>
              <a:ext cx="10858498"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Additional ASD Support Considerations</a:t>
              </a:r>
              <a:endParaRPr lang="en-US" sz="40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4610101" y="937098"/>
            <a:ext cx="6972842" cy="5405426"/>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latin typeface="Calibri" panose="020F0502020204030204" pitchFamily="34" charset="0"/>
                <a:cs typeface="Calibri" panose="020F0502020204030204" pitchFamily="34" charset="0"/>
              </a:rPr>
              <a:t>Learning style</a:t>
            </a:r>
            <a:r>
              <a:rPr lang="en-US" sz="2800" dirty="0">
                <a:latin typeface="Calibri" panose="020F0502020204030204" pitchFamily="34" charset="0"/>
                <a:cs typeface="Calibri" panose="020F0502020204030204" pitchFamily="34" charset="0"/>
              </a:rPr>
              <a:t>: splintered learning; sequencing, attention, may need to realize something is important or meaningful to them and be unaware they are having academic difficulty until it is too late to correct on their own </a:t>
            </a:r>
          </a:p>
          <a:p>
            <a:pPr lvl="1"/>
            <a:r>
              <a:rPr lang="en-US" sz="2400" dirty="0">
                <a:latin typeface="Calibri" panose="020F0502020204030204" pitchFamily="34" charset="0"/>
                <a:cs typeface="Calibri" panose="020F0502020204030204" pitchFamily="34" charset="0"/>
              </a:rPr>
              <a:t>Accommodations: provide review sheets, checklists, check-ins, deadlines, hands on learning, demonstrations, peer mentors paired with student for feedback and structure for staying on task. Professors can provide positive feedback, encourage use of calendars, quiet study locations, negotiation of deadlines, extra transition time</a:t>
            </a:r>
          </a:p>
        </p:txBody>
      </p:sp>
      <p:sp>
        <p:nvSpPr>
          <p:cNvPr id="7" name="TextBox 6">
            <a:extLst>
              <a:ext uri="{FF2B5EF4-FFF2-40B4-BE49-F238E27FC236}">
                <a16:creationId xmlns:a16="http://schemas.microsoft.com/office/drawing/2014/main" id="{2FB49752-6C04-D807-F2A3-A6C774F5D756}"/>
              </a:ext>
            </a:extLst>
          </p:cNvPr>
          <p:cNvSpPr txBox="1"/>
          <p:nvPr/>
        </p:nvSpPr>
        <p:spPr>
          <a:xfrm>
            <a:off x="1572179" y="6465348"/>
            <a:ext cx="10229937" cy="338554"/>
          </a:xfrm>
          <a:prstGeom prst="rect">
            <a:avLst/>
          </a:prstGeom>
          <a:noFill/>
        </p:spPr>
        <p:txBody>
          <a:bodyPr wrap="square" rtlCol="0">
            <a:spAutoFit/>
          </a:bodyPr>
          <a:lstStyle/>
          <a:p>
            <a:r>
              <a:rPr lang="en-US" sz="1600" i="1" dirty="0">
                <a:latin typeface="Calibri" panose="020F0502020204030204" pitchFamily="34" charset="0"/>
                <a:ea typeface="Calibri" panose="020F0502020204030204" pitchFamily="34" charset="0"/>
                <a:cs typeface="Calibri" panose="020F0502020204030204" pitchFamily="34" charset="0"/>
              </a:rPr>
              <a:t>Adapted from Indiana Resource Center for Autism: Academic Supports for College Students with an ASD</a:t>
            </a:r>
          </a:p>
        </p:txBody>
      </p:sp>
      <p:pic>
        <p:nvPicPr>
          <p:cNvPr id="10" name="Picture 9" descr="A tree stumps in the forest&#10;&#10;Description automatically generated">
            <a:extLst>
              <a:ext uri="{FF2B5EF4-FFF2-40B4-BE49-F238E27FC236}">
                <a16:creationId xmlns:a16="http://schemas.microsoft.com/office/drawing/2014/main" id="{87279519-A592-2C01-7A98-F5EE1220754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43620" t="10634" r="13021" b="18431"/>
          <a:stretch/>
        </p:blipFill>
        <p:spPr>
          <a:xfrm>
            <a:off x="279400" y="1031670"/>
            <a:ext cx="4229100" cy="4594430"/>
          </a:xfrm>
          <a:prstGeom prst="rect">
            <a:avLst/>
          </a:prstGeom>
          <a:ln>
            <a:noFill/>
          </a:ln>
          <a:effectLst>
            <a:softEdge rad="112500"/>
          </a:effectLst>
        </p:spPr>
      </p:pic>
    </p:spTree>
    <p:extLst>
      <p:ext uri="{BB962C8B-B14F-4D97-AF65-F5344CB8AC3E}">
        <p14:creationId xmlns:p14="http://schemas.microsoft.com/office/powerpoint/2010/main" val="11366919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82</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2" y="1798970"/>
              <a:ext cx="10858498"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Additional ASD Support Considerations</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4800600" y="903830"/>
            <a:ext cx="6611633" cy="5405426"/>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latin typeface="Calibri" panose="020F0502020204030204" pitchFamily="34" charset="0"/>
                <a:cs typeface="Calibri" panose="020F0502020204030204" pitchFamily="34" charset="0"/>
              </a:rPr>
              <a:t>Self-regulation and coping</a:t>
            </a:r>
            <a:r>
              <a:rPr lang="en-US" sz="2800" dirty="0">
                <a:latin typeface="Calibri" panose="020F0502020204030204" pitchFamily="34" charset="0"/>
                <a:cs typeface="Calibri" panose="020F0502020204030204" pitchFamily="34" charset="0"/>
              </a:rPr>
              <a:t>: high anxiety and stress; sensory, changes; social expectations, stims-make others uncomfortable; leave unexpectedly, rock, pace, chew on fingers/clothes, lecture on topics, other unusual behavior</a:t>
            </a:r>
          </a:p>
          <a:p>
            <a:pPr lvl="1"/>
            <a:r>
              <a:rPr lang="en-US" sz="2600" dirty="0">
                <a:latin typeface="Calibri" panose="020F0502020204030204" pitchFamily="34" charset="0"/>
                <a:cs typeface="Calibri" panose="020F0502020204030204" pitchFamily="34" charset="0"/>
              </a:rPr>
              <a:t>Accommodations: professor and student agree on a cue when the student needs to leave, ask if something is bothering the student or if they are overwhelmed, allow for comfort objects </a:t>
            </a:r>
          </a:p>
          <a:p>
            <a:pPr lvl="1"/>
            <a:endParaRPr lang="en-US" sz="2200" i="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FB49752-6C04-D807-F2A3-A6C774F5D756}"/>
              </a:ext>
            </a:extLst>
          </p:cNvPr>
          <p:cNvSpPr txBox="1"/>
          <p:nvPr/>
        </p:nvSpPr>
        <p:spPr>
          <a:xfrm>
            <a:off x="1572179" y="6336883"/>
            <a:ext cx="10229937" cy="338554"/>
          </a:xfrm>
          <a:prstGeom prst="rect">
            <a:avLst/>
          </a:prstGeom>
          <a:noFill/>
        </p:spPr>
        <p:txBody>
          <a:bodyPr wrap="square" rtlCol="0">
            <a:spAutoFit/>
          </a:bodyPr>
          <a:lstStyle/>
          <a:p>
            <a:r>
              <a:rPr lang="en-US" sz="1600" i="1" dirty="0">
                <a:latin typeface="Calibri" panose="020F0502020204030204" pitchFamily="34" charset="0"/>
                <a:ea typeface="Calibri" panose="020F0502020204030204" pitchFamily="34" charset="0"/>
                <a:cs typeface="Calibri" panose="020F0502020204030204" pitchFamily="34" charset="0"/>
              </a:rPr>
              <a:t>Adapted from Indiana Resource Center for Autism: Academic Supports for College Students with an ASD</a:t>
            </a:r>
          </a:p>
        </p:txBody>
      </p:sp>
      <p:pic>
        <p:nvPicPr>
          <p:cNvPr id="10" name="Picture 9" descr="A green circle with a hand giving a thumbs up">
            <a:extLst>
              <a:ext uri="{FF2B5EF4-FFF2-40B4-BE49-F238E27FC236}">
                <a16:creationId xmlns:a16="http://schemas.microsoft.com/office/drawing/2014/main" id="{46E1DE16-098D-2526-B863-C1B9F0B538A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33400" y="1181100"/>
            <a:ext cx="3873500" cy="3873500"/>
          </a:xfrm>
          <a:prstGeom prst="rect">
            <a:avLst/>
          </a:prstGeom>
        </p:spPr>
      </p:pic>
    </p:spTree>
    <p:extLst>
      <p:ext uri="{BB962C8B-B14F-4D97-AF65-F5344CB8AC3E}">
        <p14:creationId xmlns:p14="http://schemas.microsoft.com/office/powerpoint/2010/main" val="22391542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FE32E5-E969-41B5-9854-2B7067549FE3}" type="slidenum">
              <a:rPr lang="en-US" smtClean="0"/>
              <a:pPr/>
              <a:t>83</a:t>
            </a:fld>
            <a:endParaRPr lang="en-US" dirty="0"/>
          </a:p>
        </p:txBody>
      </p:sp>
      <p:grpSp>
        <p:nvGrpSpPr>
          <p:cNvPr id="3" name="Group 2">
            <a:extLst>
              <a:ext uri="{FF2B5EF4-FFF2-40B4-BE49-F238E27FC236}">
                <a16:creationId xmlns:a16="http://schemas.microsoft.com/office/drawing/2014/main" id="{E38D30B6-5DC9-8CE3-18A9-4B4DAB4A9821}"/>
              </a:ext>
            </a:extLst>
          </p:cNvPr>
          <p:cNvGrpSpPr/>
          <p:nvPr/>
        </p:nvGrpSpPr>
        <p:grpSpPr>
          <a:xfrm>
            <a:off x="0" y="580"/>
            <a:ext cx="12192000" cy="925799"/>
            <a:chOff x="0" y="1769807"/>
            <a:chExt cx="12192000" cy="737418"/>
          </a:xfrm>
        </p:grpSpPr>
        <p:sp>
          <p:nvSpPr>
            <p:cNvPr id="4" name="Text Placeholder 12">
              <a:extLst>
                <a:ext uri="{FF2B5EF4-FFF2-40B4-BE49-F238E27FC236}">
                  <a16:creationId xmlns:a16="http://schemas.microsoft.com/office/drawing/2014/main" id="{B34D5EF3-31C7-9786-7FFF-D85B5B324767}"/>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11" name="Text Placeholder 35">
              <a:extLst>
                <a:ext uri="{FF2B5EF4-FFF2-40B4-BE49-F238E27FC236}">
                  <a16:creationId xmlns:a16="http://schemas.microsoft.com/office/drawing/2014/main" id="{D15334C6-B272-6691-99A1-03CA21240434}"/>
                </a:ext>
              </a:extLst>
            </p:cNvPr>
            <p:cNvSpPr txBox="1">
              <a:spLocks/>
            </p:cNvSpPr>
            <p:nvPr/>
          </p:nvSpPr>
          <p:spPr>
            <a:xfrm>
              <a:off x="651510" y="1850922"/>
              <a:ext cx="9912841"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Learning Model</a:t>
              </a:r>
              <a:endParaRPr lang="en-US" sz="2800" dirty="0">
                <a:latin typeface="Calibri" panose="020F0502020204030204" pitchFamily="34" charset="0"/>
                <a:cs typeface="Calibri" panose="020F0502020204030204" pitchFamily="34" charset="0"/>
              </a:endParaRPr>
            </a:p>
          </p:txBody>
        </p:sp>
      </p:grpSp>
      <p:sp>
        <p:nvSpPr>
          <p:cNvPr id="2" name="Content Placeholder 2">
            <a:extLst>
              <a:ext uri="{FF2B5EF4-FFF2-40B4-BE49-F238E27FC236}">
                <a16:creationId xmlns:a16="http://schemas.microsoft.com/office/drawing/2014/main" id="{A59B96B9-629C-52F0-4BEF-FF6B93C2C210}"/>
              </a:ext>
            </a:extLst>
          </p:cNvPr>
          <p:cNvSpPr txBox="1">
            <a:spLocks/>
          </p:cNvSpPr>
          <p:nvPr/>
        </p:nvSpPr>
        <p:spPr>
          <a:xfrm>
            <a:off x="107940" y="1483111"/>
            <a:ext cx="10115377" cy="51412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600" dirty="0">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66ADE68E-231F-4740-3B37-47D91A18F6A2}"/>
              </a:ext>
            </a:extLst>
          </p:cNvPr>
          <p:cNvSpPr txBox="1">
            <a:spLocks/>
          </p:cNvSpPr>
          <p:nvPr/>
        </p:nvSpPr>
        <p:spPr>
          <a:xfrm>
            <a:off x="97781" y="1410728"/>
            <a:ext cx="11657339" cy="52135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6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87A527E-92A1-50C0-BBB6-18D3CB7BA66E}"/>
              </a:ext>
            </a:extLst>
          </p:cNvPr>
          <p:cNvSpPr txBox="1"/>
          <p:nvPr/>
        </p:nvSpPr>
        <p:spPr>
          <a:xfrm>
            <a:off x="328016" y="1070647"/>
            <a:ext cx="5412384" cy="5139869"/>
          </a:xfrm>
          <a:prstGeom prst="rect">
            <a:avLst/>
          </a:prstGeom>
          <a:noFill/>
        </p:spPr>
        <p:txBody>
          <a:bodyPr wrap="square">
            <a:spAutoFit/>
          </a:bodyPr>
          <a:lstStyle/>
          <a:p>
            <a:r>
              <a:rPr lang="en-US" sz="3600" b="1" dirty="0">
                <a:solidFill>
                  <a:schemeClr val="tx1">
                    <a:lumMod val="65000"/>
                    <a:lumOff val="35000"/>
                  </a:schemeClr>
                </a:solidFill>
                <a:latin typeface="Calibri" panose="020F0502020204030204" pitchFamily="34" charset="0"/>
                <a:cs typeface="Calibri" panose="020F0502020204030204" pitchFamily="34" charset="0"/>
              </a:rPr>
              <a:t>Behavior Skills Training (BST) Model-EBP for Teaching Skills </a:t>
            </a:r>
            <a:endParaRPr lang="en-US" sz="2800" dirty="0">
              <a:solidFill>
                <a:schemeClr val="tx1">
                  <a:lumMod val="65000"/>
                  <a:lumOff val="35000"/>
                </a:schemeClr>
              </a:solidFill>
              <a:latin typeface="Calibri" panose="020F0502020204030204" pitchFamily="34" charset="0"/>
              <a:cs typeface="Calibri" panose="020F0502020204030204" pitchFamily="34" charset="0"/>
            </a:endParaRPr>
          </a:p>
          <a:p>
            <a:pPr marL="461963" lvl="1" indent="-230188">
              <a:buFont typeface="Arial" panose="020B0604020202020204" pitchFamily="34" charset="0"/>
              <a:buChar char="•"/>
            </a:pPr>
            <a:r>
              <a:rPr lang="en-US" sz="2800" b="1" dirty="0">
                <a:solidFill>
                  <a:schemeClr val="tx1">
                    <a:lumMod val="65000"/>
                    <a:lumOff val="35000"/>
                  </a:schemeClr>
                </a:solidFill>
                <a:latin typeface="Calibri" panose="020F0502020204030204" pitchFamily="34" charset="0"/>
                <a:cs typeface="Calibri" panose="020F0502020204030204" pitchFamily="34" charset="0"/>
              </a:rPr>
              <a:t>Teach</a:t>
            </a:r>
            <a:r>
              <a:rPr lang="en-US" sz="2800" dirty="0">
                <a:solidFill>
                  <a:schemeClr val="tx1">
                    <a:lumMod val="65000"/>
                    <a:lumOff val="35000"/>
                  </a:schemeClr>
                </a:solidFill>
                <a:latin typeface="Calibri" panose="020F0502020204030204" pitchFamily="34" charset="0"/>
                <a:cs typeface="Calibri" panose="020F0502020204030204" pitchFamily="34" charset="0"/>
              </a:rPr>
              <a:t> (explain what needs to be done)</a:t>
            </a:r>
          </a:p>
          <a:p>
            <a:pPr marL="461963" lvl="1" indent="-230188">
              <a:buFont typeface="Arial" panose="020B0604020202020204" pitchFamily="34" charset="0"/>
              <a:buChar char="•"/>
            </a:pPr>
            <a:r>
              <a:rPr lang="en-US" sz="2800" b="1" dirty="0">
                <a:solidFill>
                  <a:schemeClr val="tx1">
                    <a:lumMod val="65000"/>
                    <a:lumOff val="35000"/>
                  </a:schemeClr>
                </a:solidFill>
                <a:latin typeface="Calibri" panose="020F0502020204030204" pitchFamily="34" charset="0"/>
                <a:cs typeface="Calibri" panose="020F0502020204030204" pitchFamily="34" charset="0"/>
              </a:rPr>
              <a:t>Model</a:t>
            </a:r>
            <a:r>
              <a:rPr lang="en-US" sz="2800" dirty="0">
                <a:solidFill>
                  <a:schemeClr val="tx1">
                    <a:lumMod val="65000"/>
                    <a:lumOff val="35000"/>
                  </a:schemeClr>
                </a:solidFill>
                <a:latin typeface="Calibri" panose="020F0502020204030204" pitchFamily="34" charset="0"/>
                <a:cs typeface="Calibri" panose="020F0502020204030204" pitchFamily="34" charset="0"/>
              </a:rPr>
              <a:t> (show them how to do it)</a:t>
            </a:r>
          </a:p>
          <a:p>
            <a:pPr marL="461963" lvl="1" indent="-230188">
              <a:buFont typeface="Arial" panose="020B0604020202020204" pitchFamily="34" charset="0"/>
              <a:buChar char="•"/>
            </a:pPr>
            <a:r>
              <a:rPr lang="en-US" sz="2800" b="1" dirty="0">
                <a:solidFill>
                  <a:schemeClr val="tx1">
                    <a:lumMod val="65000"/>
                    <a:lumOff val="35000"/>
                  </a:schemeClr>
                </a:solidFill>
                <a:latin typeface="Calibri" panose="020F0502020204030204" pitchFamily="34" charset="0"/>
                <a:cs typeface="Calibri" panose="020F0502020204030204" pitchFamily="34" charset="0"/>
              </a:rPr>
              <a:t>Practice</a:t>
            </a:r>
            <a:r>
              <a:rPr lang="en-US" sz="2800" dirty="0">
                <a:solidFill>
                  <a:schemeClr val="tx1">
                    <a:lumMod val="65000"/>
                    <a:lumOff val="35000"/>
                  </a:schemeClr>
                </a:solidFill>
                <a:latin typeface="Calibri" panose="020F0502020204030204" pitchFamily="34" charset="0"/>
                <a:cs typeface="Calibri" panose="020F0502020204030204" pitchFamily="34" charset="0"/>
              </a:rPr>
              <a:t> (have them do it)</a:t>
            </a:r>
          </a:p>
          <a:p>
            <a:pPr marL="461963" lvl="1" indent="-230188">
              <a:buFont typeface="Arial" panose="020B0604020202020204" pitchFamily="34" charset="0"/>
              <a:buChar char="•"/>
            </a:pPr>
            <a:r>
              <a:rPr lang="en-US" sz="2800" b="1" dirty="0">
                <a:solidFill>
                  <a:schemeClr val="tx1">
                    <a:lumMod val="65000"/>
                    <a:lumOff val="35000"/>
                  </a:schemeClr>
                </a:solidFill>
                <a:latin typeface="Calibri" panose="020F0502020204030204" pitchFamily="34" charset="0"/>
                <a:cs typeface="Calibri" panose="020F0502020204030204" pitchFamily="34" charset="0"/>
              </a:rPr>
              <a:t>Coach</a:t>
            </a:r>
            <a:r>
              <a:rPr lang="en-US" sz="2800" dirty="0">
                <a:solidFill>
                  <a:schemeClr val="tx1">
                    <a:lumMod val="65000"/>
                    <a:lumOff val="35000"/>
                  </a:schemeClr>
                </a:solidFill>
                <a:latin typeface="Calibri" panose="020F0502020204030204" pitchFamily="34" charset="0"/>
                <a:cs typeface="Calibri" panose="020F0502020204030204" pitchFamily="34" charset="0"/>
              </a:rPr>
              <a:t> (provide feedback and guidance through prompts and reinforcement)</a:t>
            </a:r>
          </a:p>
          <a:p>
            <a:pPr marL="461963" lvl="1" indent="-230188">
              <a:buFont typeface="Arial" panose="020B0604020202020204" pitchFamily="34" charset="0"/>
              <a:buChar char="•"/>
            </a:pPr>
            <a:endParaRPr lang="en-US" sz="2400" dirty="0">
              <a:solidFill>
                <a:schemeClr val="tx1">
                  <a:lumMod val="65000"/>
                  <a:lumOff val="35000"/>
                </a:schemeClr>
              </a:solidFill>
              <a:latin typeface="Calibri" panose="020F0502020204030204" pitchFamily="34" charset="0"/>
              <a:cs typeface="Calibri" panose="020F0502020204030204" pitchFamily="34" charset="0"/>
            </a:endParaRPr>
          </a:p>
        </p:txBody>
      </p:sp>
      <p:graphicFrame>
        <p:nvGraphicFramePr>
          <p:cNvPr id="8" name="Diagram 7">
            <a:extLst>
              <a:ext uri="{FF2B5EF4-FFF2-40B4-BE49-F238E27FC236}">
                <a16:creationId xmlns:a16="http://schemas.microsoft.com/office/drawing/2014/main" id="{2BCF4807-2A1B-192E-CA94-823C58C1A839}"/>
              </a:ext>
            </a:extLst>
          </p:cNvPr>
          <p:cNvGraphicFramePr/>
          <p:nvPr>
            <p:extLst>
              <p:ext uri="{D42A27DB-BD31-4B8C-83A1-F6EECF244321}">
                <p14:modId xmlns:p14="http://schemas.microsoft.com/office/powerpoint/2010/main" val="84878517"/>
              </p:ext>
            </p:extLst>
          </p:nvPr>
        </p:nvGraphicFramePr>
        <p:xfrm>
          <a:off x="5556375" y="1270580"/>
          <a:ext cx="6285230" cy="42981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3D930F58-B4C4-0869-A092-D7B30D119017}"/>
              </a:ext>
            </a:extLst>
          </p:cNvPr>
          <p:cNvSpPr txBox="1"/>
          <p:nvPr/>
        </p:nvSpPr>
        <p:spPr>
          <a:xfrm>
            <a:off x="7976586" y="2788427"/>
            <a:ext cx="1444808" cy="923330"/>
          </a:xfrm>
          <a:prstGeom prst="rect">
            <a:avLst/>
          </a:prstGeom>
          <a:noFill/>
        </p:spPr>
        <p:txBody>
          <a:bodyPr wrap="square" rtlCol="0">
            <a:spAutoFit/>
          </a:bodyPr>
          <a:lstStyle/>
          <a:p>
            <a:pPr algn="ctr"/>
            <a:r>
              <a:rPr lang="en-US" sz="5400" b="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BST</a:t>
            </a:r>
          </a:p>
        </p:txBody>
      </p:sp>
      <p:sp>
        <p:nvSpPr>
          <p:cNvPr id="12" name="TextBox 11">
            <a:extLst>
              <a:ext uri="{FF2B5EF4-FFF2-40B4-BE49-F238E27FC236}">
                <a16:creationId xmlns:a16="http://schemas.microsoft.com/office/drawing/2014/main" id="{F88EAD34-FE91-957B-66DE-05239B6D1FA6}"/>
              </a:ext>
            </a:extLst>
          </p:cNvPr>
          <p:cNvSpPr txBox="1"/>
          <p:nvPr/>
        </p:nvSpPr>
        <p:spPr>
          <a:xfrm>
            <a:off x="187568" y="6381320"/>
            <a:ext cx="10115377" cy="307777"/>
          </a:xfrm>
          <a:prstGeom prst="rect">
            <a:avLst/>
          </a:prstGeom>
          <a:noFill/>
        </p:spPr>
        <p:txBody>
          <a:bodyPr wrap="square">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Schaefer et al., 2021; Kirkpatrick et al., 2019, Ervin et al., 2018; Morgan et al., 2018; Warner-Horner et al., 2012 </a:t>
            </a:r>
          </a:p>
        </p:txBody>
      </p:sp>
    </p:spTree>
    <p:extLst>
      <p:ext uri="{BB962C8B-B14F-4D97-AF65-F5344CB8AC3E}">
        <p14:creationId xmlns:p14="http://schemas.microsoft.com/office/powerpoint/2010/main" val="410087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1000"/>
                                        <p:tgtEl>
                                          <p:spTgt spid="5">
                                            <p:txEl>
                                              <p:pRg st="4" end="4"/>
                                            </p:txEl>
                                          </p:spTgt>
                                        </p:tgtEl>
                                      </p:cBhvr>
                                    </p:animEffect>
                                    <p:anim calcmode="lin" valueType="num">
                                      <p:cBhvr>
                                        <p:cTn id="2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84</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389883" y="1798970"/>
              <a:ext cx="11412233"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FOCUS: The Big Three!</a:t>
              </a:r>
              <a:endParaRPr lang="en-US" sz="2400" dirty="0">
                <a:latin typeface="Calibri" panose="020F0502020204030204" pitchFamily="34" charset="0"/>
                <a:cs typeface="Calibri" panose="020F0502020204030204" pitchFamily="34" charset="0"/>
              </a:endParaRPr>
            </a:p>
          </p:txBody>
        </p:sp>
      </p:grpSp>
      <p:graphicFrame>
        <p:nvGraphicFramePr>
          <p:cNvPr id="7" name="Diagram 6">
            <a:extLst>
              <a:ext uri="{FF2B5EF4-FFF2-40B4-BE49-F238E27FC236}">
                <a16:creationId xmlns:a16="http://schemas.microsoft.com/office/drawing/2014/main" id="{2E989F5F-6184-4540-528F-51DB1E88117F}"/>
              </a:ext>
            </a:extLst>
          </p:cNvPr>
          <p:cNvGraphicFramePr/>
          <p:nvPr>
            <p:extLst>
              <p:ext uri="{D42A27DB-BD31-4B8C-83A1-F6EECF244321}">
                <p14:modId xmlns:p14="http://schemas.microsoft.com/office/powerpoint/2010/main" val="2472913342"/>
              </p:ext>
            </p:extLst>
          </p:nvPr>
        </p:nvGraphicFramePr>
        <p:xfrm>
          <a:off x="-1117600" y="1019174"/>
          <a:ext cx="14643099" cy="5965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38012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85</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194310" y="-1"/>
            <a:ext cx="12386310" cy="845821"/>
            <a:chOff x="-194310" y="1769807"/>
            <a:chExt cx="1238631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94310" y="1810364"/>
              <a:ext cx="1205865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800" dirty="0">
                <a:latin typeface="Calibri" panose="020F0502020204030204" pitchFamily="34" charset="0"/>
                <a:cs typeface="Calibri" panose="020F0502020204030204" pitchFamily="34" charset="0"/>
              </a:endParaRPr>
            </a:p>
          </p:txBody>
        </p:sp>
      </p:grpSp>
      <p:sp>
        <p:nvSpPr>
          <p:cNvPr id="7" name="Text Placeholder 35">
            <a:extLst>
              <a:ext uri="{FF2B5EF4-FFF2-40B4-BE49-F238E27FC236}">
                <a16:creationId xmlns:a16="http://schemas.microsoft.com/office/drawing/2014/main" id="{283C53A7-F37C-C6AE-E5EE-C7CD381EBB8F}"/>
              </a:ext>
            </a:extLst>
          </p:cNvPr>
          <p:cNvSpPr txBox="1">
            <a:spLocks/>
          </p:cNvSpPr>
          <p:nvPr/>
        </p:nvSpPr>
        <p:spPr>
          <a:xfrm>
            <a:off x="232423" y="92933"/>
            <a:ext cx="11179810" cy="634478"/>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b="1" dirty="0">
                <a:solidFill>
                  <a:schemeClr val="bg1"/>
                </a:solidFill>
                <a:latin typeface="Calibri" panose="020F0502020204030204" pitchFamily="34" charset="0"/>
                <a:cs typeface="Calibri" panose="020F0502020204030204" pitchFamily="34" charset="0"/>
              </a:rPr>
              <a:t>Interconnection of Skills</a:t>
            </a:r>
            <a:endParaRPr lang="en-US" sz="4000" dirty="0">
              <a:latin typeface="Calibri" panose="020F0502020204030204" pitchFamily="34" charset="0"/>
              <a:cs typeface="Calibri" panose="020F0502020204030204" pitchFamily="34" charset="0"/>
            </a:endParaRPr>
          </a:p>
        </p:txBody>
      </p:sp>
      <p:grpSp>
        <p:nvGrpSpPr>
          <p:cNvPr id="81" name="Group 80">
            <a:extLst>
              <a:ext uri="{FF2B5EF4-FFF2-40B4-BE49-F238E27FC236}">
                <a16:creationId xmlns:a16="http://schemas.microsoft.com/office/drawing/2014/main" id="{5B6E100D-9FAE-956A-103E-DE9DC709D628}"/>
              </a:ext>
            </a:extLst>
          </p:cNvPr>
          <p:cNvGrpSpPr/>
          <p:nvPr/>
        </p:nvGrpSpPr>
        <p:grpSpPr>
          <a:xfrm>
            <a:off x="1159342" y="1054100"/>
            <a:ext cx="10252891" cy="5341044"/>
            <a:chOff x="1159342" y="1054100"/>
            <a:chExt cx="10252891" cy="5341044"/>
          </a:xfrm>
        </p:grpSpPr>
        <p:pic>
          <p:nvPicPr>
            <p:cNvPr id="9" name="Picture 8">
              <a:extLst>
                <a:ext uri="{FF2B5EF4-FFF2-40B4-BE49-F238E27FC236}">
                  <a16:creationId xmlns:a16="http://schemas.microsoft.com/office/drawing/2014/main" id="{00373E34-E8C9-8669-8096-5B5A22EE1934}"/>
                </a:ext>
              </a:extLst>
            </p:cNvPr>
            <p:cNvPicPr>
              <a:picLocks noChangeAspect="1"/>
            </p:cNvPicPr>
            <p:nvPr/>
          </p:nvPicPr>
          <p:blipFill rotWithShape="1">
            <a:blip r:embed="rId2"/>
            <a:srcRect l="10000" t="16304" r="8333" b="7128"/>
            <a:stretch/>
          </p:blipFill>
          <p:spPr>
            <a:xfrm>
              <a:off x="7079721" y="1054100"/>
              <a:ext cx="4332512" cy="2374900"/>
            </a:xfrm>
            <a:prstGeom prst="rect">
              <a:avLst/>
            </a:prstGeom>
          </p:spPr>
        </p:pic>
        <p:pic>
          <p:nvPicPr>
            <p:cNvPr id="12" name="Picture 11">
              <a:extLst>
                <a:ext uri="{FF2B5EF4-FFF2-40B4-BE49-F238E27FC236}">
                  <a16:creationId xmlns:a16="http://schemas.microsoft.com/office/drawing/2014/main" id="{EAFD41A6-9F56-681E-4D7C-54B2E6711EE6}"/>
                </a:ext>
              </a:extLst>
            </p:cNvPr>
            <p:cNvPicPr>
              <a:picLocks noChangeAspect="1"/>
            </p:cNvPicPr>
            <p:nvPr/>
          </p:nvPicPr>
          <p:blipFill rotWithShape="1">
            <a:blip r:embed="rId2"/>
            <a:srcRect l="10000" t="14533" r="8333" b="7128"/>
            <a:stretch/>
          </p:blipFill>
          <p:spPr>
            <a:xfrm>
              <a:off x="1159342" y="3699003"/>
              <a:ext cx="4996761" cy="2696141"/>
            </a:xfrm>
            <a:prstGeom prst="rect">
              <a:avLst/>
            </a:prstGeom>
          </p:spPr>
        </p:pic>
      </p:grpSp>
      <p:sp>
        <p:nvSpPr>
          <p:cNvPr id="13" name="TextBox 12">
            <a:extLst>
              <a:ext uri="{FF2B5EF4-FFF2-40B4-BE49-F238E27FC236}">
                <a16:creationId xmlns:a16="http://schemas.microsoft.com/office/drawing/2014/main" id="{8124EA0D-57D0-73BE-FABB-C0CB80A98666}"/>
              </a:ext>
            </a:extLst>
          </p:cNvPr>
          <p:cNvSpPr txBox="1"/>
          <p:nvPr/>
        </p:nvSpPr>
        <p:spPr>
          <a:xfrm>
            <a:off x="4215564" y="4641310"/>
            <a:ext cx="634652" cy="474408"/>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EF</a:t>
            </a:r>
          </a:p>
        </p:txBody>
      </p:sp>
      <p:sp>
        <p:nvSpPr>
          <p:cNvPr id="14" name="TextBox 13">
            <a:extLst>
              <a:ext uri="{FF2B5EF4-FFF2-40B4-BE49-F238E27FC236}">
                <a16:creationId xmlns:a16="http://schemas.microsoft.com/office/drawing/2014/main" id="{408CF1E8-0780-9B6F-B5F7-97A4A41B4A47}"/>
              </a:ext>
            </a:extLst>
          </p:cNvPr>
          <p:cNvSpPr txBox="1"/>
          <p:nvPr/>
        </p:nvSpPr>
        <p:spPr>
          <a:xfrm>
            <a:off x="2610297" y="4646483"/>
            <a:ext cx="634652" cy="474408"/>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SA</a:t>
            </a:r>
          </a:p>
        </p:txBody>
      </p:sp>
      <p:sp>
        <p:nvSpPr>
          <p:cNvPr id="15" name="TextBox 14">
            <a:extLst>
              <a:ext uri="{FF2B5EF4-FFF2-40B4-BE49-F238E27FC236}">
                <a16:creationId xmlns:a16="http://schemas.microsoft.com/office/drawing/2014/main" id="{31B62153-52EF-8A3B-2AED-A2231458CA7A}"/>
              </a:ext>
            </a:extLst>
          </p:cNvPr>
          <p:cNvSpPr txBox="1"/>
          <p:nvPr/>
        </p:nvSpPr>
        <p:spPr>
          <a:xfrm>
            <a:off x="5454363" y="4641310"/>
            <a:ext cx="634652" cy="474408"/>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SC</a:t>
            </a:r>
          </a:p>
        </p:txBody>
      </p:sp>
      <p:pic>
        <p:nvPicPr>
          <p:cNvPr id="10" name="Picture 9">
            <a:extLst>
              <a:ext uri="{FF2B5EF4-FFF2-40B4-BE49-F238E27FC236}">
                <a16:creationId xmlns:a16="http://schemas.microsoft.com/office/drawing/2014/main" id="{ECDCD3D0-3482-CCAB-6419-161DB02BD35B}"/>
              </a:ext>
            </a:extLst>
          </p:cNvPr>
          <p:cNvPicPr>
            <a:picLocks noChangeAspect="1"/>
          </p:cNvPicPr>
          <p:nvPr/>
        </p:nvPicPr>
        <p:blipFill rotWithShape="1">
          <a:blip r:embed="rId2"/>
          <a:srcRect l="10000" t="14533" r="8333" b="7128"/>
          <a:stretch/>
        </p:blipFill>
        <p:spPr>
          <a:xfrm>
            <a:off x="6586181" y="3637280"/>
            <a:ext cx="4996761" cy="2696141"/>
          </a:xfrm>
          <a:prstGeom prst="rect">
            <a:avLst/>
          </a:prstGeom>
        </p:spPr>
      </p:pic>
      <p:pic>
        <p:nvPicPr>
          <p:cNvPr id="16" name="Picture 15">
            <a:extLst>
              <a:ext uri="{FF2B5EF4-FFF2-40B4-BE49-F238E27FC236}">
                <a16:creationId xmlns:a16="http://schemas.microsoft.com/office/drawing/2014/main" id="{8DD608C8-F426-695A-10B0-FC565ED92CC1}"/>
              </a:ext>
            </a:extLst>
          </p:cNvPr>
          <p:cNvPicPr>
            <a:picLocks noChangeAspect="1"/>
          </p:cNvPicPr>
          <p:nvPr/>
        </p:nvPicPr>
        <p:blipFill rotWithShape="1">
          <a:blip r:embed="rId2"/>
          <a:srcRect l="10000" t="14533" r="8333" b="7128"/>
          <a:stretch/>
        </p:blipFill>
        <p:spPr>
          <a:xfrm>
            <a:off x="1824276" y="985307"/>
            <a:ext cx="4996761" cy="2696141"/>
          </a:xfrm>
          <a:prstGeom prst="rect">
            <a:avLst/>
          </a:prstGeom>
        </p:spPr>
      </p:pic>
      <p:sp>
        <p:nvSpPr>
          <p:cNvPr id="17" name="TextBox 16">
            <a:extLst>
              <a:ext uri="{FF2B5EF4-FFF2-40B4-BE49-F238E27FC236}">
                <a16:creationId xmlns:a16="http://schemas.microsoft.com/office/drawing/2014/main" id="{827ADB81-0037-E04E-79EF-E9F8179D833C}"/>
              </a:ext>
            </a:extLst>
          </p:cNvPr>
          <p:cNvSpPr txBox="1"/>
          <p:nvPr/>
        </p:nvSpPr>
        <p:spPr>
          <a:xfrm>
            <a:off x="4920165" y="1967887"/>
            <a:ext cx="634652" cy="474408"/>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EF</a:t>
            </a:r>
          </a:p>
        </p:txBody>
      </p:sp>
      <p:sp>
        <p:nvSpPr>
          <p:cNvPr id="18" name="TextBox 17">
            <a:extLst>
              <a:ext uri="{FF2B5EF4-FFF2-40B4-BE49-F238E27FC236}">
                <a16:creationId xmlns:a16="http://schemas.microsoft.com/office/drawing/2014/main" id="{AAE40294-C3F3-1BC4-3D5F-05C07E2A5511}"/>
              </a:ext>
            </a:extLst>
          </p:cNvPr>
          <p:cNvSpPr txBox="1"/>
          <p:nvPr/>
        </p:nvSpPr>
        <p:spPr>
          <a:xfrm>
            <a:off x="3244949" y="2004346"/>
            <a:ext cx="634652" cy="474408"/>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SA</a:t>
            </a:r>
          </a:p>
        </p:txBody>
      </p:sp>
      <p:sp>
        <p:nvSpPr>
          <p:cNvPr id="19" name="TextBox 18">
            <a:extLst>
              <a:ext uri="{FF2B5EF4-FFF2-40B4-BE49-F238E27FC236}">
                <a16:creationId xmlns:a16="http://schemas.microsoft.com/office/drawing/2014/main" id="{972B2A41-4FD1-9D1D-C01C-54DE0305B90E}"/>
              </a:ext>
            </a:extLst>
          </p:cNvPr>
          <p:cNvSpPr txBox="1"/>
          <p:nvPr/>
        </p:nvSpPr>
        <p:spPr>
          <a:xfrm>
            <a:off x="6158964" y="1967887"/>
            <a:ext cx="634652" cy="474408"/>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SC</a:t>
            </a:r>
          </a:p>
        </p:txBody>
      </p:sp>
      <p:sp>
        <p:nvSpPr>
          <p:cNvPr id="20" name="TextBox 19">
            <a:extLst>
              <a:ext uri="{FF2B5EF4-FFF2-40B4-BE49-F238E27FC236}">
                <a16:creationId xmlns:a16="http://schemas.microsoft.com/office/drawing/2014/main" id="{0C6F343E-A078-832E-DD7B-9A999D02CDE9}"/>
              </a:ext>
            </a:extLst>
          </p:cNvPr>
          <p:cNvSpPr txBox="1"/>
          <p:nvPr/>
        </p:nvSpPr>
        <p:spPr>
          <a:xfrm>
            <a:off x="9709492" y="1912968"/>
            <a:ext cx="634652" cy="474408"/>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EF</a:t>
            </a:r>
          </a:p>
        </p:txBody>
      </p:sp>
      <p:sp>
        <p:nvSpPr>
          <p:cNvPr id="21" name="TextBox 20">
            <a:extLst>
              <a:ext uri="{FF2B5EF4-FFF2-40B4-BE49-F238E27FC236}">
                <a16:creationId xmlns:a16="http://schemas.microsoft.com/office/drawing/2014/main" id="{FC87F7F3-9F41-3F35-E5DC-ED64547A424D}"/>
              </a:ext>
            </a:extLst>
          </p:cNvPr>
          <p:cNvSpPr txBox="1"/>
          <p:nvPr/>
        </p:nvSpPr>
        <p:spPr>
          <a:xfrm>
            <a:off x="8333380" y="1850463"/>
            <a:ext cx="634652" cy="474408"/>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SA</a:t>
            </a:r>
          </a:p>
        </p:txBody>
      </p:sp>
      <p:sp>
        <p:nvSpPr>
          <p:cNvPr id="22" name="TextBox 21">
            <a:extLst>
              <a:ext uri="{FF2B5EF4-FFF2-40B4-BE49-F238E27FC236}">
                <a16:creationId xmlns:a16="http://schemas.microsoft.com/office/drawing/2014/main" id="{14498DD2-BCB8-28DA-ACD2-29995CDB7CAD}"/>
              </a:ext>
            </a:extLst>
          </p:cNvPr>
          <p:cNvSpPr txBox="1"/>
          <p:nvPr/>
        </p:nvSpPr>
        <p:spPr>
          <a:xfrm>
            <a:off x="10777581" y="1858969"/>
            <a:ext cx="634652" cy="474408"/>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SC</a:t>
            </a:r>
          </a:p>
        </p:txBody>
      </p:sp>
      <p:sp>
        <p:nvSpPr>
          <p:cNvPr id="23" name="TextBox 22">
            <a:extLst>
              <a:ext uri="{FF2B5EF4-FFF2-40B4-BE49-F238E27FC236}">
                <a16:creationId xmlns:a16="http://schemas.microsoft.com/office/drawing/2014/main" id="{515268CB-C68C-1ACB-1C8C-91B8B0EA865D}"/>
              </a:ext>
            </a:extLst>
          </p:cNvPr>
          <p:cNvSpPr txBox="1"/>
          <p:nvPr/>
        </p:nvSpPr>
        <p:spPr>
          <a:xfrm>
            <a:off x="9679209" y="4595706"/>
            <a:ext cx="634652" cy="474408"/>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EF</a:t>
            </a:r>
          </a:p>
        </p:txBody>
      </p:sp>
      <p:sp>
        <p:nvSpPr>
          <p:cNvPr id="24" name="TextBox 23">
            <a:extLst>
              <a:ext uri="{FF2B5EF4-FFF2-40B4-BE49-F238E27FC236}">
                <a16:creationId xmlns:a16="http://schemas.microsoft.com/office/drawing/2014/main" id="{F082C2FC-7746-5ED3-7447-CB34D8C639B1}"/>
              </a:ext>
            </a:extLst>
          </p:cNvPr>
          <p:cNvSpPr txBox="1"/>
          <p:nvPr/>
        </p:nvSpPr>
        <p:spPr>
          <a:xfrm>
            <a:off x="8073942" y="4600879"/>
            <a:ext cx="634652" cy="474408"/>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SA</a:t>
            </a:r>
          </a:p>
        </p:txBody>
      </p:sp>
      <p:sp>
        <p:nvSpPr>
          <p:cNvPr id="25" name="TextBox 24">
            <a:extLst>
              <a:ext uri="{FF2B5EF4-FFF2-40B4-BE49-F238E27FC236}">
                <a16:creationId xmlns:a16="http://schemas.microsoft.com/office/drawing/2014/main" id="{9289CB07-24B9-B2A7-8955-751FDF1C3266}"/>
              </a:ext>
            </a:extLst>
          </p:cNvPr>
          <p:cNvSpPr txBox="1"/>
          <p:nvPr/>
        </p:nvSpPr>
        <p:spPr>
          <a:xfrm>
            <a:off x="10918008" y="4595706"/>
            <a:ext cx="634652" cy="474408"/>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SC</a:t>
            </a:r>
          </a:p>
        </p:txBody>
      </p:sp>
      <p:sp>
        <p:nvSpPr>
          <p:cNvPr id="26" name="TextBox 25">
            <a:extLst>
              <a:ext uri="{FF2B5EF4-FFF2-40B4-BE49-F238E27FC236}">
                <a16:creationId xmlns:a16="http://schemas.microsoft.com/office/drawing/2014/main" id="{4684DC9C-7E53-DEF8-023C-5966884A5F30}"/>
              </a:ext>
            </a:extLst>
          </p:cNvPr>
          <p:cNvSpPr txBox="1"/>
          <p:nvPr/>
        </p:nvSpPr>
        <p:spPr>
          <a:xfrm>
            <a:off x="7773733" y="2724303"/>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SA</a:t>
            </a:r>
          </a:p>
        </p:txBody>
      </p:sp>
      <p:sp>
        <p:nvSpPr>
          <p:cNvPr id="27" name="TextBox 26">
            <a:extLst>
              <a:ext uri="{FF2B5EF4-FFF2-40B4-BE49-F238E27FC236}">
                <a16:creationId xmlns:a16="http://schemas.microsoft.com/office/drawing/2014/main" id="{CDEC56A5-0C80-C0EF-6579-326D1D403F8C}"/>
              </a:ext>
            </a:extLst>
          </p:cNvPr>
          <p:cNvSpPr txBox="1"/>
          <p:nvPr/>
        </p:nvSpPr>
        <p:spPr>
          <a:xfrm>
            <a:off x="2610297" y="1168838"/>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SC</a:t>
            </a:r>
          </a:p>
        </p:txBody>
      </p:sp>
      <p:sp>
        <p:nvSpPr>
          <p:cNvPr id="28" name="TextBox 27">
            <a:extLst>
              <a:ext uri="{FF2B5EF4-FFF2-40B4-BE49-F238E27FC236}">
                <a16:creationId xmlns:a16="http://schemas.microsoft.com/office/drawing/2014/main" id="{680AA4EC-C672-31A7-9852-EC1CE6B77010}"/>
              </a:ext>
            </a:extLst>
          </p:cNvPr>
          <p:cNvSpPr txBox="1"/>
          <p:nvPr/>
        </p:nvSpPr>
        <p:spPr>
          <a:xfrm>
            <a:off x="4100547" y="2957058"/>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SC</a:t>
            </a:r>
          </a:p>
        </p:txBody>
      </p:sp>
      <p:sp>
        <p:nvSpPr>
          <p:cNvPr id="29" name="TextBox 28">
            <a:extLst>
              <a:ext uri="{FF2B5EF4-FFF2-40B4-BE49-F238E27FC236}">
                <a16:creationId xmlns:a16="http://schemas.microsoft.com/office/drawing/2014/main" id="{94AA7658-86D3-6917-C7F1-FF62ECBB5125}"/>
              </a:ext>
            </a:extLst>
          </p:cNvPr>
          <p:cNvSpPr txBox="1"/>
          <p:nvPr/>
        </p:nvSpPr>
        <p:spPr>
          <a:xfrm>
            <a:off x="5618595" y="2967754"/>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SA</a:t>
            </a:r>
          </a:p>
        </p:txBody>
      </p:sp>
      <p:sp>
        <p:nvSpPr>
          <p:cNvPr id="30" name="TextBox 29">
            <a:extLst>
              <a:ext uri="{FF2B5EF4-FFF2-40B4-BE49-F238E27FC236}">
                <a16:creationId xmlns:a16="http://schemas.microsoft.com/office/drawing/2014/main" id="{1918556E-0BF3-3BA9-BC9A-03112E86DFD7}"/>
              </a:ext>
            </a:extLst>
          </p:cNvPr>
          <p:cNvSpPr txBox="1"/>
          <p:nvPr/>
        </p:nvSpPr>
        <p:spPr>
          <a:xfrm>
            <a:off x="2083740" y="2060932"/>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EF</a:t>
            </a:r>
          </a:p>
        </p:txBody>
      </p:sp>
      <p:sp>
        <p:nvSpPr>
          <p:cNvPr id="31" name="TextBox 30">
            <a:extLst>
              <a:ext uri="{FF2B5EF4-FFF2-40B4-BE49-F238E27FC236}">
                <a16:creationId xmlns:a16="http://schemas.microsoft.com/office/drawing/2014/main" id="{B9DCAC29-694C-CEB8-3AC8-67965FFCB21A}"/>
              </a:ext>
            </a:extLst>
          </p:cNvPr>
          <p:cNvSpPr txBox="1"/>
          <p:nvPr/>
        </p:nvSpPr>
        <p:spPr>
          <a:xfrm>
            <a:off x="7754201" y="1102043"/>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SC</a:t>
            </a:r>
          </a:p>
        </p:txBody>
      </p:sp>
      <p:sp>
        <p:nvSpPr>
          <p:cNvPr id="32" name="TextBox 31">
            <a:extLst>
              <a:ext uri="{FF2B5EF4-FFF2-40B4-BE49-F238E27FC236}">
                <a16:creationId xmlns:a16="http://schemas.microsoft.com/office/drawing/2014/main" id="{B444ECF4-3A71-F8B6-9912-E1AE96C5192C}"/>
              </a:ext>
            </a:extLst>
          </p:cNvPr>
          <p:cNvSpPr txBox="1"/>
          <p:nvPr/>
        </p:nvSpPr>
        <p:spPr>
          <a:xfrm>
            <a:off x="9084561" y="2756364"/>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SC</a:t>
            </a:r>
          </a:p>
        </p:txBody>
      </p:sp>
      <p:sp>
        <p:nvSpPr>
          <p:cNvPr id="33" name="TextBox 32">
            <a:extLst>
              <a:ext uri="{FF2B5EF4-FFF2-40B4-BE49-F238E27FC236}">
                <a16:creationId xmlns:a16="http://schemas.microsoft.com/office/drawing/2014/main" id="{E63320C9-E821-54F4-BAF7-F5A15FC24A2A}"/>
              </a:ext>
            </a:extLst>
          </p:cNvPr>
          <p:cNvSpPr txBox="1"/>
          <p:nvPr/>
        </p:nvSpPr>
        <p:spPr>
          <a:xfrm>
            <a:off x="7410591" y="3868280"/>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EF</a:t>
            </a:r>
          </a:p>
        </p:txBody>
      </p:sp>
      <p:sp>
        <p:nvSpPr>
          <p:cNvPr id="34" name="TextBox 33">
            <a:extLst>
              <a:ext uri="{FF2B5EF4-FFF2-40B4-BE49-F238E27FC236}">
                <a16:creationId xmlns:a16="http://schemas.microsoft.com/office/drawing/2014/main" id="{3221B65E-EB10-CC47-F919-F0410E0A7099}"/>
              </a:ext>
            </a:extLst>
          </p:cNvPr>
          <p:cNvSpPr txBox="1"/>
          <p:nvPr/>
        </p:nvSpPr>
        <p:spPr>
          <a:xfrm>
            <a:off x="5015382" y="5680625"/>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SA</a:t>
            </a:r>
          </a:p>
        </p:txBody>
      </p:sp>
      <p:sp>
        <p:nvSpPr>
          <p:cNvPr id="35" name="TextBox 34">
            <a:extLst>
              <a:ext uri="{FF2B5EF4-FFF2-40B4-BE49-F238E27FC236}">
                <a16:creationId xmlns:a16="http://schemas.microsoft.com/office/drawing/2014/main" id="{1424A8C9-8866-90A8-C946-D644B372AE22}"/>
              </a:ext>
            </a:extLst>
          </p:cNvPr>
          <p:cNvSpPr txBox="1"/>
          <p:nvPr/>
        </p:nvSpPr>
        <p:spPr>
          <a:xfrm>
            <a:off x="8900155" y="5580134"/>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EF</a:t>
            </a:r>
          </a:p>
        </p:txBody>
      </p:sp>
      <p:sp>
        <p:nvSpPr>
          <p:cNvPr id="36" name="TextBox 35">
            <a:extLst>
              <a:ext uri="{FF2B5EF4-FFF2-40B4-BE49-F238E27FC236}">
                <a16:creationId xmlns:a16="http://schemas.microsoft.com/office/drawing/2014/main" id="{E2CAFEAA-C034-BEDE-1D7E-3D0DDD4A6419}"/>
              </a:ext>
            </a:extLst>
          </p:cNvPr>
          <p:cNvSpPr txBox="1"/>
          <p:nvPr/>
        </p:nvSpPr>
        <p:spPr>
          <a:xfrm>
            <a:off x="10386915" y="2729247"/>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SA</a:t>
            </a:r>
          </a:p>
        </p:txBody>
      </p:sp>
      <p:sp>
        <p:nvSpPr>
          <p:cNvPr id="37" name="TextBox 36">
            <a:extLst>
              <a:ext uri="{FF2B5EF4-FFF2-40B4-BE49-F238E27FC236}">
                <a16:creationId xmlns:a16="http://schemas.microsoft.com/office/drawing/2014/main" id="{8280D577-7E42-F48A-98CC-982C67CFAA57}"/>
              </a:ext>
            </a:extLst>
          </p:cNvPr>
          <p:cNvSpPr txBox="1"/>
          <p:nvPr/>
        </p:nvSpPr>
        <p:spPr>
          <a:xfrm>
            <a:off x="1994182" y="3893932"/>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SC</a:t>
            </a:r>
          </a:p>
        </p:txBody>
      </p:sp>
      <p:sp>
        <p:nvSpPr>
          <p:cNvPr id="38" name="TextBox 37">
            <a:extLst>
              <a:ext uri="{FF2B5EF4-FFF2-40B4-BE49-F238E27FC236}">
                <a16:creationId xmlns:a16="http://schemas.microsoft.com/office/drawing/2014/main" id="{9CA335AE-5E71-9DF1-157D-BE24F50BCD80}"/>
              </a:ext>
            </a:extLst>
          </p:cNvPr>
          <p:cNvSpPr txBox="1"/>
          <p:nvPr/>
        </p:nvSpPr>
        <p:spPr>
          <a:xfrm>
            <a:off x="1458663" y="4745974"/>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EF</a:t>
            </a:r>
          </a:p>
        </p:txBody>
      </p:sp>
      <p:sp>
        <p:nvSpPr>
          <p:cNvPr id="39" name="TextBox 38">
            <a:extLst>
              <a:ext uri="{FF2B5EF4-FFF2-40B4-BE49-F238E27FC236}">
                <a16:creationId xmlns:a16="http://schemas.microsoft.com/office/drawing/2014/main" id="{C1174837-8351-2126-B2B9-B0A3CA39CBA7}"/>
              </a:ext>
            </a:extLst>
          </p:cNvPr>
          <p:cNvSpPr txBox="1"/>
          <p:nvPr/>
        </p:nvSpPr>
        <p:spPr>
          <a:xfrm>
            <a:off x="6863519" y="4703755"/>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SC</a:t>
            </a:r>
          </a:p>
        </p:txBody>
      </p:sp>
      <p:sp>
        <p:nvSpPr>
          <p:cNvPr id="40" name="TextBox 39">
            <a:extLst>
              <a:ext uri="{FF2B5EF4-FFF2-40B4-BE49-F238E27FC236}">
                <a16:creationId xmlns:a16="http://schemas.microsoft.com/office/drawing/2014/main" id="{A1AF1A7B-4E1E-7494-4AB1-173AFCDEB14D}"/>
              </a:ext>
            </a:extLst>
          </p:cNvPr>
          <p:cNvSpPr txBox="1"/>
          <p:nvPr/>
        </p:nvSpPr>
        <p:spPr>
          <a:xfrm>
            <a:off x="10429481" y="5580134"/>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SA</a:t>
            </a:r>
          </a:p>
        </p:txBody>
      </p:sp>
      <p:sp>
        <p:nvSpPr>
          <p:cNvPr id="41" name="TextBox 40">
            <a:extLst>
              <a:ext uri="{FF2B5EF4-FFF2-40B4-BE49-F238E27FC236}">
                <a16:creationId xmlns:a16="http://schemas.microsoft.com/office/drawing/2014/main" id="{6A5A1BF6-8E6C-EAEF-4D53-9AF0AF26608F}"/>
              </a:ext>
            </a:extLst>
          </p:cNvPr>
          <p:cNvSpPr txBox="1"/>
          <p:nvPr/>
        </p:nvSpPr>
        <p:spPr>
          <a:xfrm>
            <a:off x="3435613" y="5664097"/>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SC</a:t>
            </a:r>
          </a:p>
        </p:txBody>
      </p:sp>
      <p:sp>
        <p:nvSpPr>
          <p:cNvPr id="42" name="TextBox 41">
            <a:extLst>
              <a:ext uri="{FF2B5EF4-FFF2-40B4-BE49-F238E27FC236}">
                <a16:creationId xmlns:a16="http://schemas.microsoft.com/office/drawing/2014/main" id="{0E4B0B01-F383-ABB0-2A23-458EA1CCED7F}"/>
              </a:ext>
            </a:extLst>
          </p:cNvPr>
          <p:cNvSpPr txBox="1"/>
          <p:nvPr/>
        </p:nvSpPr>
        <p:spPr>
          <a:xfrm>
            <a:off x="8923723" y="3868280"/>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SA</a:t>
            </a:r>
          </a:p>
        </p:txBody>
      </p:sp>
      <p:sp>
        <p:nvSpPr>
          <p:cNvPr id="43" name="TextBox 42">
            <a:extLst>
              <a:ext uri="{FF2B5EF4-FFF2-40B4-BE49-F238E27FC236}">
                <a16:creationId xmlns:a16="http://schemas.microsoft.com/office/drawing/2014/main" id="{3FAF9BFE-8CA8-ECA3-6E0B-A6CA0E02964A}"/>
              </a:ext>
            </a:extLst>
          </p:cNvPr>
          <p:cNvSpPr txBox="1"/>
          <p:nvPr/>
        </p:nvSpPr>
        <p:spPr>
          <a:xfrm>
            <a:off x="7417082" y="5586680"/>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SA</a:t>
            </a:r>
          </a:p>
        </p:txBody>
      </p:sp>
      <p:sp>
        <p:nvSpPr>
          <p:cNvPr id="44" name="TextBox 43">
            <a:extLst>
              <a:ext uri="{FF2B5EF4-FFF2-40B4-BE49-F238E27FC236}">
                <a16:creationId xmlns:a16="http://schemas.microsoft.com/office/drawing/2014/main" id="{53497420-8397-A222-F51C-CBFC51D4DEF9}"/>
              </a:ext>
            </a:extLst>
          </p:cNvPr>
          <p:cNvSpPr txBox="1"/>
          <p:nvPr/>
        </p:nvSpPr>
        <p:spPr>
          <a:xfrm>
            <a:off x="3455145" y="3900454"/>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SA</a:t>
            </a:r>
          </a:p>
        </p:txBody>
      </p:sp>
      <p:sp>
        <p:nvSpPr>
          <p:cNvPr id="45" name="TextBox 44">
            <a:extLst>
              <a:ext uri="{FF2B5EF4-FFF2-40B4-BE49-F238E27FC236}">
                <a16:creationId xmlns:a16="http://schemas.microsoft.com/office/drawing/2014/main" id="{28A0C8BA-56C5-8F16-59EE-1972A8532879}"/>
              </a:ext>
            </a:extLst>
          </p:cNvPr>
          <p:cNvSpPr txBox="1"/>
          <p:nvPr/>
        </p:nvSpPr>
        <p:spPr>
          <a:xfrm>
            <a:off x="4153120" y="1209550"/>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EF</a:t>
            </a:r>
          </a:p>
        </p:txBody>
      </p:sp>
      <p:sp>
        <p:nvSpPr>
          <p:cNvPr id="46" name="TextBox 45">
            <a:extLst>
              <a:ext uri="{FF2B5EF4-FFF2-40B4-BE49-F238E27FC236}">
                <a16:creationId xmlns:a16="http://schemas.microsoft.com/office/drawing/2014/main" id="{45DB6D34-9EEC-B1FA-7088-EA11C2885D9B}"/>
              </a:ext>
            </a:extLst>
          </p:cNvPr>
          <p:cNvSpPr txBox="1"/>
          <p:nvPr/>
        </p:nvSpPr>
        <p:spPr>
          <a:xfrm>
            <a:off x="10386915" y="3819034"/>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SC</a:t>
            </a:r>
          </a:p>
        </p:txBody>
      </p:sp>
      <p:sp>
        <p:nvSpPr>
          <p:cNvPr id="47" name="TextBox 46">
            <a:extLst>
              <a:ext uri="{FF2B5EF4-FFF2-40B4-BE49-F238E27FC236}">
                <a16:creationId xmlns:a16="http://schemas.microsoft.com/office/drawing/2014/main" id="{95BD83FF-7C9E-ED4D-F2A5-5CF834CB0C02}"/>
              </a:ext>
            </a:extLst>
          </p:cNvPr>
          <p:cNvSpPr txBox="1"/>
          <p:nvPr/>
        </p:nvSpPr>
        <p:spPr>
          <a:xfrm>
            <a:off x="5006278" y="3861210"/>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EF</a:t>
            </a:r>
          </a:p>
        </p:txBody>
      </p:sp>
      <p:sp>
        <p:nvSpPr>
          <p:cNvPr id="48" name="TextBox 47">
            <a:extLst>
              <a:ext uri="{FF2B5EF4-FFF2-40B4-BE49-F238E27FC236}">
                <a16:creationId xmlns:a16="http://schemas.microsoft.com/office/drawing/2014/main" id="{C63DFBE3-907F-8F49-6DFC-06F08914EC54}"/>
              </a:ext>
            </a:extLst>
          </p:cNvPr>
          <p:cNvSpPr txBox="1"/>
          <p:nvPr/>
        </p:nvSpPr>
        <p:spPr>
          <a:xfrm>
            <a:off x="5663275" y="1179694"/>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SC</a:t>
            </a:r>
          </a:p>
        </p:txBody>
      </p:sp>
      <p:sp>
        <p:nvSpPr>
          <p:cNvPr id="49" name="TextBox 48">
            <a:extLst>
              <a:ext uri="{FF2B5EF4-FFF2-40B4-BE49-F238E27FC236}">
                <a16:creationId xmlns:a16="http://schemas.microsoft.com/office/drawing/2014/main" id="{522D5A07-7E06-F819-ABD3-31F42901CFC4}"/>
              </a:ext>
            </a:extLst>
          </p:cNvPr>
          <p:cNvSpPr txBox="1"/>
          <p:nvPr/>
        </p:nvSpPr>
        <p:spPr>
          <a:xfrm>
            <a:off x="2002983" y="5664097"/>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SC</a:t>
            </a:r>
          </a:p>
        </p:txBody>
      </p:sp>
      <p:sp>
        <p:nvSpPr>
          <p:cNvPr id="50" name="TextBox 49">
            <a:extLst>
              <a:ext uri="{FF2B5EF4-FFF2-40B4-BE49-F238E27FC236}">
                <a16:creationId xmlns:a16="http://schemas.microsoft.com/office/drawing/2014/main" id="{7842296B-AFA9-C6B5-1D72-88B4BEB55A31}"/>
              </a:ext>
            </a:extLst>
          </p:cNvPr>
          <p:cNvSpPr txBox="1"/>
          <p:nvPr/>
        </p:nvSpPr>
        <p:spPr>
          <a:xfrm>
            <a:off x="9067994" y="1166725"/>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SA</a:t>
            </a:r>
          </a:p>
        </p:txBody>
      </p:sp>
      <p:sp>
        <p:nvSpPr>
          <p:cNvPr id="51" name="TextBox 50">
            <a:extLst>
              <a:ext uri="{FF2B5EF4-FFF2-40B4-BE49-F238E27FC236}">
                <a16:creationId xmlns:a16="http://schemas.microsoft.com/office/drawing/2014/main" id="{7E706C63-8A45-8325-C2AE-04DB69D27509}"/>
              </a:ext>
            </a:extLst>
          </p:cNvPr>
          <p:cNvSpPr txBox="1"/>
          <p:nvPr/>
        </p:nvSpPr>
        <p:spPr>
          <a:xfrm>
            <a:off x="10386915" y="1153203"/>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EF</a:t>
            </a:r>
          </a:p>
        </p:txBody>
      </p:sp>
      <p:sp>
        <p:nvSpPr>
          <p:cNvPr id="52" name="TextBox 51">
            <a:extLst>
              <a:ext uri="{FF2B5EF4-FFF2-40B4-BE49-F238E27FC236}">
                <a16:creationId xmlns:a16="http://schemas.microsoft.com/office/drawing/2014/main" id="{FAFD4F12-2CF6-5217-D07C-73C92102327A}"/>
              </a:ext>
            </a:extLst>
          </p:cNvPr>
          <p:cNvSpPr txBox="1"/>
          <p:nvPr/>
        </p:nvSpPr>
        <p:spPr>
          <a:xfrm>
            <a:off x="7292574" y="1933926"/>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EF</a:t>
            </a:r>
          </a:p>
        </p:txBody>
      </p:sp>
      <p:sp>
        <p:nvSpPr>
          <p:cNvPr id="53" name="TextBox 52">
            <a:extLst>
              <a:ext uri="{FF2B5EF4-FFF2-40B4-BE49-F238E27FC236}">
                <a16:creationId xmlns:a16="http://schemas.microsoft.com/office/drawing/2014/main" id="{FC090479-B89D-898E-A784-A9C51471DDA5}"/>
              </a:ext>
            </a:extLst>
          </p:cNvPr>
          <p:cNvSpPr txBox="1"/>
          <p:nvPr/>
        </p:nvSpPr>
        <p:spPr>
          <a:xfrm>
            <a:off x="2663221" y="2967754"/>
            <a:ext cx="444218"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SA</a:t>
            </a:r>
          </a:p>
        </p:txBody>
      </p:sp>
      <p:cxnSp>
        <p:nvCxnSpPr>
          <p:cNvPr id="55" name="Straight Connector 54">
            <a:extLst>
              <a:ext uri="{FF2B5EF4-FFF2-40B4-BE49-F238E27FC236}">
                <a16:creationId xmlns:a16="http://schemas.microsoft.com/office/drawing/2014/main" id="{E35EC6DA-1ADF-2B4E-7C41-333CE37983F6}"/>
              </a:ext>
            </a:extLst>
          </p:cNvPr>
          <p:cNvCxnSpPr>
            <a:cxnSpLocks/>
          </p:cNvCxnSpPr>
          <p:nvPr/>
        </p:nvCxnSpPr>
        <p:spPr>
          <a:xfrm flipH="1">
            <a:off x="3879601" y="3335286"/>
            <a:ext cx="377890" cy="64008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5947949-9F06-85DA-3011-9B66E4E71CA2}"/>
              </a:ext>
            </a:extLst>
          </p:cNvPr>
          <p:cNvCxnSpPr>
            <a:cxnSpLocks/>
          </p:cNvCxnSpPr>
          <p:nvPr/>
        </p:nvCxnSpPr>
        <p:spPr>
          <a:xfrm flipH="1">
            <a:off x="9145832" y="2967754"/>
            <a:ext cx="186361" cy="85128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88C1776-9FA2-3E6B-0ED1-070F893DBACC}"/>
              </a:ext>
            </a:extLst>
          </p:cNvPr>
          <p:cNvCxnSpPr>
            <a:cxnSpLocks/>
          </p:cNvCxnSpPr>
          <p:nvPr/>
        </p:nvCxnSpPr>
        <p:spPr>
          <a:xfrm flipH="1">
            <a:off x="2305093" y="3290598"/>
            <a:ext cx="403324" cy="585779"/>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542C092-DF8E-73A8-9A40-FDF8AFC7A0D6}"/>
              </a:ext>
            </a:extLst>
          </p:cNvPr>
          <p:cNvCxnSpPr>
            <a:cxnSpLocks/>
          </p:cNvCxnSpPr>
          <p:nvPr/>
        </p:nvCxnSpPr>
        <p:spPr>
          <a:xfrm flipH="1">
            <a:off x="7632700" y="3051501"/>
            <a:ext cx="269793" cy="726462"/>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41D9FF6-074B-067D-7427-318C9BFB3731}"/>
              </a:ext>
            </a:extLst>
          </p:cNvPr>
          <p:cNvCxnSpPr>
            <a:cxnSpLocks/>
          </p:cNvCxnSpPr>
          <p:nvPr/>
        </p:nvCxnSpPr>
        <p:spPr>
          <a:xfrm flipH="1">
            <a:off x="5287591" y="3240458"/>
            <a:ext cx="443107" cy="603197"/>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9A3766D-914D-2139-7716-B433943078C5}"/>
              </a:ext>
            </a:extLst>
          </p:cNvPr>
          <p:cNvCxnSpPr>
            <a:cxnSpLocks/>
          </p:cNvCxnSpPr>
          <p:nvPr/>
        </p:nvCxnSpPr>
        <p:spPr>
          <a:xfrm>
            <a:off x="10565697" y="3062857"/>
            <a:ext cx="9835" cy="727343"/>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D5BDFF9-F65E-9E71-31A8-761128DAB00A}"/>
              </a:ext>
            </a:extLst>
          </p:cNvPr>
          <p:cNvCxnSpPr>
            <a:cxnSpLocks/>
          </p:cNvCxnSpPr>
          <p:nvPr/>
        </p:nvCxnSpPr>
        <p:spPr>
          <a:xfrm flipH="1">
            <a:off x="6586181" y="2119229"/>
            <a:ext cx="717681" cy="30494"/>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C5CC6DD-D947-C2DF-BE12-7C6A356C24CF}"/>
              </a:ext>
            </a:extLst>
          </p:cNvPr>
          <p:cNvCxnSpPr>
            <a:cxnSpLocks/>
          </p:cNvCxnSpPr>
          <p:nvPr/>
        </p:nvCxnSpPr>
        <p:spPr>
          <a:xfrm>
            <a:off x="6062813" y="3214787"/>
            <a:ext cx="1373301" cy="646423"/>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0BB4FB4-69AB-60B8-123E-E53E1A44C8D3}"/>
              </a:ext>
            </a:extLst>
          </p:cNvPr>
          <p:cNvCxnSpPr>
            <a:cxnSpLocks/>
            <a:stCxn id="39" idx="1"/>
          </p:cNvCxnSpPr>
          <p:nvPr/>
        </p:nvCxnSpPr>
        <p:spPr>
          <a:xfrm flipH="1" flipV="1">
            <a:off x="5864528" y="4869596"/>
            <a:ext cx="998991" cy="3436"/>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26F07C9-261E-C753-C2C7-5D31C494D547}"/>
              </a:ext>
            </a:extLst>
          </p:cNvPr>
          <p:cNvCxnSpPr>
            <a:cxnSpLocks/>
          </p:cNvCxnSpPr>
          <p:nvPr/>
        </p:nvCxnSpPr>
        <p:spPr>
          <a:xfrm flipH="1">
            <a:off x="5397370" y="5803900"/>
            <a:ext cx="2013221" cy="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C494FFA8-8BE8-96E3-E3D6-C6ABCC2083D2}"/>
              </a:ext>
            </a:extLst>
          </p:cNvPr>
          <p:cNvSpPr txBox="1"/>
          <p:nvPr/>
        </p:nvSpPr>
        <p:spPr>
          <a:xfrm>
            <a:off x="84320" y="927133"/>
            <a:ext cx="2854744" cy="923330"/>
          </a:xfrm>
          <a:prstGeom prst="rect">
            <a:avLst/>
          </a:prstGeom>
          <a:noFill/>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EF=Executive Function </a:t>
            </a:r>
          </a:p>
          <a:p>
            <a:r>
              <a:rPr lang="en-US" b="1" dirty="0">
                <a:latin typeface="Calibri" panose="020F0502020204030204" pitchFamily="34" charset="0"/>
                <a:ea typeface="Calibri" panose="020F0502020204030204" pitchFamily="34" charset="0"/>
                <a:cs typeface="Calibri" panose="020F0502020204030204" pitchFamily="34" charset="0"/>
              </a:rPr>
              <a:t>SA=Self-Advocacy</a:t>
            </a:r>
          </a:p>
          <a:p>
            <a:r>
              <a:rPr lang="en-US" b="1" dirty="0">
                <a:latin typeface="Calibri" panose="020F0502020204030204" pitchFamily="34" charset="0"/>
                <a:ea typeface="Calibri" panose="020F0502020204030204" pitchFamily="34" charset="0"/>
                <a:cs typeface="Calibri" panose="020F0502020204030204" pitchFamily="34" charset="0"/>
              </a:rPr>
              <a:t>SC=Social Communication</a:t>
            </a:r>
          </a:p>
        </p:txBody>
      </p:sp>
    </p:spTree>
    <p:extLst>
      <p:ext uri="{BB962C8B-B14F-4D97-AF65-F5344CB8AC3E}">
        <p14:creationId xmlns:p14="http://schemas.microsoft.com/office/powerpoint/2010/main" val="12060207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86</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86217"/>
            <a:chOff x="0" y="1769807"/>
            <a:chExt cx="12192000" cy="77263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254000" y="1886142"/>
              <a:ext cx="108204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College Readiness</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2" y="908112"/>
            <a:ext cx="5970268" cy="491538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6400" indent="-342900"/>
            <a:r>
              <a:rPr lang="en-US" sz="4800" dirty="0">
                <a:latin typeface="Calibri" panose="020F0502020204030204" pitchFamily="34" charset="0"/>
                <a:cs typeface="Calibri" panose="020F0502020204030204" pitchFamily="34" charset="0"/>
              </a:rPr>
              <a:t>Transition programming</a:t>
            </a:r>
          </a:p>
          <a:p>
            <a:pPr marL="406400" indent="-342900"/>
            <a:r>
              <a:rPr lang="en-US" sz="4800" dirty="0">
                <a:latin typeface="Calibri" panose="020F0502020204030204" pitchFamily="34" charset="0"/>
                <a:cs typeface="Calibri" panose="020F0502020204030204" pitchFamily="34" charset="0"/>
              </a:rPr>
              <a:t>Acclimation after entry to college </a:t>
            </a:r>
          </a:p>
        </p:txBody>
      </p:sp>
      <p:pic>
        <p:nvPicPr>
          <p:cNvPr id="9" name="Picture 8" descr="A blue cloud with black background">
            <a:extLst>
              <a:ext uri="{FF2B5EF4-FFF2-40B4-BE49-F238E27FC236}">
                <a16:creationId xmlns:a16="http://schemas.microsoft.com/office/drawing/2014/main" id="{E013278C-3EE8-24EB-5D79-60409625B05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513567">
            <a:off x="6382493" y="1296630"/>
            <a:ext cx="5548957" cy="4385564"/>
          </a:xfrm>
          <a:prstGeom prst="rect">
            <a:avLst/>
          </a:prstGeom>
        </p:spPr>
      </p:pic>
    </p:spTree>
    <p:extLst>
      <p:ext uri="{BB962C8B-B14F-4D97-AF65-F5344CB8AC3E}">
        <p14:creationId xmlns:p14="http://schemas.microsoft.com/office/powerpoint/2010/main" val="4170572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87</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765545"/>
            <a:chOff x="0" y="1769807"/>
            <a:chExt cx="12192000" cy="77263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254000" y="1886142"/>
              <a:ext cx="108204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Transition Programming</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6477802" y="1042120"/>
            <a:ext cx="5447498" cy="491538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1175" indent="-333375"/>
            <a:r>
              <a:rPr lang="en-US" sz="4000" dirty="0">
                <a:latin typeface="Calibri" panose="020F0502020204030204" pitchFamily="34" charset="0"/>
                <a:cs typeface="Calibri" panose="020F0502020204030204" pitchFamily="34" charset="0"/>
              </a:rPr>
              <a:t>Executive Function</a:t>
            </a:r>
          </a:p>
          <a:p>
            <a:pPr marL="511175" indent="-333375"/>
            <a:r>
              <a:rPr lang="en-US" sz="4000" dirty="0">
                <a:latin typeface="Calibri" panose="020F0502020204030204" pitchFamily="34" charset="0"/>
                <a:cs typeface="Calibri" panose="020F0502020204030204" pitchFamily="34" charset="0"/>
              </a:rPr>
              <a:t>Self-Advocacy</a:t>
            </a:r>
          </a:p>
          <a:p>
            <a:pPr marL="511175" indent="-333375"/>
            <a:r>
              <a:rPr lang="en-US" sz="4000" dirty="0">
                <a:latin typeface="Calibri" panose="020F0502020204030204" pitchFamily="34" charset="0"/>
                <a:cs typeface="Calibri" panose="020F0502020204030204" pitchFamily="34" charset="0"/>
              </a:rPr>
              <a:t>Social Communication</a:t>
            </a:r>
          </a:p>
        </p:txBody>
      </p:sp>
      <p:pic>
        <p:nvPicPr>
          <p:cNvPr id="7" name="Picture 6" descr="A notepad with a pen on it">
            <a:extLst>
              <a:ext uri="{FF2B5EF4-FFF2-40B4-BE49-F238E27FC236}">
                <a16:creationId xmlns:a16="http://schemas.microsoft.com/office/drawing/2014/main" id="{83548605-359F-0B0D-0366-66E8EF3E635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2256" r="21275"/>
          <a:stretch/>
        </p:blipFill>
        <p:spPr>
          <a:xfrm>
            <a:off x="-1" y="730646"/>
            <a:ext cx="6290377" cy="6127353"/>
          </a:xfrm>
          <a:prstGeom prst="rect">
            <a:avLst/>
          </a:prstGeom>
        </p:spPr>
      </p:pic>
    </p:spTree>
    <p:extLst>
      <p:ext uri="{BB962C8B-B14F-4D97-AF65-F5344CB8AC3E}">
        <p14:creationId xmlns:p14="http://schemas.microsoft.com/office/powerpoint/2010/main" val="10511676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88</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86217"/>
            <a:chOff x="0" y="1769807"/>
            <a:chExt cx="12192000" cy="77263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254000" y="1886142"/>
              <a:ext cx="108204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Transition Programming</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3" y="1019652"/>
            <a:ext cx="5817867" cy="547322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0" indent="0">
              <a:buNone/>
            </a:pPr>
            <a:r>
              <a:rPr lang="en-US" sz="3600" b="1" dirty="0">
                <a:latin typeface="Calibri" panose="020F0502020204030204" pitchFamily="34" charset="0"/>
                <a:cs typeface="Calibri" panose="020F0502020204030204" pitchFamily="34" charset="0"/>
              </a:rPr>
              <a:t>High school</a:t>
            </a:r>
          </a:p>
          <a:p>
            <a:pPr marL="520700" indent="-342900"/>
            <a:r>
              <a:rPr lang="en-US" sz="3200" dirty="0">
                <a:latin typeface="Calibri" panose="020F0502020204030204" pitchFamily="34" charset="0"/>
                <a:cs typeface="Calibri" panose="020F0502020204030204" pitchFamily="34" charset="0"/>
              </a:rPr>
              <a:t>Transition goals include areas of challenge in key areas</a:t>
            </a:r>
          </a:p>
          <a:p>
            <a:pPr marL="977900" lvl="1" indent="-342900"/>
            <a:r>
              <a:rPr lang="en-US" sz="3000" dirty="0">
                <a:latin typeface="Calibri" panose="020F0502020204030204" pitchFamily="34" charset="0"/>
                <a:cs typeface="Calibri" panose="020F0502020204030204" pitchFamily="34" charset="0"/>
              </a:rPr>
              <a:t>Transition goals</a:t>
            </a:r>
          </a:p>
          <a:p>
            <a:pPr marL="520700" indent="-342900"/>
            <a:r>
              <a:rPr lang="en-US" sz="3200" dirty="0">
                <a:latin typeface="Calibri" panose="020F0502020204030204" pitchFamily="34" charset="0"/>
                <a:cs typeface="Calibri" panose="020F0502020204030204" pitchFamily="34" charset="0"/>
              </a:rPr>
              <a:t>Engagement with vocational rehabilitation</a:t>
            </a:r>
          </a:p>
          <a:p>
            <a:pPr marL="977900" lvl="1" indent="-342900"/>
            <a:r>
              <a:rPr lang="en-US" sz="3000" dirty="0">
                <a:latin typeface="Calibri" panose="020F0502020204030204" pitchFamily="34" charset="0"/>
                <a:cs typeface="Calibri" panose="020F0502020204030204" pitchFamily="34" charset="0"/>
              </a:rPr>
              <a:t>Job readiness</a:t>
            </a:r>
          </a:p>
          <a:p>
            <a:pPr marL="977900" lvl="1" indent="-342900"/>
            <a:r>
              <a:rPr lang="en-US" sz="3000" dirty="0">
                <a:latin typeface="Calibri" panose="020F0502020204030204" pitchFamily="34" charset="0"/>
                <a:cs typeface="Calibri" panose="020F0502020204030204" pitchFamily="34" charset="0"/>
              </a:rPr>
              <a:t>College readiness</a:t>
            </a:r>
          </a:p>
          <a:p>
            <a:pPr marL="520700" indent="-342900"/>
            <a:r>
              <a:rPr lang="en-US" sz="3200" dirty="0">
                <a:latin typeface="Calibri" panose="020F0502020204030204" pitchFamily="34" charset="0"/>
                <a:cs typeface="Calibri" panose="020F0502020204030204" pitchFamily="34" charset="0"/>
              </a:rPr>
              <a:t>Clear understanding of expectations and supports in high school versus college</a:t>
            </a:r>
          </a:p>
          <a:p>
            <a:pPr marL="977900" lvl="2" indent="0">
              <a:buNone/>
            </a:pPr>
            <a:endParaRPr lang="en-US" sz="2800" dirty="0">
              <a:latin typeface="Calibri" panose="020F0502020204030204" pitchFamily="34" charset="0"/>
              <a:cs typeface="Calibri" panose="020F0502020204030204" pitchFamily="34" charset="0"/>
            </a:endParaRPr>
          </a:p>
        </p:txBody>
      </p:sp>
      <p:graphicFrame>
        <p:nvGraphicFramePr>
          <p:cNvPr id="9" name="Diagram 8">
            <a:extLst>
              <a:ext uri="{FF2B5EF4-FFF2-40B4-BE49-F238E27FC236}">
                <a16:creationId xmlns:a16="http://schemas.microsoft.com/office/drawing/2014/main" id="{F8AB3027-AAE2-BFFD-1686-5E09D878CC28}"/>
              </a:ext>
            </a:extLst>
          </p:cNvPr>
          <p:cNvGraphicFramePr/>
          <p:nvPr>
            <p:extLst>
              <p:ext uri="{D42A27DB-BD31-4B8C-83A1-F6EECF244321}">
                <p14:modId xmlns:p14="http://schemas.microsoft.com/office/powerpoint/2010/main" val="892909065"/>
              </p:ext>
            </p:extLst>
          </p:nvPr>
        </p:nvGraphicFramePr>
        <p:xfrm>
          <a:off x="4737099" y="845819"/>
          <a:ext cx="7841511" cy="5587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759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89</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2" y="1798970"/>
              <a:ext cx="10858498"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Additional (Cognition) ASD Supports</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3" y="1027860"/>
            <a:ext cx="6160768" cy="5405426"/>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latin typeface="Calibri" panose="020F0502020204030204" pitchFamily="34" charset="0"/>
                <a:cs typeface="Calibri" panose="020F0502020204030204" pitchFamily="34" charset="0"/>
              </a:rPr>
              <a:t>Indiana University: </a:t>
            </a:r>
            <a:r>
              <a:rPr lang="en-US" sz="2400" u="sng" dirty="0">
                <a:solidFill>
                  <a:srgbClr val="000000"/>
                </a:solidFill>
                <a:effectLst/>
                <a:latin typeface="Calibri" panose="020F0502020204030204" pitchFamily="34" charset="0"/>
                <a:ea typeface="Arial" panose="020B0604020202020204" pitchFamily="34" charset="0"/>
                <a:hlinkClick r:id="rId3"/>
              </a:rPr>
              <a:t>Academic Supports for College Students with an Autism Spectrum Disorder-Quick Overview</a:t>
            </a:r>
            <a:r>
              <a:rPr lang="en-US" sz="2400" dirty="0">
                <a:latin typeface="Calibri" panose="020F0502020204030204" pitchFamily="34" charset="0"/>
                <a:cs typeface="Calibri" panose="020F0502020204030204" pitchFamily="34" charset="0"/>
              </a:rPr>
              <a:t> </a:t>
            </a:r>
            <a:endParaRPr lang="en-US" sz="2400" i="1"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52A76496-732A-5340-E442-BDE228162218}"/>
              </a:ext>
            </a:extLst>
          </p:cNvPr>
          <p:cNvPicPr>
            <a:picLocks noChangeAspect="1"/>
          </p:cNvPicPr>
          <p:nvPr/>
        </p:nvPicPr>
        <p:blipFill rotWithShape="1">
          <a:blip r:embed="rId4"/>
          <a:srcRect l="44167" t="25556" r="27292" b="6193"/>
          <a:stretch/>
        </p:blipFill>
        <p:spPr>
          <a:xfrm>
            <a:off x="6908800" y="879270"/>
            <a:ext cx="4329430" cy="5823526"/>
          </a:xfrm>
          <a:prstGeom prst="rect">
            <a:avLst/>
          </a:prstGeom>
          <a:ln>
            <a:solidFill>
              <a:schemeClr val="bg2">
                <a:lumMod val="50000"/>
              </a:schemeClr>
            </a:solidFill>
          </a:ln>
        </p:spPr>
      </p:pic>
    </p:spTree>
    <p:extLst>
      <p:ext uri="{BB962C8B-B14F-4D97-AF65-F5344CB8AC3E}">
        <p14:creationId xmlns:p14="http://schemas.microsoft.com/office/powerpoint/2010/main" val="1701002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F8234-66B2-F2A3-2963-1644124F0C1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ADFD9C-16CA-CA70-A4F1-D9E3BEA50C94}"/>
              </a:ext>
            </a:extLst>
          </p:cNvPr>
          <p:cNvSpPr>
            <a:spLocks noGrp="1"/>
          </p:cNvSpPr>
          <p:nvPr>
            <p:ph type="sldNum" sz="quarter" idx="12"/>
          </p:nvPr>
        </p:nvSpPr>
        <p:spPr/>
        <p:txBody>
          <a:bodyPr/>
          <a:lstStyle/>
          <a:p>
            <a:fld id="{DAFE32E5-E969-41B5-9854-2B7067549FE3}" type="slidenum">
              <a:rPr lang="en-US" smtClean="0"/>
              <a:pPr/>
              <a:t>9</a:t>
            </a:fld>
            <a:endParaRPr lang="en-US" dirty="0"/>
          </a:p>
        </p:txBody>
      </p:sp>
      <p:grpSp>
        <p:nvGrpSpPr>
          <p:cNvPr id="8" name="Group 7">
            <a:extLst>
              <a:ext uri="{FF2B5EF4-FFF2-40B4-BE49-F238E27FC236}">
                <a16:creationId xmlns:a16="http://schemas.microsoft.com/office/drawing/2014/main" id="{F3C806A2-5B8B-A318-3F4C-4DE419EE4D23}"/>
              </a:ext>
            </a:extLst>
          </p:cNvPr>
          <p:cNvGrpSpPr/>
          <p:nvPr/>
        </p:nvGrpSpPr>
        <p:grpSpPr>
          <a:xfrm>
            <a:off x="0" y="0"/>
            <a:ext cx="12192000" cy="845820"/>
            <a:chOff x="170709" y="1769807"/>
            <a:chExt cx="12192000" cy="737418"/>
          </a:xfrm>
        </p:grpSpPr>
        <p:sp>
          <p:nvSpPr>
            <p:cNvPr id="4" name="Text Placeholder 12">
              <a:extLst>
                <a:ext uri="{FF2B5EF4-FFF2-40B4-BE49-F238E27FC236}">
                  <a16:creationId xmlns:a16="http://schemas.microsoft.com/office/drawing/2014/main" id="{E248AECC-ED89-E0DB-D743-E0161D93B418}"/>
                </a:ext>
              </a:extLst>
            </p:cNvPr>
            <p:cNvSpPr txBox="1">
              <a:spLocks/>
            </p:cNvSpPr>
            <p:nvPr/>
          </p:nvSpPr>
          <p:spPr>
            <a:xfrm>
              <a:off x="170709"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ED6C39BF-3EC2-253A-F020-4FC34B371312}"/>
                </a:ext>
              </a:extLst>
            </p:cNvPr>
            <p:cNvSpPr txBox="1">
              <a:spLocks/>
            </p:cNvSpPr>
            <p:nvPr/>
          </p:nvSpPr>
          <p:spPr>
            <a:xfrm>
              <a:off x="439161" y="1810364"/>
              <a:ext cx="112865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True or False</a:t>
              </a:r>
              <a:endParaRPr lang="en-US" sz="2400" dirty="0">
                <a:latin typeface="Calibri" panose="020F0502020204030204" pitchFamily="34" charset="0"/>
                <a:cs typeface="Calibri" panose="020F0502020204030204" pitchFamily="34" charset="0"/>
              </a:endParaRPr>
            </a:p>
          </p:txBody>
        </p:sp>
      </p:grpSp>
      <p:sp>
        <p:nvSpPr>
          <p:cNvPr id="10" name="Thought Bubble: Cloud 9">
            <a:extLst>
              <a:ext uri="{FF2B5EF4-FFF2-40B4-BE49-F238E27FC236}">
                <a16:creationId xmlns:a16="http://schemas.microsoft.com/office/drawing/2014/main" id="{159BF54A-E211-BED6-1E57-E60D7EA19A72}"/>
              </a:ext>
            </a:extLst>
          </p:cNvPr>
          <p:cNvSpPr/>
          <p:nvPr/>
        </p:nvSpPr>
        <p:spPr>
          <a:xfrm>
            <a:off x="105997" y="901209"/>
            <a:ext cx="5475767" cy="5591666"/>
          </a:xfrm>
          <a:prstGeom prst="cloudCallout">
            <a:avLst>
              <a:gd name="adj1" fmla="val 79361"/>
              <a:gd name="adj2" fmla="val 27434"/>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Disability service supports at most colleges are adequate for students with ASD.</a:t>
            </a:r>
          </a:p>
        </p:txBody>
      </p:sp>
      <p:sp>
        <p:nvSpPr>
          <p:cNvPr id="11" name="TextBox 10">
            <a:extLst>
              <a:ext uri="{FF2B5EF4-FFF2-40B4-BE49-F238E27FC236}">
                <a16:creationId xmlns:a16="http://schemas.microsoft.com/office/drawing/2014/main" id="{1686FBAF-88B9-B430-034C-1B720ADE05CB}"/>
              </a:ext>
            </a:extLst>
          </p:cNvPr>
          <p:cNvSpPr txBox="1"/>
          <p:nvPr/>
        </p:nvSpPr>
        <p:spPr>
          <a:xfrm>
            <a:off x="6610238" y="1209067"/>
            <a:ext cx="4564865" cy="27392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rPr>
              <a:t>False</a:t>
            </a:r>
            <a:endParaRPr kumimoji="0" lang="en-US" sz="18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dirty="0">
              <a:latin typeface="Arial Black" panose="020B0A04020102020204" pitchFamily="34" charset="0"/>
            </a:endParaRPr>
          </a:p>
          <a:p>
            <a:pPr lvl="0" algn="ctr">
              <a:defRPr/>
            </a:pPr>
            <a:r>
              <a:rPr lang="en-US" b="1" dirty="0">
                <a:solidFill>
                  <a:schemeClr val="accent1">
                    <a:lumMod val="75000"/>
                  </a:schemeClr>
                </a:solidFill>
                <a:latin typeface="Arial" panose="020B0604020202020204" pitchFamily="34" charset="0"/>
                <a:cs typeface="Arial" panose="020B0604020202020204" pitchFamily="34" charset="0"/>
              </a:rPr>
              <a:t>Research supports the benefits of supplemental support from professionals who understand autism and its features in addition to  interventions, strategies, and supports for ASD</a:t>
            </a:r>
            <a:endParaRPr kumimoji="0" lang="en-US" sz="2000" b="1" i="0" u="none" strike="noStrike" kern="1200" cap="none" spc="0" normalizeH="0" baseline="0" noProof="0" dirty="0">
              <a:ln>
                <a:noFill/>
              </a:ln>
              <a:effectLst/>
              <a:uLnTx/>
              <a:uFillTx/>
              <a:latin typeface="Arial Black" panose="020B0A04020102020204" pitchFamily="34" charset="0"/>
              <a:ea typeface="+mn-ea"/>
              <a:cs typeface="+mn-cs"/>
            </a:endParaRPr>
          </a:p>
        </p:txBody>
      </p:sp>
      <p:pic>
        <p:nvPicPr>
          <p:cNvPr id="2" name="Picture 2" descr="Loop Success GIF by Matthew Butler">
            <a:extLst>
              <a:ext uri="{FF2B5EF4-FFF2-40B4-BE49-F238E27FC236}">
                <a16:creationId xmlns:a16="http://schemas.microsoft.com/office/drawing/2014/main" id="{153641CD-D214-6229-D001-2289F082DF7B}"/>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11964" r="9804"/>
          <a:stretch/>
        </p:blipFill>
        <p:spPr bwMode="auto">
          <a:xfrm>
            <a:off x="7697440" y="4388956"/>
            <a:ext cx="2690038" cy="1932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3953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90</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886217"/>
            <a:chOff x="0" y="1769807"/>
            <a:chExt cx="12192000" cy="77263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254000" y="1886142"/>
              <a:ext cx="108204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Vocational Rehabilitation</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125733" y="926617"/>
            <a:ext cx="5398768" cy="5166175"/>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0" indent="0">
              <a:buNone/>
            </a:pPr>
            <a:r>
              <a:rPr lang="en-US" sz="4000" b="1" dirty="0">
                <a:latin typeface="Calibri" panose="020F0502020204030204" pitchFamily="34" charset="0"/>
                <a:cs typeface="Calibri" panose="020F0502020204030204" pitchFamily="34" charset="0"/>
              </a:rPr>
              <a:t>VR support:</a:t>
            </a:r>
          </a:p>
          <a:p>
            <a:pPr marL="635000" indent="-406400"/>
            <a:r>
              <a:rPr lang="en-US" sz="3200" dirty="0">
                <a:latin typeface="Calibri" panose="020F0502020204030204" pitchFamily="34" charset="0"/>
                <a:cs typeface="Calibri" panose="020F0502020204030204" pitchFamily="34" charset="0"/>
              </a:rPr>
              <a:t>High school-take part in IEP</a:t>
            </a:r>
          </a:p>
          <a:p>
            <a:pPr marL="635000" indent="-406400"/>
            <a:r>
              <a:rPr lang="en-US" sz="3200" dirty="0">
                <a:latin typeface="Calibri" panose="020F0502020204030204" pitchFamily="34" charset="0"/>
                <a:cs typeface="Calibri" panose="020F0502020204030204" pitchFamily="34" charset="0"/>
              </a:rPr>
              <a:t>College readiness skills and preparation </a:t>
            </a:r>
          </a:p>
          <a:p>
            <a:pPr marL="635000" indent="-406400"/>
            <a:r>
              <a:rPr lang="en-US" sz="3200" dirty="0">
                <a:latin typeface="Calibri" panose="020F0502020204030204" pitchFamily="34" charset="0"/>
                <a:cs typeface="Calibri" panose="020F0502020204030204" pitchFamily="34" charset="0"/>
              </a:rPr>
              <a:t>Identify skill needs and opportunities in executive function, self-advocacy, social communication and connect resources</a:t>
            </a:r>
          </a:p>
        </p:txBody>
      </p:sp>
      <p:graphicFrame>
        <p:nvGraphicFramePr>
          <p:cNvPr id="7" name="Diagram 6">
            <a:extLst>
              <a:ext uri="{FF2B5EF4-FFF2-40B4-BE49-F238E27FC236}">
                <a16:creationId xmlns:a16="http://schemas.microsoft.com/office/drawing/2014/main" id="{D8BAB253-1EB5-F6F5-FBBA-09C7EEF424CE}"/>
              </a:ext>
            </a:extLst>
          </p:cNvPr>
          <p:cNvGraphicFramePr/>
          <p:nvPr>
            <p:extLst>
              <p:ext uri="{D42A27DB-BD31-4B8C-83A1-F6EECF244321}">
                <p14:modId xmlns:p14="http://schemas.microsoft.com/office/powerpoint/2010/main" val="3934012922"/>
              </p:ext>
            </p:extLst>
          </p:nvPr>
        </p:nvGraphicFramePr>
        <p:xfrm>
          <a:off x="4800252" y="10160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73282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91</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2418736" y="1798970"/>
              <a:ext cx="7059562"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bg1"/>
                  </a:solidFill>
                  <a:latin typeface="Calibri" panose="020F0502020204030204" pitchFamily="34" charset="0"/>
                  <a:cs typeface="Calibri" panose="020F0502020204030204" pitchFamily="34" charset="0"/>
                </a:rPr>
                <a:t>High School vs. College</a:t>
              </a:r>
              <a:endParaRPr lang="en-US" sz="28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435632" y="1577975"/>
            <a:ext cx="5374618" cy="4914900"/>
          </a:xfrm>
          <a:prstGeom prst="rect">
            <a:avLst/>
          </a:prstGeom>
          <a:solidFill>
            <a:schemeClr val="accent5">
              <a:lumMod val="75000"/>
            </a:schemeClr>
          </a:solidFill>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Must have one of 13 special education eligibilities</a:t>
            </a:r>
          </a:p>
          <a:p>
            <a:r>
              <a:rPr lang="en-US" b="1" dirty="0">
                <a:solidFill>
                  <a:schemeClr val="bg1"/>
                </a:solidFill>
                <a:latin typeface="Calibri" panose="020F0502020204030204" pitchFamily="34" charset="0"/>
                <a:cs typeface="Calibri" panose="020F0502020204030204" pitchFamily="34" charset="0"/>
              </a:rPr>
              <a:t>Disability impacts ability to access general education curriculum (adverse impact)</a:t>
            </a:r>
          </a:p>
          <a:p>
            <a:r>
              <a:rPr lang="en-US" b="1" dirty="0">
                <a:solidFill>
                  <a:schemeClr val="bg1"/>
                </a:solidFill>
                <a:latin typeface="Calibri" panose="020F0502020204030204" pitchFamily="34" charset="0"/>
                <a:cs typeface="Calibri" panose="020F0502020204030204" pitchFamily="34" charset="0"/>
              </a:rPr>
              <a:t>Schools identify and evaluate</a:t>
            </a:r>
          </a:p>
          <a:p>
            <a:r>
              <a:rPr lang="en-US" b="1" dirty="0">
                <a:solidFill>
                  <a:schemeClr val="bg1"/>
                </a:solidFill>
                <a:latin typeface="Calibri" panose="020F0502020204030204" pitchFamily="34" charset="0"/>
                <a:cs typeface="Calibri" panose="020F0502020204030204" pitchFamily="34" charset="0"/>
              </a:rPr>
              <a:t>Set annual goals</a:t>
            </a:r>
          </a:p>
          <a:p>
            <a:r>
              <a:rPr lang="en-US" b="1" dirty="0">
                <a:solidFill>
                  <a:schemeClr val="bg1"/>
                </a:solidFill>
                <a:latin typeface="Calibri" panose="020F0502020204030204" pitchFamily="34" charset="0"/>
                <a:cs typeface="Calibri" panose="020F0502020204030204" pitchFamily="34" charset="0"/>
              </a:rPr>
              <a:t>IEP Team facilitates progress</a:t>
            </a:r>
          </a:p>
          <a:p>
            <a:r>
              <a:rPr lang="en-US" b="1" i="1" dirty="0">
                <a:solidFill>
                  <a:schemeClr val="bg1"/>
                </a:solidFill>
                <a:latin typeface="Calibri" panose="020F0502020204030204" pitchFamily="34" charset="0"/>
                <a:cs typeface="Calibri" panose="020F0502020204030204" pitchFamily="34" charset="0"/>
              </a:rPr>
              <a:t>Specialized instruction </a:t>
            </a:r>
            <a:r>
              <a:rPr lang="en-US" b="1" dirty="0">
                <a:solidFill>
                  <a:schemeClr val="bg1"/>
                </a:solidFill>
                <a:latin typeface="Calibri" panose="020F0502020204030204" pitchFamily="34" charset="0"/>
                <a:cs typeface="Calibri" panose="020F0502020204030204" pitchFamily="34" charset="0"/>
              </a:rPr>
              <a:t>to access </a:t>
            </a:r>
          </a:p>
          <a:p>
            <a:r>
              <a:rPr lang="en-US" b="1" dirty="0">
                <a:solidFill>
                  <a:schemeClr val="bg1"/>
                </a:solidFill>
                <a:latin typeface="Calibri" panose="020F0502020204030204" pitchFamily="34" charset="0"/>
                <a:cs typeface="Calibri" panose="020F0502020204030204" pitchFamily="34" charset="0"/>
              </a:rPr>
              <a:t>Accommodations given to support accessing general education curriculum</a:t>
            </a:r>
          </a:p>
          <a:p>
            <a:r>
              <a:rPr lang="en-US" b="1" dirty="0">
                <a:solidFill>
                  <a:schemeClr val="bg1"/>
                </a:solidFill>
                <a:latin typeface="Calibri" panose="020F0502020204030204" pitchFamily="34" charset="0"/>
                <a:cs typeface="Calibri" panose="020F0502020204030204" pitchFamily="34" charset="0"/>
              </a:rPr>
              <a:t>Governed by US Department of Education</a:t>
            </a:r>
          </a:p>
        </p:txBody>
      </p:sp>
      <p:sp>
        <p:nvSpPr>
          <p:cNvPr id="7" name="TextBox 6">
            <a:extLst>
              <a:ext uri="{FF2B5EF4-FFF2-40B4-BE49-F238E27FC236}">
                <a16:creationId xmlns:a16="http://schemas.microsoft.com/office/drawing/2014/main" id="{E122F3F8-8494-0ABA-8CDA-D88D31F30F98}"/>
              </a:ext>
            </a:extLst>
          </p:cNvPr>
          <p:cNvSpPr txBox="1"/>
          <p:nvPr/>
        </p:nvSpPr>
        <p:spPr>
          <a:xfrm>
            <a:off x="1316968" y="973904"/>
            <a:ext cx="3657600" cy="523220"/>
          </a:xfrm>
          <a:prstGeom prst="rect">
            <a:avLst/>
          </a:prstGeom>
          <a:noFill/>
        </p:spPr>
        <p:txBody>
          <a:bodyPr wrap="square" rtlCol="0">
            <a:spAutoFit/>
          </a:bodyPr>
          <a:lstStyle/>
          <a:p>
            <a:r>
              <a:rPr lang="en-US" sz="2800" b="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IEP (K-12): Entitlement</a:t>
            </a:r>
          </a:p>
        </p:txBody>
      </p:sp>
      <p:sp>
        <p:nvSpPr>
          <p:cNvPr id="9" name="Text Placeholder 35">
            <a:extLst>
              <a:ext uri="{FF2B5EF4-FFF2-40B4-BE49-F238E27FC236}">
                <a16:creationId xmlns:a16="http://schemas.microsoft.com/office/drawing/2014/main" id="{4A9DA3CE-6DC7-DB12-D5F4-B2EA62DB11EF}"/>
              </a:ext>
            </a:extLst>
          </p:cNvPr>
          <p:cNvSpPr txBox="1">
            <a:spLocks/>
          </p:cNvSpPr>
          <p:nvPr/>
        </p:nvSpPr>
        <p:spPr>
          <a:xfrm>
            <a:off x="6381750" y="1577975"/>
            <a:ext cx="5374618" cy="4855311"/>
          </a:xfrm>
          <a:prstGeom prst="rect">
            <a:avLst/>
          </a:prstGeom>
          <a:solidFill>
            <a:schemeClr val="accent4">
              <a:lumMod val="75000"/>
            </a:schemeClr>
          </a:solidFill>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Students self-identify and are responsible for evaluations</a:t>
            </a:r>
          </a:p>
          <a:p>
            <a:r>
              <a:rPr lang="en-US" b="1" dirty="0">
                <a:solidFill>
                  <a:schemeClr val="bg1"/>
                </a:solidFill>
                <a:latin typeface="Calibri" panose="020F0502020204030204" pitchFamily="34" charset="0"/>
                <a:cs typeface="Calibri" panose="020F0502020204030204" pitchFamily="34" charset="0"/>
              </a:rPr>
              <a:t>Difference is getting in the way of their learning in gen education classroom-accommodations (changes to environment) in general education classroom (extra time for testing or to complete homework)</a:t>
            </a:r>
          </a:p>
          <a:p>
            <a:r>
              <a:rPr lang="en-US" b="1" dirty="0">
                <a:solidFill>
                  <a:schemeClr val="bg1"/>
                </a:solidFill>
                <a:latin typeface="Calibri" panose="020F0502020204030204" pitchFamily="34" charset="0"/>
                <a:cs typeface="Calibri" panose="020F0502020204030204" pitchFamily="34" charset="0"/>
              </a:rPr>
              <a:t>Student must initiate support and self-advocate</a:t>
            </a:r>
          </a:p>
          <a:p>
            <a:r>
              <a:rPr lang="en-US" b="1" dirty="0">
                <a:solidFill>
                  <a:schemeClr val="bg1"/>
                </a:solidFill>
                <a:latin typeface="Calibri" panose="020F0502020204030204" pitchFamily="34" charset="0"/>
                <a:cs typeface="Calibri" panose="020F0502020204030204" pitchFamily="34" charset="0"/>
              </a:rPr>
              <a:t>No specialized instruction</a:t>
            </a:r>
          </a:p>
          <a:p>
            <a:r>
              <a:rPr lang="en-US" b="1" dirty="0">
                <a:solidFill>
                  <a:schemeClr val="bg1"/>
                </a:solidFill>
                <a:latin typeface="Calibri" panose="020F0502020204030204" pitchFamily="34" charset="0"/>
                <a:cs typeface="Calibri" panose="020F0502020204030204" pitchFamily="34" charset="0"/>
              </a:rPr>
              <a:t>Accommodations must be requested by the student</a:t>
            </a:r>
          </a:p>
          <a:p>
            <a:r>
              <a:rPr lang="en-US" b="1" dirty="0">
                <a:solidFill>
                  <a:schemeClr val="bg1"/>
                </a:solidFill>
                <a:latin typeface="Calibri" panose="020F0502020204030204" pitchFamily="34" charset="0"/>
                <a:cs typeface="Calibri" panose="020F0502020204030204" pitchFamily="34" charset="0"/>
              </a:rPr>
              <a:t>Student must register with Disability Supports</a:t>
            </a:r>
          </a:p>
          <a:p>
            <a:r>
              <a:rPr lang="en-US" b="1" dirty="0">
                <a:solidFill>
                  <a:schemeClr val="bg1"/>
                </a:solidFill>
                <a:latin typeface="Calibri" panose="020F0502020204030204" pitchFamily="34" charset="0"/>
                <a:cs typeface="Calibri" panose="020F0502020204030204" pitchFamily="34" charset="0"/>
              </a:rPr>
              <a:t>Governed by US Department of Civil Rights</a:t>
            </a:r>
          </a:p>
        </p:txBody>
      </p:sp>
      <p:sp>
        <p:nvSpPr>
          <p:cNvPr id="10" name="TextBox 9">
            <a:extLst>
              <a:ext uri="{FF2B5EF4-FFF2-40B4-BE49-F238E27FC236}">
                <a16:creationId xmlns:a16="http://schemas.microsoft.com/office/drawing/2014/main" id="{45A6867F-5250-31C7-6B59-55B9E8CB6381}"/>
              </a:ext>
            </a:extLst>
          </p:cNvPr>
          <p:cNvSpPr txBox="1"/>
          <p:nvPr/>
        </p:nvSpPr>
        <p:spPr>
          <a:xfrm>
            <a:off x="7028224" y="950287"/>
            <a:ext cx="4728144" cy="523220"/>
          </a:xfrm>
          <a:prstGeom prst="rect">
            <a:avLst/>
          </a:prstGeom>
          <a:noFill/>
        </p:spPr>
        <p:txBody>
          <a:bodyPr wrap="square" rtlCol="0">
            <a:spAutoFit/>
          </a:bodyPr>
          <a:lstStyle/>
          <a:p>
            <a:r>
              <a:rPr lang="en-US" sz="28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504 Plan (K-College): Eligibility</a:t>
            </a:r>
          </a:p>
        </p:txBody>
      </p:sp>
    </p:spTree>
    <p:extLst>
      <p:ext uri="{BB962C8B-B14F-4D97-AF65-F5344CB8AC3E}">
        <p14:creationId xmlns:p14="http://schemas.microsoft.com/office/powerpoint/2010/main" val="24828821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92</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25732" y="1798970"/>
              <a:ext cx="10858498"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Student Actions for Connecting to Colleges</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4411898" y="966634"/>
            <a:ext cx="7950812" cy="5405426"/>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a:lnSpc>
                <a:spcPct val="100000"/>
              </a:lnSpc>
              <a:spcBef>
                <a:spcPts val="0"/>
              </a:spcBef>
              <a:buFont typeface="+mj-lt"/>
              <a:buAutoNum type="arabicPeriod"/>
            </a:pPr>
            <a:r>
              <a:rPr lang="en-US" sz="2800" dirty="0">
                <a:solidFill>
                  <a:schemeClr val="bg2">
                    <a:lumMod val="25000"/>
                  </a:schemeClr>
                </a:solidFill>
                <a:latin typeface="Calibri" panose="020F0502020204030204" pitchFamily="34" charset="0"/>
                <a:cs typeface="Calibri" panose="020F0502020204030204" pitchFamily="34" charset="0"/>
              </a:rPr>
              <a:t>Assure the school is a good match</a:t>
            </a:r>
          </a:p>
          <a:p>
            <a:pPr lvl="1">
              <a:lnSpc>
                <a:spcPct val="100000"/>
              </a:lnSpc>
              <a:spcBef>
                <a:spcPts val="0"/>
              </a:spcBef>
            </a:pPr>
            <a:r>
              <a:rPr lang="en-US" sz="2200" dirty="0">
                <a:solidFill>
                  <a:schemeClr val="bg2">
                    <a:lumMod val="25000"/>
                  </a:schemeClr>
                </a:solidFill>
                <a:latin typeface="Calibri" panose="020F0502020204030204" pitchFamily="34" charset="0"/>
                <a:cs typeface="Calibri" panose="020F0502020204030204" pitchFamily="34" charset="0"/>
              </a:rPr>
              <a:t>Distance from home, location, small or large, specific programs for autistic students, program interests, match goals (degree, classes, social opportunities, sports, etc.)</a:t>
            </a:r>
          </a:p>
          <a:p>
            <a:pPr marL="571500" lvl="1">
              <a:lnSpc>
                <a:spcPct val="100000"/>
              </a:lnSpc>
              <a:spcBef>
                <a:spcPts val="0"/>
              </a:spcBef>
            </a:pPr>
            <a:endParaRPr lang="en-US" sz="1100" dirty="0">
              <a:solidFill>
                <a:schemeClr val="bg2">
                  <a:lumMod val="25000"/>
                </a:schemeClr>
              </a:solidFill>
              <a:latin typeface="Calibri" panose="020F0502020204030204" pitchFamily="34" charset="0"/>
              <a:cs typeface="Calibri" panose="020F0502020204030204" pitchFamily="34" charset="0"/>
            </a:endParaRPr>
          </a:p>
          <a:p>
            <a:pPr marL="457200" indent="-342900">
              <a:lnSpc>
                <a:spcPct val="100000"/>
              </a:lnSpc>
              <a:spcBef>
                <a:spcPts val="0"/>
              </a:spcBef>
              <a:buFont typeface="+mj-lt"/>
              <a:buAutoNum type="arabicPeriod"/>
            </a:pPr>
            <a:r>
              <a:rPr lang="en-US" sz="2800" dirty="0">
                <a:solidFill>
                  <a:schemeClr val="bg2">
                    <a:lumMod val="25000"/>
                  </a:schemeClr>
                </a:solidFill>
                <a:latin typeface="Calibri" panose="020F0502020204030204" pitchFamily="34" charset="0"/>
                <a:cs typeface="Calibri" panose="020F0502020204030204" pitchFamily="34" charset="0"/>
              </a:rPr>
              <a:t>Research disability support to see what they offer for supports  </a:t>
            </a:r>
          </a:p>
          <a:p>
            <a:pPr marL="685800">
              <a:lnSpc>
                <a:spcPct val="100000"/>
              </a:lnSpc>
              <a:spcBef>
                <a:spcPts val="0"/>
              </a:spcBef>
            </a:pPr>
            <a:r>
              <a:rPr lang="en-US" sz="2200" dirty="0">
                <a:solidFill>
                  <a:schemeClr val="bg2">
                    <a:lumMod val="25000"/>
                  </a:schemeClr>
                </a:solidFill>
                <a:latin typeface="Calibri" panose="020F0502020204030204" pitchFamily="34" charset="0"/>
                <a:cs typeface="Calibri" panose="020F0502020204030204" pitchFamily="34" charset="0"/>
              </a:rPr>
              <a:t>Living arrangements, supports other than academic, communication with professors, how many student complete the program, are mental health needs supported</a:t>
            </a:r>
            <a:endParaRPr lang="en-US" sz="2400" dirty="0">
              <a:solidFill>
                <a:schemeClr val="bg2">
                  <a:lumMod val="25000"/>
                </a:schemeClr>
              </a:solidFill>
              <a:latin typeface="Calibri" panose="020F0502020204030204" pitchFamily="34" charset="0"/>
              <a:cs typeface="Calibri" panose="020F0502020204030204" pitchFamily="34" charset="0"/>
            </a:endParaRPr>
          </a:p>
          <a:p>
            <a:pPr marL="457200" indent="-393700">
              <a:lnSpc>
                <a:spcPct val="100000"/>
              </a:lnSpc>
              <a:spcBef>
                <a:spcPts val="0"/>
              </a:spcBef>
              <a:buNone/>
            </a:pPr>
            <a:endParaRPr lang="en-US" sz="1100" dirty="0">
              <a:solidFill>
                <a:schemeClr val="bg2">
                  <a:lumMod val="25000"/>
                </a:schemeClr>
              </a:solidFill>
              <a:latin typeface="Calibri" panose="020F0502020204030204" pitchFamily="34" charset="0"/>
              <a:cs typeface="Calibri" panose="020F0502020204030204" pitchFamily="34" charset="0"/>
            </a:endParaRPr>
          </a:p>
          <a:p>
            <a:pPr marL="457200" indent="-342900">
              <a:lnSpc>
                <a:spcPct val="100000"/>
              </a:lnSpc>
              <a:spcBef>
                <a:spcPts val="0"/>
              </a:spcBef>
              <a:buNone/>
            </a:pPr>
            <a:r>
              <a:rPr lang="en-US" sz="2800" dirty="0">
                <a:solidFill>
                  <a:schemeClr val="bg2">
                    <a:lumMod val="25000"/>
                  </a:schemeClr>
                </a:solidFill>
                <a:latin typeface="Calibri" panose="020F0502020204030204" pitchFamily="34" charset="0"/>
                <a:cs typeface="Calibri" panose="020F0502020204030204" pitchFamily="34" charset="0"/>
              </a:rPr>
              <a:t>3. Planning </a:t>
            </a:r>
          </a:p>
          <a:p>
            <a:pPr marL="685800">
              <a:lnSpc>
                <a:spcPct val="100000"/>
              </a:lnSpc>
              <a:spcBef>
                <a:spcPts val="0"/>
              </a:spcBef>
            </a:pPr>
            <a:r>
              <a:rPr lang="en-US" sz="2400" dirty="0">
                <a:solidFill>
                  <a:schemeClr val="bg2">
                    <a:lumMod val="25000"/>
                  </a:schemeClr>
                </a:solidFill>
                <a:latin typeface="Calibri" panose="020F0502020204030204" pitchFamily="34" charset="0"/>
                <a:cs typeface="Calibri" panose="020F0502020204030204" pitchFamily="34" charset="0"/>
              </a:rPr>
              <a:t>Complete paperwork including FERPA, assure payment, class schedules and materials, logistics of campus, secure academic supports, transportation on campus, etc.</a:t>
            </a:r>
            <a:endParaRPr lang="en-US" dirty="0">
              <a:solidFill>
                <a:schemeClr val="bg2">
                  <a:lumMod val="25000"/>
                </a:scheme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E5E7A47-EBA6-7822-E642-F6C210B8E5E1}"/>
              </a:ext>
            </a:extLst>
          </p:cNvPr>
          <p:cNvSpPr txBox="1"/>
          <p:nvPr/>
        </p:nvSpPr>
        <p:spPr>
          <a:xfrm>
            <a:off x="7045281" y="6308209"/>
            <a:ext cx="3841837"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Adapted from OAR College Central</a:t>
            </a:r>
          </a:p>
        </p:txBody>
      </p:sp>
      <p:pic>
        <p:nvPicPr>
          <p:cNvPr id="10" name="Picture 9" descr="A yellow paper with a check mark and a blue clipboard&#10;&#10;Description automatically generated">
            <a:extLst>
              <a:ext uri="{FF2B5EF4-FFF2-40B4-BE49-F238E27FC236}">
                <a16:creationId xmlns:a16="http://schemas.microsoft.com/office/drawing/2014/main" id="{C1FB1307-DDD7-F51C-E03F-54D490E21AE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9584" t="6647" r="11845" b="5772"/>
          <a:stretch/>
        </p:blipFill>
        <p:spPr>
          <a:xfrm>
            <a:off x="295455" y="1375123"/>
            <a:ext cx="4116442" cy="4588447"/>
          </a:xfrm>
          <a:prstGeom prst="rect">
            <a:avLst/>
          </a:prstGeom>
        </p:spPr>
      </p:pic>
    </p:spTree>
    <p:extLst>
      <p:ext uri="{BB962C8B-B14F-4D97-AF65-F5344CB8AC3E}">
        <p14:creationId xmlns:p14="http://schemas.microsoft.com/office/powerpoint/2010/main" val="13226429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664E6-DC55-76EA-0BD8-0024FDEC673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F2EE9-0894-BC32-4829-EFE4C598BF4F}"/>
              </a:ext>
            </a:extLst>
          </p:cNvPr>
          <p:cNvSpPr>
            <a:spLocks noGrp="1"/>
          </p:cNvSpPr>
          <p:nvPr>
            <p:ph type="sldNum" sz="quarter" idx="12"/>
          </p:nvPr>
        </p:nvSpPr>
        <p:spPr/>
        <p:txBody>
          <a:bodyPr/>
          <a:lstStyle/>
          <a:p>
            <a:fld id="{DAFE32E5-E969-41B5-9854-2B7067549FE3}" type="slidenum">
              <a:rPr lang="en-US" smtClean="0"/>
              <a:pPr/>
              <a:t>93</a:t>
            </a:fld>
            <a:endParaRPr lang="en-US" dirty="0"/>
          </a:p>
        </p:txBody>
      </p:sp>
      <p:grpSp>
        <p:nvGrpSpPr>
          <p:cNvPr id="8" name="Group 7">
            <a:extLst>
              <a:ext uri="{FF2B5EF4-FFF2-40B4-BE49-F238E27FC236}">
                <a16:creationId xmlns:a16="http://schemas.microsoft.com/office/drawing/2014/main" id="{22F44ABE-E2EA-983C-C34D-537E103EE6A2}"/>
              </a:ext>
            </a:extLst>
          </p:cNvPr>
          <p:cNvGrpSpPr/>
          <p:nvPr/>
        </p:nvGrpSpPr>
        <p:grpSpPr>
          <a:xfrm>
            <a:off x="0" y="-1"/>
            <a:ext cx="12192000" cy="765545"/>
            <a:chOff x="0" y="1769807"/>
            <a:chExt cx="12192000" cy="772638"/>
          </a:xfrm>
        </p:grpSpPr>
        <p:sp>
          <p:nvSpPr>
            <p:cNvPr id="4" name="Text Placeholder 12">
              <a:extLst>
                <a:ext uri="{FF2B5EF4-FFF2-40B4-BE49-F238E27FC236}">
                  <a16:creationId xmlns:a16="http://schemas.microsoft.com/office/drawing/2014/main" id="{B216ABD1-D904-D42A-FBE7-AA4003573A45}"/>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51B7B2B2-B308-E53E-DB29-8664061A4431}"/>
                </a:ext>
              </a:extLst>
            </p:cNvPr>
            <p:cNvSpPr txBox="1">
              <a:spLocks/>
            </p:cNvSpPr>
            <p:nvPr/>
          </p:nvSpPr>
          <p:spPr>
            <a:xfrm>
              <a:off x="254000" y="1886142"/>
              <a:ext cx="10820400"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Self-Empowerment Model</a:t>
              </a:r>
              <a:endParaRPr lang="en-US"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992BF501-89E8-1DB6-9056-0A6C74BC0821}"/>
              </a:ext>
            </a:extLst>
          </p:cNvPr>
          <p:cNvSpPr txBox="1">
            <a:spLocks/>
          </p:cNvSpPr>
          <p:nvPr/>
        </p:nvSpPr>
        <p:spPr>
          <a:xfrm>
            <a:off x="5511800" y="926617"/>
            <a:ext cx="6413500" cy="491538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latin typeface="Calibri" panose="020F0502020204030204" pitchFamily="34" charset="0"/>
                <a:cs typeface="Calibri" panose="020F0502020204030204" pitchFamily="34" charset="0"/>
              </a:rPr>
              <a:t>Skills of Focus for College Readiness</a:t>
            </a:r>
          </a:p>
          <a:p>
            <a:pPr marL="685800" indent="-508000"/>
            <a:r>
              <a:rPr lang="en-US" sz="4000" dirty="0">
                <a:latin typeface="Calibri" panose="020F0502020204030204" pitchFamily="34" charset="0"/>
                <a:cs typeface="Calibri" panose="020F0502020204030204" pitchFamily="34" charset="0"/>
              </a:rPr>
              <a:t>Executive Function</a:t>
            </a:r>
          </a:p>
          <a:p>
            <a:pPr marL="685800" indent="-508000"/>
            <a:r>
              <a:rPr lang="en-US" sz="4000" dirty="0">
                <a:latin typeface="Calibri" panose="020F0502020204030204" pitchFamily="34" charset="0"/>
                <a:cs typeface="Calibri" panose="020F0502020204030204" pitchFamily="34" charset="0"/>
              </a:rPr>
              <a:t>Social Communication</a:t>
            </a:r>
          </a:p>
          <a:p>
            <a:pPr marL="685800" indent="-508000"/>
            <a:r>
              <a:rPr lang="en-US" sz="4000" dirty="0">
                <a:latin typeface="Calibri" panose="020F0502020204030204" pitchFamily="34" charset="0"/>
                <a:cs typeface="Calibri" panose="020F0502020204030204" pitchFamily="34" charset="0"/>
              </a:rPr>
              <a:t>Self-Advocacy</a:t>
            </a:r>
          </a:p>
        </p:txBody>
      </p:sp>
      <p:pic>
        <p:nvPicPr>
          <p:cNvPr id="9" name="Picture 8" descr="A hand holding a camera lens&#10;&#10;Description automatically generated">
            <a:extLst>
              <a:ext uri="{FF2B5EF4-FFF2-40B4-BE49-F238E27FC236}">
                <a16:creationId xmlns:a16="http://schemas.microsoft.com/office/drawing/2014/main" id="{780AC9E4-0947-7C7B-6827-879C7E52759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0244" t="8957" r="27530"/>
          <a:stretch/>
        </p:blipFill>
        <p:spPr>
          <a:xfrm>
            <a:off x="0" y="730647"/>
            <a:ext cx="5273066" cy="6127353"/>
          </a:xfrm>
          <a:prstGeom prst="rect">
            <a:avLst/>
          </a:prstGeom>
        </p:spPr>
      </p:pic>
    </p:spTree>
    <p:extLst>
      <p:ext uri="{BB962C8B-B14F-4D97-AF65-F5344CB8AC3E}">
        <p14:creationId xmlns:p14="http://schemas.microsoft.com/office/powerpoint/2010/main" val="21332955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95A0F-8476-85BC-ADC5-D18383AEC84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FB04CD-991C-C7CE-55FE-61DA3272A416}"/>
              </a:ext>
            </a:extLst>
          </p:cNvPr>
          <p:cNvSpPr>
            <a:spLocks noGrp="1"/>
          </p:cNvSpPr>
          <p:nvPr>
            <p:ph type="sldNum" sz="quarter" idx="12"/>
          </p:nvPr>
        </p:nvSpPr>
        <p:spPr/>
        <p:txBody>
          <a:bodyPr/>
          <a:lstStyle/>
          <a:p>
            <a:fld id="{DAFE32E5-E969-41B5-9854-2B7067549FE3}" type="slidenum">
              <a:rPr lang="en-US" smtClean="0"/>
              <a:pPr/>
              <a:t>94</a:t>
            </a:fld>
            <a:endParaRPr lang="en-US" dirty="0"/>
          </a:p>
        </p:txBody>
      </p:sp>
      <p:grpSp>
        <p:nvGrpSpPr>
          <p:cNvPr id="8" name="Group 7">
            <a:extLst>
              <a:ext uri="{FF2B5EF4-FFF2-40B4-BE49-F238E27FC236}">
                <a16:creationId xmlns:a16="http://schemas.microsoft.com/office/drawing/2014/main" id="{49F0053E-2ACB-32E8-5653-E5A5E7A9E0E7}"/>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E2670609-7334-B950-8FD5-44D7D5B16EF5}"/>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CEFAA0C4-ACFB-3E86-E070-341B667C839D}"/>
                </a:ext>
              </a:extLst>
            </p:cNvPr>
            <p:cNvSpPr txBox="1">
              <a:spLocks/>
            </p:cNvSpPr>
            <p:nvPr/>
          </p:nvSpPr>
          <p:spPr>
            <a:xfrm>
              <a:off x="0" y="1798970"/>
              <a:ext cx="11906451"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latin typeface="Calibri" panose="020F0502020204030204" pitchFamily="34" charset="0"/>
                  <a:cs typeface="Calibri" panose="020F0502020204030204" pitchFamily="34" charset="0"/>
                </a:rPr>
                <a:t>Executive Function in High School</a:t>
              </a:r>
              <a:endParaRPr lang="en-US" sz="1800" dirty="0">
                <a:latin typeface="Calibri" panose="020F0502020204030204" pitchFamily="34" charset="0"/>
                <a:cs typeface="Calibri" panose="020F0502020204030204" pitchFamily="34" charset="0"/>
              </a:endParaRPr>
            </a:p>
          </p:txBody>
        </p:sp>
      </p:grpSp>
      <p:pic>
        <p:nvPicPr>
          <p:cNvPr id="10" name="Picture 9" descr="A person juggling clocks">
            <a:extLst>
              <a:ext uri="{FF2B5EF4-FFF2-40B4-BE49-F238E27FC236}">
                <a16:creationId xmlns:a16="http://schemas.microsoft.com/office/drawing/2014/main" id="{70D51117-8FD3-771C-2586-E090CB6FD40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404" t="5078" r="6591"/>
          <a:stretch/>
        </p:blipFill>
        <p:spPr>
          <a:xfrm>
            <a:off x="8001000" y="1359535"/>
            <a:ext cx="4191000" cy="5465015"/>
          </a:xfrm>
          <a:prstGeom prst="rect">
            <a:avLst/>
          </a:prstGeom>
        </p:spPr>
      </p:pic>
      <p:sp>
        <p:nvSpPr>
          <p:cNvPr id="2" name="Text Placeholder 35">
            <a:extLst>
              <a:ext uri="{FF2B5EF4-FFF2-40B4-BE49-F238E27FC236}">
                <a16:creationId xmlns:a16="http://schemas.microsoft.com/office/drawing/2014/main" id="{3F9486AA-074C-50C0-905E-A6F1A3DCBF8A}"/>
              </a:ext>
            </a:extLst>
          </p:cNvPr>
          <p:cNvSpPr txBox="1">
            <a:spLocks/>
          </p:cNvSpPr>
          <p:nvPr/>
        </p:nvSpPr>
        <p:spPr>
          <a:xfrm>
            <a:off x="0" y="936840"/>
            <a:ext cx="8357191" cy="5665979"/>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chemeClr val="bg2">
                    <a:lumMod val="25000"/>
                  </a:schemeClr>
                </a:solidFill>
                <a:latin typeface="Calibri" panose="020F0502020204030204" pitchFamily="34" charset="0"/>
                <a:cs typeface="Calibri" panose="020F0502020204030204" pitchFamily="34" charset="0"/>
              </a:rPr>
              <a:t>Individualize</a:t>
            </a:r>
          </a:p>
          <a:p>
            <a:pPr marL="520700" indent="-292100"/>
            <a:r>
              <a:rPr lang="en-US" sz="2800" dirty="0">
                <a:latin typeface="Calibri" panose="020F0502020204030204" pitchFamily="34" charset="0"/>
                <a:cs typeface="Calibri" panose="020F0502020204030204" pitchFamily="34" charset="0"/>
              </a:rPr>
              <a:t>Learn to create and follow schedules</a:t>
            </a:r>
          </a:p>
          <a:p>
            <a:pPr marL="520700" indent="-292100"/>
            <a:r>
              <a:rPr lang="en-US" sz="2800" dirty="0">
                <a:latin typeface="Calibri" panose="020F0502020204030204" pitchFamily="34" charset="0"/>
                <a:cs typeface="Calibri" panose="020F0502020204030204" pitchFamily="34" charset="0"/>
              </a:rPr>
              <a:t>Identify and complete tasks</a:t>
            </a:r>
          </a:p>
          <a:p>
            <a:pPr marL="520700" indent="-292100"/>
            <a:r>
              <a:rPr lang="en-US" sz="2800" dirty="0">
                <a:latin typeface="Calibri" panose="020F0502020204030204" pitchFamily="34" charset="0"/>
                <a:cs typeface="Calibri" panose="020F0502020204030204" pitchFamily="34" charset="0"/>
              </a:rPr>
              <a:t>Initiating and prioritizing</a:t>
            </a:r>
          </a:p>
          <a:p>
            <a:pPr marL="520700" indent="-292100"/>
            <a:r>
              <a:rPr lang="en-US" sz="2800" dirty="0">
                <a:latin typeface="Calibri" panose="020F0502020204030204" pitchFamily="34" charset="0"/>
                <a:cs typeface="Calibri" panose="020F0502020204030204" pitchFamily="34" charset="0"/>
              </a:rPr>
              <a:t>Problem solving and decision making</a:t>
            </a:r>
          </a:p>
          <a:p>
            <a:pPr marL="520700" indent="-292100"/>
            <a:r>
              <a:rPr lang="en-US" sz="2800" dirty="0">
                <a:latin typeface="Calibri" panose="020F0502020204030204" pitchFamily="34" charset="0"/>
                <a:cs typeface="Calibri" panose="020F0502020204030204" pitchFamily="34" charset="0"/>
              </a:rPr>
              <a:t>Setting goals and following through</a:t>
            </a:r>
          </a:p>
          <a:p>
            <a:pPr marL="520700" indent="-292100"/>
            <a:r>
              <a:rPr lang="en-US" sz="2800" dirty="0">
                <a:latin typeface="Calibri" panose="020F0502020204030204" pitchFamily="34" charset="0"/>
                <a:cs typeface="Calibri" panose="020F0502020204030204" pitchFamily="34" charset="0"/>
              </a:rPr>
              <a:t>Cognitive flexibility and impulsivity</a:t>
            </a:r>
          </a:p>
          <a:p>
            <a:pPr marL="520700" indent="-292100"/>
            <a:r>
              <a:rPr lang="en-US" sz="2800" dirty="0">
                <a:latin typeface="Calibri" panose="020F0502020204030204" pitchFamily="34" charset="0"/>
                <a:cs typeface="Calibri" panose="020F0502020204030204" pitchFamily="34" charset="0"/>
              </a:rPr>
              <a:t>Emotional regulation </a:t>
            </a:r>
          </a:p>
        </p:txBody>
      </p:sp>
    </p:spTree>
    <p:extLst>
      <p:ext uri="{BB962C8B-B14F-4D97-AF65-F5344CB8AC3E}">
        <p14:creationId xmlns:p14="http://schemas.microsoft.com/office/powerpoint/2010/main" val="11684415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95</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092199" y="1798970"/>
              <a:ext cx="10320033"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Executive Function at College</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5382266" y="934299"/>
            <a:ext cx="6200676" cy="5470096"/>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bg2">
                    <a:lumMod val="25000"/>
                  </a:schemeClr>
                </a:solidFill>
                <a:latin typeface="Calibri" panose="020F0502020204030204" pitchFamily="34" charset="0"/>
                <a:cs typeface="Calibri" panose="020F0502020204030204" pitchFamily="34" charset="0"/>
              </a:rPr>
              <a:t>Needed across domains</a:t>
            </a:r>
          </a:p>
          <a:p>
            <a:r>
              <a:rPr lang="en-US" sz="2800" dirty="0">
                <a:solidFill>
                  <a:schemeClr val="bg2">
                    <a:lumMod val="25000"/>
                  </a:schemeClr>
                </a:solidFill>
                <a:latin typeface="Calibri" panose="020F0502020204030204" pitchFamily="34" charset="0"/>
                <a:cs typeface="Calibri" panose="020F0502020204030204" pitchFamily="34" charset="0"/>
              </a:rPr>
              <a:t>Planning, organizing homework, tests, demands</a:t>
            </a:r>
          </a:p>
          <a:p>
            <a:r>
              <a:rPr lang="en-US" sz="2800" dirty="0">
                <a:solidFill>
                  <a:schemeClr val="bg2">
                    <a:lumMod val="25000"/>
                  </a:schemeClr>
                </a:solidFill>
                <a:latin typeface="Calibri" panose="020F0502020204030204" pitchFamily="34" charset="0"/>
                <a:cs typeface="Calibri" panose="020F0502020204030204" pitchFamily="34" charset="0"/>
              </a:rPr>
              <a:t>Coordinating time and effort across class expectations</a:t>
            </a:r>
          </a:p>
          <a:p>
            <a:r>
              <a:rPr lang="en-US" sz="2800" dirty="0">
                <a:solidFill>
                  <a:schemeClr val="bg2">
                    <a:lumMod val="25000"/>
                  </a:schemeClr>
                </a:solidFill>
                <a:latin typeface="Calibri" panose="020F0502020204030204" pitchFamily="34" charset="0"/>
                <a:cs typeface="Calibri" panose="020F0502020204030204" pitchFamily="34" charset="0"/>
              </a:rPr>
              <a:t>Self-management-using strategies to control attention, remember instructions, and organize thoughts</a:t>
            </a:r>
          </a:p>
          <a:p>
            <a:r>
              <a:rPr lang="en-US" sz="2800" dirty="0">
                <a:solidFill>
                  <a:schemeClr val="bg2">
                    <a:lumMod val="25000"/>
                  </a:schemeClr>
                </a:solidFill>
                <a:latin typeface="Calibri" panose="020F0502020204030204" pitchFamily="34" charset="0"/>
                <a:cs typeface="Calibri" panose="020F0502020204030204" pitchFamily="34" charset="0"/>
              </a:rPr>
              <a:t>Self-regulation and managing emotional reactions, behaviors, thoughts, anxiety</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0975371-F767-D34C-33BF-DE11CC5C0276}"/>
              </a:ext>
            </a:extLst>
          </p:cNvPr>
          <p:cNvPicPr>
            <a:picLocks noChangeAspect="1"/>
          </p:cNvPicPr>
          <p:nvPr/>
        </p:nvPicPr>
        <p:blipFill rotWithShape="1">
          <a:blip r:embed="rId2"/>
          <a:srcRect l="26111" r="20479"/>
          <a:stretch/>
        </p:blipFill>
        <p:spPr>
          <a:xfrm>
            <a:off x="0" y="845820"/>
            <a:ext cx="5308600" cy="6101080"/>
          </a:xfrm>
          <a:prstGeom prst="rect">
            <a:avLst/>
          </a:prstGeom>
        </p:spPr>
      </p:pic>
    </p:spTree>
    <p:extLst>
      <p:ext uri="{BB962C8B-B14F-4D97-AF65-F5344CB8AC3E}">
        <p14:creationId xmlns:p14="http://schemas.microsoft.com/office/powerpoint/2010/main" val="27946763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96</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2418736" y="1798970"/>
              <a:ext cx="7059562"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panose="020F0502020204030204" pitchFamily="34" charset="0"/>
                  <a:cs typeface="Calibri" panose="020F0502020204030204" pitchFamily="34" charset="0"/>
                </a:rPr>
                <a:t>Executive Functioning</a:t>
              </a:r>
              <a:endParaRPr lang="en-US" sz="24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80620" y="879270"/>
            <a:ext cx="6220199" cy="5019527"/>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3200" b="1" dirty="0">
                <a:latin typeface="Calibri" panose="020F0502020204030204" pitchFamily="34" charset="0"/>
                <a:cs typeface="Calibri" panose="020F0502020204030204" pitchFamily="34" charset="0"/>
              </a:rPr>
              <a:t>Flexible thinking: </a:t>
            </a:r>
          </a:p>
          <a:p>
            <a:pPr marL="0" lvl="1" indent="0">
              <a:buNone/>
            </a:pPr>
            <a:endParaRPr lang="en-US" sz="1200" b="1" dirty="0">
              <a:latin typeface="Calibri" panose="020F0502020204030204" pitchFamily="34" charset="0"/>
              <a:cs typeface="Calibri" panose="020F0502020204030204" pitchFamily="34" charset="0"/>
            </a:endParaRPr>
          </a:p>
          <a:p>
            <a:pPr marL="457200" lvl="1" indent="-279400"/>
            <a:r>
              <a:rPr lang="en-US" sz="3200" dirty="0">
                <a:latin typeface="Calibri" panose="020F0502020204030204" pitchFamily="34" charset="0"/>
                <a:cs typeface="Calibri" panose="020F0502020204030204" pitchFamily="34" charset="0"/>
              </a:rPr>
              <a:t>Shift with changes and viewpoints</a:t>
            </a:r>
          </a:p>
          <a:p>
            <a:pPr marL="457200" lvl="1" indent="-279400"/>
            <a:r>
              <a:rPr lang="en-US" sz="3200" dirty="0">
                <a:latin typeface="Calibri" panose="020F0502020204030204" pitchFamily="34" charset="0"/>
                <a:cs typeface="Calibri" panose="020F0502020204030204" pitchFamily="34" charset="0"/>
              </a:rPr>
              <a:t>Multiple trains of thought</a:t>
            </a:r>
          </a:p>
          <a:p>
            <a:pPr marL="457200" lvl="1" indent="-279400"/>
            <a:r>
              <a:rPr lang="en-US" sz="3200" dirty="0">
                <a:latin typeface="Calibri" panose="020F0502020204030204" pitchFamily="34" charset="0"/>
                <a:cs typeface="Calibri" panose="020F0502020204030204" pitchFamily="34" charset="0"/>
              </a:rPr>
              <a:t>Changes at college are constant</a:t>
            </a:r>
          </a:p>
          <a:p>
            <a:pPr marL="457200" lvl="1" indent="-279400"/>
            <a:r>
              <a:rPr lang="en-US" sz="3200" dirty="0">
                <a:latin typeface="Calibri" panose="020F0502020204030204" pitchFamily="34" charset="0"/>
                <a:cs typeface="Calibri" panose="020F0502020204030204" pitchFamily="34" charset="0"/>
              </a:rPr>
              <a:t>Sensory overload</a:t>
            </a:r>
          </a:p>
          <a:p>
            <a:pPr marL="457200" lvl="1" indent="-279400"/>
            <a:r>
              <a:rPr lang="en-US" sz="3200" dirty="0">
                <a:latin typeface="Calibri" panose="020F0502020204030204" pitchFamily="34" charset="0"/>
                <a:cs typeface="Calibri" panose="020F0502020204030204" pitchFamily="34" charset="0"/>
              </a:rPr>
              <a:t>Anxiety increases and induces behavior (stims) </a:t>
            </a:r>
          </a:p>
          <a:p>
            <a:pPr marL="457200" lvl="1" indent="-279400"/>
            <a:r>
              <a:rPr lang="en-US" sz="3200" dirty="0">
                <a:latin typeface="Calibri" panose="020F0502020204030204" pitchFamily="34" charset="0"/>
                <a:cs typeface="Calibri" panose="020F0502020204030204" pitchFamily="34" charset="0"/>
              </a:rPr>
              <a:t>Self-regulation is critical</a:t>
            </a:r>
          </a:p>
          <a:p>
            <a:pPr lvl="1"/>
            <a:endParaRPr lang="en-US" sz="3200" dirty="0">
              <a:latin typeface="Calibri" panose="020F0502020204030204" pitchFamily="34" charset="0"/>
              <a:cs typeface="Calibri" panose="020F0502020204030204" pitchFamily="34" charset="0"/>
            </a:endParaRPr>
          </a:p>
        </p:txBody>
      </p:sp>
      <p:pic>
        <p:nvPicPr>
          <p:cNvPr id="7" name="Picture 6" descr="A rainbow colored slinky toy">
            <a:extLst>
              <a:ext uri="{FF2B5EF4-FFF2-40B4-BE49-F238E27FC236}">
                <a16:creationId xmlns:a16="http://schemas.microsoft.com/office/drawing/2014/main" id="{84942258-A15C-A94F-A6F5-C22FC80F9B9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0543"/>
          <a:stretch/>
        </p:blipFill>
        <p:spPr>
          <a:xfrm>
            <a:off x="6831105" y="845819"/>
            <a:ext cx="5360895" cy="60121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13721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97</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0"/>
            <a:ext cx="12192000" cy="845820"/>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0" y="1798970"/>
              <a:ext cx="11906451" cy="656303"/>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latin typeface="Calibri" panose="020F0502020204030204" pitchFamily="34" charset="0"/>
                  <a:cs typeface="Calibri" panose="020F0502020204030204" pitchFamily="34" charset="0"/>
                </a:rPr>
                <a:t>Executive Function in High School</a:t>
              </a:r>
              <a:endParaRPr lang="en-US" sz="1800" dirty="0">
                <a:latin typeface="Calibri" panose="020F0502020204030204" pitchFamily="34" charset="0"/>
                <a:cs typeface="Calibri" panose="020F0502020204030204" pitchFamily="34" charset="0"/>
              </a:endParaRPr>
            </a:p>
          </p:txBody>
        </p:sp>
      </p:grpSp>
      <p:sp>
        <p:nvSpPr>
          <p:cNvPr id="2" name="Text Placeholder 35">
            <a:extLst>
              <a:ext uri="{FF2B5EF4-FFF2-40B4-BE49-F238E27FC236}">
                <a16:creationId xmlns:a16="http://schemas.microsoft.com/office/drawing/2014/main" id="{71C5C14B-8BE8-418A-B485-A88135AD8F94}"/>
              </a:ext>
            </a:extLst>
          </p:cNvPr>
          <p:cNvSpPr txBox="1">
            <a:spLocks/>
          </p:cNvSpPr>
          <p:nvPr/>
        </p:nvSpPr>
        <p:spPr>
          <a:xfrm>
            <a:off x="0" y="936840"/>
            <a:ext cx="6409765" cy="5665979"/>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chemeClr val="bg2">
                    <a:lumMod val="25000"/>
                  </a:schemeClr>
                </a:solidFill>
                <a:latin typeface="Calibri" panose="020F0502020204030204" pitchFamily="34" charset="0"/>
                <a:cs typeface="Calibri" panose="020F0502020204030204" pitchFamily="34" charset="0"/>
              </a:rPr>
              <a:t>Resources</a:t>
            </a:r>
          </a:p>
          <a:p>
            <a:pPr marL="520700" indent="-292100"/>
            <a:r>
              <a:rPr lang="en-US" sz="2400" dirty="0">
                <a:latin typeface="Calibri" panose="020F0502020204030204" pitchFamily="34" charset="0"/>
                <a:cs typeface="Calibri" panose="020F0502020204030204" pitchFamily="34" charset="0"/>
                <a:hlinkClick r:id="rId2"/>
              </a:rPr>
              <a:t>I’m Determined</a:t>
            </a:r>
            <a:r>
              <a:rPr lang="en-US" sz="2400" dirty="0">
                <a:latin typeface="Calibri" panose="020F0502020204030204" pitchFamily="34" charset="0"/>
                <a:cs typeface="Calibri" panose="020F0502020204030204" pitchFamily="34" charset="0"/>
              </a:rPr>
              <a:t>: to promote self-advocacy and other required skills for self-determination and increased independence. Descriptions, tools, and resources.</a:t>
            </a:r>
          </a:p>
          <a:p>
            <a:pPr marL="520700" indent="-292100"/>
            <a:r>
              <a:rPr lang="en-US" sz="2400" dirty="0">
                <a:latin typeface="Calibri" panose="020F0502020204030204" pitchFamily="34" charset="0"/>
                <a:cs typeface="Calibri" panose="020F0502020204030204" pitchFamily="34" charset="0"/>
              </a:rPr>
              <a:t>IRIS (Vanderbilt): </a:t>
            </a:r>
            <a:r>
              <a:rPr lang="en-US" sz="2400" dirty="0">
                <a:latin typeface="Calibri" panose="020F0502020204030204" pitchFamily="34" charset="0"/>
                <a:cs typeface="Calibri" panose="020F0502020204030204" pitchFamily="34" charset="0"/>
                <a:hlinkClick r:id="rId3"/>
              </a:rPr>
              <a:t>Time Management</a:t>
            </a:r>
            <a:r>
              <a:rPr lang="en-US"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hlinkClick r:id="rId4"/>
              </a:rPr>
              <a:t>Materials Organization</a:t>
            </a:r>
            <a:endParaRPr lang="en-US" sz="2400" dirty="0">
              <a:latin typeface="Calibri" panose="020F0502020204030204" pitchFamily="34" charset="0"/>
              <a:cs typeface="Calibri" panose="020F0502020204030204" pitchFamily="34" charset="0"/>
            </a:endParaRPr>
          </a:p>
          <a:p>
            <a:pPr marL="520700" indent="-292100"/>
            <a:r>
              <a:rPr lang="en-US" sz="2400" dirty="0">
                <a:latin typeface="Calibri" panose="020F0502020204030204" pitchFamily="34" charset="0"/>
                <a:cs typeface="Calibri" panose="020F0502020204030204" pitchFamily="34" charset="0"/>
              </a:rPr>
              <a:t>Columbia Regional Inclusive Services: </a:t>
            </a:r>
            <a:r>
              <a:rPr lang="en-US" sz="2400" dirty="0">
                <a:latin typeface="Calibri" panose="020F0502020204030204" pitchFamily="34" charset="0"/>
                <a:cs typeface="Calibri" panose="020F0502020204030204" pitchFamily="34" charset="0"/>
                <a:hlinkClick r:id="rId5"/>
              </a:rPr>
              <a:t>Executive Function</a:t>
            </a:r>
            <a:r>
              <a:rPr lang="en-US" sz="2400" dirty="0">
                <a:latin typeface="Calibri" panose="020F0502020204030204" pitchFamily="34" charset="0"/>
                <a:cs typeface="Calibri" panose="020F0502020204030204" pitchFamily="34" charset="0"/>
              </a:rPr>
              <a:t>-excellent site describing executive function with strategies and resource to teach skills</a:t>
            </a:r>
          </a:p>
          <a:p>
            <a:pPr marL="520700" indent="-292100"/>
            <a:r>
              <a:rPr lang="en-US" sz="2400" dirty="0">
                <a:latin typeface="Calibri" panose="020F0502020204030204" pitchFamily="34" charset="0"/>
                <a:cs typeface="Calibri" panose="020F0502020204030204" pitchFamily="34" charset="0"/>
              </a:rPr>
              <a:t>Social Thinking: </a:t>
            </a:r>
            <a:r>
              <a:rPr lang="en-US" sz="2400" dirty="0">
                <a:latin typeface="Calibri" panose="020F0502020204030204" pitchFamily="34" charset="0"/>
                <a:cs typeface="Calibri" panose="020F0502020204030204" pitchFamily="34" charset="0"/>
                <a:hlinkClick r:id="rId6"/>
              </a:rPr>
              <a:t>Free downloads and social thinking worksheets</a:t>
            </a:r>
            <a:endParaRPr lang="en-US" sz="24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AE097E78-E1A8-10E2-6584-AFA7866E90AA}"/>
              </a:ext>
            </a:extLst>
          </p:cNvPr>
          <p:cNvPicPr>
            <a:picLocks noChangeAspect="1"/>
          </p:cNvPicPr>
          <p:nvPr/>
        </p:nvPicPr>
        <p:blipFill rotWithShape="1">
          <a:blip r:embed="rId7"/>
          <a:srcRect l="16838" t="23988" r="67206" b="20065"/>
          <a:stretch/>
        </p:blipFill>
        <p:spPr>
          <a:xfrm>
            <a:off x="6892912" y="1223682"/>
            <a:ext cx="5049706" cy="4979894"/>
          </a:xfrm>
          <a:prstGeom prst="rect">
            <a:avLst/>
          </a:prstGeom>
        </p:spPr>
      </p:pic>
    </p:spTree>
    <p:extLst>
      <p:ext uri="{BB962C8B-B14F-4D97-AF65-F5344CB8AC3E}">
        <p14:creationId xmlns:p14="http://schemas.microsoft.com/office/powerpoint/2010/main" val="27428135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FE32E5-E969-41B5-9854-2B7067549FE3}" type="slidenum">
              <a:rPr lang="en-US" smtClean="0"/>
              <a:pPr/>
              <a:t>98</a:t>
            </a:fld>
            <a:endParaRPr lang="en-US" dirty="0"/>
          </a:p>
        </p:txBody>
      </p:sp>
      <p:grpSp>
        <p:nvGrpSpPr>
          <p:cNvPr id="8" name="Group 7">
            <a:extLst>
              <a:ext uri="{FF2B5EF4-FFF2-40B4-BE49-F238E27FC236}">
                <a16:creationId xmlns:a16="http://schemas.microsoft.com/office/drawing/2014/main" id="{694DB3B8-CEBE-E84A-BE71-3DC33B933242}"/>
              </a:ext>
            </a:extLst>
          </p:cNvPr>
          <p:cNvGrpSpPr/>
          <p:nvPr/>
        </p:nvGrpSpPr>
        <p:grpSpPr>
          <a:xfrm>
            <a:off x="0" y="-1"/>
            <a:ext cx="12192000" cy="965201"/>
            <a:chOff x="0" y="1769807"/>
            <a:chExt cx="12192000" cy="737418"/>
          </a:xfrm>
        </p:grpSpPr>
        <p:sp>
          <p:nvSpPr>
            <p:cNvPr id="4" name="Text Placeholder 12">
              <a:extLst>
                <a:ext uri="{FF2B5EF4-FFF2-40B4-BE49-F238E27FC236}">
                  <a16:creationId xmlns:a16="http://schemas.microsoft.com/office/drawing/2014/main" id="{7EEFB92C-7DF3-DE90-BE50-2E71A21E8880}"/>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9C75B40D-384E-4380-AF62-C4C0E39CBC3E}"/>
                </a:ext>
              </a:extLst>
            </p:cNvPr>
            <p:cNvSpPr txBox="1">
              <a:spLocks/>
            </p:cNvSpPr>
            <p:nvPr/>
          </p:nvSpPr>
          <p:spPr>
            <a:xfrm>
              <a:off x="1651409" y="1941680"/>
              <a:ext cx="8889181" cy="393671"/>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Social Communication</a:t>
              </a:r>
              <a:endParaRPr lang="en-US" sz="2800" dirty="0">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64F08ED8-90F2-F74A-7337-73E09674D3F7}"/>
              </a:ext>
            </a:extLst>
          </p:cNvPr>
          <p:cNvSpPr txBox="1"/>
          <p:nvPr/>
        </p:nvSpPr>
        <p:spPr>
          <a:xfrm>
            <a:off x="5246255" y="965198"/>
            <a:ext cx="6539345" cy="5940088"/>
          </a:xfrm>
          <a:prstGeom prst="rect">
            <a:avLst/>
          </a:prstGeom>
          <a:noFill/>
        </p:spPr>
        <p:txBody>
          <a:bodyPr wrap="square">
            <a:spAutoFit/>
          </a:bodyPr>
          <a:lstStyle/>
          <a:p>
            <a:pPr marL="403225" indent="-233363">
              <a:buFont typeface="Arial" panose="020B0604020202020204" pitchFamily="34" charset="0"/>
              <a:buChar char="•"/>
            </a:pPr>
            <a:r>
              <a:rPr lang="en-US" sz="3200" dirty="0">
                <a:latin typeface="Calibri" panose="020F0502020204030204" pitchFamily="34" charset="0"/>
                <a:cs typeface="Calibri" panose="020F0502020204030204" pitchFamily="34" charset="0"/>
              </a:rPr>
              <a:t>Everyone learns and practices social communication throughout life</a:t>
            </a:r>
          </a:p>
          <a:p>
            <a:pPr marL="403225" indent="-233363">
              <a:buFont typeface="Arial" panose="020B0604020202020204" pitchFamily="34" charset="0"/>
              <a:buChar char="•"/>
            </a:pPr>
            <a:r>
              <a:rPr lang="en-US" sz="3200" dirty="0">
                <a:latin typeface="Calibri" panose="020F0502020204030204" pitchFamily="34" charset="0"/>
                <a:cs typeface="Calibri" panose="020F0502020204030204" pitchFamily="34" charset="0"/>
              </a:rPr>
              <a:t>Societal expectations for EVERYONE </a:t>
            </a:r>
          </a:p>
          <a:p>
            <a:pPr marL="403225" indent="-233363">
              <a:buFont typeface="Arial" panose="020B0604020202020204" pitchFamily="34" charset="0"/>
              <a:buChar char="•"/>
            </a:pPr>
            <a:r>
              <a:rPr lang="en-US" sz="3200" dirty="0">
                <a:latin typeface="Calibri" panose="020F0502020204030204" pitchFamily="34" charset="0"/>
                <a:cs typeface="Calibri" panose="020F0502020204030204" pitchFamily="34" charset="0"/>
              </a:rPr>
              <a:t>Individual decision to target skills</a:t>
            </a:r>
          </a:p>
          <a:p>
            <a:pPr marL="403225" indent="-233363">
              <a:buFont typeface="Arial" panose="020B0604020202020204" pitchFamily="34" charset="0"/>
              <a:buChar char="•"/>
            </a:pPr>
            <a:r>
              <a:rPr lang="en-US" sz="3200" dirty="0">
                <a:latin typeface="Calibri" panose="020F0502020204030204" pitchFamily="34" charset="0"/>
                <a:cs typeface="Calibri" panose="020F0502020204030204" pitchFamily="34" charset="0"/>
              </a:rPr>
              <a:t>Best practice approaches </a:t>
            </a:r>
          </a:p>
          <a:p>
            <a:pPr marL="860425" lvl="1" indent="-233363">
              <a:buFont typeface="Arial" panose="020B0604020202020204" pitchFamily="34" charset="0"/>
              <a:buChar char="•"/>
            </a:pPr>
            <a:r>
              <a:rPr lang="en-US" sz="2800" dirty="0">
                <a:latin typeface="Calibri" panose="020F0502020204030204" pitchFamily="34" charset="0"/>
                <a:cs typeface="Calibri" panose="020F0502020204030204" pitchFamily="34" charset="0"/>
              </a:rPr>
              <a:t>Breaking it down</a:t>
            </a:r>
          </a:p>
          <a:p>
            <a:pPr marL="860425" lvl="1" indent="-233363">
              <a:buFont typeface="Arial" panose="020B0604020202020204" pitchFamily="34" charset="0"/>
              <a:buChar char="•"/>
            </a:pPr>
            <a:r>
              <a:rPr lang="en-US" sz="2800" dirty="0">
                <a:latin typeface="Calibri" panose="020F0502020204030204" pitchFamily="34" charset="0"/>
                <a:cs typeface="Calibri" panose="020F0502020204030204" pitchFamily="34" charset="0"/>
              </a:rPr>
              <a:t>Showing, practicing, feedback</a:t>
            </a:r>
          </a:p>
          <a:p>
            <a:pPr marL="860425" lvl="1" indent="-233363">
              <a:buFont typeface="Arial" panose="020B0604020202020204" pitchFamily="34" charset="0"/>
              <a:buChar char="•"/>
            </a:pPr>
            <a:r>
              <a:rPr lang="en-US" sz="2800" dirty="0">
                <a:latin typeface="Calibri" panose="020F0502020204030204" pitchFamily="34" charset="0"/>
                <a:cs typeface="Calibri" panose="020F0502020204030204" pitchFamily="34" charset="0"/>
              </a:rPr>
              <a:t>Across contexts (for generalization)</a:t>
            </a:r>
          </a:p>
          <a:p>
            <a:pPr marL="860425" lvl="1" indent="-233363">
              <a:buFont typeface="Arial" panose="020B0604020202020204" pitchFamily="34" charset="0"/>
              <a:buChar char="•"/>
            </a:pPr>
            <a:r>
              <a:rPr lang="en-US" sz="2800" dirty="0">
                <a:latin typeface="Calibri" panose="020F0502020204030204" pitchFamily="34" charset="0"/>
                <a:cs typeface="Calibri" panose="020F0502020204030204" pitchFamily="34" charset="0"/>
              </a:rPr>
              <a:t>Supports faded</a:t>
            </a:r>
          </a:p>
          <a:p>
            <a:pPr marL="860425" lvl="1" indent="-233363">
              <a:buFont typeface="Arial" panose="020B0604020202020204" pitchFamily="34" charset="0"/>
              <a:buChar char="•"/>
            </a:pPr>
            <a:r>
              <a:rPr lang="en-US" sz="2800" dirty="0">
                <a:latin typeface="Calibri" panose="020F0502020204030204" pitchFamily="34" charset="0"/>
                <a:cs typeface="Calibri" panose="020F0502020204030204" pitchFamily="34" charset="0"/>
              </a:rPr>
              <a:t>Continued practice</a:t>
            </a:r>
          </a:p>
          <a:p>
            <a:pPr marL="860425" lvl="1" indent="-233363">
              <a:buFont typeface="Arial" panose="020B0604020202020204" pitchFamily="34" charset="0"/>
              <a:buChar char="•"/>
            </a:pPr>
            <a:r>
              <a:rPr lang="en-US" sz="2800" dirty="0">
                <a:latin typeface="Calibri" panose="020F0502020204030204" pitchFamily="34" charset="0"/>
                <a:cs typeface="Calibri" panose="020F0502020204030204" pitchFamily="34" charset="0"/>
              </a:rPr>
              <a:t>Managing anxiety</a:t>
            </a:r>
          </a:p>
          <a:p>
            <a:pPr marL="860425" lvl="1" indent="-233363">
              <a:buFont typeface="Arial" panose="020B0604020202020204" pitchFamily="34" charset="0"/>
              <a:buChar char="•"/>
            </a:pPr>
            <a:r>
              <a:rPr lang="en-US" sz="2800" dirty="0">
                <a:latin typeface="Calibri" panose="020F0502020204030204" pitchFamily="34" charset="0"/>
                <a:cs typeface="Calibri" panose="020F0502020204030204" pitchFamily="34" charset="0"/>
              </a:rPr>
              <a:t>Not perfect for anyone</a:t>
            </a:r>
          </a:p>
          <a:p>
            <a:pPr marL="682625" lvl="1"/>
            <a:endParaRPr lang="en-US" sz="2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6" name="Picture 15" descr="Two women sitting on a bench">
            <a:extLst>
              <a:ext uri="{FF2B5EF4-FFF2-40B4-BE49-F238E27FC236}">
                <a16:creationId xmlns:a16="http://schemas.microsoft.com/office/drawing/2014/main" id="{7238CB90-4E64-02E1-3778-FE766BFA97D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4993" t="10794" r="28240" b="7608"/>
          <a:stretch/>
        </p:blipFill>
        <p:spPr>
          <a:xfrm>
            <a:off x="0" y="965200"/>
            <a:ext cx="5246255" cy="5892802"/>
          </a:xfrm>
          <a:prstGeom prst="rect">
            <a:avLst/>
          </a:prstGeom>
        </p:spPr>
      </p:pic>
    </p:spTree>
    <p:extLst>
      <p:ext uri="{BB962C8B-B14F-4D97-AF65-F5344CB8AC3E}">
        <p14:creationId xmlns:p14="http://schemas.microsoft.com/office/powerpoint/2010/main" val="17998351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A13E6-44E9-D260-9B6D-4F2CA47B92B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39DFAA-1BB1-CD64-AEDD-9217E5E9F73A}"/>
              </a:ext>
            </a:extLst>
          </p:cNvPr>
          <p:cNvSpPr>
            <a:spLocks noGrp="1"/>
          </p:cNvSpPr>
          <p:nvPr>
            <p:ph type="sldNum" sz="quarter" idx="12"/>
          </p:nvPr>
        </p:nvSpPr>
        <p:spPr/>
        <p:txBody>
          <a:bodyPr/>
          <a:lstStyle/>
          <a:p>
            <a:fld id="{DAFE32E5-E969-41B5-9854-2B7067549FE3}" type="slidenum">
              <a:rPr lang="en-US" smtClean="0"/>
              <a:pPr/>
              <a:t>99</a:t>
            </a:fld>
            <a:endParaRPr lang="en-US" dirty="0"/>
          </a:p>
        </p:txBody>
      </p:sp>
      <p:grpSp>
        <p:nvGrpSpPr>
          <p:cNvPr id="8" name="Group 7">
            <a:extLst>
              <a:ext uri="{FF2B5EF4-FFF2-40B4-BE49-F238E27FC236}">
                <a16:creationId xmlns:a16="http://schemas.microsoft.com/office/drawing/2014/main" id="{2BC0BF80-4091-1B12-3209-AD26C329F540}"/>
              </a:ext>
            </a:extLst>
          </p:cNvPr>
          <p:cNvGrpSpPr/>
          <p:nvPr/>
        </p:nvGrpSpPr>
        <p:grpSpPr>
          <a:xfrm>
            <a:off x="0" y="-1"/>
            <a:ext cx="12192000" cy="965201"/>
            <a:chOff x="0" y="1769807"/>
            <a:chExt cx="12192000" cy="737418"/>
          </a:xfrm>
        </p:grpSpPr>
        <p:sp>
          <p:nvSpPr>
            <p:cNvPr id="4" name="Text Placeholder 12">
              <a:extLst>
                <a:ext uri="{FF2B5EF4-FFF2-40B4-BE49-F238E27FC236}">
                  <a16:creationId xmlns:a16="http://schemas.microsoft.com/office/drawing/2014/main" id="{FA9A9E66-0FFF-1287-E9D3-E73C34B51EAE}"/>
                </a:ext>
              </a:extLst>
            </p:cNvPr>
            <p:cNvSpPr txBox="1">
              <a:spLocks/>
            </p:cNvSpPr>
            <p:nvPr/>
          </p:nvSpPr>
          <p:spPr>
            <a:xfrm>
              <a:off x="0" y="1769807"/>
              <a:ext cx="12192000" cy="73741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chemeClr val="bg1"/>
                </a:solidFill>
                <a:latin typeface="Calibri" panose="020F0502020204030204" pitchFamily="34" charset="0"/>
                <a:cs typeface="Calibri" panose="020F0502020204030204" pitchFamily="34" charset="0"/>
              </a:endParaRPr>
            </a:p>
          </p:txBody>
        </p:sp>
        <p:sp>
          <p:nvSpPr>
            <p:cNvPr id="5" name="Text Placeholder 35">
              <a:extLst>
                <a:ext uri="{FF2B5EF4-FFF2-40B4-BE49-F238E27FC236}">
                  <a16:creationId xmlns:a16="http://schemas.microsoft.com/office/drawing/2014/main" id="{A3956C2B-40EE-57C6-65BC-DF7FA7EF9FC4}"/>
                </a:ext>
              </a:extLst>
            </p:cNvPr>
            <p:cNvSpPr txBox="1">
              <a:spLocks/>
            </p:cNvSpPr>
            <p:nvPr/>
          </p:nvSpPr>
          <p:spPr>
            <a:xfrm>
              <a:off x="1651409" y="1941680"/>
              <a:ext cx="8889181" cy="393671"/>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Calibri" panose="020F0502020204030204" pitchFamily="34" charset="0"/>
                  <a:cs typeface="Calibri" panose="020F0502020204030204" pitchFamily="34" charset="0"/>
                </a:rPr>
                <a:t>Social Communication</a:t>
              </a:r>
              <a:endParaRPr lang="en-US" sz="2800" dirty="0">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E33C1DD5-3B37-0EE6-73D8-57ACA1258569}"/>
              </a:ext>
            </a:extLst>
          </p:cNvPr>
          <p:cNvSpPr txBox="1"/>
          <p:nvPr/>
        </p:nvSpPr>
        <p:spPr>
          <a:xfrm>
            <a:off x="0" y="1065182"/>
            <a:ext cx="6822141" cy="5447645"/>
          </a:xfrm>
          <a:prstGeom prst="rect">
            <a:avLst/>
          </a:prstGeom>
          <a:noFill/>
        </p:spPr>
        <p:txBody>
          <a:bodyPr wrap="square">
            <a:spAutoFit/>
          </a:bodyPr>
          <a:lstStyle/>
          <a:p>
            <a:pPr marL="403225" indent="-233363">
              <a:buFont typeface="Arial" panose="020B0604020202020204" pitchFamily="34" charset="0"/>
              <a:buChar char="•"/>
            </a:pPr>
            <a:r>
              <a:rPr lang="en-US" sz="2800" dirty="0">
                <a:latin typeface="Calibri" panose="020F0502020204030204" pitchFamily="34" charset="0"/>
                <a:cs typeface="Calibri" panose="020F0502020204030204" pitchFamily="34" charset="0"/>
              </a:rPr>
              <a:t>Social Cognition</a:t>
            </a:r>
          </a:p>
          <a:p>
            <a:pPr marL="690563" lvl="1" indent="-179388">
              <a:buFont typeface="Arial" panose="020B0604020202020204" pitchFamily="34" charset="0"/>
              <a:buChar char="•"/>
            </a:pPr>
            <a:r>
              <a:rPr lang="en-US" sz="2400" dirty="0">
                <a:latin typeface="Calibri" panose="020F0502020204030204" pitchFamily="34" charset="0"/>
                <a:cs typeface="Calibri" panose="020F0502020204030204" pitchFamily="34" charset="0"/>
              </a:rPr>
              <a:t>Theory of Mind</a:t>
            </a:r>
          </a:p>
          <a:p>
            <a:pPr lvl="2" indent="-169863">
              <a:buFont typeface="Arial" panose="020B0604020202020204" pitchFamily="34" charset="0"/>
              <a:buChar char="•"/>
            </a:pPr>
            <a:r>
              <a:rPr lang="en-US" sz="2400" dirty="0">
                <a:latin typeface="Calibri" panose="020F0502020204030204" pitchFamily="34" charset="0"/>
                <a:cs typeface="Calibri" panose="020F0502020204030204" pitchFamily="34" charset="0"/>
              </a:rPr>
              <a:t>Perspectives of others are different</a:t>
            </a:r>
          </a:p>
          <a:p>
            <a:pPr lvl="2" indent="-169863">
              <a:buFont typeface="Arial" panose="020B0604020202020204" pitchFamily="34" charset="0"/>
              <a:buChar char="•"/>
            </a:pPr>
            <a:r>
              <a:rPr lang="en-US" sz="2400" dirty="0">
                <a:latin typeface="Calibri" panose="020F0502020204030204" pitchFamily="34" charset="0"/>
                <a:cs typeface="Calibri" panose="020F0502020204030204" pitchFamily="34" charset="0"/>
              </a:rPr>
              <a:t>Inferring intentions and fact-fiction</a:t>
            </a:r>
          </a:p>
          <a:p>
            <a:pPr lvl="2" indent="-169863">
              <a:buFont typeface="Arial" panose="020B0604020202020204" pitchFamily="34" charset="0"/>
              <a:buChar char="•"/>
            </a:pPr>
            <a:r>
              <a:rPr lang="en-US" sz="2400" dirty="0">
                <a:latin typeface="Calibri" panose="020F0502020204030204" pitchFamily="34" charset="0"/>
                <a:cs typeface="Calibri" panose="020F0502020204030204" pitchFamily="34" charset="0"/>
              </a:rPr>
              <a:t>Interpreting sarcasm, inuendo</a:t>
            </a:r>
          </a:p>
          <a:p>
            <a:pPr lvl="2" indent="-169863">
              <a:buFont typeface="Arial" panose="020B0604020202020204" pitchFamily="34" charset="0"/>
              <a:buChar char="•"/>
            </a:pPr>
            <a:r>
              <a:rPr lang="en-US" sz="2400" dirty="0">
                <a:latin typeface="Calibri" panose="020F0502020204030204" pitchFamily="34" charset="0"/>
                <a:cs typeface="Calibri" panose="020F0502020204030204" pitchFamily="34" charset="0"/>
              </a:rPr>
              <a:t>How behavior affects others</a:t>
            </a:r>
          </a:p>
          <a:p>
            <a:pPr lvl="2" indent="-169863">
              <a:buFont typeface="Arial" panose="020B0604020202020204" pitchFamily="34" charset="0"/>
              <a:buChar char="•"/>
            </a:pPr>
            <a:r>
              <a:rPr lang="en-US" sz="2400" dirty="0">
                <a:latin typeface="Calibri" panose="020F0502020204030204" pitchFamily="34" charset="0"/>
                <a:cs typeface="Calibri" panose="020F0502020204030204" pitchFamily="34" charset="0"/>
              </a:rPr>
              <a:t>Have </a:t>
            </a:r>
            <a:r>
              <a:rPr lang="en-US" sz="2400" i="1" dirty="0">
                <a:latin typeface="Calibri" panose="020F0502020204030204" pitchFamily="34" charset="0"/>
                <a:cs typeface="Calibri" panose="020F0502020204030204" pitchFamily="34" charset="0"/>
              </a:rPr>
              <a:t>affective</a:t>
            </a:r>
            <a:r>
              <a:rPr lang="en-US" sz="2400" dirty="0">
                <a:latin typeface="Calibri" panose="020F0502020204030204" pitchFamily="34" charset="0"/>
                <a:cs typeface="Calibri" panose="020F0502020204030204" pitchFamily="34" charset="0"/>
              </a:rPr>
              <a:t> empathy-can feel emotions when they see them </a:t>
            </a:r>
          </a:p>
          <a:p>
            <a:pPr lvl="2" indent="-169863">
              <a:buFont typeface="Arial" panose="020B0604020202020204" pitchFamily="34" charset="0"/>
              <a:buChar char="•"/>
            </a:pPr>
            <a:r>
              <a:rPr lang="en-US" sz="2400" dirty="0">
                <a:latin typeface="Calibri" panose="020F0502020204030204" pitchFamily="34" charset="0"/>
                <a:cs typeface="Calibri" panose="020F0502020204030204" pitchFamily="34" charset="0"/>
              </a:rPr>
              <a:t>Struggle with </a:t>
            </a:r>
            <a:r>
              <a:rPr lang="en-US" sz="2400" i="1" dirty="0">
                <a:latin typeface="Calibri" panose="020F0502020204030204" pitchFamily="34" charset="0"/>
                <a:cs typeface="Calibri" panose="020F0502020204030204" pitchFamily="34" charset="0"/>
              </a:rPr>
              <a:t>cognitive</a:t>
            </a:r>
            <a:r>
              <a:rPr lang="en-US" sz="2400" dirty="0">
                <a:latin typeface="Calibri" panose="020F0502020204030204" pitchFamily="34" charset="0"/>
                <a:cs typeface="Calibri" panose="020F0502020204030204" pitchFamily="34" charset="0"/>
              </a:rPr>
              <a:t> empathy-describing emotions or meaning as others experience </a:t>
            </a:r>
          </a:p>
          <a:p>
            <a:pPr marL="690563" lvl="1" indent="-179388">
              <a:buFont typeface="Arial" panose="020B0604020202020204" pitchFamily="34" charset="0"/>
              <a:buChar char="•"/>
            </a:pPr>
            <a:endParaRPr lang="en-US" sz="800" dirty="0">
              <a:latin typeface="Calibri" panose="020F0502020204030204" pitchFamily="34" charset="0"/>
              <a:cs typeface="Calibri" panose="020F0502020204030204" pitchFamily="34" charset="0"/>
            </a:endParaRPr>
          </a:p>
          <a:p>
            <a:pPr marL="690563" lvl="1" indent="-179388">
              <a:buFont typeface="Arial" panose="020B0604020202020204" pitchFamily="34" charset="0"/>
              <a:buChar char="•"/>
            </a:pPr>
            <a:r>
              <a:rPr lang="en-US" sz="2400" dirty="0">
                <a:latin typeface="Calibri" panose="020F0502020204030204" pitchFamily="34" charset="0"/>
                <a:cs typeface="Calibri" panose="020F0502020204030204" pitchFamily="34" charset="0"/>
              </a:rPr>
              <a:t>Central Coherence</a:t>
            </a:r>
          </a:p>
          <a:p>
            <a:pPr marL="1147763" lvl="3" indent="-179388">
              <a:buFont typeface="Arial" panose="020B0604020202020204" pitchFamily="34" charset="0"/>
              <a:buChar char="•"/>
            </a:pPr>
            <a:r>
              <a:rPr lang="en-US" sz="2400" dirty="0">
                <a:latin typeface="Calibri" panose="020F0502020204030204" pitchFamily="34" charset="0"/>
                <a:cs typeface="Calibri" panose="020F0502020204030204" pitchFamily="34" charset="0"/>
              </a:rPr>
              <a:t>Over-focus on details and seeing big picture</a:t>
            </a:r>
          </a:p>
          <a:p>
            <a:pPr marL="1201738" lvl="2" indent="-171450">
              <a:buFont typeface="Arial" panose="020B0604020202020204" pitchFamily="34" charset="0"/>
              <a:buChar char="•"/>
            </a:pPr>
            <a:r>
              <a:rPr lang="en-US" sz="2400" dirty="0">
                <a:latin typeface="Calibri" panose="020F0502020204030204" pitchFamily="34" charset="0"/>
                <a:cs typeface="Calibri" panose="020F0502020204030204" pitchFamily="34" charset="0"/>
              </a:rPr>
              <a:t>Literal thinking and generalization difficulty</a:t>
            </a:r>
          </a:p>
          <a:p>
            <a:pPr marL="682625" lvl="1"/>
            <a:endParaRPr lang="en-US" sz="2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6" name="Picture 5" descr="A close-up of a head with a brain">
            <a:extLst>
              <a:ext uri="{FF2B5EF4-FFF2-40B4-BE49-F238E27FC236}">
                <a16:creationId xmlns:a16="http://schemas.microsoft.com/office/drawing/2014/main" id="{8297EB08-ABE7-50C0-8A2F-952317DB9B3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flipH="1">
            <a:off x="6983505" y="965201"/>
            <a:ext cx="5208493" cy="5892800"/>
          </a:xfrm>
          <a:prstGeom prst="rect">
            <a:avLst/>
          </a:prstGeom>
        </p:spPr>
      </p:pic>
    </p:spTree>
    <p:extLst>
      <p:ext uri="{BB962C8B-B14F-4D97-AF65-F5344CB8AC3E}">
        <p14:creationId xmlns:p14="http://schemas.microsoft.com/office/powerpoint/2010/main" val="27538822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bold sophisticated presentation</Template>
  <TotalTime>44912</TotalTime>
  <Words>9697</Words>
  <Application>Microsoft Office PowerPoint</Application>
  <PresentationFormat>Widescreen</PresentationFormat>
  <Paragraphs>1119</Paragraphs>
  <Slides>117</Slides>
  <Notes>64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117</vt:i4>
      </vt:variant>
    </vt:vector>
  </HeadingPairs>
  <TitlesOfParts>
    <vt:vector size="126" baseType="lpstr">
      <vt:lpstr>Arial</vt:lpstr>
      <vt:lpstr>Arial Black</vt:lpstr>
      <vt:lpstr>Berlin Sans FB</vt:lpstr>
      <vt:lpstr>Calibri</vt:lpstr>
      <vt:lpstr>Calibri Light</vt:lpstr>
      <vt:lpstr>Corbel</vt:lpstr>
      <vt:lpstr>Guardian TextSans Web</vt:lpstr>
      <vt:lpstr>Jumble</vt:lpstr>
      <vt:lpstr>Office Theme</vt:lpstr>
      <vt:lpstr>Promoting College Readiness for Individuals with Intellectual &amp; Developmental Disabilities (IDD) and Autism Spectrum Disorder (ASD)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MRS IDD Training</dc:title>
  <dc:creator>Stacie Rulison</dc:creator>
  <cp:lastModifiedBy>Stacie Rulison</cp:lastModifiedBy>
  <cp:revision>337</cp:revision>
  <dcterms:created xsi:type="dcterms:W3CDTF">2022-09-26T12:28:59Z</dcterms:created>
  <dcterms:modified xsi:type="dcterms:W3CDTF">2024-02-11T20:02:29Z</dcterms:modified>
</cp:coreProperties>
</file>