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aleway SemiBold"/>
      <p:regular r:id="rId18"/>
      <p:bold r:id="rId19"/>
      <p:italic r:id="rId20"/>
      <p:boldItalic r:id="rId21"/>
    </p:embeddedFont>
    <p:embeddedFont>
      <p:font typeface="Corbel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bIip0P7Nb5Eiv9bDIgk0bgYip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SemiBold-italic.fntdata"/><Relationship Id="rId22" Type="http://schemas.openxmlformats.org/officeDocument/2006/relationships/font" Target="fonts/Corbel-regular.fntdata"/><Relationship Id="rId21" Type="http://schemas.openxmlformats.org/officeDocument/2006/relationships/font" Target="fonts/RalewaySemiBold-boldItalic.fntdata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Corbel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alewaySemiBold-bold.fntdata"/><Relationship Id="rId18" Type="http://schemas.openxmlformats.org/officeDocument/2006/relationships/font" Target="fonts/Raleway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34e22b512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b34e22b51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34e22b51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2b34e22b51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/>
          <p:nvPr/>
        </p:nvSpPr>
        <p:spPr>
          <a:xfrm>
            <a:off x="0" y="762000"/>
            <a:ext cx="9141619" cy="4429828"/>
          </a:xfrm>
          <a:prstGeom prst="rect">
            <a:avLst/>
          </a:prstGeom>
          <a:gradFill>
            <a:gsLst>
              <a:gs pos="0">
                <a:srgbClr val="016089"/>
              </a:gs>
              <a:gs pos="44000">
                <a:srgbClr val="0072A4"/>
              </a:gs>
              <a:gs pos="100000">
                <a:srgbClr val="0072A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9270263" y="762000"/>
            <a:ext cx="2925318" cy="4429828"/>
          </a:xfrm>
          <a:prstGeom prst="rect">
            <a:avLst/>
          </a:prstGeom>
          <a:solidFill>
            <a:srgbClr val="57585A">
              <a:alpha val="490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5"/>
          <p:cNvSpPr txBox="1"/>
          <p:nvPr>
            <p:ph type="ctrTitle"/>
          </p:nvPr>
        </p:nvSpPr>
        <p:spPr>
          <a:xfrm>
            <a:off x="443547" y="1141465"/>
            <a:ext cx="7315200" cy="29519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Raleway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473714" y="4209977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pic>
        <p:nvPicPr>
          <p:cNvPr descr="Logo&#10;&#10;Description automatically generated"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94" y="5340362"/>
            <a:ext cx="2242562" cy="134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512639" y="778109"/>
            <a:ext cx="2687762" cy="4389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3867912" y="778109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16"/>
          <p:cNvSpPr txBox="1"/>
          <p:nvPr>
            <p:ph idx="2" type="body"/>
          </p:nvPr>
        </p:nvSpPr>
        <p:spPr>
          <a:xfrm>
            <a:off x="3867912" y="1685459"/>
            <a:ext cx="3474720" cy="3481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1" name="Google Shape;21;p16"/>
          <p:cNvSpPr txBox="1"/>
          <p:nvPr>
            <p:ph idx="3" type="body"/>
          </p:nvPr>
        </p:nvSpPr>
        <p:spPr>
          <a:xfrm>
            <a:off x="7818463" y="778109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16"/>
          <p:cNvSpPr txBox="1"/>
          <p:nvPr>
            <p:ph idx="4" type="body"/>
          </p:nvPr>
        </p:nvSpPr>
        <p:spPr>
          <a:xfrm>
            <a:off x="7818463" y="1685459"/>
            <a:ext cx="3474720" cy="3481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512639" y="1123838"/>
            <a:ext cx="2687762" cy="404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3850532" y="758952"/>
            <a:ext cx="7315200" cy="4408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256032" y="1092370"/>
            <a:ext cx="2834640" cy="2428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  <a:defRPr b="0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3867912" y="868680"/>
            <a:ext cx="7315200" cy="4274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0" name="Google Shape;30;p22"/>
          <p:cNvSpPr txBox="1"/>
          <p:nvPr>
            <p:ph idx="2" type="body"/>
          </p:nvPr>
        </p:nvSpPr>
        <p:spPr>
          <a:xfrm>
            <a:off x="256032" y="3494176"/>
            <a:ext cx="2834640" cy="1648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758952"/>
            <a:ext cx="3443590" cy="4408329"/>
          </a:xfrm>
          <a:prstGeom prst="rect">
            <a:avLst/>
          </a:prstGeom>
          <a:gradFill>
            <a:gsLst>
              <a:gs pos="0">
                <a:srgbClr val="016089"/>
              </a:gs>
              <a:gs pos="44000">
                <a:srgbClr val="0072A4"/>
              </a:gs>
              <a:gs pos="100000">
                <a:srgbClr val="0072A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4"/>
          <p:cNvSpPr txBox="1"/>
          <p:nvPr>
            <p:ph type="title"/>
          </p:nvPr>
        </p:nvSpPr>
        <p:spPr>
          <a:xfrm>
            <a:off x="512639" y="1123838"/>
            <a:ext cx="2687762" cy="404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/>
          <p:nvPr/>
        </p:nvSpPr>
        <p:spPr>
          <a:xfrm>
            <a:off x="11815864" y="758952"/>
            <a:ext cx="384048" cy="4408329"/>
          </a:xfrm>
          <a:prstGeom prst="rect">
            <a:avLst/>
          </a:prstGeom>
          <a:solidFill>
            <a:srgbClr val="57585A">
              <a:alpha val="490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4"/>
          <p:cNvSpPr txBox="1"/>
          <p:nvPr>
            <p:ph idx="1" type="body"/>
          </p:nvPr>
        </p:nvSpPr>
        <p:spPr>
          <a:xfrm>
            <a:off x="3850532" y="758952"/>
            <a:ext cx="7315200" cy="4408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pic>
        <p:nvPicPr>
          <p:cNvPr descr="Logo&#10;&#10;Description automatically generated"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93794" y="5340362"/>
            <a:ext cx="2242562" cy="134553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nextup.work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transitioncurriculum.com/transitionplanning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transitioncurriculum.com/studentbusinessresources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Corey.Fineran@transitioncurriculum.com" TargetMode="External"/><Relationship Id="rId4" Type="http://schemas.openxmlformats.org/officeDocument/2006/relationships/hyperlink" Target="mailto:Lindsay.Zerull@transitioncurriculum.com" TargetMode="External"/><Relationship Id="rId5" Type="http://schemas.openxmlformats.org/officeDocument/2006/relationships/hyperlink" Target="mailto:Tiffany.Springer@transitioncurriculum.com" TargetMode="External"/><Relationship Id="rId6" Type="http://schemas.openxmlformats.org/officeDocument/2006/relationships/hyperlink" Target="https://transitioncurriculum.com" TargetMode="External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ctrTitle"/>
          </p:nvPr>
        </p:nvSpPr>
        <p:spPr>
          <a:xfrm>
            <a:off x="443547" y="1141465"/>
            <a:ext cx="7315200" cy="25038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47499"/>
              <a:buFont typeface="Raleway"/>
              <a:buNone/>
            </a:pPr>
            <a:r>
              <a:rPr lang="en-US" sz="3600"/>
              <a:t>How NextUp Transition Curriculum Can Enhance Your District’s Transition Program and Services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47499"/>
              <a:buFont typeface="Raleway"/>
              <a:buNone/>
            </a:pPr>
            <a:r>
              <a:t/>
            </a:r>
            <a:endParaRPr sz="3600"/>
          </a:p>
        </p:txBody>
      </p:sp>
      <p:sp>
        <p:nvSpPr>
          <p:cNvPr id="36" name="Google Shape;36;p1"/>
          <p:cNvSpPr txBox="1"/>
          <p:nvPr>
            <p:ph idx="1" type="subTitle"/>
          </p:nvPr>
        </p:nvSpPr>
        <p:spPr>
          <a:xfrm>
            <a:off x="443539" y="394643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MTSA Conference 2024</a:t>
            </a:r>
            <a:endParaRPr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7" name="Google Shape;37;p1"/>
          <p:cNvSpPr txBox="1"/>
          <p:nvPr/>
        </p:nvSpPr>
        <p:spPr>
          <a:xfrm>
            <a:off x="9659200" y="1731175"/>
            <a:ext cx="22329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9679200" y="1141475"/>
            <a:ext cx="20733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Take our pre-session survey! </a:t>
            </a:r>
            <a:endParaRPr b="1" i="0" sz="17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9" name="Google Shape;3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964" y="2289075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512640" y="758953"/>
            <a:ext cx="2347162" cy="440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</a:pPr>
            <a:r>
              <a:rPr lang="en-US"/>
              <a:t>Our</a:t>
            </a:r>
            <a:br>
              <a:rPr lang="en-US"/>
            </a:br>
            <a:r>
              <a:rPr lang="en-US"/>
              <a:t>Mission</a:t>
            </a:r>
            <a:endParaRPr/>
          </a:p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6096000" y="754334"/>
            <a:ext cx="5375968" cy="4408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Founded in 2015, NextUp was </a:t>
            </a:r>
            <a:r>
              <a:rPr b="1" lang="en-US" sz="1600">
                <a:latin typeface="Raleway SemiBold"/>
                <a:ea typeface="Raleway SemiBold"/>
                <a:cs typeface="Raleway SemiBold"/>
                <a:sym typeface="Raleway SemiBold"/>
              </a:rPr>
              <a:t>created by experienced transition educators and professionals</a:t>
            </a:r>
            <a:r>
              <a:rPr lang="en-US" sz="1600"/>
              <a:t> with a passion for guiding students toward competitive employment and independent living.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b="1" lang="en-US" sz="1600"/>
              <a:t>Our mission: </a:t>
            </a:r>
            <a:r>
              <a:rPr lang="en-US" sz="1600"/>
              <a:t>To serve educators and students by providing adaptable, comprehensive, and relevant transition curriculum to promote competitive employment, post-secondary training, and independent living success.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Here at NextUp, </a:t>
            </a:r>
            <a:r>
              <a:rPr b="1" lang="en-US" sz="1600">
                <a:latin typeface="Raleway SemiBold"/>
                <a:ea typeface="Raleway SemiBold"/>
                <a:cs typeface="Raleway SemiBold"/>
                <a:sym typeface="Raleway SemiBold"/>
              </a:rPr>
              <a:t>our success is when each student experiences success </a:t>
            </a:r>
            <a:r>
              <a:rPr lang="en-US" sz="1600"/>
              <a:t>in their transition from high school to life after graduation.</a:t>
            </a:r>
            <a:endParaRPr/>
          </a:p>
        </p:txBody>
      </p:sp>
      <p:pic>
        <p:nvPicPr>
          <p:cNvPr descr="Exchanging ideas in the boardroom" id="46" name="Google Shape;46;p3"/>
          <p:cNvPicPr preferRelativeResize="0"/>
          <p:nvPr/>
        </p:nvPicPr>
        <p:blipFill rotWithShape="1">
          <a:blip r:embed="rId3">
            <a:alphaModFix/>
          </a:blip>
          <a:srcRect b="436" l="38135" r="35726" t="18294"/>
          <a:stretch/>
        </p:blipFill>
        <p:spPr>
          <a:xfrm>
            <a:off x="3596230" y="758952"/>
            <a:ext cx="2124187" cy="440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title"/>
          </p:nvPr>
        </p:nvSpPr>
        <p:spPr>
          <a:xfrm>
            <a:off x="512639" y="764389"/>
            <a:ext cx="2687762" cy="44028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</a:pPr>
            <a:r>
              <a:rPr lang="en-US"/>
              <a:t>Meet</a:t>
            </a:r>
            <a:br>
              <a:rPr lang="en-US"/>
            </a:br>
            <a:r>
              <a:rPr lang="en-US"/>
              <a:t>Our Team</a:t>
            </a:r>
            <a:endParaRPr/>
          </a:p>
        </p:txBody>
      </p:sp>
      <p:pic>
        <p:nvPicPr>
          <p:cNvPr descr="A group of people in circles&#10;&#10;Description automatically generated" id="52" name="Google Shape;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004" y="384664"/>
            <a:ext cx="6628774" cy="608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502589" y="2359364"/>
            <a:ext cx="2687700" cy="23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</a:pPr>
            <a:r>
              <a:rPr lang="en-US"/>
              <a:t>Product Features</a:t>
            </a:r>
            <a:endParaRPr/>
          </a:p>
        </p:txBody>
      </p:sp>
      <p:sp>
        <p:nvSpPr>
          <p:cNvPr id="58" name="Google Shape;58;p4"/>
          <p:cNvSpPr txBox="1"/>
          <p:nvPr>
            <p:ph idx="4" type="body"/>
          </p:nvPr>
        </p:nvSpPr>
        <p:spPr>
          <a:xfrm>
            <a:off x="3777709" y="0"/>
            <a:ext cx="37686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latin typeface="Raleway SemiBold"/>
                <a:ea typeface="Raleway SemiBold"/>
                <a:cs typeface="Raleway SemiBold"/>
                <a:sym typeface="Raleway SemiBold"/>
              </a:rPr>
              <a:t>Engaging Online Videos</a:t>
            </a:r>
            <a:br>
              <a:rPr lang="en-US"/>
            </a:br>
            <a:r>
              <a:rPr lang="en-US" sz="1400"/>
              <a:t>Videos recorded weekly, Student interactivity, Always relevant content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latin typeface="Raleway SemiBold"/>
                <a:ea typeface="Raleway SemiBold"/>
                <a:cs typeface="Raleway SemiBold"/>
                <a:sym typeface="Raleway SemiBold"/>
              </a:rPr>
              <a:t>Comprehensive Assessments</a:t>
            </a:r>
            <a:br>
              <a:rPr lang="en-US"/>
            </a:br>
            <a:r>
              <a:rPr lang="en-US" sz="1400"/>
              <a:t>Pre- and post lesson, student growth, and transition assessments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latin typeface="Raleway SemiBold"/>
                <a:ea typeface="Raleway SemiBold"/>
                <a:cs typeface="Raleway SemiBold"/>
                <a:sym typeface="Raleway SemiBold"/>
              </a:rPr>
              <a:t>LMS Compatibility</a:t>
            </a:r>
            <a:br>
              <a:rPr lang="en-US"/>
            </a:br>
            <a:r>
              <a:rPr lang="en-US" sz="1400"/>
              <a:t>Google Classroom, Schoology, Canvas, and more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latin typeface="Raleway SemiBold"/>
                <a:ea typeface="Raleway SemiBold"/>
                <a:cs typeface="Raleway SemiBold"/>
                <a:sym typeface="Raleway SemiBold"/>
              </a:rPr>
              <a:t>Student Outcome Driven</a:t>
            </a:r>
            <a:br>
              <a:rPr lang="en-US"/>
            </a:br>
            <a:r>
              <a:rPr lang="en-US" sz="1400"/>
              <a:t>Preparing students for work readiness and competitive employment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latin typeface="Raleway SemiBold"/>
                <a:ea typeface="Raleway SemiBold"/>
                <a:cs typeface="Raleway SemiBold"/>
                <a:sym typeface="Raleway SemiBold"/>
              </a:rPr>
              <a:t>Student Business Platform</a:t>
            </a:r>
            <a:br>
              <a:rPr lang="en-US" sz="1800"/>
            </a:br>
            <a:r>
              <a:rPr lang="en-US" sz="1400"/>
              <a:t>Online platform for facilitating student work experiences like Coffee Club</a:t>
            </a:r>
            <a:endParaRPr/>
          </a:p>
          <a:p>
            <a:pPr indent="-55877" lvl="0" marL="18288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7776490" y="-2"/>
            <a:ext cx="3903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1" i="0" lang="en-US" sz="1800" u="none" cap="none" strike="noStrike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Adaptable Lesson Plans</a:t>
            </a:r>
            <a:br>
              <a:rPr b="0" i="0" lang="en-US" sz="20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Out-of-the-box, Full lessons tailored to class or individual student needs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1" i="0" lang="en-US" sz="1800" u="none" cap="none" strike="noStrike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Supplemental Activities</a:t>
            </a:r>
            <a:br>
              <a:rPr b="0" i="0" lang="en-US" sz="20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Three to five activities per lesson plan to reinforce lesson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1" i="0" lang="en-US" sz="1800" u="none" cap="none" strike="noStrike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Unlimited Users</a:t>
            </a:r>
            <a:br>
              <a:rPr b="0" i="0" lang="en-US" sz="20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Per campus pricing with unlimited teacher and student logins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1" i="0" lang="en-US" sz="1800" u="none" cap="none" strike="noStrike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Transition Compliance</a:t>
            </a:r>
            <a:br>
              <a:rPr b="0" i="0" lang="en-US" sz="20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Common Core, Social/Emotional Learning, IEP Goals, Indicator 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1" i="0" lang="en-US" sz="1800" u="none" cap="none" strike="noStrike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Scholarship Opportunities</a:t>
            </a:r>
            <a:br>
              <a:rPr b="0" i="0" lang="en-US" sz="18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Financial assistance for post-secondary education and vocational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77" lvl="0" marL="18288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8619274" y="5708613"/>
            <a:ext cx="15909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Scan the QR code to submit Questions. </a:t>
            </a:r>
            <a:endParaRPr b="1" i="0" sz="15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Multiple Devices" id="61" name="Google Shape;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7970" y="414064"/>
            <a:ext cx="4388838" cy="219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0175" y="5416200"/>
            <a:ext cx="1469175" cy="14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/>
          <p:nvPr>
            <p:ph type="ctrTitle"/>
          </p:nvPr>
        </p:nvSpPr>
        <p:spPr>
          <a:xfrm>
            <a:off x="443547" y="763960"/>
            <a:ext cx="7315200" cy="442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 sz="44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www.NextUp.work</a:t>
            </a:r>
            <a:endParaRPr sz="4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34e22b512_0_21"/>
          <p:cNvSpPr txBox="1"/>
          <p:nvPr>
            <p:ph type="title"/>
          </p:nvPr>
        </p:nvSpPr>
        <p:spPr>
          <a:xfrm>
            <a:off x="176875" y="832250"/>
            <a:ext cx="3204300" cy="43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Transition Planning Resources</a:t>
            </a:r>
            <a:endParaRPr/>
          </a:p>
        </p:txBody>
      </p:sp>
      <p:sp>
        <p:nvSpPr>
          <p:cNvPr id="73" name="Google Shape;73;g2b34e22b512_0_21"/>
          <p:cNvSpPr txBox="1"/>
          <p:nvPr>
            <p:ph idx="1" type="body"/>
          </p:nvPr>
        </p:nvSpPr>
        <p:spPr>
          <a:xfrm>
            <a:off x="3850532" y="758952"/>
            <a:ext cx="7315200" cy="4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4" name="Google Shape;74;g2b34e22b512_0_21"/>
          <p:cNvSpPr txBox="1"/>
          <p:nvPr/>
        </p:nvSpPr>
        <p:spPr>
          <a:xfrm>
            <a:off x="5396500" y="1673175"/>
            <a:ext cx="4132200" cy="3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g2b34e22b512_0_21"/>
          <p:cNvSpPr txBox="1"/>
          <p:nvPr/>
        </p:nvSpPr>
        <p:spPr>
          <a:xfrm>
            <a:off x="4338100" y="5544375"/>
            <a:ext cx="6743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http://transitioncurriculum.com/transitionplanning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6" name="Google Shape;76;g2b34e22b512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350" y="6185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34e22b512_0_26"/>
          <p:cNvSpPr txBox="1"/>
          <p:nvPr>
            <p:ph type="title"/>
          </p:nvPr>
        </p:nvSpPr>
        <p:spPr>
          <a:xfrm>
            <a:off x="176875" y="832250"/>
            <a:ext cx="3204300" cy="43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Student Business Resources</a:t>
            </a:r>
            <a:endParaRPr/>
          </a:p>
        </p:txBody>
      </p:sp>
      <p:sp>
        <p:nvSpPr>
          <p:cNvPr id="82" name="Google Shape;82;g2b34e22b512_0_26"/>
          <p:cNvSpPr txBox="1"/>
          <p:nvPr>
            <p:ph idx="1" type="body"/>
          </p:nvPr>
        </p:nvSpPr>
        <p:spPr>
          <a:xfrm>
            <a:off x="3850532" y="758952"/>
            <a:ext cx="7315200" cy="4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3" name="Google Shape;83;g2b34e22b512_0_26"/>
          <p:cNvSpPr txBox="1"/>
          <p:nvPr/>
        </p:nvSpPr>
        <p:spPr>
          <a:xfrm>
            <a:off x="5396500" y="1673175"/>
            <a:ext cx="4132200" cy="3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g2b34e22b512_0_26"/>
          <p:cNvSpPr txBox="1"/>
          <p:nvPr/>
        </p:nvSpPr>
        <p:spPr>
          <a:xfrm>
            <a:off x="3583000" y="5613000"/>
            <a:ext cx="794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http://transitioncurriculum.com/studentbusinessresources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2b34e22b512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500" y="6185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idx="1" type="body"/>
          </p:nvPr>
        </p:nvSpPr>
        <p:spPr>
          <a:xfrm>
            <a:off x="3850532" y="758952"/>
            <a:ext cx="7315200" cy="4408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91" name="Google Shape;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1104" y="373474"/>
            <a:ext cx="5299364" cy="519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4"/>
          <p:cNvPicPr preferRelativeResize="0"/>
          <p:nvPr/>
        </p:nvPicPr>
        <p:blipFill rotWithShape="1">
          <a:blip r:embed="rId4">
            <a:alphaModFix/>
          </a:blip>
          <a:srcRect b="781" l="0" r="1321" t="1561"/>
          <a:stretch/>
        </p:blipFill>
        <p:spPr>
          <a:xfrm>
            <a:off x="6793500" y="500175"/>
            <a:ext cx="5229051" cy="507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75400" y="758925"/>
            <a:ext cx="3349200" cy="4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3850532" y="758952"/>
            <a:ext cx="7315200" cy="4408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/>
          </a:bodyPr>
          <a:lstStyle/>
          <a:p>
            <a:pPr indent="0" lvl="0" marL="1016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43478"/>
              <a:buNone/>
            </a:pPr>
            <a:r>
              <a:rPr b="1" lang="en-US" sz="4600">
                <a:solidFill>
                  <a:srgbClr val="016089"/>
                </a:solidFill>
              </a:rPr>
              <a:t>Contact:</a:t>
            </a:r>
            <a:endParaRPr b="1" sz="4600">
              <a:solidFill>
                <a:srgbClr val="016089"/>
              </a:solidFill>
            </a:endParaRPr>
          </a:p>
          <a:p>
            <a:pPr indent="0" lvl="0" marL="10160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759"/>
              <a:buFont typeface="Arial"/>
              <a:buNone/>
            </a:pPr>
            <a:r>
              <a:rPr b="1" lang="en-US" sz="365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Corey.Fineran@transitioncurriculum.com</a:t>
            </a:r>
            <a:endParaRPr b="1" sz="3700">
              <a:solidFill>
                <a:schemeClr val="dk1"/>
              </a:solidFill>
            </a:endParaRPr>
          </a:p>
          <a:p>
            <a:pPr indent="0" lvl="0" marL="10160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54759"/>
              <a:buNone/>
            </a:pPr>
            <a:r>
              <a:rPr b="1" lang="en-US" sz="365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Lindsay.Zerull@transitioncurriculum.com</a:t>
            </a:r>
            <a:endParaRPr b="1" sz="3650">
              <a:solidFill>
                <a:schemeClr val="dk1"/>
              </a:solidFill>
            </a:endParaRPr>
          </a:p>
          <a:p>
            <a:pPr indent="0" lvl="0" marL="10160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54759"/>
              <a:buNone/>
            </a:pPr>
            <a:r>
              <a:rPr b="1" lang="en-US" sz="365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Tiffany.Springer@transitioncurriculum.com</a:t>
            </a:r>
            <a:endParaRPr b="1" sz="365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759"/>
              <a:buFont typeface="Arial"/>
              <a:buNone/>
            </a:pPr>
            <a:r>
              <a:rPr b="1" lang="en-US" sz="365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https://transitioncurriculum.com/conference</a:t>
            </a:r>
            <a:endParaRPr b="1" sz="365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44"/>
              <a:buFont typeface="Arial"/>
              <a:buNone/>
            </a:pPr>
            <a:r>
              <a:rPr b="1" lang="en-US" sz="4712">
                <a:solidFill>
                  <a:srgbClr val="016089"/>
                </a:solidFill>
              </a:rPr>
              <a:t>Take our Post-Presentation Survey:</a:t>
            </a:r>
            <a:endParaRPr b="1" sz="3112">
              <a:solidFill>
                <a:srgbClr val="016089"/>
              </a:solidFill>
            </a:endParaRPr>
          </a:p>
          <a:p>
            <a:pPr indent="0" lvl="0" marL="1016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0072A4"/>
              </a:solidFill>
            </a:endParaRPr>
          </a:p>
          <a:p>
            <a:pPr indent="0" lvl="0" marL="1016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9" name="Google Shape;9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1850" y="4294975"/>
            <a:ext cx="2432550" cy="24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2021-07-23T14:52:03Z</dcterms:created>
  <dc:creator>Tucker, Kurt</dc:creator>
</cp:coreProperties>
</file>