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sldIdLst>
    <p:sldId id="264" r:id="rId2"/>
    <p:sldId id="555" r:id="rId3"/>
    <p:sldId id="527" r:id="rId4"/>
    <p:sldId id="546" r:id="rId5"/>
    <p:sldId id="296" r:id="rId6"/>
    <p:sldId id="545" r:id="rId7"/>
    <p:sldId id="548" r:id="rId8"/>
    <p:sldId id="549" r:id="rId9"/>
    <p:sldId id="550" r:id="rId10"/>
    <p:sldId id="551" r:id="rId11"/>
    <p:sldId id="260" r:id="rId12"/>
    <p:sldId id="259" r:id="rId13"/>
    <p:sldId id="297" r:id="rId14"/>
    <p:sldId id="262" r:id="rId15"/>
    <p:sldId id="554" r:id="rId16"/>
    <p:sldId id="509" r:id="rId17"/>
    <p:sldId id="529" r:id="rId18"/>
    <p:sldId id="530" r:id="rId19"/>
    <p:sldId id="511" r:id="rId20"/>
    <p:sldId id="512" r:id="rId21"/>
    <p:sldId id="513" r:id="rId22"/>
    <p:sldId id="534" r:id="rId23"/>
    <p:sldId id="514" r:id="rId24"/>
    <p:sldId id="531" r:id="rId25"/>
    <p:sldId id="515" r:id="rId26"/>
    <p:sldId id="537" r:id="rId27"/>
    <p:sldId id="516" r:id="rId28"/>
    <p:sldId id="538" r:id="rId29"/>
    <p:sldId id="518" r:id="rId30"/>
    <p:sldId id="533" r:id="rId31"/>
    <p:sldId id="519" r:id="rId32"/>
    <p:sldId id="540" r:id="rId33"/>
    <p:sldId id="521" r:id="rId34"/>
    <p:sldId id="541" r:id="rId35"/>
    <p:sldId id="520" r:id="rId36"/>
    <p:sldId id="542" r:id="rId37"/>
    <p:sldId id="523" r:id="rId38"/>
    <p:sldId id="535" r:id="rId39"/>
    <p:sldId id="522" r:id="rId40"/>
    <p:sldId id="543" r:id="rId41"/>
    <p:sldId id="524" r:id="rId42"/>
    <p:sldId id="539" r:id="rId43"/>
    <p:sldId id="525" r:id="rId44"/>
    <p:sldId id="536" r:id="rId45"/>
    <p:sldId id="556" r:id="rId46"/>
    <p:sldId id="559" r:id="rId47"/>
    <p:sldId id="557" r:id="rId48"/>
    <p:sldId id="526" r:id="rId4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474" y="1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s, Amanda (LEO)" userId="cf2ada19-12a9-4998-bd5d-6e573b9e9f78" providerId="ADAL" clId="{45E21E75-F242-4F2C-B1A0-B3C2E5183C5E}"/>
    <pc:docChg chg="custSel delSld modSld">
      <pc:chgData name="Matthews, Amanda (LEO)" userId="cf2ada19-12a9-4998-bd5d-6e573b9e9f78" providerId="ADAL" clId="{45E21E75-F242-4F2C-B1A0-B3C2E5183C5E}" dt="2023-12-12T18:01:07.062" v="13"/>
      <pc:docMkLst>
        <pc:docMk/>
      </pc:docMkLst>
      <pc:sldChg chg="modSp mod">
        <pc:chgData name="Matthews, Amanda (LEO)" userId="cf2ada19-12a9-4998-bd5d-6e573b9e9f78" providerId="ADAL" clId="{45E21E75-F242-4F2C-B1A0-B3C2E5183C5E}" dt="2023-12-12T16:22:46.649" v="10"/>
        <pc:sldMkLst>
          <pc:docMk/>
          <pc:sldMk cId="79709734" sldId="513"/>
        </pc:sldMkLst>
        <pc:spChg chg="mod">
          <ac:chgData name="Matthews, Amanda (LEO)" userId="cf2ada19-12a9-4998-bd5d-6e573b9e9f78" providerId="ADAL" clId="{45E21E75-F242-4F2C-B1A0-B3C2E5183C5E}" dt="2023-12-12T16:22:46.649" v="10"/>
          <ac:spMkLst>
            <pc:docMk/>
            <pc:sldMk cId="79709734" sldId="513"/>
            <ac:spMk id="6" creationId="{7C65DA5D-2D48-4726-9DEC-0B29E7FEF718}"/>
          </ac:spMkLst>
        </pc:spChg>
      </pc:sldChg>
      <pc:sldChg chg="modSp mod">
        <pc:chgData name="Matthews, Amanda (LEO)" userId="cf2ada19-12a9-4998-bd5d-6e573b9e9f78" providerId="ADAL" clId="{45E21E75-F242-4F2C-B1A0-B3C2E5183C5E}" dt="2023-12-12T16:42:39.725" v="12" actId="27636"/>
        <pc:sldMkLst>
          <pc:docMk/>
          <pc:sldMk cId="270432071" sldId="519"/>
        </pc:sldMkLst>
        <pc:spChg chg="mod">
          <ac:chgData name="Matthews, Amanda (LEO)" userId="cf2ada19-12a9-4998-bd5d-6e573b9e9f78" providerId="ADAL" clId="{45E21E75-F242-4F2C-B1A0-B3C2E5183C5E}" dt="2023-12-12T16:42:39.725" v="12" actId="27636"/>
          <ac:spMkLst>
            <pc:docMk/>
            <pc:sldMk cId="270432071" sldId="519"/>
            <ac:spMk id="3" creationId="{C52C9848-FD0E-4823-94F8-C98B2FF43C6A}"/>
          </ac:spMkLst>
        </pc:spChg>
      </pc:sldChg>
      <pc:sldChg chg="modSp mod">
        <pc:chgData name="Matthews, Amanda (LEO)" userId="cf2ada19-12a9-4998-bd5d-6e573b9e9f78" providerId="ADAL" clId="{45E21E75-F242-4F2C-B1A0-B3C2E5183C5E}" dt="2023-12-12T16:21:46.527" v="4" actId="6549"/>
        <pc:sldMkLst>
          <pc:docMk/>
          <pc:sldMk cId="3640568061" sldId="534"/>
        </pc:sldMkLst>
        <pc:spChg chg="mod">
          <ac:chgData name="Matthews, Amanda (LEO)" userId="cf2ada19-12a9-4998-bd5d-6e573b9e9f78" providerId="ADAL" clId="{45E21E75-F242-4F2C-B1A0-B3C2E5183C5E}" dt="2023-12-12T16:21:46.527" v="4" actId="6549"/>
          <ac:spMkLst>
            <pc:docMk/>
            <pc:sldMk cId="3640568061" sldId="534"/>
            <ac:spMk id="4" creationId="{86334C8C-D88D-3B16-9E84-4AE2DF49501D}"/>
          </ac:spMkLst>
        </pc:spChg>
      </pc:sldChg>
      <pc:sldChg chg="modSp mod">
        <pc:chgData name="Matthews, Amanda (LEO)" userId="cf2ada19-12a9-4998-bd5d-6e573b9e9f78" providerId="ADAL" clId="{45E21E75-F242-4F2C-B1A0-B3C2E5183C5E}" dt="2023-12-12T18:01:07.062" v="13"/>
        <pc:sldMkLst>
          <pc:docMk/>
          <pc:sldMk cId="721700568" sldId="542"/>
        </pc:sldMkLst>
        <pc:spChg chg="mod">
          <ac:chgData name="Matthews, Amanda (LEO)" userId="cf2ada19-12a9-4998-bd5d-6e573b9e9f78" providerId="ADAL" clId="{45E21E75-F242-4F2C-B1A0-B3C2E5183C5E}" dt="2023-12-12T18:01:07.062" v="13"/>
          <ac:spMkLst>
            <pc:docMk/>
            <pc:sldMk cId="721700568" sldId="542"/>
            <ac:spMk id="4" creationId="{82EAF371-33F0-88E0-5EF2-084D63B55806}"/>
          </ac:spMkLst>
        </pc:spChg>
      </pc:sldChg>
      <pc:sldChg chg="del">
        <pc:chgData name="Matthews, Amanda (LEO)" userId="cf2ada19-12a9-4998-bd5d-6e573b9e9f78" providerId="ADAL" clId="{45E21E75-F242-4F2C-B1A0-B3C2E5183C5E}" dt="2023-12-12T14:00:18.259" v="0" actId="2696"/>
        <pc:sldMkLst>
          <pc:docMk/>
          <pc:sldMk cId="2954153933" sldId="544"/>
        </pc:sldMkLst>
      </pc:sldChg>
      <pc:sldChg chg="del">
        <pc:chgData name="Matthews, Amanda (LEO)" userId="cf2ada19-12a9-4998-bd5d-6e573b9e9f78" providerId="ADAL" clId="{45E21E75-F242-4F2C-B1A0-B3C2E5183C5E}" dt="2023-12-12T14:00:25.720" v="1" actId="2696"/>
        <pc:sldMkLst>
          <pc:docMk/>
          <pc:sldMk cId="3804851155" sldId="547"/>
        </pc:sldMkLst>
      </pc:sldChg>
      <pc:sldChg chg="del">
        <pc:chgData name="Matthews, Amanda (LEO)" userId="cf2ada19-12a9-4998-bd5d-6e573b9e9f78" providerId="ADAL" clId="{45E21E75-F242-4F2C-B1A0-B3C2E5183C5E}" dt="2023-12-12T14:00:44.896" v="2" actId="2696"/>
        <pc:sldMkLst>
          <pc:docMk/>
          <pc:sldMk cId="2740599449" sldId="552"/>
        </pc:sldMkLst>
      </pc:sldChg>
      <pc:sldChg chg="del">
        <pc:chgData name="Matthews, Amanda (LEO)" userId="cf2ada19-12a9-4998-bd5d-6e573b9e9f78" providerId="ADAL" clId="{45E21E75-F242-4F2C-B1A0-B3C2E5183C5E}" dt="2023-12-12T14:01:40.924" v="3" actId="2696"/>
        <pc:sldMkLst>
          <pc:docMk/>
          <pc:sldMk cId="3817955279" sldId="553"/>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ata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ata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6.svg"/><Relationship Id="rId5" Type="http://schemas.openxmlformats.org/officeDocument/2006/relationships/image" Target="../media/image55.png"/><Relationship Id="rId10" Type="http://schemas.openxmlformats.org/officeDocument/2006/relationships/image" Target="../media/image59.svg"/><Relationship Id="rId4" Type="http://schemas.openxmlformats.org/officeDocument/2006/relationships/image" Target="../media/image54.svg"/><Relationship Id="rId9" Type="http://schemas.openxmlformats.org/officeDocument/2006/relationships/image" Target="../media/image58.png"/></Relationships>
</file>

<file path=ppt/diagrams/_rels/data4.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hyperlink" Target="https://www.michigan.gov/leo/0,5863,7-336-94422_96832_96861---,00.html#block-3_115749" TargetMode="External"/><Relationship Id="rId7" Type="http://schemas.openxmlformats.org/officeDocument/2006/relationships/image" Target="../media/image99.svg"/><Relationship Id="rId2" Type="http://schemas.openxmlformats.org/officeDocument/2006/relationships/hyperlink" Target="http://www.michigan.gov/MCTI" TargetMode="External"/><Relationship Id="rId1" Type="http://schemas.openxmlformats.org/officeDocument/2006/relationships/hyperlink" Target="mailto:LEO-MRS-MCTIAdmissions@michigan.gov" TargetMode="External"/><Relationship Id="rId6" Type="http://schemas.openxmlformats.org/officeDocument/2006/relationships/image" Target="../media/image98.png"/><Relationship Id="rId5" Type="http://schemas.openxmlformats.org/officeDocument/2006/relationships/image" Target="../media/image97.svg"/><Relationship Id="rId4" Type="http://schemas.openxmlformats.org/officeDocument/2006/relationships/image" Target="../media/image96.png"/><Relationship Id="rId9" Type="http://schemas.openxmlformats.org/officeDocument/2006/relationships/image" Target="../media/image10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6.svg"/><Relationship Id="rId5" Type="http://schemas.openxmlformats.org/officeDocument/2006/relationships/image" Target="../media/image55.png"/><Relationship Id="rId10" Type="http://schemas.openxmlformats.org/officeDocument/2006/relationships/image" Target="../media/image59.svg"/><Relationship Id="rId4" Type="http://schemas.openxmlformats.org/officeDocument/2006/relationships/image" Target="../media/image54.svg"/><Relationship Id="rId9" Type="http://schemas.openxmlformats.org/officeDocument/2006/relationships/image" Target="../media/image58.png"/></Relationships>
</file>

<file path=ppt/diagrams/_rels/drawing4.xml.rels><?xml version="1.0" encoding="UTF-8" standalone="yes"?>
<Relationships xmlns="http://schemas.openxmlformats.org/package/2006/relationships"><Relationship Id="rId8" Type="http://schemas.openxmlformats.org/officeDocument/2006/relationships/hyperlink" Target="http://www.michigan.gov/MCTI" TargetMode="External"/><Relationship Id="rId3" Type="http://schemas.openxmlformats.org/officeDocument/2006/relationships/hyperlink" Target="mailto:LEO-MRS-MCTIAdmissions@michigan.gov" TargetMode="External"/><Relationship Id="rId7" Type="http://schemas.openxmlformats.org/officeDocument/2006/relationships/image" Target="../media/image101.svg"/><Relationship Id="rId2" Type="http://schemas.openxmlformats.org/officeDocument/2006/relationships/image" Target="../media/image97.svg"/><Relationship Id="rId1" Type="http://schemas.openxmlformats.org/officeDocument/2006/relationships/image" Target="../media/image96.png"/><Relationship Id="rId6" Type="http://schemas.openxmlformats.org/officeDocument/2006/relationships/image" Target="../media/image100.png"/><Relationship Id="rId5" Type="http://schemas.openxmlformats.org/officeDocument/2006/relationships/image" Target="../media/image99.svg"/><Relationship Id="rId4" Type="http://schemas.openxmlformats.org/officeDocument/2006/relationships/image" Target="../media/image98.png"/><Relationship Id="rId9" Type="http://schemas.openxmlformats.org/officeDocument/2006/relationships/hyperlink" Target="https://www.michigan.gov/leo/0,5863,7-336-94422_96832_96861---,00.html#block-3_115749" TargetMode="External"/></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accent5_2">
  <dgm:title val=""/>
  <dgm:desc val=""/>
  <dgm:catLst>
    <dgm:cat type="accent5" pri="15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dgm:fillClrLst>
    <dgm:linClrLst meth="repeat">
      <a:schemeClr val="lt1">
        <a:alpha val="0"/>
      </a:schemeClr>
    </dgm:linClrLst>
    <dgm:effectClrLst/>
    <dgm:txLinClrLst/>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82D83F-370D-4E18-91B7-B51EDF5C8659}"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AAA62C31-F43A-4637-9B49-5693C7E2349A}">
      <dgm:prSet/>
      <dgm:spPr/>
      <dgm:t>
        <a:bodyPr/>
        <a:lstStyle/>
        <a:p>
          <a:pPr>
            <a:lnSpc>
              <a:spcPct val="100000"/>
            </a:lnSpc>
          </a:pPr>
          <a:r>
            <a:rPr lang="en-US" b="1" dirty="0">
              <a:latin typeface="Arial" panose="020B0604020202020204" pitchFamily="34" charset="0"/>
              <a:cs typeface="Arial" panose="020B0604020202020204" pitchFamily="34" charset="0"/>
            </a:rPr>
            <a:t>Campus is located on 72 acres with access to 700 feet of Pine Lake</a:t>
          </a:r>
        </a:p>
      </dgm:t>
    </dgm:pt>
    <dgm:pt modelId="{7DF7C887-277A-4FB1-A723-BD0A4919F837}" type="parTrans" cxnId="{15FAB36C-0F69-4660-9580-111EE9BE849C}">
      <dgm:prSet/>
      <dgm:spPr/>
      <dgm:t>
        <a:bodyPr/>
        <a:lstStyle/>
        <a:p>
          <a:endParaRPr lang="en-US"/>
        </a:p>
      </dgm:t>
    </dgm:pt>
    <dgm:pt modelId="{F4BA873C-D752-4F3E-ABA3-E729CBFB2A85}" type="sibTrans" cxnId="{15FAB36C-0F69-4660-9580-111EE9BE849C}">
      <dgm:prSet/>
      <dgm:spPr/>
      <dgm:t>
        <a:bodyPr/>
        <a:lstStyle/>
        <a:p>
          <a:pPr>
            <a:lnSpc>
              <a:spcPct val="100000"/>
            </a:lnSpc>
          </a:pPr>
          <a:endParaRPr lang="en-US"/>
        </a:p>
      </dgm:t>
    </dgm:pt>
    <dgm:pt modelId="{CE88CB3D-935A-45DC-A5C7-473DE6730ACB}">
      <dgm:prSet/>
      <dgm:spPr/>
      <dgm:t>
        <a:bodyPr/>
        <a:lstStyle/>
        <a:p>
          <a:pPr>
            <a:lnSpc>
              <a:spcPct val="100000"/>
            </a:lnSpc>
          </a:pPr>
          <a:r>
            <a:rPr lang="en-US" b="1" dirty="0">
              <a:latin typeface="Arial" panose="020B0604020202020204" pitchFamily="34" charset="0"/>
              <a:cs typeface="Arial" panose="020B0604020202020204" pitchFamily="34" charset="0"/>
            </a:rPr>
            <a:t>MCTI has been in operation since 1944</a:t>
          </a:r>
        </a:p>
      </dgm:t>
    </dgm:pt>
    <dgm:pt modelId="{9AE284C5-D021-40F8-A8C7-00234D57A5E8}" type="parTrans" cxnId="{E95E5F21-12F3-4411-865E-8312233F0974}">
      <dgm:prSet/>
      <dgm:spPr/>
      <dgm:t>
        <a:bodyPr/>
        <a:lstStyle/>
        <a:p>
          <a:endParaRPr lang="en-US"/>
        </a:p>
      </dgm:t>
    </dgm:pt>
    <dgm:pt modelId="{1CA6CFFF-579C-4B57-82C4-064F4A37E8EF}" type="sibTrans" cxnId="{E95E5F21-12F3-4411-865E-8312233F0974}">
      <dgm:prSet/>
      <dgm:spPr/>
      <dgm:t>
        <a:bodyPr/>
        <a:lstStyle/>
        <a:p>
          <a:pPr>
            <a:lnSpc>
              <a:spcPct val="100000"/>
            </a:lnSpc>
          </a:pPr>
          <a:endParaRPr lang="en-US"/>
        </a:p>
      </dgm:t>
    </dgm:pt>
    <dgm:pt modelId="{2E6CF019-9888-402C-9096-619DDF431FD1}">
      <dgm:prSet/>
      <dgm:spPr/>
      <dgm:t>
        <a:bodyPr/>
        <a:lstStyle/>
        <a:p>
          <a:pPr>
            <a:lnSpc>
              <a:spcPct val="100000"/>
            </a:lnSpc>
          </a:pPr>
          <a:r>
            <a:rPr lang="en-US" b="1" dirty="0">
              <a:solidFill>
                <a:schemeClr val="accent4">
                  <a:lumMod val="50000"/>
                </a:schemeClr>
              </a:solidFill>
              <a:latin typeface="Arial" panose="020B0604020202020204" pitchFamily="34" charset="0"/>
              <a:cs typeface="Arial" panose="020B0604020202020204" pitchFamily="34" charset="0"/>
            </a:rPr>
            <a:t>Dormitories are attached to the main building and house 350 students</a:t>
          </a:r>
        </a:p>
      </dgm:t>
    </dgm:pt>
    <dgm:pt modelId="{0472142D-231B-4037-96BF-61A5CD3C74B3}" type="parTrans" cxnId="{5812A88F-EDF2-47B4-8A6B-0F4ED5929696}">
      <dgm:prSet/>
      <dgm:spPr/>
      <dgm:t>
        <a:bodyPr/>
        <a:lstStyle/>
        <a:p>
          <a:endParaRPr lang="en-US"/>
        </a:p>
      </dgm:t>
    </dgm:pt>
    <dgm:pt modelId="{39C817D9-E24A-4649-B49C-7C3519996DB4}" type="sibTrans" cxnId="{5812A88F-EDF2-47B4-8A6B-0F4ED5929696}">
      <dgm:prSet/>
      <dgm:spPr/>
      <dgm:t>
        <a:bodyPr/>
        <a:lstStyle/>
        <a:p>
          <a:pPr>
            <a:lnSpc>
              <a:spcPct val="100000"/>
            </a:lnSpc>
          </a:pPr>
          <a:endParaRPr lang="en-US"/>
        </a:p>
      </dgm:t>
    </dgm:pt>
    <dgm:pt modelId="{86CD475E-6896-44A8-8B8A-7DC488B23EC7}">
      <dgm:prSet/>
      <dgm:spPr/>
      <dgm:t>
        <a:bodyPr/>
        <a:lstStyle/>
        <a:p>
          <a:pPr>
            <a:lnSpc>
              <a:spcPct val="100000"/>
            </a:lnSpc>
          </a:pPr>
          <a:r>
            <a:rPr lang="en-US" b="1" dirty="0">
              <a:latin typeface="Arial" panose="020B0604020202020204" pitchFamily="34" charset="0"/>
              <a:cs typeface="Arial" panose="020B0604020202020204" pitchFamily="34" charset="0"/>
            </a:rPr>
            <a:t>MCTI has assessment services, remediation services and 12 trade training programs</a:t>
          </a:r>
        </a:p>
      </dgm:t>
    </dgm:pt>
    <dgm:pt modelId="{78EE67D4-AF1D-40AA-BF32-13A85AD14AD8}" type="parTrans" cxnId="{63ACC228-1D54-4EE2-8EB6-77AD12B5F45A}">
      <dgm:prSet/>
      <dgm:spPr/>
      <dgm:t>
        <a:bodyPr/>
        <a:lstStyle/>
        <a:p>
          <a:endParaRPr lang="en-US"/>
        </a:p>
      </dgm:t>
    </dgm:pt>
    <dgm:pt modelId="{07973216-4E2F-493D-A2AF-5FBA58D7EA0A}" type="sibTrans" cxnId="{63ACC228-1D54-4EE2-8EB6-77AD12B5F45A}">
      <dgm:prSet/>
      <dgm:spPr/>
      <dgm:t>
        <a:bodyPr/>
        <a:lstStyle/>
        <a:p>
          <a:pPr>
            <a:lnSpc>
              <a:spcPct val="100000"/>
            </a:lnSpc>
          </a:pPr>
          <a:endParaRPr lang="en-US"/>
        </a:p>
      </dgm:t>
    </dgm:pt>
    <dgm:pt modelId="{FE027DF5-86FF-43BA-A05E-A5895D7C82A4}">
      <dgm:prSet/>
      <dgm:spPr/>
      <dgm:t>
        <a:bodyPr/>
        <a:lstStyle/>
        <a:p>
          <a:pPr>
            <a:lnSpc>
              <a:spcPct val="100000"/>
            </a:lnSpc>
          </a:pPr>
          <a:r>
            <a:rPr lang="en-US" b="1" dirty="0">
              <a:latin typeface="Arial" panose="020B0604020202020204" pitchFamily="34" charset="0"/>
              <a:cs typeface="Arial" panose="020B0604020202020204" pitchFamily="34" charset="0"/>
            </a:rPr>
            <a:t>Students do not have to have an IEP, HS Diploma or a GED to attend MCTI</a:t>
          </a:r>
        </a:p>
      </dgm:t>
    </dgm:pt>
    <dgm:pt modelId="{F33068F2-A1CB-4041-ACCF-3B64466CD2BA}" type="parTrans" cxnId="{16535E24-F7EC-4901-B08B-D52CF91DC045}">
      <dgm:prSet/>
      <dgm:spPr/>
      <dgm:t>
        <a:bodyPr/>
        <a:lstStyle/>
        <a:p>
          <a:endParaRPr lang="en-US"/>
        </a:p>
      </dgm:t>
    </dgm:pt>
    <dgm:pt modelId="{A40736E2-1630-4904-8F88-35260B40293A}" type="sibTrans" cxnId="{16535E24-F7EC-4901-B08B-D52CF91DC045}">
      <dgm:prSet/>
      <dgm:spPr/>
      <dgm:t>
        <a:bodyPr/>
        <a:lstStyle/>
        <a:p>
          <a:endParaRPr lang="en-US"/>
        </a:p>
      </dgm:t>
    </dgm:pt>
    <dgm:pt modelId="{C7205C7E-E54F-4CDA-AA23-9DA75FEC2F2D}" type="pres">
      <dgm:prSet presAssocID="{CE82D83F-370D-4E18-91B7-B51EDF5C8659}" presName="root" presStyleCnt="0">
        <dgm:presLayoutVars>
          <dgm:dir/>
          <dgm:resizeHandles val="exact"/>
        </dgm:presLayoutVars>
      </dgm:prSet>
      <dgm:spPr/>
    </dgm:pt>
    <dgm:pt modelId="{9B79B302-AAAB-4749-97A8-523324AC5825}" type="pres">
      <dgm:prSet presAssocID="{CE82D83F-370D-4E18-91B7-B51EDF5C8659}" presName="container" presStyleCnt="0">
        <dgm:presLayoutVars>
          <dgm:dir/>
          <dgm:resizeHandles val="exact"/>
        </dgm:presLayoutVars>
      </dgm:prSet>
      <dgm:spPr/>
    </dgm:pt>
    <dgm:pt modelId="{08EBBF72-4D0D-4703-8354-AFA20E165779}" type="pres">
      <dgm:prSet presAssocID="{AAA62C31-F43A-4637-9B49-5693C7E2349A}" presName="compNode" presStyleCnt="0"/>
      <dgm:spPr/>
    </dgm:pt>
    <dgm:pt modelId="{DFBFC38C-CA12-4B7A-9520-438F34996783}" type="pres">
      <dgm:prSet presAssocID="{AAA62C31-F43A-4637-9B49-5693C7E2349A}" presName="iconBgRect" presStyleLbl="bgShp" presStyleIdx="0" presStyleCnt="5"/>
      <dgm:spPr/>
    </dgm:pt>
    <dgm:pt modelId="{283ACFD8-0AB3-4BED-A101-E0C3E35F21AB}" type="pres">
      <dgm:prSet presAssocID="{AAA62C31-F43A-4637-9B49-5693C7E2349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ker"/>
        </a:ext>
      </dgm:extLst>
    </dgm:pt>
    <dgm:pt modelId="{D7D6DCE6-F6D2-4F67-AD03-7B04DDD643D1}" type="pres">
      <dgm:prSet presAssocID="{AAA62C31-F43A-4637-9B49-5693C7E2349A}" presName="spaceRect" presStyleCnt="0"/>
      <dgm:spPr/>
    </dgm:pt>
    <dgm:pt modelId="{70B7C175-2E2F-467A-BA55-098F3284A65B}" type="pres">
      <dgm:prSet presAssocID="{AAA62C31-F43A-4637-9B49-5693C7E2349A}" presName="textRect" presStyleLbl="revTx" presStyleIdx="0" presStyleCnt="5">
        <dgm:presLayoutVars>
          <dgm:chMax val="1"/>
          <dgm:chPref val="1"/>
        </dgm:presLayoutVars>
      </dgm:prSet>
      <dgm:spPr/>
    </dgm:pt>
    <dgm:pt modelId="{B5FCCC60-60E6-4E21-8144-1EEEFCD1C037}" type="pres">
      <dgm:prSet presAssocID="{F4BA873C-D752-4F3E-ABA3-E729CBFB2A85}" presName="sibTrans" presStyleLbl="sibTrans2D1" presStyleIdx="0" presStyleCnt="0"/>
      <dgm:spPr/>
    </dgm:pt>
    <dgm:pt modelId="{B178D0C9-8781-4F03-A767-922E197953B4}" type="pres">
      <dgm:prSet presAssocID="{CE88CB3D-935A-45DC-A5C7-473DE6730ACB}" presName="compNode" presStyleCnt="0"/>
      <dgm:spPr/>
    </dgm:pt>
    <dgm:pt modelId="{4B350173-AEA8-4E0E-824F-7BD402E371E3}" type="pres">
      <dgm:prSet presAssocID="{CE88CB3D-935A-45DC-A5C7-473DE6730ACB}" presName="iconBgRect" presStyleLbl="bgShp" presStyleIdx="1" presStyleCnt="5"/>
      <dgm:spPr/>
    </dgm:pt>
    <dgm:pt modelId="{E8FB9883-EA02-4B0D-B6B0-D42A1A08D15A}" type="pres">
      <dgm:prSet presAssocID="{CE88CB3D-935A-45DC-A5C7-473DE6730AC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C7C12811-9757-42DE-A5E0-52AB0AABD904}" type="pres">
      <dgm:prSet presAssocID="{CE88CB3D-935A-45DC-A5C7-473DE6730ACB}" presName="spaceRect" presStyleCnt="0"/>
      <dgm:spPr/>
    </dgm:pt>
    <dgm:pt modelId="{B6E14834-FDAC-4DC7-B3C6-0442E2B4D093}" type="pres">
      <dgm:prSet presAssocID="{CE88CB3D-935A-45DC-A5C7-473DE6730ACB}" presName="textRect" presStyleLbl="revTx" presStyleIdx="1" presStyleCnt="5">
        <dgm:presLayoutVars>
          <dgm:chMax val="1"/>
          <dgm:chPref val="1"/>
        </dgm:presLayoutVars>
      </dgm:prSet>
      <dgm:spPr/>
    </dgm:pt>
    <dgm:pt modelId="{AE08DA3A-B764-4475-A3F0-3F314F460A0E}" type="pres">
      <dgm:prSet presAssocID="{1CA6CFFF-579C-4B57-82C4-064F4A37E8EF}" presName="sibTrans" presStyleLbl="sibTrans2D1" presStyleIdx="0" presStyleCnt="0"/>
      <dgm:spPr/>
    </dgm:pt>
    <dgm:pt modelId="{DA447303-DAFA-4817-91CE-76219DAC17BC}" type="pres">
      <dgm:prSet presAssocID="{2E6CF019-9888-402C-9096-619DDF431FD1}" presName="compNode" presStyleCnt="0"/>
      <dgm:spPr/>
    </dgm:pt>
    <dgm:pt modelId="{A4198FAB-A899-4DFC-8225-166AD5A84D6C}" type="pres">
      <dgm:prSet presAssocID="{2E6CF019-9888-402C-9096-619DDF431FD1}" presName="iconBgRect" presStyleLbl="bgShp" presStyleIdx="2" presStyleCnt="5"/>
      <dgm:spPr/>
    </dgm:pt>
    <dgm:pt modelId="{45E77B6C-2F7F-49DD-851D-484CBEF03ACC}" type="pres">
      <dgm:prSet presAssocID="{2E6CF019-9888-402C-9096-619DDF431FD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hoolhouse"/>
        </a:ext>
      </dgm:extLst>
    </dgm:pt>
    <dgm:pt modelId="{583C0064-93B8-4A6E-A4AE-C9746598E524}" type="pres">
      <dgm:prSet presAssocID="{2E6CF019-9888-402C-9096-619DDF431FD1}" presName="spaceRect" presStyleCnt="0"/>
      <dgm:spPr/>
    </dgm:pt>
    <dgm:pt modelId="{F3F2B03A-4FFA-4DD4-A4CF-EDDF034544FD}" type="pres">
      <dgm:prSet presAssocID="{2E6CF019-9888-402C-9096-619DDF431FD1}" presName="textRect" presStyleLbl="revTx" presStyleIdx="2" presStyleCnt="5">
        <dgm:presLayoutVars>
          <dgm:chMax val="1"/>
          <dgm:chPref val="1"/>
        </dgm:presLayoutVars>
      </dgm:prSet>
      <dgm:spPr/>
    </dgm:pt>
    <dgm:pt modelId="{FBCA6716-C640-4437-A599-006905E44BD1}" type="pres">
      <dgm:prSet presAssocID="{39C817D9-E24A-4649-B49C-7C3519996DB4}" presName="sibTrans" presStyleLbl="sibTrans2D1" presStyleIdx="0" presStyleCnt="0"/>
      <dgm:spPr/>
    </dgm:pt>
    <dgm:pt modelId="{5B3BF4BA-DDED-4173-BC52-C0690B48D2A4}" type="pres">
      <dgm:prSet presAssocID="{86CD475E-6896-44A8-8B8A-7DC488B23EC7}" presName="compNode" presStyleCnt="0"/>
      <dgm:spPr/>
    </dgm:pt>
    <dgm:pt modelId="{EA5FEFF7-B96B-4547-8926-0166055DD883}" type="pres">
      <dgm:prSet presAssocID="{86CD475E-6896-44A8-8B8A-7DC488B23EC7}" presName="iconBgRect" presStyleLbl="bgShp" presStyleIdx="3" presStyleCnt="5"/>
      <dgm:spPr/>
    </dgm:pt>
    <dgm:pt modelId="{BD157DCA-FB70-401B-B821-5A736275E31F}" type="pres">
      <dgm:prSet presAssocID="{86CD475E-6896-44A8-8B8A-7DC488B23EC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14FA1330-2917-47FC-9905-B24C9A45F148}" type="pres">
      <dgm:prSet presAssocID="{86CD475E-6896-44A8-8B8A-7DC488B23EC7}" presName="spaceRect" presStyleCnt="0"/>
      <dgm:spPr/>
    </dgm:pt>
    <dgm:pt modelId="{4AA2FE24-D0E9-4749-94A0-43B715D5784F}" type="pres">
      <dgm:prSet presAssocID="{86CD475E-6896-44A8-8B8A-7DC488B23EC7}" presName="textRect" presStyleLbl="revTx" presStyleIdx="3" presStyleCnt="5">
        <dgm:presLayoutVars>
          <dgm:chMax val="1"/>
          <dgm:chPref val="1"/>
        </dgm:presLayoutVars>
      </dgm:prSet>
      <dgm:spPr/>
    </dgm:pt>
    <dgm:pt modelId="{333A9214-7C28-40A9-B4F6-B5976D7FB7E8}" type="pres">
      <dgm:prSet presAssocID="{07973216-4E2F-493D-A2AF-5FBA58D7EA0A}" presName="sibTrans" presStyleLbl="sibTrans2D1" presStyleIdx="0" presStyleCnt="0"/>
      <dgm:spPr/>
    </dgm:pt>
    <dgm:pt modelId="{9E01C532-1C8A-45C9-8B5E-BC6FE33142EF}" type="pres">
      <dgm:prSet presAssocID="{FE027DF5-86FF-43BA-A05E-A5895D7C82A4}" presName="compNode" presStyleCnt="0"/>
      <dgm:spPr/>
    </dgm:pt>
    <dgm:pt modelId="{7DC9BC4B-332F-4098-B65B-B213B23DE7EE}" type="pres">
      <dgm:prSet presAssocID="{FE027DF5-86FF-43BA-A05E-A5895D7C82A4}" presName="iconBgRect" presStyleLbl="bgShp" presStyleIdx="4" presStyleCnt="5"/>
      <dgm:spPr/>
    </dgm:pt>
    <dgm:pt modelId="{65809ACD-DAFA-4F59-94B6-7EF4D6C508BF}" type="pres">
      <dgm:prSet presAssocID="{FE027DF5-86FF-43BA-A05E-A5895D7C82A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ooks"/>
        </a:ext>
      </dgm:extLst>
    </dgm:pt>
    <dgm:pt modelId="{2A3442FA-95CB-4DDE-B1A4-B478CC407B4A}" type="pres">
      <dgm:prSet presAssocID="{FE027DF5-86FF-43BA-A05E-A5895D7C82A4}" presName="spaceRect" presStyleCnt="0"/>
      <dgm:spPr/>
    </dgm:pt>
    <dgm:pt modelId="{3155A4E3-30CB-4105-973D-90612E5E13F9}" type="pres">
      <dgm:prSet presAssocID="{FE027DF5-86FF-43BA-A05E-A5895D7C82A4}" presName="textRect" presStyleLbl="revTx" presStyleIdx="4" presStyleCnt="5">
        <dgm:presLayoutVars>
          <dgm:chMax val="1"/>
          <dgm:chPref val="1"/>
        </dgm:presLayoutVars>
      </dgm:prSet>
      <dgm:spPr/>
    </dgm:pt>
  </dgm:ptLst>
  <dgm:cxnLst>
    <dgm:cxn modelId="{E95E5F21-12F3-4411-865E-8312233F0974}" srcId="{CE82D83F-370D-4E18-91B7-B51EDF5C8659}" destId="{CE88CB3D-935A-45DC-A5C7-473DE6730ACB}" srcOrd="1" destOrd="0" parTransId="{9AE284C5-D021-40F8-A8C7-00234D57A5E8}" sibTransId="{1CA6CFFF-579C-4B57-82C4-064F4A37E8EF}"/>
    <dgm:cxn modelId="{16535E24-F7EC-4901-B08B-D52CF91DC045}" srcId="{CE82D83F-370D-4E18-91B7-B51EDF5C8659}" destId="{FE027DF5-86FF-43BA-A05E-A5895D7C82A4}" srcOrd="4" destOrd="0" parTransId="{F33068F2-A1CB-4041-ACCF-3B64466CD2BA}" sibTransId="{A40736E2-1630-4904-8F88-35260B40293A}"/>
    <dgm:cxn modelId="{63ACC228-1D54-4EE2-8EB6-77AD12B5F45A}" srcId="{CE82D83F-370D-4E18-91B7-B51EDF5C8659}" destId="{86CD475E-6896-44A8-8B8A-7DC488B23EC7}" srcOrd="3" destOrd="0" parTransId="{78EE67D4-AF1D-40AA-BF32-13A85AD14AD8}" sibTransId="{07973216-4E2F-493D-A2AF-5FBA58D7EA0A}"/>
    <dgm:cxn modelId="{A8929862-9894-462D-BAFA-6DD15AF60677}" type="presOf" srcId="{AAA62C31-F43A-4637-9B49-5693C7E2349A}" destId="{70B7C175-2E2F-467A-BA55-098F3284A65B}" srcOrd="0" destOrd="0" presId="urn:microsoft.com/office/officeart/2018/2/layout/IconCircleList"/>
    <dgm:cxn modelId="{648C7243-2341-4455-AC69-BB5B1327C233}" type="presOf" srcId="{F4BA873C-D752-4F3E-ABA3-E729CBFB2A85}" destId="{B5FCCC60-60E6-4E21-8144-1EEEFCD1C037}" srcOrd="0" destOrd="0" presId="urn:microsoft.com/office/officeart/2018/2/layout/IconCircleList"/>
    <dgm:cxn modelId="{8D82A14C-3E7D-41CD-ACBE-E4B5E1D3CB7B}" type="presOf" srcId="{07973216-4E2F-493D-A2AF-5FBA58D7EA0A}" destId="{333A9214-7C28-40A9-B4F6-B5976D7FB7E8}" srcOrd="0" destOrd="0" presId="urn:microsoft.com/office/officeart/2018/2/layout/IconCircleList"/>
    <dgm:cxn modelId="{15FAB36C-0F69-4660-9580-111EE9BE849C}" srcId="{CE82D83F-370D-4E18-91B7-B51EDF5C8659}" destId="{AAA62C31-F43A-4637-9B49-5693C7E2349A}" srcOrd="0" destOrd="0" parTransId="{7DF7C887-277A-4FB1-A723-BD0A4919F837}" sibTransId="{F4BA873C-D752-4F3E-ABA3-E729CBFB2A85}"/>
    <dgm:cxn modelId="{E6F1F26C-067F-45EA-8871-6D9BE83659C7}" type="presOf" srcId="{86CD475E-6896-44A8-8B8A-7DC488B23EC7}" destId="{4AA2FE24-D0E9-4749-94A0-43B715D5784F}" srcOrd="0" destOrd="0" presId="urn:microsoft.com/office/officeart/2018/2/layout/IconCircleList"/>
    <dgm:cxn modelId="{3EAB844F-739E-48B1-A928-81AEC2763377}" type="presOf" srcId="{FE027DF5-86FF-43BA-A05E-A5895D7C82A4}" destId="{3155A4E3-30CB-4105-973D-90612E5E13F9}" srcOrd="0" destOrd="0" presId="urn:microsoft.com/office/officeart/2018/2/layout/IconCircleList"/>
    <dgm:cxn modelId="{389AF573-2688-4606-BCAA-581897E331D4}" type="presOf" srcId="{CE88CB3D-935A-45DC-A5C7-473DE6730ACB}" destId="{B6E14834-FDAC-4DC7-B3C6-0442E2B4D093}" srcOrd="0" destOrd="0" presId="urn:microsoft.com/office/officeart/2018/2/layout/IconCircleList"/>
    <dgm:cxn modelId="{2DB99F84-90C3-408F-82BA-60BB875D11AD}" type="presOf" srcId="{39C817D9-E24A-4649-B49C-7C3519996DB4}" destId="{FBCA6716-C640-4437-A599-006905E44BD1}" srcOrd="0" destOrd="0" presId="urn:microsoft.com/office/officeart/2018/2/layout/IconCircleList"/>
    <dgm:cxn modelId="{5812A88F-EDF2-47B4-8A6B-0F4ED5929696}" srcId="{CE82D83F-370D-4E18-91B7-B51EDF5C8659}" destId="{2E6CF019-9888-402C-9096-619DDF431FD1}" srcOrd="2" destOrd="0" parTransId="{0472142D-231B-4037-96BF-61A5CD3C74B3}" sibTransId="{39C817D9-E24A-4649-B49C-7C3519996DB4}"/>
    <dgm:cxn modelId="{BB799C9A-BCE6-4D4D-A57B-73C473405E8E}" type="presOf" srcId="{CE82D83F-370D-4E18-91B7-B51EDF5C8659}" destId="{C7205C7E-E54F-4CDA-AA23-9DA75FEC2F2D}" srcOrd="0" destOrd="0" presId="urn:microsoft.com/office/officeart/2018/2/layout/IconCircleList"/>
    <dgm:cxn modelId="{DF772DCF-90E5-4E75-BE77-405F748A8C33}" type="presOf" srcId="{1CA6CFFF-579C-4B57-82C4-064F4A37E8EF}" destId="{AE08DA3A-B764-4475-A3F0-3F314F460A0E}" srcOrd="0" destOrd="0" presId="urn:microsoft.com/office/officeart/2018/2/layout/IconCircleList"/>
    <dgm:cxn modelId="{EA8886F1-00FD-4928-9DC1-2C73574F1FB0}" type="presOf" srcId="{2E6CF019-9888-402C-9096-619DDF431FD1}" destId="{F3F2B03A-4FFA-4DD4-A4CF-EDDF034544FD}" srcOrd="0" destOrd="0" presId="urn:microsoft.com/office/officeart/2018/2/layout/IconCircleList"/>
    <dgm:cxn modelId="{DD75EF73-E78B-4865-8DAC-684222FFCD8E}" type="presParOf" srcId="{C7205C7E-E54F-4CDA-AA23-9DA75FEC2F2D}" destId="{9B79B302-AAAB-4749-97A8-523324AC5825}" srcOrd="0" destOrd="0" presId="urn:microsoft.com/office/officeart/2018/2/layout/IconCircleList"/>
    <dgm:cxn modelId="{DB2D1CDC-9B60-47C8-BD83-CBFB1DB1AEBC}" type="presParOf" srcId="{9B79B302-AAAB-4749-97A8-523324AC5825}" destId="{08EBBF72-4D0D-4703-8354-AFA20E165779}" srcOrd="0" destOrd="0" presId="urn:microsoft.com/office/officeart/2018/2/layout/IconCircleList"/>
    <dgm:cxn modelId="{889F6B90-5AE7-4D15-AE82-8430892582C2}" type="presParOf" srcId="{08EBBF72-4D0D-4703-8354-AFA20E165779}" destId="{DFBFC38C-CA12-4B7A-9520-438F34996783}" srcOrd="0" destOrd="0" presId="urn:microsoft.com/office/officeart/2018/2/layout/IconCircleList"/>
    <dgm:cxn modelId="{D6728A7C-C2CE-4415-91C7-9A969FD32698}" type="presParOf" srcId="{08EBBF72-4D0D-4703-8354-AFA20E165779}" destId="{283ACFD8-0AB3-4BED-A101-E0C3E35F21AB}" srcOrd="1" destOrd="0" presId="urn:microsoft.com/office/officeart/2018/2/layout/IconCircleList"/>
    <dgm:cxn modelId="{58D587C7-06C0-4533-BF39-C28D793288E2}" type="presParOf" srcId="{08EBBF72-4D0D-4703-8354-AFA20E165779}" destId="{D7D6DCE6-F6D2-4F67-AD03-7B04DDD643D1}" srcOrd="2" destOrd="0" presId="urn:microsoft.com/office/officeart/2018/2/layout/IconCircleList"/>
    <dgm:cxn modelId="{68EF0A3C-C106-433D-9E4A-4A9CB1D53C24}" type="presParOf" srcId="{08EBBF72-4D0D-4703-8354-AFA20E165779}" destId="{70B7C175-2E2F-467A-BA55-098F3284A65B}" srcOrd="3" destOrd="0" presId="urn:microsoft.com/office/officeart/2018/2/layout/IconCircleList"/>
    <dgm:cxn modelId="{08038261-54B8-47C9-9DC1-1E30714F415D}" type="presParOf" srcId="{9B79B302-AAAB-4749-97A8-523324AC5825}" destId="{B5FCCC60-60E6-4E21-8144-1EEEFCD1C037}" srcOrd="1" destOrd="0" presId="urn:microsoft.com/office/officeart/2018/2/layout/IconCircleList"/>
    <dgm:cxn modelId="{91034C69-B56C-4363-BB62-D25F5FB11EE1}" type="presParOf" srcId="{9B79B302-AAAB-4749-97A8-523324AC5825}" destId="{B178D0C9-8781-4F03-A767-922E197953B4}" srcOrd="2" destOrd="0" presId="urn:microsoft.com/office/officeart/2018/2/layout/IconCircleList"/>
    <dgm:cxn modelId="{D4E3E276-9082-490F-A959-87D806417ABE}" type="presParOf" srcId="{B178D0C9-8781-4F03-A767-922E197953B4}" destId="{4B350173-AEA8-4E0E-824F-7BD402E371E3}" srcOrd="0" destOrd="0" presId="urn:microsoft.com/office/officeart/2018/2/layout/IconCircleList"/>
    <dgm:cxn modelId="{66063E05-7045-4E01-9D03-5328EB1ABD64}" type="presParOf" srcId="{B178D0C9-8781-4F03-A767-922E197953B4}" destId="{E8FB9883-EA02-4B0D-B6B0-D42A1A08D15A}" srcOrd="1" destOrd="0" presId="urn:microsoft.com/office/officeart/2018/2/layout/IconCircleList"/>
    <dgm:cxn modelId="{626084BF-51EB-4628-9298-1ED1C4318FF3}" type="presParOf" srcId="{B178D0C9-8781-4F03-A767-922E197953B4}" destId="{C7C12811-9757-42DE-A5E0-52AB0AABD904}" srcOrd="2" destOrd="0" presId="urn:microsoft.com/office/officeart/2018/2/layout/IconCircleList"/>
    <dgm:cxn modelId="{0ABDCFE3-E412-4888-A5EF-79CD587E38DF}" type="presParOf" srcId="{B178D0C9-8781-4F03-A767-922E197953B4}" destId="{B6E14834-FDAC-4DC7-B3C6-0442E2B4D093}" srcOrd="3" destOrd="0" presId="urn:microsoft.com/office/officeart/2018/2/layout/IconCircleList"/>
    <dgm:cxn modelId="{06454FD5-0CEC-4719-B067-607B51509298}" type="presParOf" srcId="{9B79B302-AAAB-4749-97A8-523324AC5825}" destId="{AE08DA3A-B764-4475-A3F0-3F314F460A0E}" srcOrd="3" destOrd="0" presId="urn:microsoft.com/office/officeart/2018/2/layout/IconCircleList"/>
    <dgm:cxn modelId="{6CEA4261-150D-42AF-AA04-8D1F30A8C1E2}" type="presParOf" srcId="{9B79B302-AAAB-4749-97A8-523324AC5825}" destId="{DA447303-DAFA-4817-91CE-76219DAC17BC}" srcOrd="4" destOrd="0" presId="urn:microsoft.com/office/officeart/2018/2/layout/IconCircleList"/>
    <dgm:cxn modelId="{C8B12908-31D4-43B2-9D80-B19EAB18694D}" type="presParOf" srcId="{DA447303-DAFA-4817-91CE-76219DAC17BC}" destId="{A4198FAB-A899-4DFC-8225-166AD5A84D6C}" srcOrd="0" destOrd="0" presId="urn:microsoft.com/office/officeart/2018/2/layout/IconCircleList"/>
    <dgm:cxn modelId="{1E9C1DC7-0279-4CE6-8E9E-454C85BE903C}" type="presParOf" srcId="{DA447303-DAFA-4817-91CE-76219DAC17BC}" destId="{45E77B6C-2F7F-49DD-851D-484CBEF03ACC}" srcOrd="1" destOrd="0" presId="urn:microsoft.com/office/officeart/2018/2/layout/IconCircleList"/>
    <dgm:cxn modelId="{9AF54090-55B4-43EC-B9CC-663BBADFA91E}" type="presParOf" srcId="{DA447303-DAFA-4817-91CE-76219DAC17BC}" destId="{583C0064-93B8-4A6E-A4AE-C9746598E524}" srcOrd="2" destOrd="0" presId="urn:microsoft.com/office/officeart/2018/2/layout/IconCircleList"/>
    <dgm:cxn modelId="{2B79407D-072E-47B1-B0F0-263CB27DABF7}" type="presParOf" srcId="{DA447303-DAFA-4817-91CE-76219DAC17BC}" destId="{F3F2B03A-4FFA-4DD4-A4CF-EDDF034544FD}" srcOrd="3" destOrd="0" presId="urn:microsoft.com/office/officeart/2018/2/layout/IconCircleList"/>
    <dgm:cxn modelId="{90D978D2-0B0B-4AFD-B0FE-0EC36DC70653}" type="presParOf" srcId="{9B79B302-AAAB-4749-97A8-523324AC5825}" destId="{FBCA6716-C640-4437-A599-006905E44BD1}" srcOrd="5" destOrd="0" presId="urn:microsoft.com/office/officeart/2018/2/layout/IconCircleList"/>
    <dgm:cxn modelId="{6648901B-6D49-4174-AD81-1C50A3DB3762}" type="presParOf" srcId="{9B79B302-AAAB-4749-97A8-523324AC5825}" destId="{5B3BF4BA-DDED-4173-BC52-C0690B48D2A4}" srcOrd="6" destOrd="0" presId="urn:microsoft.com/office/officeart/2018/2/layout/IconCircleList"/>
    <dgm:cxn modelId="{8A6654EA-54A1-4883-BAE2-0E7BFCB03D57}" type="presParOf" srcId="{5B3BF4BA-DDED-4173-BC52-C0690B48D2A4}" destId="{EA5FEFF7-B96B-4547-8926-0166055DD883}" srcOrd="0" destOrd="0" presId="urn:microsoft.com/office/officeart/2018/2/layout/IconCircleList"/>
    <dgm:cxn modelId="{33729AFC-C542-4D65-8509-B80CB1BAA1CB}" type="presParOf" srcId="{5B3BF4BA-DDED-4173-BC52-C0690B48D2A4}" destId="{BD157DCA-FB70-401B-B821-5A736275E31F}" srcOrd="1" destOrd="0" presId="urn:microsoft.com/office/officeart/2018/2/layout/IconCircleList"/>
    <dgm:cxn modelId="{FBE863A4-073A-4705-B407-4895474161DA}" type="presParOf" srcId="{5B3BF4BA-DDED-4173-BC52-C0690B48D2A4}" destId="{14FA1330-2917-47FC-9905-B24C9A45F148}" srcOrd="2" destOrd="0" presId="urn:microsoft.com/office/officeart/2018/2/layout/IconCircleList"/>
    <dgm:cxn modelId="{CD2EF4CE-0D33-49D2-AE5E-31F568FD1317}" type="presParOf" srcId="{5B3BF4BA-DDED-4173-BC52-C0690B48D2A4}" destId="{4AA2FE24-D0E9-4749-94A0-43B715D5784F}" srcOrd="3" destOrd="0" presId="urn:microsoft.com/office/officeart/2018/2/layout/IconCircleList"/>
    <dgm:cxn modelId="{194CC0E0-5DFC-4D72-AA42-E49888C33DF0}" type="presParOf" srcId="{9B79B302-AAAB-4749-97A8-523324AC5825}" destId="{333A9214-7C28-40A9-B4F6-B5976D7FB7E8}" srcOrd="7" destOrd="0" presId="urn:microsoft.com/office/officeart/2018/2/layout/IconCircleList"/>
    <dgm:cxn modelId="{28804CA4-8687-4974-A643-9EA18F9C865A}" type="presParOf" srcId="{9B79B302-AAAB-4749-97A8-523324AC5825}" destId="{9E01C532-1C8A-45C9-8B5E-BC6FE33142EF}" srcOrd="8" destOrd="0" presId="urn:microsoft.com/office/officeart/2018/2/layout/IconCircleList"/>
    <dgm:cxn modelId="{D3DEB11A-93E6-487D-B618-9A09DD08FAD0}" type="presParOf" srcId="{9E01C532-1C8A-45C9-8B5E-BC6FE33142EF}" destId="{7DC9BC4B-332F-4098-B65B-B213B23DE7EE}" srcOrd="0" destOrd="0" presId="urn:microsoft.com/office/officeart/2018/2/layout/IconCircleList"/>
    <dgm:cxn modelId="{7482F59F-4BE5-47CA-9864-EDA25703B0F9}" type="presParOf" srcId="{9E01C532-1C8A-45C9-8B5E-BC6FE33142EF}" destId="{65809ACD-DAFA-4F59-94B6-7EF4D6C508BF}" srcOrd="1" destOrd="0" presId="urn:microsoft.com/office/officeart/2018/2/layout/IconCircleList"/>
    <dgm:cxn modelId="{5E5B68FE-9C5A-4201-8434-B62393D7C331}" type="presParOf" srcId="{9E01C532-1C8A-45C9-8B5E-BC6FE33142EF}" destId="{2A3442FA-95CB-4DDE-B1A4-B478CC407B4A}" srcOrd="2" destOrd="0" presId="urn:microsoft.com/office/officeart/2018/2/layout/IconCircleList"/>
    <dgm:cxn modelId="{3C00D1EC-833C-46DF-940B-ECFDE5703E26}" type="presParOf" srcId="{9E01C532-1C8A-45C9-8B5E-BC6FE33142EF}" destId="{3155A4E3-30CB-4105-973D-90612E5E13F9}"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FD57CB-FAAB-4D89-941C-A6A08ABCD129}"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5F37A1E9-1E4B-4169-80A9-F819C71F69D5}">
      <dgm:prSet custT="1"/>
      <dgm:spPr/>
      <dgm:t>
        <a:bodyPr/>
        <a:lstStyle/>
        <a:p>
          <a:r>
            <a:rPr lang="en-US" sz="1900" dirty="0">
              <a:latin typeface="Arial" panose="020B0604020202020204" pitchFamily="34" charset="0"/>
              <a:cs typeface="Arial" panose="020B0604020202020204" pitchFamily="34" charset="0"/>
            </a:rPr>
            <a:t>Designed for students who have completed high school and are interested in MCTI</a:t>
          </a:r>
        </a:p>
      </dgm:t>
    </dgm:pt>
    <dgm:pt modelId="{D8E8571D-5AE2-47A9-8426-DED6B29CC03D}" type="parTrans" cxnId="{5FA51DE6-B1A7-42C8-846F-36B8F6E55223}">
      <dgm:prSet/>
      <dgm:spPr/>
      <dgm:t>
        <a:bodyPr/>
        <a:lstStyle/>
        <a:p>
          <a:endParaRPr lang="en-US"/>
        </a:p>
      </dgm:t>
    </dgm:pt>
    <dgm:pt modelId="{FFD6ABAE-F308-4DFE-B3B0-963361EC1780}" type="sibTrans" cxnId="{5FA51DE6-B1A7-42C8-846F-36B8F6E55223}">
      <dgm:prSet/>
      <dgm:spPr/>
      <dgm:t>
        <a:bodyPr/>
        <a:lstStyle/>
        <a:p>
          <a:endParaRPr lang="en-US"/>
        </a:p>
      </dgm:t>
    </dgm:pt>
    <dgm:pt modelId="{1D299FF2-B9E8-4875-9B46-42A754B430FE}">
      <dgm:prSet custT="1"/>
      <dgm:spPr/>
      <dgm:t>
        <a:bodyPr/>
        <a:lstStyle/>
        <a:p>
          <a:r>
            <a:rPr lang="en-US" sz="1900" dirty="0">
              <a:latin typeface="Arial" panose="020B0604020202020204" pitchFamily="34" charset="0"/>
              <a:cs typeface="Arial" panose="020B0604020202020204" pitchFamily="34" charset="0"/>
            </a:rPr>
            <a:t>Assess aptitudes, abilities and readiness for employment and independent living</a:t>
          </a:r>
        </a:p>
      </dgm:t>
    </dgm:pt>
    <dgm:pt modelId="{5D2E815E-07E8-408F-BFE9-E2F00F9A5D20}" type="parTrans" cxnId="{9F31A631-E0C9-45F5-8422-B1537CAD0F3C}">
      <dgm:prSet/>
      <dgm:spPr/>
      <dgm:t>
        <a:bodyPr/>
        <a:lstStyle/>
        <a:p>
          <a:endParaRPr lang="en-US"/>
        </a:p>
      </dgm:t>
    </dgm:pt>
    <dgm:pt modelId="{CA813545-E4A3-4775-AE25-7E3053457A8D}" type="sibTrans" cxnId="{9F31A631-E0C9-45F5-8422-B1537CAD0F3C}">
      <dgm:prSet/>
      <dgm:spPr/>
      <dgm:t>
        <a:bodyPr/>
        <a:lstStyle/>
        <a:p>
          <a:endParaRPr lang="en-US"/>
        </a:p>
      </dgm:t>
    </dgm:pt>
    <dgm:pt modelId="{60585037-B73C-43E7-BAB9-B415F5C763D1}">
      <dgm:prSet custT="1"/>
      <dgm:spPr/>
      <dgm:t>
        <a:bodyPr/>
        <a:lstStyle/>
        <a:p>
          <a:r>
            <a:rPr lang="en-US" sz="1900" dirty="0">
              <a:latin typeface="Arial" panose="020B0604020202020204" pitchFamily="34" charset="0"/>
              <a:cs typeface="Arial" panose="020B0604020202020204" pitchFamily="34" charset="0"/>
            </a:rPr>
            <a:t>Allows students to explore available/appropriate trade options to best suit their abilities</a:t>
          </a:r>
        </a:p>
      </dgm:t>
    </dgm:pt>
    <dgm:pt modelId="{B2B14B6D-1FD4-40D4-8500-A4D36D08C1F8}" type="parTrans" cxnId="{C5F8C293-C9F6-44A6-AE9F-D7BFC7DCECBA}">
      <dgm:prSet/>
      <dgm:spPr/>
      <dgm:t>
        <a:bodyPr/>
        <a:lstStyle/>
        <a:p>
          <a:endParaRPr lang="en-US"/>
        </a:p>
      </dgm:t>
    </dgm:pt>
    <dgm:pt modelId="{395C2583-4A1F-4568-89B6-58430F7C2233}" type="sibTrans" cxnId="{C5F8C293-C9F6-44A6-AE9F-D7BFC7DCECBA}">
      <dgm:prSet/>
      <dgm:spPr/>
      <dgm:t>
        <a:bodyPr/>
        <a:lstStyle/>
        <a:p>
          <a:endParaRPr lang="en-US"/>
        </a:p>
      </dgm:t>
    </dgm:pt>
    <dgm:pt modelId="{871D90A7-4CF8-4330-AF3E-1DFBD0FE7D10}" type="pres">
      <dgm:prSet presAssocID="{BAFD57CB-FAAB-4D89-941C-A6A08ABCD129}" presName="root" presStyleCnt="0">
        <dgm:presLayoutVars>
          <dgm:dir/>
          <dgm:resizeHandles val="exact"/>
        </dgm:presLayoutVars>
      </dgm:prSet>
      <dgm:spPr/>
    </dgm:pt>
    <dgm:pt modelId="{EE3335E9-2CF7-45A3-BABC-10E237E58417}" type="pres">
      <dgm:prSet presAssocID="{5F37A1E9-1E4B-4169-80A9-F819C71F69D5}" presName="compNode" presStyleCnt="0"/>
      <dgm:spPr/>
    </dgm:pt>
    <dgm:pt modelId="{1D3D2CE1-1A7B-4F0C-9269-122C296B306E}" type="pres">
      <dgm:prSet presAssocID="{5F37A1E9-1E4B-4169-80A9-F819C71F69D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1420E47B-27AD-43A1-B7D8-413577921B7F}" type="pres">
      <dgm:prSet presAssocID="{5F37A1E9-1E4B-4169-80A9-F819C71F69D5}" presName="spaceRect" presStyleCnt="0"/>
      <dgm:spPr/>
    </dgm:pt>
    <dgm:pt modelId="{CBDDD09E-F655-4209-A9B7-60FCB8162797}" type="pres">
      <dgm:prSet presAssocID="{5F37A1E9-1E4B-4169-80A9-F819C71F69D5}" presName="textRect" presStyleLbl="revTx" presStyleIdx="0" presStyleCnt="3">
        <dgm:presLayoutVars>
          <dgm:chMax val="1"/>
          <dgm:chPref val="1"/>
        </dgm:presLayoutVars>
      </dgm:prSet>
      <dgm:spPr/>
    </dgm:pt>
    <dgm:pt modelId="{E715A766-260F-42F5-A394-68C9F68D0737}" type="pres">
      <dgm:prSet presAssocID="{FFD6ABAE-F308-4DFE-B3B0-963361EC1780}" presName="sibTrans" presStyleCnt="0"/>
      <dgm:spPr/>
    </dgm:pt>
    <dgm:pt modelId="{063C22C6-6E87-4B1D-861B-9ADE58567F88}" type="pres">
      <dgm:prSet presAssocID="{1D299FF2-B9E8-4875-9B46-42A754B430FE}" presName="compNode" presStyleCnt="0"/>
      <dgm:spPr/>
    </dgm:pt>
    <dgm:pt modelId="{2BBC1470-A9BD-424B-AB47-8B0FDF70A9AB}" type="pres">
      <dgm:prSet presAssocID="{1D299FF2-B9E8-4875-9B46-42A754B430F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ffice Worker"/>
        </a:ext>
      </dgm:extLst>
    </dgm:pt>
    <dgm:pt modelId="{82E00E3C-FBC3-44EB-AAC5-F7BA1186A116}" type="pres">
      <dgm:prSet presAssocID="{1D299FF2-B9E8-4875-9B46-42A754B430FE}" presName="spaceRect" presStyleCnt="0"/>
      <dgm:spPr/>
    </dgm:pt>
    <dgm:pt modelId="{586E94DD-E4D8-4ECD-9E66-65595CD015EE}" type="pres">
      <dgm:prSet presAssocID="{1D299FF2-B9E8-4875-9B46-42A754B430FE}" presName="textRect" presStyleLbl="revTx" presStyleIdx="1" presStyleCnt="3">
        <dgm:presLayoutVars>
          <dgm:chMax val="1"/>
          <dgm:chPref val="1"/>
        </dgm:presLayoutVars>
      </dgm:prSet>
      <dgm:spPr/>
    </dgm:pt>
    <dgm:pt modelId="{E419DB70-3020-47C5-9851-948B8B5DB03D}" type="pres">
      <dgm:prSet presAssocID="{CA813545-E4A3-4775-AE25-7E3053457A8D}" presName="sibTrans" presStyleCnt="0"/>
      <dgm:spPr/>
    </dgm:pt>
    <dgm:pt modelId="{B031238D-8F46-4F1C-AF4E-72535A49B386}" type="pres">
      <dgm:prSet presAssocID="{60585037-B73C-43E7-BAB9-B415F5C763D1}" presName="compNode" presStyleCnt="0"/>
      <dgm:spPr/>
    </dgm:pt>
    <dgm:pt modelId="{A08F334E-88D4-418A-9861-F9807019BE51}" type="pres">
      <dgm:prSet presAssocID="{60585037-B73C-43E7-BAB9-B415F5C763D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Work from home desk with solid fill"/>
        </a:ext>
      </dgm:extLst>
    </dgm:pt>
    <dgm:pt modelId="{17D9575D-5933-4BE4-AC65-0030DBE2EF06}" type="pres">
      <dgm:prSet presAssocID="{60585037-B73C-43E7-BAB9-B415F5C763D1}" presName="spaceRect" presStyleCnt="0"/>
      <dgm:spPr/>
    </dgm:pt>
    <dgm:pt modelId="{D3FCF7F8-74F4-46CF-9932-7F2C60E8356E}" type="pres">
      <dgm:prSet presAssocID="{60585037-B73C-43E7-BAB9-B415F5C763D1}" presName="textRect" presStyleLbl="revTx" presStyleIdx="2" presStyleCnt="3">
        <dgm:presLayoutVars>
          <dgm:chMax val="1"/>
          <dgm:chPref val="1"/>
        </dgm:presLayoutVars>
      </dgm:prSet>
      <dgm:spPr/>
    </dgm:pt>
  </dgm:ptLst>
  <dgm:cxnLst>
    <dgm:cxn modelId="{9F31A631-E0C9-45F5-8422-B1537CAD0F3C}" srcId="{BAFD57CB-FAAB-4D89-941C-A6A08ABCD129}" destId="{1D299FF2-B9E8-4875-9B46-42A754B430FE}" srcOrd="1" destOrd="0" parTransId="{5D2E815E-07E8-408F-BFE9-E2F00F9A5D20}" sibTransId="{CA813545-E4A3-4775-AE25-7E3053457A8D}"/>
    <dgm:cxn modelId="{FFCC1133-A2C9-49C2-9EFD-F43E60C4D2BC}" type="presOf" srcId="{BAFD57CB-FAAB-4D89-941C-A6A08ABCD129}" destId="{871D90A7-4CF8-4330-AF3E-1DFBD0FE7D10}" srcOrd="0" destOrd="0" presId="urn:microsoft.com/office/officeart/2018/2/layout/IconLabelList"/>
    <dgm:cxn modelId="{C5F8C293-C9F6-44A6-AE9F-D7BFC7DCECBA}" srcId="{BAFD57CB-FAAB-4D89-941C-A6A08ABCD129}" destId="{60585037-B73C-43E7-BAB9-B415F5C763D1}" srcOrd="2" destOrd="0" parTransId="{B2B14B6D-1FD4-40D4-8500-A4D36D08C1F8}" sibTransId="{395C2583-4A1F-4568-89B6-58430F7C2233}"/>
    <dgm:cxn modelId="{122EE4A5-2318-4E60-BE10-CED7116356E3}" type="presOf" srcId="{1D299FF2-B9E8-4875-9B46-42A754B430FE}" destId="{586E94DD-E4D8-4ECD-9E66-65595CD015EE}" srcOrd="0" destOrd="0" presId="urn:microsoft.com/office/officeart/2018/2/layout/IconLabelList"/>
    <dgm:cxn modelId="{0D40A2DA-984B-4EE5-B850-EB2E5475DE9F}" type="presOf" srcId="{5F37A1E9-1E4B-4169-80A9-F819C71F69D5}" destId="{CBDDD09E-F655-4209-A9B7-60FCB8162797}" srcOrd="0" destOrd="0" presId="urn:microsoft.com/office/officeart/2018/2/layout/IconLabelList"/>
    <dgm:cxn modelId="{757809DE-526F-4387-B223-7F4F0FEFFE52}" type="presOf" srcId="{60585037-B73C-43E7-BAB9-B415F5C763D1}" destId="{D3FCF7F8-74F4-46CF-9932-7F2C60E8356E}" srcOrd="0" destOrd="0" presId="urn:microsoft.com/office/officeart/2018/2/layout/IconLabelList"/>
    <dgm:cxn modelId="{5FA51DE6-B1A7-42C8-846F-36B8F6E55223}" srcId="{BAFD57CB-FAAB-4D89-941C-A6A08ABCD129}" destId="{5F37A1E9-1E4B-4169-80A9-F819C71F69D5}" srcOrd="0" destOrd="0" parTransId="{D8E8571D-5AE2-47A9-8426-DED6B29CC03D}" sibTransId="{FFD6ABAE-F308-4DFE-B3B0-963361EC1780}"/>
    <dgm:cxn modelId="{3BE9E3EE-7EBA-453F-BC84-69C77AABD392}" type="presParOf" srcId="{871D90A7-4CF8-4330-AF3E-1DFBD0FE7D10}" destId="{EE3335E9-2CF7-45A3-BABC-10E237E58417}" srcOrd="0" destOrd="0" presId="urn:microsoft.com/office/officeart/2018/2/layout/IconLabelList"/>
    <dgm:cxn modelId="{5A65BAD4-74A0-4D70-9511-938BAE5800F5}" type="presParOf" srcId="{EE3335E9-2CF7-45A3-BABC-10E237E58417}" destId="{1D3D2CE1-1A7B-4F0C-9269-122C296B306E}" srcOrd="0" destOrd="0" presId="urn:microsoft.com/office/officeart/2018/2/layout/IconLabelList"/>
    <dgm:cxn modelId="{08FCE617-706F-4331-AFC3-83FABECD8579}" type="presParOf" srcId="{EE3335E9-2CF7-45A3-BABC-10E237E58417}" destId="{1420E47B-27AD-43A1-B7D8-413577921B7F}" srcOrd="1" destOrd="0" presId="urn:microsoft.com/office/officeart/2018/2/layout/IconLabelList"/>
    <dgm:cxn modelId="{98DC191E-267B-487E-839D-5405A5A269AF}" type="presParOf" srcId="{EE3335E9-2CF7-45A3-BABC-10E237E58417}" destId="{CBDDD09E-F655-4209-A9B7-60FCB8162797}" srcOrd="2" destOrd="0" presId="urn:microsoft.com/office/officeart/2018/2/layout/IconLabelList"/>
    <dgm:cxn modelId="{AA48F098-E0FC-41A0-8190-64E77EF3BBCB}" type="presParOf" srcId="{871D90A7-4CF8-4330-AF3E-1DFBD0FE7D10}" destId="{E715A766-260F-42F5-A394-68C9F68D0737}" srcOrd="1" destOrd="0" presId="urn:microsoft.com/office/officeart/2018/2/layout/IconLabelList"/>
    <dgm:cxn modelId="{7900DDAE-E620-4BDC-8E8B-A408CC29EF93}" type="presParOf" srcId="{871D90A7-4CF8-4330-AF3E-1DFBD0FE7D10}" destId="{063C22C6-6E87-4B1D-861B-9ADE58567F88}" srcOrd="2" destOrd="0" presId="urn:microsoft.com/office/officeart/2018/2/layout/IconLabelList"/>
    <dgm:cxn modelId="{35703716-9782-4ADD-8FEE-B732F9594ED7}" type="presParOf" srcId="{063C22C6-6E87-4B1D-861B-9ADE58567F88}" destId="{2BBC1470-A9BD-424B-AB47-8B0FDF70A9AB}" srcOrd="0" destOrd="0" presId="urn:microsoft.com/office/officeart/2018/2/layout/IconLabelList"/>
    <dgm:cxn modelId="{7495177F-4764-43B2-9E35-6D43C23839D6}" type="presParOf" srcId="{063C22C6-6E87-4B1D-861B-9ADE58567F88}" destId="{82E00E3C-FBC3-44EB-AAC5-F7BA1186A116}" srcOrd="1" destOrd="0" presId="urn:microsoft.com/office/officeart/2018/2/layout/IconLabelList"/>
    <dgm:cxn modelId="{27C24277-AA59-4042-BE8D-D3B7EB7317FA}" type="presParOf" srcId="{063C22C6-6E87-4B1D-861B-9ADE58567F88}" destId="{586E94DD-E4D8-4ECD-9E66-65595CD015EE}" srcOrd="2" destOrd="0" presId="urn:microsoft.com/office/officeart/2018/2/layout/IconLabelList"/>
    <dgm:cxn modelId="{CF3B9A64-6ECC-4D25-85EF-19EEBEDBEA60}" type="presParOf" srcId="{871D90A7-4CF8-4330-AF3E-1DFBD0FE7D10}" destId="{E419DB70-3020-47C5-9851-948B8B5DB03D}" srcOrd="3" destOrd="0" presId="urn:microsoft.com/office/officeart/2018/2/layout/IconLabelList"/>
    <dgm:cxn modelId="{5F3EE048-30D9-4C9A-96D7-B30F1302D1A0}" type="presParOf" srcId="{871D90A7-4CF8-4330-AF3E-1DFBD0FE7D10}" destId="{B031238D-8F46-4F1C-AF4E-72535A49B386}" srcOrd="4" destOrd="0" presId="urn:microsoft.com/office/officeart/2018/2/layout/IconLabelList"/>
    <dgm:cxn modelId="{2471BC8B-9A68-4C59-BBCF-2949E4DCB9D6}" type="presParOf" srcId="{B031238D-8F46-4F1C-AF4E-72535A49B386}" destId="{A08F334E-88D4-418A-9861-F9807019BE51}" srcOrd="0" destOrd="0" presId="urn:microsoft.com/office/officeart/2018/2/layout/IconLabelList"/>
    <dgm:cxn modelId="{9698BBB6-D72B-4447-A766-930952D9C556}" type="presParOf" srcId="{B031238D-8F46-4F1C-AF4E-72535A49B386}" destId="{17D9575D-5933-4BE4-AC65-0030DBE2EF06}" srcOrd="1" destOrd="0" presId="urn:microsoft.com/office/officeart/2018/2/layout/IconLabelList"/>
    <dgm:cxn modelId="{73A34F2B-9183-40B6-8744-8B25FD62683B}" type="presParOf" srcId="{B031238D-8F46-4F1C-AF4E-72535A49B386}" destId="{D3FCF7F8-74F4-46CF-9932-7F2C60E8356E}"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63262B-7E7A-4B5C-AB82-9458F393DCB2}" type="doc">
      <dgm:prSet loTypeId="urn:microsoft.com/office/officeart/2018/2/layout/IconVerticalSolidList" loCatId="icon" qsTypeId="urn:microsoft.com/office/officeart/2005/8/quickstyle/simple1" qsCatId="simple" csTypeId="urn:microsoft.com/office/officeart/2018/5/colors/Iconchunking_neutralicontext_accent5_2" csCatId="accent5" phldr="1"/>
      <dgm:spPr/>
      <dgm:t>
        <a:bodyPr/>
        <a:lstStyle/>
        <a:p>
          <a:endParaRPr lang="en-US"/>
        </a:p>
      </dgm:t>
    </dgm:pt>
    <dgm:pt modelId="{5EBDC5F4-F985-4D08-B7BD-A4A2A4FC72D8}">
      <dgm:prSet/>
      <dgm:spPr/>
      <dgm:t>
        <a:bodyPr/>
        <a:lstStyle/>
        <a:p>
          <a:pPr>
            <a:lnSpc>
              <a:spcPct val="100000"/>
            </a:lnSpc>
          </a:pPr>
          <a:r>
            <a:rPr lang="en-US">
              <a:latin typeface="Arial" panose="020B0604020202020204" pitchFamily="34" charset="0"/>
              <a:cs typeface="Arial" panose="020B0604020202020204" pitchFamily="34" charset="0"/>
            </a:rPr>
            <a:t>Focused on entry level employment</a:t>
          </a:r>
        </a:p>
      </dgm:t>
    </dgm:pt>
    <dgm:pt modelId="{48B247DC-1D7B-4FA6-9D11-EDE8BBD28419}" type="parTrans" cxnId="{2743B07A-0FD2-4227-9491-CA850E161A26}">
      <dgm:prSet/>
      <dgm:spPr/>
      <dgm:t>
        <a:bodyPr/>
        <a:lstStyle/>
        <a:p>
          <a:endParaRPr lang="en-US"/>
        </a:p>
      </dgm:t>
    </dgm:pt>
    <dgm:pt modelId="{696E3A73-3714-4C3A-96DD-0F821A6A36D5}" type="sibTrans" cxnId="{2743B07A-0FD2-4227-9491-CA850E161A26}">
      <dgm:prSet/>
      <dgm:spPr/>
      <dgm:t>
        <a:bodyPr/>
        <a:lstStyle/>
        <a:p>
          <a:endParaRPr lang="en-US"/>
        </a:p>
      </dgm:t>
    </dgm:pt>
    <dgm:pt modelId="{40316E95-D4B3-49A2-8A12-8C2229B91E9B}">
      <dgm:prSet/>
      <dgm:spPr/>
      <dgm:t>
        <a:bodyPr/>
        <a:lstStyle/>
        <a:p>
          <a:pPr>
            <a:lnSpc>
              <a:spcPct val="100000"/>
            </a:lnSpc>
          </a:pPr>
          <a:r>
            <a:rPr lang="en-US">
              <a:latin typeface="Arial" panose="020B0604020202020204" pitchFamily="34" charset="0"/>
              <a:cs typeface="Arial" panose="020B0604020202020204" pitchFamily="34" charset="0"/>
            </a:rPr>
            <a:t>Competency based</a:t>
          </a:r>
        </a:p>
      </dgm:t>
    </dgm:pt>
    <dgm:pt modelId="{4C59261A-30E9-440A-9A7D-850ACC862D42}" type="parTrans" cxnId="{33B8B3D0-A59E-49F6-89E8-F16EB492183B}">
      <dgm:prSet/>
      <dgm:spPr/>
      <dgm:t>
        <a:bodyPr/>
        <a:lstStyle/>
        <a:p>
          <a:endParaRPr lang="en-US"/>
        </a:p>
      </dgm:t>
    </dgm:pt>
    <dgm:pt modelId="{693E3EFA-6FF8-48DF-82FA-7AD91A9A4182}" type="sibTrans" cxnId="{33B8B3D0-A59E-49F6-89E8-F16EB492183B}">
      <dgm:prSet/>
      <dgm:spPr/>
      <dgm:t>
        <a:bodyPr/>
        <a:lstStyle/>
        <a:p>
          <a:endParaRPr lang="en-US"/>
        </a:p>
      </dgm:t>
    </dgm:pt>
    <dgm:pt modelId="{341E856C-0391-4F42-9F29-3AAD369CE343}">
      <dgm:prSet/>
      <dgm:spPr/>
      <dgm:t>
        <a:bodyPr/>
        <a:lstStyle/>
        <a:p>
          <a:pPr>
            <a:lnSpc>
              <a:spcPct val="100000"/>
            </a:lnSpc>
          </a:pPr>
          <a:r>
            <a:rPr lang="en-US">
              <a:latin typeface="Arial" panose="020B0604020202020204" pitchFamily="34" charset="0"/>
              <a:cs typeface="Arial" panose="020B0604020202020204" pitchFamily="34" charset="0"/>
            </a:rPr>
            <a:t>Employment focused; employment expectations are discussed beginning the first day in the training program</a:t>
          </a:r>
        </a:p>
      </dgm:t>
    </dgm:pt>
    <dgm:pt modelId="{7278B9C2-1157-4B7D-B87F-8046AD735202}" type="parTrans" cxnId="{A3520FDB-BC26-4A78-909C-1417E859FBEE}">
      <dgm:prSet/>
      <dgm:spPr/>
      <dgm:t>
        <a:bodyPr/>
        <a:lstStyle/>
        <a:p>
          <a:endParaRPr lang="en-US"/>
        </a:p>
      </dgm:t>
    </dgm:pt>
    <dgm:pt modelId="{003A49FF-13F2-4E08-8B28-E4FAF8D03B8D}" type="sibTrans" cxnId="{A3520FDB-BC26-4A78-909C-1417E859FBEE}">
      <dgm:prSet/>
      <dgm:spPr/>
      <dgm:t>
        <a:bodyPr/>
        <a:lstStyle/>
        <a:p>
          <a:endParaRPr lang="en-US"/>
        </a:p>
      </dgm:t>
    </dgm:pt>
    <dgm:pt modelId="{6FD005AF-1067-4F6E-B525-6ABEBC83D1B2}">
      <dgm:prSet/>
      <dgm:spPr/>
      <dgm:t>
        <a:bodyPr/>
        <a:lstStyle/>
        <a:p>
          <a:pPr>
            <a:lnSpc>
              <a:spcPct val="100000"/>
            </a:lnSpc>
          </a:pPr>
          <a:r>
            <a:rPr lang="en-US">
              <a:latin typeface="Arial" panose="020B0604020202020204" pitchFamily="34" charset="0"/>
              <a:cs typeface="Arial" panose="020B0604020202020204" pitchFamily="34" charset="0"/>
            </a:rPr>
            <a:t>Trade recommendation may differ from initial trade interest after CAS is completed</a:t>
          </a:r>
        </a:p>
      </dgm:t>
    </dgm:pt>
    <dgm:pt modelId="{8ED8DBB6-FF28-499E-980D-F54BB6ED9A70}" type="parTrans" cxnId="{F6B446C7-BA3A-4C60-B3F4-180041D046A8}">
      <dgm:prSet/>
      <dgm:spPr/>
      <dgm:t>
        <a:bodyPr/>
        <a:lstStyle/>
        <a:p>
          <a:endParaRPr lang="en-US"/>
        </a:p>
      </dgm:t>
    </dgm:pt>
    <dgm:pt modelId="{1EBB43EA-9193-44F6-BC9B-211AFF5E0EB0}" type="sibTrans" cxnId="{F6B446C7-BA3A-4C60-B3F4-180041D046A8}">
      <dgm:prSet/>
      <dgm:spPr/>
      <dgm:t>
        <a:bodyPr/>
        <a:lstStyle/>
        <a:p>
          <a:endParaRPr lang="en-US"/>
        </a:p>
      </dgm:t>
    </dgm:pt>
    <dgm:pt modelId="{28EC6F16-B1E4-4AD9-8C13-8AD60DAE93A0}">
      <dgm:prSet/>
      <dgm:spPr/>
      <dgm:t>
        <a:bodyPr/>
        <a:lstStyle/>
        <a:p>
          <a:pPr>
            <a:lnSpc>
              <a:spcPct val="100000"/>
            </a:lnSpc>
          </a:pPr>
          <a:r>
            <a:rPr lang="en-US">
              <a:latin typeface="Arial" panose="020B0604020202020204" pitchFamily="34" charset="0"/>
              <a:cs typeface="Arial" panose="020B0604020202020204" pitchFamily="34" charset="0"/>
            </a:rPr>
            <a:t>Each training program has specific recommended entrance criteria </a:t>
          </a:r>
        </a:p>
      </dgm:t>
    </dgm:pt>
    <dgm:pt modelId="{46D98535-B897-4FCB-BE17-8F852193AF28}" type="parTrans" cxnId="{6276CA4A-29E8-4CA0-B8CD-E7F7594742A4}">
      <dgm:prSet/>
      <dgm:spPr/>
      <dgm:t>
        <a:bodyPr/>
        <a:lstStyle/>
        <a:p>
          <a:endParaRPr lang="en-US"/>
        </a:p>
      </dgm:t>
    </dgm:pt>
    <dgm:pt modelId="{F260B7E4-F438-4741-94AD-7E82F2CE5381}" type="sibTrans" cxnId="{6276CA4A-29E8-4CA0-B8CD-E7F7594742A4}">
      <dgm:prSet/>
      <dgm:spPr/>
      <dgm:t>
        <a:bodyPr/>
        <a:lstStyle/>
        <a:p>
          <a:endParaRPr lang="en-US"/>
        </a:p>
      </dgm:t>
    </dgm:pt>
    <dgm:pt modelId="{F9B2F2EA-AB91-4BA7-AE1D-ADAC5BA00ED5}" type="pres">
      <dgm:prSet presAssocID="{EF63262B-7E7A-4B5C-AB82-9458F393DCB2}" presName="root" presStyleCnt="0">
        <dgm:presLayoutVars>
          <dgm:dir/>
          <dgm:resizeHandles val="exact"/>
        </dgm:presLayoutVars>
      </dgm:prSet>
      <dgm:spPr/>
    </dgm:pt>
    <dgm:pt modelId="{969339D2-4EB9-4328-8B9D-8234ACBC9836}" type="pres">
      <dgm:prSet presAssocID="{5EBDC5F4-F985-4D08-B7BD-A4A2A4FC72D8}" presName="compNode" presStyleCnt="0"/>
      <dgm:spPr/>
    </dgm:pt>
    <dgm:pt modelId="{C89BC047-EEAA-4307-B1C7-B03DB8700F58}" type="pres">
      <dgm:prSet presAssocID="{5EBDC5F4-F985-4D08-B7BD-A4A2A4FC72D8}" presName="bgRect" presStyleLbl="bgShp" presStyleIdx="0" presStyleCnt="5"/>
      <dgm:spPr/>
    </dgm:pt>
    <dgm:pt modelId="{7A98143D-A198-41A9-B283-1FE71E1FF394}" type="pres">
      <dgm:prSet presAssocID="{5EBDC5F4-F985-4D08-B7BD-A4A2A4FC72D8}"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A748596C-D29F-4ABB-9AC7-8570530B0555}" type="pres">
      <dgm:prSet presAssocID="{5EBDC5F4-F985-4D08-B7BD-A4A2A4FC72D8}" presName="spaceRect" presStyleCnt="0"/>
      <dgm:spPr/>
    </dgm:pt>
    <dgm:pt modelId="{A2BB5788-B144-453D-B2E3-9991ADD6479A}" type="pres">
      <dgm:prSet presAssocID="{5EBDC5F4-F985-4D08-B7BD-A4A2A4FC72D8}" presName="parTx" presStyleLbl="revTx" presStyleIdx="0" presStyleCnt="5">
        <dgm:presLayoutVars>
          <dgm:chMax val="0"/>
          <dgm:chPref val="0"/>
        </dgm:presLayoutVars>
      </dgm:prSet>
      <dgm:spPr/>
    </dgm:pt>
    <dgm:pt modelId="{39299F16-CB20-48A0-AE9F-366716699D4C}" type="pres">
      <dgm:prSet presAssocID="{696E3A73-3714-4C3A-96DD-0F821A6A36D5}" presName="sibTrans" presStyleCnt="0"/>
      <dgm:spPr/>
    </dgm:pt>
    <dgm:pt modelId="{B148F7E0-EFBF-41EF-82D9-7E00107BE465}" type="pres">
      <dgm:prSet presAssocID="{40316E95-D4B3-49A2-8A12-8C2229B91E9B}" presName="compNode" presStyleCnt="0"/>
      <dgm:spPr/>
    </dgm:pt>
    <dgm:pt modelId="{8DF0DEF5-D6F4-4A53-B225-1613095A8DDC}" type="pres">
      <dgm:prSet presAssocID="{40316E95-D4B3-49A2-8A12-8C2229B91E9B}" presName="bgRect" presStyleLbl="bgShp" presStyleIdx="1" presStyleCnt="5"/>
      <dgm:spPr/>
    </dgm:pt>
    <dgm:pt modelId="{50ED1B5B-4032-4810-A808-1C60B7B2ECBF}" type="pres">
      <dgm:prSet presAssocID="{40316E95-D4B3-49A2-8A12-8C2229B91E9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D5D204CD-22B1-4D19-A097-E0B1A909608E}" type="pres">
      <dgm:prSet presAssocID="{40316E95-D4B3-49A2-8A12-8C2229B91E9B}" presName="spaceRect" presStyleCnt="0"/>
      <dgm:spPr/>
    </dgm:pt>
    <dgm:pt modelId="{DED75692-4142-4F33-A9E5-6152F134DBB5}" type="pres">
      <dgm:prSet presAssocID="{40316E95-D4B3-49A2-8A12-8C2229B91E9B}" presName="parTx" presStyleLbl="revTx" presStyleIdx="1" presStyleCnt="5">
        <dgm:presLayoutVars>
          <dgm:chMax val="0"/>
          <dgm:chPref val="0"/>
        </dgm:presLayoutVars>
      </dgm:prSet>
      <dgm:spPr/>
    </dgm:pt>
    <dgm:pt modelId="{DAB32279-47C4-4957-BEEE-1932A0BF6A29}" type="pres">
      <dgm:prSet presAssocID="{693E3EFA-6FF8-48DF-82FA-7AD91A9A4182}" presName="sibTrans" presStyleCnt="0"/>
      <dgm:spPr/>
    </dgm:pt>
    <dgm:pt modelId="{E7B09A77-F445-4810-8483-EFD6FA805FAD}" type="pres">
      <dgm:prSet presAssocID="{341E856C-0391-4F42-9F29-3AAD369CE343}" presName="compNode" presStyleCnt="0"/>
      <dgm:spPr/>
    </dgm:pt>
    <dgm:pt modelId="{E608A9EC-F4B6-464E-9C7F-78223CD9CBEA}" type="pres">
      <dgm:prSet presAssocID="{341E856C-0391-4F42-9F29-3AAD369CE343}" presName="bgRect" presStyleLbl="bgShp" presStyleIdx="2" presStyleCnt="5"/>
      <dgm:spPr/>
    </dgm:pt>
    <dgm:pt modelId="{901DEBAB-00AB-4E34-B02A-FA16BF65A379}" type="pres">
      <dgm:prSet presAssocID="{341E856C-0391-4F42-9F29-3AAD369CE34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ffice Worker"/>
        </a:ext>
      </dgm:extLst>
    </dgm:pt>
    <dgm:pt modelId="{34FAA505-E312-4853-A574-ECAA83954115}" type="pres">
      <dgm:prSet presAssocID="{341E856C-0391-4F42-9F29-3AAD369CE343}" presName="spaceRect" presStyleCnt="0"/>
      <dgm:spPr/>
    </dgm:pt>
    <dgm:pt modelId="{290DCAC1-94B8-48E4-8E48-141288730364}" type="pres">
      <dgm:prSet presAssocID="{341E856C-0391-4F42-9F29-3AAD369CE343}" presName="parTx" presStyleLbl="revTx" presStyleIdx="2" presStyleCnt="5">
        <dgm:presLayoutVars>
          <dgm:chMax val="0"/>
          <dgm:chPref val="0"/>
        </dgm:presLayoutVars>
      </dgm:prSet>
      <dgm:spPr/>
    </dgm:pt>
    <dgm:pt modelId="{FF875846-A125-42A6-A245-9326426E2736}" type="pres">
      <dgm:prSet presAssocID="{003A49FF-13F2-4E08-8B28-E4FAF8D03B8D}" presName="sibTrans" presStyleCnt="0"/>
      <dgm:spPr/>
    </dgm:pt>
    <dgm:pt modelId="{9451D0B8-1C08-47F9-9545-652CEF057D7F}" type="pres">
      <dgm:prSet presAssocID="{6FD005AF-1067-4F6E-B525-6ABEBC83D1B2}" presName="compNode" presStyleCnt="0"/>
      <dgm:spPr/>
    </dgm:pt>
    <dgm:pt modelId="{E63107DC-F7FD-4F32-9799-CA22E3419FB1}" type="pres">
      <dgm:prSet presAssocID="{6FD005AF-1067-4F6E-B525-6ABEBC83D1B2}" presName="bgRect" presStyleLbl="bgShp" presStyleIdx="3" presStyleCnt="5"/>
      <dgm:spPr/>
    </dgm:pt>
    <dgm:pt modelId="{F3239D58-7808-4705-92F2-F4531D6B7BDE}" type="pres">
      <dgm:prSet presAssocID="{6FD005AF-1067-4F6E-B525-6ABEBC83D1B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2A7E48C9-7A90-4D06-B550-CCD584F7DC23}" type="pres">
      <dgm:prSet presAssocID="{6FD005AF-1067-4F6E-B525-6ABEBC83D1B2}" presName="spaceRect" presStyleCnt="0"/>
      <dgm:spPr/>
    </dgm:pt>
    <dgm:pt modelId="{BD674162-5726-4770-9793-AF5A54ACB32D}" type="pres">
      <dgm:prSet presAssocID="{6FD005AF-1067-4F6E-B525-6ABEBC83D1B2}" presName="parTx" presStyleLbl="revTx" presStyleIdx="3" presStyleCnt="5">
        <dgm:presLayoutVars>
          <dgm:chMax val="0"/>
          <dgm:chPref val="0"/>
        </dgm:presLayoutVars>
      </dgm:prSet>
      <dgm:spPr/>
    </dgm:pt>
    <dgm:pt modelId="{8BAD750B-3A2B-4734-8EF4-0B3334ED5586}" type="pres">
      <dgm:prSet presAssocID="{1EBB43EA-9193-44F6-BC9B-211AFF5E0EB0}" presName="sibTrans" presStyleCnt="0"/>
      <dgm:spPr/>
    </dgm:pt>
    <dgm:pt modelId="{52C17B71-2424-460D-B22B-FFA6E7E67F74}" type="pres">
      <dgm:prSet presAssocID="{28EC6F16-B1E4-4AD9-8C13-8AD60DAE93A0}" presName="compNode" presStyleCnt="0"/>
      <dgm:spPr/>
    </dgm:pt>
    <dgm:pt modelId="{AFDE5581-53B9-4C3E-B862-06BD08C65336}" type="pres">
      <dgm:prSet presAssocID="{28EC6F16-B1E4-4AD9-8C13-8AD60DAE93A0}" presName="bgRect" presStyleLbl="bgShp" presStyleIdx="4" presStyleCnt="5"/>
      <dgm:spPr/>
    </dgm:pt>
    <dgm:pt modelId="{8E6EFF09-8ADD-4B97-8D33-5A40AC46AC2E}" type="pres">
      <dgm:prSet presAssocID="{28EC6F16-B1E4-4AD9-8C13-8AD60DAE93A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eacher"/>
        </a:ext>
      </dgm:extLst>
    </dgm:pt>
    <dgm:pt modelId="{177E51E1-8A5A-4DE3-AF0E-D29FE5C06540}" type="pres">
      <dgm:prSet presAssocID="{28EC6F16-B1E4-4AD9-8C13-8AD60DAE93A0}" presName="spaceRect" presStyleCnt="0"/>
      <dgm:spPr/>
    </dgm:pt>
    <dgm:pt modelId="{9375E853-7DAC-4F7A-A7C1-0CB6A563816A}" type="pres">
      <dgm:prSet presAssocID="{28EC6F16-B1E4-4AD9-8C13-8AD60DAE93A0}" presName="parTx" presStyleLbl="revTx" presStyleIdx="4" presStyleCnt="5">
        <dgm:presLayoutVars>
          <dgm:chMax val="0"/>
          <dgm:chPref val="0"/>
        </dgm:presLayoutVars>
      </dgm:prSet>
      <dgm:spPr/>
    </dgm:pt>
  </dgm:ptLst>
  <dgm:cxnLst>
    <dgm:cxn modelId="{BE1E1204-C22E-45C7-9678-EE17E50C5CA2}" type="presOf" srcId="{341E856C-0391-4F42-9F29-3AAD369CE343}" destId="{290DCAC1-94B8-48E4-8E48-141288730364}" srcOrd="0" destOrd="0" presId="urn:microsoft.com/office/officeart/2018/2/layout/IconVerticalSolidList"/>
    <dgm:cxn modelId="{489C8B08-BD40-4C74-8402-D47D2D020E15}" type="presOf" srcId="{28EC6F16-B1E4-4AD9-8C13-8AD60DAE93A0}" destId="{9375E853-7DAC-4F7A-A7C1-0CB6A563816A}" srcOrd="0" destOrd="0" presId="urn:microsoft.com/office/officeart/2018/2/layout/IconVerticalSolidList"/>
    <dgm:cxn modelId="{9DEEDE42-F8E8-4310-AF95-B03F5D8D1067}" type="presOf" srcId="{6FD005AF-1067-4F6E-B525-6ABEBC83D1B2}" destId="{BD674162-5726-4770-9793-AF5A54ACB32D}" srcOrd="0" destOrd="0" presId="urn:microsoft.com/office/officeart/2018/2/layout/IconVerticalSolidList"/>
    <dgm:cxn modelId="{6276CA4A-29E8-4CA0-B8CD-E7F7594742A4}" srcId="{EF63262B-7E7A-4B5C-AB82-9458F393DCB2}" destId="{28EC6F16-B1E4-4AD9-8C13-8AD60DAE93A0}" srcOrd="4" destOrd="0" parTransId="{46D98535-B897-4FCB-BE17-8F852193AF28}" sibTransId="{F260B7E4-F438-4741-94AD-7E82F2CE5381}"/>
    <dgm:cxn modelId="{2743B07A-0FD2-4227-9491-CA850E161A26}" srcId="{EF63262B-7E7A-4B5C-AB82-9458F393DCB2}" destId="{5EBDC5F4-F985-4D08-B7BD-A4A2A4FC72D8}" srcOrd="0" destOrd="0" parTransId="{48B247DC-1D7B-4FA6-9D11-EDE8BBD28419}" sibTransId="{696E3A73-3714-4C3A-96DD-0F821A6A36D5}"/>
    <dgm:cxn modelId="{FFA5B081-0AF2-4D41-B894-84E3981AB166}" type="presOf" srcId="{EF63262B-7E7A-4B5C-AB82-9458F393DCB2}" destId="{F9B2F2EA-AB91-4BA7-AE1D-ADAC5BA00ED5}" srcOrd="0" destOrd="0" presId="urn:microsoft.com/office/officeart/2018/2/layout/IconVerticalSolidList"/>
    <dgm:cxn modelId="{E9EC59B1-3A4D-44C2-80DD-4550237D59FE}" type="presOf" srcId="{5EBDC5F4-F985-4D08-B7BD-A4A2A4FC72D8}" destId="{A2BB5788-B144-453D-B2E3-9991ADD6479A}" srcOrd="0" destOrd="0" presId="urn:microsoft.com/office/officeart/2018/2/layout/IconVerticalSolidList"/>
    <dgm:cxn modelId="{F6B446C7-BA3A-4C60-B3F4-180041D046A8}" srcId="{EF63262B-7E7A-4B5C-AB82-9458F393DCB2}" destId="{6FD005AF-1067-4F6E-B525-6ABEBC83D1B2}" srcOrd="3" destOrd="0" parTransId="{8ED8DBB6-FF28-499E-980D-F54BB6ED9A70}" sibTransId="{1EBB43EA-9193-44F6-BC9B-211AFF5E0EB0}"/>
    <dgm:cxn modelId="{33B8B3D0-A59E-49F6-89E8-F16EB492183B}" srcId="{EF63262B-7E7A-4B5C-AB82-9458F393DCB2}" destId="{40316E95-D4B3-49A2-8A12-8C2229B91E9B}" srcOrd="1" destOrd="0" parTransId="{4C59261A-30E9-440A-9A7D-850ACC862D42}" sibTransId="{693E3EFA-6FF8-48DF-82FA-7AD91A9A4182}"/>
    <dgm:cxn modelId="{A3520FDB-BC26-4A78-909C-1417E859FBEE}" srcId="{EF63262B-7E7A-4B5C-AB82-9458F393DCB2}" destId="{341E856C-0391-4F42-9F29-3AAD369CE343}" srcOrd="2" destOrd="0" parTransId="{7278B9C2-1157-4B7D-B87F-8046AD735202}" sibTransId="{003A49FF-13F2-4E08-8B28-E4FAF8D03B8D}"/>
    <dgm:cxn modelId="{1E62A8FB-4684-41D4-9CA2-DE8C6E823721}" type="presOf" srcId="{40316E95-D4B3-49A2-8A12-8C2229B91E9B}" destId="{DED75692-4142-4F33-A9E5-6152F134DBB5}" srcOrd="0" destOrd="0" presId="urn:microsoft.com/office/officeart/2018/2/layout/IconVerticalSolidList"/>
    <dgm:cxn modelId="{8F86E39D-197F-4571-85DA-AE3FDF56E261}" type="presParOf" srcId="{F9B2F2EA-AB91-4BA7-AE1D-ADAC5BA00ED5}" destId="{969339D2-4EB9-4328-8B9D-8234ACBC9836}" srcOrd="0" destOrd="0" presId="urn:microsoft.com/office/officeart/2018/2/layout/IconVerticalSolidList"/>
    <dgm:cxn modelId="{BB4CB8F7-26D8-47CC-81FF-9B753A2D7C0F}" type="presParOf" srcId="{969339D2-4EB9-4328-8B9D-8234ACBC9836}" destId="{C89BC047-EEAA-4307-B1C7-B03DB8700F58}" srcOrd="0" destOrd="0" presId="urn:microsoft.com/office/officeart/2018/2/layout/IconVerticalSolidList"/>
    <dgm:cxn modelId="{0456BB07-B535-4EDB-AEEC-F2FF12DE4302}" type="presParOf" srcId="{969339D2-4EB9-4328-8B9D-8234ACBC9836}" destId="{7A98143D-A198-41A9-B283-1FE71E1FF394}" srcOrd="1" destOrd="0" presId="urn:microsoft.com/office/officeart/2018/2/layout/IconVerticalSolidList"/>
    <dgm:cxn modelId="{8D05569F-BBE4-4594-9BCC-6DFA8248F07E}" type="presParOf" srcId="{969339D2-4EB9-4328-8B9D-8234ACBC9836}" destId="{A748596C-D29F-4ABB-9AC7-8570530B0555}" srcOrd="2" destOrd="0" presId="urn:microsoft.com/office/officeart/2018/2/layout/IconVerticalSolidList"/>
    <dgm:cxn modelId="{C46567F1-0E18-4EAD-A5A6-67C2D0227246}" type="presParOf" srcId="{969339D2-4EB9-4328-8B9D-8234ACBC9836}" destId="{A2BB5788-B144-453D-B2E3-9991ADD6479A}" srcOrd="3" destOrd="0" presId="urn:microsoft.com/office/officeart/2018/2/layout/IconVerticalSolidList"/>
    <dgm:cxn modelId="{2F4C7987-54C3-4F45-859D-872485BE6EC9}" type="presParOf" srcId="{F9B2F2EA-AB91-4BA7-AE1D-ADAC5BA00ED5}" destId="{39299F16-CB20-48A0-AE9F-366716699D4C}" srcOrd="1" destOrd="0" presId="urn:microsoft.com/office/officeart/2018/2/layout/IconVerticalSolidList"/>
    <dgm:cxn modelId="{B4CA7D7F-697B-4936-92D0-D3A887E650B5}" type="presParOf" srcId="{F9B2F2EA-AB91-4BA7-AE1D-ADAC5BA00ED5}" destId="{B148F7E0-EFBF-41EF-82D9-7E00107BE465}" srcOrd="2" destOrd="0" presId="urn:microsoft.com/office/officeart/2018/2/layout/IconVerticalSolidList"/>
    <dgm:cxn modelId="{334C60EF-DDAC-437E-A2A6-18FB773BF821}" type="presParOf" srcId="{B148F7E0-EFBF-41EF-82D9-7E00107BE465}" destId="{8DF0DEF5-D6F4-4A53-B225-1613095A8DDC}" srcOrd="0" destOrd="0" presId="urn:microsoft.com/office/officeart/2018/2/layout/IconVerticalSolidList"/>
    <dgm:cxn modelId="{C4634789-AFD9-4795-832D-F552CA26FD01}" type="presParOf" srcId="{B148F7E0-EFBF-41EF-82D9-7E00107BE465}" destId="{50ED1B5B-4032-4810-A808-1C60B7B2ECBF}" srcOrd="1" destOrd="0" presId="urn:microsoft.com/office/officeart/2018/2/layout/IconVerticalSolidList"/>
    <dgm:cxn modelId="{93A572E4-3AC9-460A-9211-02963FD3BE9C}" type="presParOf" srcId="{B148F7E0-EFBF-41EF-82D9-7E00107BE465}" destId="{D5D204CD-22B1-4D19-A097-E0B1A909608E}" srcOrd="2" destOrd="0" presId="urn:microsoft.com/office/officeart/2018/2/layout/IconVerticalSolidList"/>
    <dgm:cxn modelId="{0BA0B5ED-849D-4DEA-A728-42758A406E0B}" type="presParOf" srcId="{B148F7E0-EFBF-41EF-82D9-7E00107BE465}" destId="{DED75692-4142-4F33-A9E5-6152F134DBB5}" srcOrd="3" destOrd="0" presId="urn:microsoft.com/office/officeart/2018/2/layout/IconVerticalSolidList"/>
    <dgm:cxn modelId="{CA904877-2A92-4ACE-BE12-DDB085261E1A}" type="presParOf" srcId="{F9B2F2EA-AB91-4BA7-AE1D-ADAC5BA00ED5}" destId="{DAB32279-47C4-4957-BEEE-1932A0BF6A29}" srcOrd="3" destOrd="0" presId="urn:microsoft.com/office/officeart/2018/2/layout/IconVerticalSolidList"/>
    <dgm:cxn modelId="{E0D1799E-429F-42F3-83BD-07D0002DE293}" type="presParOf" srcId="{F9B2F2EA-AB91-4BA7-AE1D-ADAC5BA00ED5}" destId="{E7B09A77-F445-4810-8483-EFD6FA805FAD}" srcOrd="4" destOrd="0" presId="urn:microsoft.com/office/officeart/2018/2/layout/IconVerticalSolidList"/>
    <dgm:cxn modelId="{456A220E-6BC3-4D28-858D-EDC0F04012C2}" type="presParOf" srcId="{E7B09A77-F445-4810-8483-EFD6FA805FAD}" destId="{E608A9EC-F4B6-464E-9C7F-78223CD9CBEA}" srcOrd="0" destOrd="0" presId="urn:microsoft.com/office/officeart/2018/2/layout/IconVerticalSolidList"/>
    <dgm:cxn modelId="{E0517350-12C2-45C0-9C92-A2B460C623FA}" type="presParOf" srcId="{E7B09A77-F445-4810-8483-EFD6FA805FAD}" destId="{901DEBAB-00AB-4E34-B02A-FA16BF65A379}" srcOrd="1" destOrd="0" presId="urn:microsoft.com/office/officeart/2018/2/layout/IconVerticalSolidList"/>
    <dgm:cxn modelId="{600C8E36-B490-4616-80A8-177D5633D6C8}" type="presParOf" srcId="{E7B09A77-F445-4810-8483-EFD6FA805FAD}" destId="{34FAA505-E312-4853-A574-ECAA83954115}" srcOrd="2" destOrd="0" presId="urn:microsoft.com/office/officeart/2018/2/layout/IconVerticalSolidList"/>
    <dgm:cxn modelId="{2172ADB8-0E38-4D8A-B4FE-D05E37ECFC26}" type="presParOf" srcId="{E7B09A77-F445-4810-8483-EFD6FA805FAD}" destId="{290DCAC1-94B8-48E4-8E48-141288730364}" srcOrd="3" destOrd="0" presId="urn:microsoft.com/office/officeart/2018/2/layout/IconVerticalSolidList"/>
    <dgm:cxn modelId="{7711B4E9-C0E4-40C3-AAEF-25975FC47F26}" type="presParOf" srcId="{F9B2F2EA-AB91-4BA7-AE1D-ADAC5BA00ED5}" destId="{FF875846-A125-42A6-A245-9326426E2736}" srcOrd="5" destOrd="0" presId="urn:microsoft.com/office/officeart/2018/2/layout/IconVerticalSolidList"/>
    <dgm:cxn modelId="{F786C4B7-DEF7-4C6E-896C-852721AE1E66}" type="presParOf" srcId="{F9B2F2EA-AB91-4BA7-AE1D-ADAC5BA00ED5}" destId="{9451D0B8-1C08-47F9-9545-652CEF057D7F}" srcOrd="6" destOrd="0" presId="urn:microsoft.com/office/officeart/2018/2/layout/IconVerticalSolidList"/>
    <dgm:cxn modelId="{6734F365-5056-47FE-9C24-16880830018C}" type="presParOf" srcId="{9451D0B8-1C08-47F9-9545-652CEF057D7F}" destId="{E63107DC-F7FD-4F32-9799-CA22E3419FB1}" srcOrd="0" destOrd="0" presId="urn:microsoft.com/office/officeart/2018/2/layout/IconVerticalSolidList"/>
    <dgm:cxn modelId="{DBF94399-263E-4CC6-9D09-681D51F4933C}" type="presParOf" srcId="{9451D0B8-1C08-47F9-9545-652CEF057D7F}" destId="{F3239D58-7808-4705-92F2-F4531D6B7BDE}" srcOrd="1" destOrd="0" presId="urn:microsoft.com/office/officeart/2018/2/layout/IconVerticalSolidList"/>
    <dgm:cxn modelId="{998A2C10-C34E-48D9-B3B5-447F203220E3}" type="presParOf" srcId="{9451D0B8-1C08-47F9-9545-652CEF057D7F}" destId="{2A7E48C9-7A90-4D06-B550-CCD584F7DC23}" srcOrd="2" destOrd="0" presId="urn:microsoft.com/office/officeart/2018/2/layout/IconVerticalSolidList"/>
    <dgm:cxn modelId="{DE3B565C-2694-4F35-B222-664208F2086D}" type="presParOf" srcId="{9451D0B8-1C08-47F9-9545-652CEF057D7F}" destId="{BD674162-5726-4770-9793-AF5A54ACB32D}" srcOrd="3" destOrd="0" presId="urn:microsoft.com/office/officeart/2018/2/layout/IconVerticalSolidList"/>
    <dgm:cxn modelId="{8A462302-B0F8-48CE-9418-7BC7F4C65CFB}" type="presParOf" srcId="{F9B2F2EA-AB91-4BA7-AE1D-ADAC5BA00ED5}" destId="{8BAD750B-3A2B-4734-8EF4-0B3334ED5586}" srcOrd="7" destOrd="0" presId="urn:microsoft.com/office/officeart/2018/2/layout/IconVerticalSolidList"/>
    <dgm:cxn modelId="{31C399A7-CC43-498F-BA56-6852AA96DDAB}" type="presParOf" srcId="{F9B2F2EA-AB91-4BA7-AE1D-ADAC5BA00ED5}" destId="{52C17B71-2424-460D-B22B-FFA6E7E67F74}" srcOrd="8" destOrd="0" presId="urn:microsoft.com/office/officeart/2018/2/layout/IconVerticalSolidList"/>
    <dgm:cxn modelId="{6AC0ABB1-7EDF-4899-B912-D8B191EF5C78}" type="presParOf" srcId="{52C17B71-2424-460D-B22B-FFA6E7E67F74}" destId="{AFDE5581-53B9-4C3E-B862-06BD08C65336}" srcOrd="0" destOrd="0" presId="urn:microsoft.com/office/officeart/2018/2/layout/IconVerticalSolidList"/>
    <dgm:cxn modelId="{636805EC-71FB-4A6C-916C-ADF94D0EE14D}" type="presParOf" srcId="{52C17B71-2424-460D-B22B-FFA6E7E67F74}" destId="{8E6EFF09-8ADD-4B97-8D33-5A40AC46AC2E}" srcOrd="1" destOrd="0" presId="urn:microsoft.com/office/officeart/2018/2/layout/IconVerticalSolidList"/>
    <dgm:cxn modelId="{A64F4F51-55AB-491D-9210-CC95C49CA1A5}" type="presParOf" srcId="{52C17B71-2424-460D-B22B-FFA6E7E67F74}" destId="{177E51E1-8A5A-4DE3-AF0E-D29FE5C06540}" srcOrd="2" destOrd="0" presId="urn:microsoft.com/office/officeart/2018/2/layout/IconVerticalSolidList"/>
    <dgm:cxn modelId="{72ADF914-15D5-43CD-B4F9-A759CF505FD8}" type="presParOf" srcId="{52C17B71-2424-460D-B22B-FFA6E7E67F74}" destId="{9375E853-7DAC-4F7A-A7C1-0CB6A563816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CD4E88-F3C1-47A5-A904-DB3DC8F16C8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AD234C3-774D-456B-B7DC-27A233636FF7}">
      <dgm:prSet custT="1"/>
      <dgm:spPr/>
      <dgm:t>
        <a:bodyPr/>
        <a:lstStyle/>
        <a:p>
          <a:pPr algn="ctr"/>
          <a:r>
            <a:rPr lang="en-US" sz="2400" dirty="0">
              <a:latin typeface="Arial" panose="020B0604020202020204" pitchFamily="34" charset="0"/>
              <a:cs typeface="Arial" panose="020B0604020202020204" pitchFamily="34" charset="0"/>
              <a:hlinkClick xmlns:r="http://schemas.openxmlformats.org/officeDocument/2006/relationships" r:id="rId1"/>
            </a:rPr>
            <a:t>LEO-MRS-MCTIAdmissions@michigan.gov</a:t>
          </a:r>
          <a:endParaRPr lang="en-US" sz="2400" dirty="0">
            <a:latin typeface="Arial" panose="020B0604020202020204" pitchFamily="34" charset="0"/>
            <a:cs typeface="Arial" panose="020B0604020202020204" pitchFamily="34" charset="0"/>
          </a:endParaRPr>
        </a:p>
      </dgm:t>
    </dgm:pt>
    <dgm:pt modelId="{68644C40-64DA-4AAF-8884-B36C6D5F2D43}" type="parTrans" cxnId="{A8B71020-B403-4B83-A1D5-0F8B38CD8EBC}">
      <dgm:prSet/>
      <dgm:spPr/>
      <dgm:t>
        <a:bodyPr/>
        <a:lstStyle/>
        <a:p>
          <a:endParaRPr lang="en-US"/>
        </a:p>
      </dgm:t>
    </dgm:pt>
    <dgm:pt modelId="{EDA530EF-A2E2-4270-AF9E-C9BF681B925E}" type="sibTrans" cxnId="{A8B71020-B403-4B83-A1D5-0F8B38CD8EBC}">
      <dgm:prSet/>
      <dgm:spPr/>
      <dgm:t>
        <a:bodyPr/>
        <a:lstStyle/>
        <a:p>
          <a:endParaRPr lang="en-US"/>
        </a:p>
      </dgm:t>
    </dgm:pt>
    <dgm:pt modelId="{59E11533-D38F-456A-AB41-6C0EEF14D16E}">
      <dgm:prSet custT="1"/>
      <dgm:spPr/>
      <dgm:t>
        <a:bodyPr/>
        <a:lstStyle/>
        <a:p>
          <a:pPr algn="ctr"/>
          <a:r>
            <a:rPr lang="en-US" sz="3000" dirty="0">
              <a:latin typeface="Arial" panose="020B0604020202020204" pitchFamily="34" charset="0"/>
              <a:cs typeface="Arial" panose="020B0604020202020204" pitchFamily="34" charset="0"/>
            </a:rPr>
            <a:t>269-664-4461</a:t>
          </a:r>
        </a:p>
      </dgm:t>
    </dgm:pt>
    <dgm:pt modelId="{071B3156-3655-45F9-80A3-31CFA09161E3}" type="parTrans" cxnId="{EB62E4F7-665B-42C5-9C36-41F8FFBE3EC4}">
      <dgm:prSet/>
      <dgm:spPr/>
      <dgm:t>
        <a:bodyPr/>
        <a:lstStyle/>
        <a:p>
          <a:endParaRPr lang="en-US"/>
        </a:p>
      </dgm:t>
    </dgm:pt>
    <dgm:pt modelId="{4061CD30-B72E-4096-A175-1E66D70FF205}" type="sibTrans" cxnId="{EB62E4F7-665B-42C5-9C36-41F8FFBE3EC4}">
      <dgm:prSet/>
      <dgm:spPr/>
      <dgm:t>
        <a:bodyPr/>
        <a:lstStyle/>
        <a:p>
          <a:endParaRPr lang="en-US"/>
        </a:p>
      </dgm:t>
    </dgm:pt>
    <dgm:pt modelId="{E6426B99-8626-42F5-B6F2-DBE8165B44CB}">
      <dgm:prSet custT="1"/>
      <dgm:spPr/>
      <dgm:t>
        <a:bodyPr/>
        <a:lstStyle/>
        <a:p>
          <a:pPr algn="ctr"/>
          <a:r>
            <a:rPr lang="en-US" sz="2400" dirty="0">
              <a:latin typeface="Arial" panose="020B0604020202020204" pitchFamily="34" charset="0"/>
              <a:cs typeface="Arial" panose="020B0604020202020204" pitchFamily="34" charset="0"/>
              <a:hlinkClick xmlns:r="http://schemas.openxmlformats.org/officeDocument/2006/relationships" r:id="rId2"/>
            </a:rPr>
            <a:t>www.Michigan.gov/MCTI</a:t>
          </a:r>
          <a:endParaRPr lang="en-US" sz="2400" dirty="0">
            <a:latin typeface="Arial" panose="020B0604020202020204" pitchFamily="34" charset="0"/>
            <a:cs typeface="Arial" panose="020B0604020202020204" pitchFamily="34" charset="0"/>
          </a:endParaRPr>
        </a:p>
        <a:p>
          <a:pPr algn="ctr"/>
          <a:r>
            <a:rPr lang="en-US" sz="2400" dirty="0">
              <a:hlinkClick xmlns:r="http://schemas.openxmlformats.org/officeDocument/2006/relationships" r:id="rId3"/>
            </a:rPr>
            <a:t>Labor and Economic Opportunity - Student Resources (michigan.gov)</a:t>
          </a:r>
          <a:endParaRPr lang="en-US" sz="2400" dirty="0">
            <a:latin typeface="Arial" panose="020B0604020202020204" pitchFamily="34" charset="0"/>
            <a:cs typeface="Arial" panose="020B0604020202020204" pitchFamily="34" charset="0"/>
          </a:endParaRPr>
        </a:p>
      </dgm:t>
    </dgm:pt>
    <dgm:pt modelId="{3120CE3D-26F6-4B44-9728-B225C872D142}" type="parTrans" cxnId="{4C50CFF7-CFC2-4459-989A-DEFC6AC34FC3}">
      <dgm:prSet/>
      <dgm:spPr/>
      <dgm:t>
        <a:bodyPr/>
        <a:lstStyle/>
        <a:p>
          <a:endParaRPr lang="en-US"/>
        </a:p>
      </dgm:t>
    </dgm:pt>
    <dgm:pt modelId="{DA51D4A6-8D2C-4F3F-8F32-93B0925803DC}" type="sibTrans" cxnId="{4C50CFF7-CFC2-4459-989A-DEFC6AC34FC3}">
      <dgm:prSet/>
      <dgm:spPr/>
      <dgm:t>
        <a:bodyPr/>
        <a:lstStyle/>
        <a:p>
          <a:endParaRPr lang="en-US"/>
        </a:p>
      </dgm:t>
    </dgm:pt>
    <dgm:pt modelId="{ABBF5F47-1D81-4D3F-937D-A6EA63F6A8B5}" type="pres">
      <dgm:prSet presAssocID="{BDCD4E88-F3C1-47A5-A904-DB3DC8F16C80}" presName="root" presStyleCnt="0">
        <dgm:presLayoutVars>
          <dgm:dir/>
          <dgm:resizeHandles val="exact"/>
        </dgm:presLayoutVars>
      </dgm:prSet>
      <dgm:spPr/>
    </dgm:pt>
    <dgm:pt modelId="{39A2F9C1-030A-4FCD-8373-E24C15A004BC}" type="pres">
      <dgm:prSet presAssocID="{2AD234C3-774D-456B-B7DC-27A233636FF7}" presName="compNode" presStyleCnt="0"/>
      <dgm:spPr/>
    </dgm:pt>
    <dgm:pt modelId="{30F0CA38-A972-4B87-85E0-91F282E412D8}" type="pres">
      <dgm:prSet presAssocID="{2AD234C3-774D-456B-B7DC-27A233636FF7}" presName="bgRect" presStyleLbl="bgShp" presStyleIdx="0" presStyleCnt="3" custScaleX="98425" custScaleY="119045" custLinFactNeighborX="1201" custLinFactNeighborY="9933"/>
      <dgm:spPr/>
    </dgm:pt>
    <dgm:pt modelId="{F80C768C-0DC6-4429-B95C-CD2FE86CFE20}" type="pres">
      <dgm:prSet presAssocID="{2AD234C3-774D-456B-B7DC-27A233636FF7}" presName="iconRect" presStyleLbl="node1" presStyleIdx="0" presStyleCnt="3" custLinFactNeighborX="-33559" custLinFactNeighborY="-478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Email"/>
        </a:ext>
      </dgm:extLst>
    </dgm:pt>
    <dgm:pt modelId="{8895F774-3D91-4C5F-B1EC-FD1367F7F7CB}" type="pres">
      <dgm:prSet presAssocID="{2AD234C3-774D-456B-B7DC-27A233636FF7}" presName="spaceRect" presStyleCnt="0"/>
      <dgm:spPr/>
    </dgm:pt>
    <dgm:pt modelId="{96474B5B-82CA-46E4-8EA8-77C3359055A2}" type="pres">
      <dgm:prSet presAssocID="{2AD234C3-774D-456B-B7DC-27A233636FF7}" presName="parTx" presStyleLbl="revTx" presStyleIdx="0" presStyleCnt="3" custScaleX="123016" custScaleY="123876" custLinFactNeighborX="4541" custLinFactNeighborY="-758">
        <dgm:presLayoutVars>
          <dgm:chMax val="0"/>
          <dgm:chPref val="0"/>
        </dgm:presLayoutVars>
      </dgm:prSet>
      <dgm:spPr/>
    </dgm:pt>
    <dgm:pt modelId="{6390F90F-D177-4A51-9666-111EF9D12CB6}" type="pres">
      <dgm:prSet presAssocID="{EDA530EF-A2E2-4270-AF9E-C9BF681B925E}" presName="sibTrans" presStyleCnt="0"/>
      <dgm:spPr/>
    </dgm:pt>
    <dgm:pt modelId="{38933453-CE78-44D7-8D2A-E7819C71A65D}" type="pres">
      <dgm:prSet presAssocID="{59E11533-D38F-456A-AB41-6C0EEF14D16E}" presName="compNode" presStyleCnt="0"/>
      <dgm:spPr/>
    </dgm:pt>
    <dgm:pt modelId="{AA637351-F5FC-487F-A66C-BA93C7B8D5E6}" type="pres">
      <dgm:prSet presAssocID="{59E11533-D38F-456A-AB41-6C0EEF14D16E}" presName="bgRect" presStyleLbl="bgShp" presStyleIdx="1" presStyleCnt="3" custScaleX="99239" custScaleY="113815" custLinFactNeighborX="-2098" custLinFactNeighborY="-1083"/>
      <dgm:spPr/>
    </dgm:pt>
    <dgm:pt modelId="{63D5636E-3567-4058-A81B-CCF51BA8FC36}" type="pres">
      <dgm:prSet presAssocID="{59E11533-D38F-456A-AB41-6C0EEF14D16E}" presName="iconRect" presStyleLbl="node1" presStyleIdx="1" presStyleCnt="3"/>
      <dgm:spPr>
        <a:blipFill>
          <a:blip xmlns:r="http://schemas.openxmlformats.org/officeDocument/2006/relationships" r:embed="rId6">
            <a:extLst>
              <a:ext uri="{96DAC541-7B7A-43D3-8B79-37D633B846F1}">
                <asvg:svgBlip xmlns:asvg="http://schemas.microsoft.com/office/drawing/2016/SVG/main" r:embed="rId7"/>
              </a:ext>
            </a:extLst>
          </a:blip>
          <a:srcRect/>
          <a:stretch>
            <a:fillRect/>
          </a:stretch>
        </a:blipFill>
        <a:ln>
          <a:noFill/>
        </a:ln>
      </dgm:spPr>
      <dgm:extLst>
        <a:ext uri="{E40237B7-FDA0-4F09-8148-C483321AD2D9}">
          <dgm14:cNvPr xmlns:dgm14="http://schemas.microsoft.com/office/drawing/2010/diagram" id="0" name="" descr="Telephone with solid fill"/>
        </a:ext>
      </dgm:extLst>
    </dgm:pt>
    <dgm:pt modelId="{43300CCC-7F83-4E6B-8D71-A1144ACC4EAB}" type="pres">
      <dgm:prSet presAssocID="{59E11533-D38F-456A-AB41-6C0EEF14D16E}" presName="spaceRect" presStyleCnt="0"/>
      <dgm:spPr/>
    </dgm:pt>
    <dgm:pt modelId="{B5847220-52B4-458A-AA24-040FFD262C26}" type="pres">
      <dgm:prSet presAssocID="{59E11533-D38F-456A-AB41-6C0EEF14D16E}" presName="parTx" presStyleLbl="revTx" presStyleIdx="1" presStyleCnt="3" custLinFactNeighborX="-5696" custLinFactNeighborY="947">
        <dgm:presLayoutVars>
          <dgm:chMax val="0"/>
          <dgm:chPref val="0"/>
        </dgm:presLayoutVars>
      </dgm:prSet>
      <dgm:spPr/>
    </dgm:pt>
    <dgm:pt modelId="{D0974BE9-F426-458C-AEDF-6397CAEC21CA}" type="pres">
      <dgm:prSet presAssocID="{4061CD30-B72E-4096-A175-1E66D70FF205}" presName="sibTrans" presStyleCnt="0"/>
      <dgm:spPr/>
    </dgm:pt>
    <dgm:pt modelId="{3E67EAED-8694-42C4-89EF-2A4F19E15FA5}" type="pres">
      <dgm:prSet presAssocID="{E6426B99-8626-42F5-B6F2-DBE8165B44CB}" presName="compNode" presStyleCnt="0"/>
      <dgm:spPr/>
    </dgm:pt>
    <dgm:pt modelId="{6B229F97-D74F-4024-92EC-C772064B0FD9}" type="pres">
      <dgm:prSet presAssocID="{E6426B99-8626-42F5-B6F2-DBE8165B44CB}" presName="bgRect" presStyleLbl="bgShp" presStyleIdx="2" presStyleCnt="3" custLinFactNeighborX="-300" custLinFactNeighborY="-15316"/>
      <dgm:spPr/>
    </dgm:pt>
    <dgm:pt modelId="{14DE9A41-FF6C-4097-AAE0-8C84C90E52A3}" type="pres">
      <dgm:prSet presAssocID="{E6426B99-8626-42F5-B6F2-DBE8165B44CB}" presName="iconRect" presStyleLbl="node1" presStyleIdx="2" presStyleCnt="3"/>
      <dgm:spPr>
        <a:blipFill>
          <a:blip xmlns:r="http://schemas.openxmlformats.org/officeDocument/2006/relationships" r:embed="rId8">
            <a:extLst>
              <a:ext uri="{96DAC541-7B7A-43D3-8B79-37D633B846F1}">
                <asvg:svgBlip xmlns:asvg="http://schemas.microsoft.com/office/drawing/2016/SVG/main" r:embed="rId9"/>
              </a:ext>
            </a:extLst>
          </a:blip>
          <a:srcRect/>
          <a:stretch>
            <a:fillRect/>
          </a:stretch>
        </a:blipFill>
        <a:ln>
          <a:noFill/>
        </a:ln>
      </dgm:spPr>
      <dgm:extLst>
        <a:ext uri="{E40237B7-FDA0-4F09-8148-C483321AD2D9}">
          <dgm14:cNvPr xmlns:dgm14="http://schemas.microsoft.com/office/drawing/2010/diagram" id="0" name="" descr="Internet with solid fill"/>
        </a:ext>
      </dgm:extLst>
    </dgm:pt>
    <dgm:pt modelId="{50100388-1493-4FBC-83E9-F198F1EFE1CA}" type="pres">
      <dgm:prSet presAssocID="{E6426B99-8626-42F5-B6F2-DBE8165B44CB}" presName="spaceRect" presStyleCnt="0"/>
      <dgm:spPr/>
    </dgm:pt>
    <dgm:pt modelId="{961901B8-8633-466F-BDB6-D6298064708E}" type="pres">
      <dgm:prSet presAssocID="{E6426B99-8626-42F5-B6F2-DBE8165B44CB}" presName="parTx" presStyleLbl="revTx" presStyleIdx="2" presStyleCnt="3" custScaleX="110614" custScaleY="98189" custLinFactNeighborX="-9298" custLinFactNeighborY="-18131">
        <dgm:presLayoutVars>
          <dgm:chMax val="0"/>
          <dgm:chPref val="0"/>
        </dgm:presLayoutVars>
      </dgm:prSet>
      <dgm:spPr/>
    </dgm:pt>
  </dgm:ptLst>
  <dgm:cxnLst>
    <dgm:cxn modelId="{7030C91E-2E3E-4767-8E93-2B9F5D4AECB3}" type="presOf" srcId="{E6426B99-8626-42F5-B6F2-DBE8165B44CB}" destId="{961901B8-8633-466F-BDB6-D6298064708E}" srcOrd="0" destOrd="0" presId="urn:microsoft.com/office/officeart/2018/2/layout/IconVerticalSolidList"/>
    <dgm:cxn modelId="{A8B71020-B403-4B83-A1D5-0F8B38CD8EBC}" srcId="{BDCD4E88-F3C1-47A5-A904-DB3DC8F16C80}" destId="{2AD234C3-774D-456B-B7DC-27A233636FF7}" srcOrd="0" destOrd="0" parTransId="{68644C40-64DA-4AAF-8884-B36C6D5F2D43}" sibTransId="{EDA530EF-A2E2-4270-AF9E-C9BF681B925E}"/>
    <dgm:cxn modelId="{2F638032-9EE4-4D84-83E9-DDFC6D09881F}" type="presOf" srcId="{59E11533-D38F-456A-AB41-6C0EEF14D16E}" destId="{B5847220-52B4-458A-AA24-040FFD262C26}" srcOrd="0" destOrd="0" presId="urn:microsoft.com/office/officeart/2018/2/layout/IconVerticalSolidList"/>
    <dgm:cxn modelId="{EA4A297F-C51F-4125-91A8-32246B1ACFB3}" type="presOf" srcId="{2AD234C3-774D-456B-B7DC-27A233636FF7}" destId="{96474B5B-82CA-46E4-8EA8-77C3359055A2}" srcOrd="0" destOrd="0" presId="urn:microsoft.com/office/officeart/2018/2/layout/IconVerticalSolidList"/>
    <dgm:cxn modelId="{0A8E9FBA-3503-462A-9913-8725430C6DBD}" type="presOf" srcId="{BDCD4E88-F3C1-47A5-A904-DB3DC8F16C80}" destId="{ABBF5F47-1D81-4D3F-937D-A6EA63F6A8B5}" srcOrd="0" destOrd="0" presId="urn:microsoft.com/office/officeart/2018/2/layout/IconVerticalSolidList"/>
    <dgm:cxn modelId="{4C50CFF7-CFC2-4459-989A-DEFC6AC34FC3}" srcId="{BDCD4E88-F3C1-47A5-A904-DB3DC8F16C80}" destId="{E6426B99-8626-42F5-B6F2-DBE8165B44CB}" srcOrd="2" destOrd="0" parTransId="{3120CE3D-26F6-4B44-9728-B225C872D142}" sibTransId="{DA51D4A6-8D2C-4F3F-8F32-93B0925803DC}"/>
    <dgm:cxn modelId="{EB62E4F7-665B-42C5-9C36-41F8FFBE3EC4}" srcId="{BDCD4E88-F3C1-47A5-A904-DB3DC8F16C80}" destId="{59E11533-D38F-456A-AB41-6C0EEF14D16E}" srcOrd="1" destOrd="0" parTransId="{071B3156-3655-45F9-80A3-31CFA09161E3}" sibTransId="{4061CD30-B72E-4096-A175-1E66D70FF205}"/>
    <dgm:cxn modelId="{FDAB23AB-D2B5-4194-B9F6-5E235412910A}" type="presParOf" srcId="{ABBF5F47-1D81-4D3F-937D-A6EA63F6A8B5}" destId="{39A2F9C1-030A-4FCD-8373-E24C15A004BC}" srcOrd="0" destOrd="0" presId="urn:microsoft.com/office/officeart/2018/2/layout/IconVerticalSolidList"/>
    <dgm:cxn modelId="{39691C97-A629-4031-B850-A2C04198C140}" type="presParOf" srcId="{39A2F9C1-030A-4FCD-8373-E24C15A004BC}" destId="{30F0CA38-A972-4B87-85E0-91F282E412D8}" srcOrd="0" destOrd="0" presId="urn:microsoft.com/office/officeart/2018/2/layout/IconVerticalSolidList"/>
    <dgm:cxn modelId="{60407F20-7F70-44BC-B4E5-558AA3AE41A3}" type="presParOf" srcId="{39A2F9C1-030A-4FCD-8373-E24C15A004BC}" destId="{F80C768C-0DC6-4429-B95C-CD2FE86CFE20}" srcOrd="1" destOrd="0" presId="urn:microsoft.com/office/officeart/2018/2/layout/IconVerticalSolidList"/>
    <dgm:cxn modelId="{BBCBCFCD-DAE5-490E-865B-8B17CEDADDBE}" type="presParOf" srcId="{39A2F9C1-030A-4FCD-8373-E24C15A004BC}" destId="{8895F774-3D91-4C5F-B1EC-FD1367F7F7CB}" srcOrd="2" destOrd="0" presId="urn:microsoft.com/office/officeart/2018/2/layout/IconVerticalSolidList"/>
    <dgm:cxn modelId="{0B73B87C-9C30-462A-8BEA-7424C200F15D}" type="presParOf" srcId="{39A2F9C1-030A-4FCD-8373-E24C15A004BC}" destId="{96474B5B-82CA-46E4-8EA8-77C3359055A2}" srcOrd="3" destOrd="0" presId="urn:microsoft.com/office/officeart/2018/2/layout/IconVerticalSolidList"/>
    <dgm:cxn modelId="{519792E0-367B-4BC5-B21A-A226D1CC8904}" type="presParOf" srcId="{ABBF5F47-1D81-4D3F-937D-A6EA63F6A8B5}" destId="{6390F90F-D177-4A51-9666-111EF9D12CB6}" srcOrd="1" destOrd="0" presId="urn:microsoft.com/office/officeart/2018/2/layout/IconVerticalSolidList"/>
    <dgm:cxn modelId="{E7856FEE-1CD6-4233-9122-0BF8C9E7B8D9}" type="presParOf" srcId="{ABBF5F47-1D81-4D3F-937D-A6EA63F6A8B5}" destId="{38933453-CE78-44D7-8D2A-E7819C71A65D}" srcOrd="2" destOrd="0" presId="urn:microsoft.com/office/officeart/2018/2/layout/IconVerticalSolidList"/>
    <dgm:cxn modelId="{380060CC-A6CB-47C4-A138-CF9736C64958}" type="presParOf" srcId="{38933453-CE78-44D7-8D2A-E7819C71A65D}" destId="{AA637351-F5FC-487F-A66C-BA93C7B8D5E6}" srcOrd="0" destOrd="0" presId="urn:microsoft.com/office/officeart/2018/2/layout/IconVerticalSolidList"/>
    <dgm:cxn modelId="{9BCE63B1-6F1A-4346-AC41-C131A45B2B1A}" type="presParOf" srcId="{38933453-CE78-44D7-8D2A-E7819C71A65D}" destId="{63D5636E-3567-4058-A81B-CCF51BA8FC36}" srcOrd="1" destOrd="0" presId="urn:microsoft.com/office/officeart/2018/2/layout/IconVerticalSolidList"/>
    <dgm:cxn modelId="{4A04D36E-F3DC-4C24-8781-0AE1EB02F5FB}" type="presParOf" srcId="{38933453-CE78-44D7-8D2A-E7819C71A65D}" destId="{43300CCC-7F83-4E6B-8D71-A1144ACC4EAB}" srcOrd="2" destOrd="0" presId="urn:microsoft.com/office/officeart/2018/2/layout/IconVerticalSolidList"/>
    <dgm:cxn modelId="{769CF109-CBD6-446E-B77F-09339C5554E7}" type="presParOf" srcId="{38933453-CE78-44D7-8D2A-E7819C71A65D}" destId="{B5847220-52B4-458A-AA24-040FFD262C26}" srcOrd="3" destOrd="0" presId="urn:microsoft.com/office/officeart/2018/2/layout/IconVerticalSolidList"/>
    <dgm:cxn modelId="{06AA6661-1850-4809-9C9F-5FB6C6A51C39}" type="presParOf" srcId="{ABBF5F47-1D81-4D3F-937D-A6EA63F6A8B5}" destId="{D0974BE9-F426-458C-AEDF-6397CAEC21CA}" srcOrd="3" destOrd="0" presId="urn:microsoft.com/office/officeart/2018/2/layout/IconVerticalSolidList"/>
    <dgm:cxn modelId="{51B89543-8125-4EE0-A523-83C064E780C5}" type="presParOf" srcId="{ABBF5F47-1D81-4D3F-937D-A6EA63F6A8B5}" destId="{3E67EAED-8694-42C4-89EF-2A4F19E15FA5}" srcOrd="4" destOrd="0" presId="urn:microsoft.com/office/officeart/2018/2/layout/IconVerticalSolidList"/>
    <dgm:cxn modelId="{ECB626BD-2F8B-4ACB-9B19-9F549D306D74}" type="presParOf" srcId="{3E67EAED-8694-42C4-89EF-2A4F19E15FA5}" destId="{6B229F97-D74F-4024-92EC-C772064B0FD9}" srcOrd="0" destOrd="0" presId="urn:microsoft.com/office/officeart/2018/2/layout/IconVerticalSolidList"/>
    <dgm:cxn modelId="{E7838948-4A3B-4DE4-8A43-5A7EF71DAA54}" type="presParOf" srcId="{3E67EAED-8694-42C4-89EF-2A4F19E15FA5}" destId="{14DE9A41-FF6C-4097-AAE0-8C84C90E52A3}" srcOrd="1" destOrd="0" presId="urn:microsoft.com/office/officeart/2018/2/layout/IconVerticalSolidList"/>
    <dgm:cxn modelId="{F71F4842-6F9F-4325-A8C4-B04C8FB4C154}" type="presParOf" srcId="{3E67EAED-8694-42C4-89EF-2A4F19E15FA5}" destId="{50100388-1493-4FBC-83E9-F198F1EFE1CA}" srcOrd="2" destOrd="0" presId="urn:microsoft.com/office/officeart/2018/2/layout/IconVerticalSolidList"/>
    <dgm:cxn modelId="{B08D6B3C-BC2D-4D87-B2F2-967920E107DC}" type="presParOf" srcId="{3E67EAED-8694-42C4-89EF-2A4F19E15FA5}" destId="{961901B8-8633-466F-BDB6-D6298064708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BFC38C-CA12-4B7A-9520-438F34996783}">
      <dsp:nvSpPr>
        <dsp:cNvPr id="0" name=""/>
        <dsp:cNvSpPr/>
      </dsp:nvSpPr>
      <dsp:spPr>
        <a:xfrm>
          <a:off x="205509" y="824258"/>
          <a:ext cx="911674" cy="91167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3ACFD8-0AB3-4BED-A101-E0C3E35F21AB}">
      <dsp:nvSpPr>
        <dsp:cNvPr id="0" name=""/>
        <dsp:cNvSpPr/>
      </dsp:nvSpPr>
      <dsp:spPr>
        <a:xfrm>
          <a:off x="396960" y="1015709"/>
          <a:ext cx="528770" cy="5287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B7C175-2E2F-467A-BA55-098F3284A65B}">
      <dsp:nvSpPr>
        <dsp:cNvPr id="0" name=""/>
        <dsp:cNvSpPr/>
      </dsp:nvSpPr>
      <dsp:spPr>
        <a:xfrm>
          <a:off x="1312541" y="824258"/>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b="1" kern="1200" dirty="0">
              <a:latin typeface="Arial" panose="020B0604020202020204" pitchFamily="34" charset="0"/>
              <a:cs typeface="Arial" panose="020B0604020202020204" pitchFamily="34" charset="0"/>
            </a:rPr>
            <a:t>Campus is located on 72 acres with access to 700 feet of Pine Lake</a:t>
          </a:r>
        </a:p>
      </dsp:txBody>
      <dsp:txXfrm>
        <a:off x="1312541" y="824258"/>
        <a:ext cx="2148945" cy="911674"/>
      </dsp:txXfrm>
    </dsp:sp>
    <dsp:sp modelId="{4B350173-AEA8-4E0E-824F-7BD402E371E3}">
      <dsp:nvSpPr>
        <dsp:cNvPr id="0" name=""/>
        <dsp:cNvSpPr/>
      </dsp:nvSpPr>
      <dsp:spPr>
        <a:xfrm>
          <a:off x="3835925" y="824258"/>
          <a:ext cx="911674" cy="91167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FB9883-EA02-4B0D-B6B0-D42A1A08D15A}">
      <dsp:nvSpPr>
        <dsp:cNvPr id="0" name=""/>
        <dsp:cNvSpPr/>
      </dsp:nvSpPr>
      <dsp:spPr>
        <a:xfrm>
          <a:off x="4027376" y="1015709"/>
          <a:ext cx="528770" cy="5287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E14834-FDAC-4DC7-B3C6-0442E2B4D093}">
      <dsp:nvSpPr>
        <dsp:cNvPr id="0" name=""/>
        <dsp:cNvSpPr/>
      </dsp:nvSpPr>
      <dsp:spPr>
        <a:xfrm>
          <a:off x="4942957" y="824258"/>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b="1" kern="1200" dirty="0">
              <a:latin typeface="Arial" panose="020B0604020202020204" pitchFamily="34" charset="0"/>
              <a:cs typeface="Arial" panose="020B0604020202020204" pitchFamily="34" charset="0"/>
            </a:rPr>
            <a:t>MCTI has been in operation since 1944</a:t>
          </a:r>
        </a:p>
      </dsp:txBody>
      <dsp:txXfrm>
        <a:off x="4942957" y="824258"/>
        <a:ext cx="2148945" cy="911674"/>
      </dsp:txXfrm>
    </dsp:sp>
    <dsp:sp modelId="{A4198FAB-A899-4DFC-8225-166AD5A84D6C}">
      <dsp:nvSpPr>
        <dsp:cNvPr id="0" name=""/>
        <dsp:cNvSpPr/>
      </dsp:nvSpPr>
      <dsp:spPr>
        <a:xfrm>
          <a:off x="7466341" y="824258"/>
          <a:ext cx="911674" cy="91167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E77B6C-2F7F-49DD-851D-484CBEF03ACC}">
      <dsp:nvSpPr>
        <dsp:cNvPr id="0" name=""/>
        <dsp:cNvSpPr/>
      </dsp:nvSpPr>
      <dsp:spPr>
        <a:xfrm>
          <a:off x="7657792" y="1015709"/>
          <a:ext cx="528770" cy="52877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F2B03A-4FFA-4DD4-A4CF-EDDF034544FD}">
      <dsp:nvSpPr>
        <dsp:cNvPr id="0" name=""/>
        <dsp:cNvSpPr/>
      </dsp:nvSpPr>
      <dsp:spPr>
        <a:xfrm>
          <a:off x="8573374" y="824258"/>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b="1" kern="1200" dirty="0">
              <a:solidFill>
                <a:schemeClr val="accent4">
                  <a:lumMod val="50000"/>
                </a:schemeClr>
              </a:solidFill>
              <a:latin typeface="Arial" panose="020B0604020202020204" pitchFamily="34" charset="0"/>
              <a:cs typeface="Arial" panose="020B0604020202020204" pitchFamily="34" charset="0"/>
            </a:rPr>
            <a:t>Dormitories are attached to the main building and house 350 students</a:t>
          </a:r>
        </a:p>
      </dsp:txBody>
      <dsp:txXfrm>
        <a:off x="8573374" y="824258"/>
        <a:ext cx="2148945" cy="911674"/>
      </dsp:txXfrm>
    </dsp:sp>
    <dsp:sp modelId="{EA5FEFF7-B96B-4547-8926-0166055DD883}">
      <dsp:nvSpPr>
        <dsp:cNvPr id="0" name=""/>
        <dsp:cNvSpPr/>
      </dsp:nvSpPr>
      <dsp:spPr>
        <a:xfrm>
          <a:off x="205509" y="2447036"/>
          <a:ext cx="911674" cy="91167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157DCA-FB70-401B-B821-5A736275E31F}">
      <dsp:nvSpPr>
        <dsp:cNvPr id="0" name=""/>
        <dsp:cNvSpPr/>
      </dsp:nvSpPr>
      <dsp:spPr>
        <a:xfrm>
          <a:off x="396960" y="2638488"/>
          <a:ext cx="528770" cy="52877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A2FE24-D0E9-4749-94A0-43B715D5784F}">
      <dsp:nvSpPr>
        <dsp:cNvPr id="0" name=""/>
        <dsp:cNvSpPr/>
      </dsp:nvSpPr>
      <dsp:spPr>
        <a:xfrm>
          <a:off x="1312541" y="2447036"/>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b="1" kern="1200" dirty="0">
              <a:latin typeface="Arial" panose="020B0604020202020204" pitchFamily="34" charset="0"/>
              <a:cs typeface="Arial" panose="020B0604020202020204" pitchFamily="34" charset="0"/>
            </a:rPr>
            <a:t>MCTI has assessment services, remediation services and 12 trade training programs</a:t>
          </a:r>
        </a:p>
      </dsp:txBody>
      <dsp:txXfrm>
        <a:off x="1312541" y="2447036"/>
        <a:ext cx="2148945" cy="911674"/>
      </dsp:txXfrm>
    </dsp:sp>
    <dsp:sp modelId="{7DC9BC4B-332F-4098-B65B-B213B23DE7EE}">
      <dsp:nvSpPr>
        <dsp:cNvPr id="0" name=""/>
        <dsp:cNvSpPr/>
      </dsp:nvSpPr>
      <dsp:spPr>
        <a:xfrm>
          <a:off x="3835925" y="2447036"/>
          <a:ext cx="911674" cy="911674"/>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809ACD-DAFA-4F59-94B6-7EF4D6C508BF}">
      <dsp:nvSpPr>
        <dsp:cNvPr id="0" name=""/>
        <dsp:cNvSpPr/>
      </dsp:nvSpPr>
      <dsp:spPr>
        <a:xfrm>
          <a:off x="4027376" y="2638488"/>
          <a:ext cx="528770" cy="52877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55A4E3-30CB-4105-973D-90612E5E13F9}">
      <dsp:nvSpPr>
        <dsp:cNvPr id="0" name=""/>
        <dsp:cNvSpPr/>
      </dsp:nvSpPr>
      <dsp:spPr>
        <a:xfrm>
          <a:off x="4942957" y="2447036"/>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b="1" kern="1200" dirty="0">
              <a:latin typeface="Arial" panose="020B0604020202020204" pitchFamily="34" charset="0"/>
              <a:cs typeface="Arial" panose="020B0604020202020204" pitchFamily="34" charset="0"/>
            </a:rPr>
            <a:t>Students do not have to have an IEP, HS Diploma or a GED to attend MCTI</a:t>
          </a:r>
        </a:p>
      </dsp:txBody>
      <dsp:txXfrm>
        <a:off x="4942957" y="2447036"/>
        <a:ext cx="2148945" cy="9116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3D2CE1-1A7B-4F0C-9269-122C296B306E}">
      <dsp:nvSpPr>
        <dsp:cNvPr id="0" name=""/>
        <dsp:cNvSpPr/>
      </dsp:nvSpPr>
      <dsp:spPr>
        <a:xfrm>
          <a:off x="1174514" y="1153740"/>
          <a:ext cx="1508628" cy="15086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DDD09E-F655-4209-A9B7-60FCB8162797}">
      <dsp:nvSpPr>
        <dsp:cNvPr id="0" name=""/>
        <dsp:cNvSpPr/>
      </dsp:nvSpPr>
      <dsp:spPr>
        <a:xfrm>
          <a:off x="252574" y="3106036"/>
          <a:ext cx="3352507" cy="1004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kern="1200" dirty="0">
              <a:latin typeface="Arial" panose="020B0604020202020204" pitchFamily="34" charset="0"/>
              <a:cs typeface="Arial" panose="020B0604020202020204" pitchFamily="34" charset="0"/>
            </a:rPr>
            <a:t>Designed for students who have completed high school and are interested in MCTI</a:t>
          </a:r>
        </a:p>
      </dsp:txBody>
      <dsp:txXfrm>
        <a:off x="252574" y="3106036"/>
        <a:ext cx="3352507" cy="1004062"/>
      </dsp:txXfrm>
    </dsp:sp>
    <dsp:sp modelId="{2BBC1470-A9BD-424B-AB47-8B0FDF70A9AB}">
      <dsp:nvSpPr>
        <dsp:cNvPr id="0" name=""/>
        <dsp:cNvSpPr/>
      </dsp:nvSpPr>
      <dsp:spPr>
        <a:xfrm>
          <a:off x="5113710" y="1153740"/>
          <a:ext cx="1508628" cy="150862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6E94DD-E4D8-4ECD-9E66-65595CD015EE}">
      <dsp:nvSpPr>
        <dsp:cNvPr id="0" name=""/>
        <dsp:cNvSpPr/>
      </dsp:nvSpPr>
      <dsp:spPr>
        <a:xfrm>
          <a:off x="4191771" y="3106036"/>
          <a:ext cx="3352507" cy="1004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kern="1200" dirty="0">
              <a:latin typeface="Arial" panose="020B0604020202020204" pitchFamily="34" charset="0"/>
              <a:cs typeface="Arial" panose="020B0604020202020204" pitchFamily="34" charset="0"/>
            </a:rPr>
            <a:t>Assess aptitudes, abilities and readiness for employment and independent living</a:t>
          </a:r>
        </a:p>
      </dsp:txBody>
      <dsp:txXfrm>
        <a:off x="4191771" y="3106036"/>
        <a:ext cx="3352507" cy="1004062"/>
      </dsp:txXfrm>
    </dsp:sp>
    <dsp:sp modelId="{A08F334E-88D4-418A-9861-F9807019BE51}">
      <dsp:nvSpPr>
        <dsp:cNvPr id="0" name=""/>
        <dsp:cNvSpPr/>
      </dsp:nvSpPr>
      <dsp:spPr>
        <a:xfrm>
          <a:off x="9052907" y="1153740"/>
          <a:ext cx="1508628" cy="150862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FCF7F8-74F4-46CF-9932-7F2C60E8356E}">
      <dsp:nvSpPr>
        <dsp:cNvPr id="0" name=""/>
        <dsp:cNvSpPr/>
      </dsp:nvSpPr>
      <dsp:spPr>
        <a:xfrm>
          <a:off x="8130967" y="3106036"/>
          <a:ext cx="3352507" cy="1004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kern="1200" dirty="0">
              <a:latin typeface="Arial" panose="020B0604020202020204" pitchFamily="34" charset="0"/>
              <a:cs typeface="Arial" panose="020B0604020202020204" pitchFamily="34" charset="0"/>
            </a:rPr>
            <a:t>Allows students to explore available/appropriate trade options to best suit their abilities</a:t>
          </a:r>
        </a:p>
      </dsp:txBody>
      <dsp:txXfrm>
        <a:off x="8130967" y="3106036"/>
        <a:ext cx="3352507" cy="10040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9BC047-EEAA-4307-B1C7-B03DB8700F58}">
      <dsp:nvSpPr>
        <dsp:cNvPr id="0" name=""/>
        <dsp:cNvSpPr/>
      </dsp:nvSpPr>
      <dsp:spPr>
        <a:xfrm>
          <a:off x="0" y="4300"/>
          <a:ext cx="6263640" cy="916014"/>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98143D-A198-41A9-B283-1FE71E1FF394}">
      <dsp:nvSpPr>
        <dsp:cNvPr id="0" name=""/>
        <dsp:cNvSpPr/>
      </dsp:nvSpPr>
      <dsp:spPr>
        <a:xfrm>
          <a:off x="277094" y="210403"/>
          <a:ext cx="503807" cy="5038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BB5788-B144-453D-B2E3-9991ADD6479A}">
      <dsp:nvSpPr>
        <dsp:cNvPr id="0" name=""/>
        <dsp:cNvSpPr/>
      </dsp:nvSpPr>
      <dsp:spPr>
        <a:xfrm>
          <a:off x="1057996" y="4300"/>
          <a:ext cx="5205643" cy="91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45" tIns="96945" rIns="96945" bIns="96945" numCol="1" spcCol="1270" anchor="ctr" anchorCtr="0">
          <a:noAutofit/>
        </a:bodyPr>
        <a:lstStyle/>
        <a:p>
          <a:pPr marL="0" lvl="0" indent="0" algn="l" defTabSz="711200">
            <a:lnSpc>
              <a:spcPct val="100000"/>
            </a:lnSpc>
            <a:spcBef>
              <a:spcPct val="0"/>
            </a:spcBef>
            <a:spcAft>
              <a:spcPct val="35000"/>
            </a:spcAft>
            <a:buNone/>
          </a:pPr>
          <a:r>
            <a:rPr lang="en-US" sz="1600" kern="1200">
              <a:latin typeface="Arial" panose="020B0604020202020204" pitchFamily="34" charset="0"/>
              <a:cs typeface="Arial" panose="020B0604020202020204" pitchFamily="34" charset="0"/>
            </a:rPr>
            <a:t>Focused on entry level employment</a:t>
          </a:r>
        </a:p>
      </dsp:txBody>
      <dsp:txXfrm>
        <a:off x="1057996" y="4300"/>
        <a:ext cx="5205643" cy="916014"/>
      </dsp:txXfrm>
    </dsp:sp>
    <dsp:sp modelId="{8DF0DEF5-D6F4-4A53-B225-1613095A8DDC}">
      <dsp:nvSpPr>
        <dsp:cNvPr id="0" name=""/>
        <dsp:cNvSpPr/>
      </dsp:nvSpPr>
      <dsp:spPr>
        <a:xfrm>
          <a:off x="0" y="1149318"/>
          <a:ext cx="6263640" cy="916014"/>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ED1B5B-4032-4810-A808-1C60B7B2ECBF}">
      <dsp:nvSpPr>
        <dsp:cNvPr id="0" name=""/>
        <dsp:cNvSpPr/>
      </dsp:nvSpPr>
      <dsp:spPr>
        <a:xfrm>
          <a:off x="277094" y="1355421"/>
          <a:ext cx="503807" cy="5038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ED75692-4142-4F33-A9E5-6152F134DBB5}">
      <dsp:nvSpPr>
        <dsp:cNvPr id="0" name=""/>
        <dsp:cNvSpPr/>
      </dsp:nvSpPr>
      <dsp:spPr>
        <a:xfrm>
          <a:off x="1057996" y="1149318"/>
          <a:ext cx="5205643" cy="91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45" tIns="96945" rIns="96945" bIns="96945" numCol="1" spcCol="1270" anchor="ctr" anchorCtr="0">
          <a:noAutofit/>
        </a:bodyPr>
        <a:lstStyle/>
        <a:p>
          <a:pPr marL="0" lvl="0" indent="0" algn="l" defTabSz="711200">
            <a:lnSpc>
              <a:spcPct val="100000"/>
            </a:lnSpc>
            <a:spcBef>
              <a:spcPct val="0"/>
            </a:spcBef>
            <a:spcAft>
              <a:spcPct val="35000"/>
            </a:spcAft>
            <a:buNone/>
          </a:pPr>
          <a:r>
            <a:rPr lang="en-US" sz="1600" kern="1200">
              <a:latin typeface="Arial" panose="020B0604020202020204" pitchFamily="34" charset="0"/>
              <a:cs typeface="Arial" panose="020B0604020202020204" pitchFamily="34" charset="0"/>
            </a:rPr>
            <a:t>Competency based</a:t>
          </a:r>
        </a:p>
      </dsp:txBody>
      <dsp:txXfrm>
        <a:off x="1057996" y="1149318"/>
        <a:ext cx="5205643" cy="916014"/>
      </dsp:txXfrm>
    </dsp:sp>
    <dsp:sp modelId="{E608A9EC-F4B6-464E-9C7F-78223CD9CBEA}">
      <dsp:nvSpPr>
        <dsp:cNvPr id="0" name=""/>
        <dsp:cNvSpPr/>
      </dsp:nvSpPr>
      <dsp:spPr>
        <a:xfrm>
          <a:off x="0" y="2294336"/>
          <a:ext cx="6263640" cy="916014"/>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1DEBAB-00AB-4E34-B02A-FA16BF65A379}">
      <dsp:nvSpPr>
        <dsp:cNvPr id="0" name=""/>
        <dsp:cNvSpPr/>
      </dsp:nvSpPr>
      <dsp:spPr>
        <a:xfrm>
          <a:off x="277094" y="2500440"/>
          <a:ext cx="503807" cy="50380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0DCAC1-94B8-48E4-8E48-141288730364}">
      <dsp:nvSpPr>
        <dsp:cNvPr id="0" name=""/>
        <dsp:cNvSpPr/>
      </dsp:nvSpPr>
      <dsp:spPr>
        <a:xfrm>
          <a:off x="1057996" y="2294336"/>
          <a:ext cx="5205643" cy="91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45" tIns="96945" rIns="96945" bIns="96945" numCol="1" spcCol="1270" anchor="ctr" anchorCtr="0">
          <a:noAutofit/>
        </a:bodyPr>
        <a:lstStyle/>
        <a:p>
          <a:pPr marL="0" lvl="0" indent="0" algn="l" defTabSz="711200">
            <a:lnSpc>
              <a:spcPct val="100000"/>
            </a:lnSpc>
            <a:spcBef>
              <a:spcPct val="0"/>
            </a:spcBef>
            <a:spcAft>
              <a:spcPct val="35000"/>
            </a:spcAft>
            <a:buNone/>
          </a:pPr>
          <a:r>
            <a:rPr lang="en-US" sz="1600" kern="1200">
              <a:latin typeface="Arial" panose="020B0604020202020204" pitchFamily="34" charset="0"/>
              <a:cs typeface="Arial" panose="020B0604020202020204" pitchFamily="34" charset="0"/>
            </a:rPr>
            <a:t>Employment focused; employment expectations are discussed beginning the first day in the training program</a:t>
          </a:r>
        </a:p>
      </dsp:txBody>
      <dsp:txXfrm>
        <a:off x="1057996" y="2294336"/>
        <a:ext cx="5205643" cy="916014"/>
      </dsp:txXfrm>
    </dsp:sp>
    <dsp:sp modelId="{E63107DC-F7FD-4F32-9799-CA22E3419FB1}">
      <dsp:nvSpPr>
        <dsp:cNvPr id="0" name=""/>
        <dsp:cNvSpPr/>
      </dsp:nvSpPr>
      <dsp:spPr>
        <a:xfrm>
          <a:off x="0" y="3439354"/>
          <a:ext cx="6263640" cy="916014"/>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239D58-7808-4705-92F2-F4531D6B7BDE}">
      <dsp:nvSpPr>
        <dsp:cNvPr id="0" name=""/>
        <dsp:cNvSpPr/>
      </dsp:nvSpPr>
      <dsp:spPr>
        <a:xfrm>
          <a:off x="277094" y="3645458"/>
          <a:ext cx="503807" cy="50380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D674162-5726-4770-9793-AF5A54ACB32D}">
      <dsp:nvSpPr>
        <dsp:cNvPr id="0" name=""/>
        <dsp:cNvSpPr/>
      </dsp:nvSpPr>
      <dsp:spPr>
        <a:xfrm>
          <a:off x="1057996" y="3439354"/>
          <a:ext cx="5205643" cy="91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45" tIns="96945" rIns="96945" bIns="96945" numCol="1" spcCol="1270" anchor="ctr" anchorCtr="0">
          <a:noAutofit/>
        </a:bodyPr>
        <a:lstStyle/>
        <a:p>
          <a:pPr marL="0" lvl="0" indent="0" algn="l" defTabSz="711200">
            <a:lnSpc>
              <a:spcPct val="100000"/>
            </a:lnSpc>
            <a:spcBef>
              <a:spcPct val="0"/>
            </a:spcBef>
            <a:spcAft>
              <a:spcPct val="35000"/>
            </a:spcAft>
            <a:buNone/>
          </a:pPr>
          <a:r>
            <a:rPr lang="en-US" sz="1600" kern="1200">
              <a:latin typeface="Arial" panose="020B0604020202020204" pitchFamily="34" charset="0"/>
              <a:cs typeface="Arial" panose="020B0604020202020204" pitchFamily="34" charset="0"/>
            </a:rPr>
            <a:t>Trade recommendation may differ from initial trade interest after CAS is completed</a:t>
          </a:r>
        </a:p>
      </dsp:txBody>
      <dsp:txXfrm>
        <a:off x="1057996" y="3439354"/>
        <a:ext cx="5205643" cy="916014"/>
      </dsp:txXfrm>
    </dsp:sp>
    <dsp:sp modelId="{AFDE5581-53B9-4C3E-B862-06BD08C65336}">
      <dsp:nvSpPr>
        <dsp:cNvPr id="0" name=""/>
        <dsp:cNvSpPr/>
      </dsp:nvSpPr>
      <dsp:spPr>
        <a:xfrm>
          <a:off x="0" y="4584372"/>
          <a:ext cx="6263640" cy="916014"/>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6EFF09-8ADD-4B97-8D33-5A40AC46AC2E}">
      <dsp:nvSpPr>
        <dsp:cNvPr id="0" name=""/>
        <dsp:cNvSpPr/>
      </dsp:nvSpPr>
      <dsp:spPr>
        <a:xfrm>
          <a:off x="277094" y="4790476"/>
          <a:ext cx="503807" cy="50380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75E853-7DAC-4F7A-A7C1-0CB6A563816A}">
      <dsp:nvSpPr>
        <dsp:cNvPr id="0" name=""/>
        <dsp:cNvSpPr/>
      </dsp:nvSpPr>
      <dsp:spPr>
        <a:xfrm>
          <a:off x="1057996" y="4584372"/>
          <a:ext cx="5205643" cy="91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45" tIns="96945" rIns="96945" bIns="96945" numCol="1" spcCol="1270" anchor="ctr" anchorCtr="0">
          <a:noAutofit/>
        </a:bodyPr>
        <a:lstStyle/>
        <a:p>
          <a:pPr marL="0" lvl="0" indent="0" algn="l" defTabSz="711200">
            <a:lnSpc>
              <a:spcPct val="100000"/>
            </a:lnSpc>
            <a:spcBef>
              <a:spcPct val="0"/>
            </a:spcBef>
            <a:spcAft>
              <a:spcPct val="35000"/>
            </a:spcAft>
            <a:buNone/>
          </a:pPr>
          <a:r>
            <a:rPr lang="en-US" sz="1600" kern="1200">
              <a:latin typeface="Arial" panose="020B0604020202020204" pitchFamily="34" charset="0"/>
              <a:cs typeface="Arial" panose="020B0604020202020204" pitchFamily="34" charset="0"/>
            </a:rPr>
            <a:t>Each training program has specific recommended entrance criteria </a:t>
          </a:r>
        </a:p>
      </dsp:txBody>
      <dsp:txXfrm>
        <a:off x="1057996" y="4584372"/>
        <a:ext cx="5205643" cy="9160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F0CA38-A972-4B87-85E0-91F282E412D8}">
      <dsp:nvSpPr>
        <dsp:cNvPr id="0" name=""/>
        <dsp:cNvSpPr/>
      </dsp:nvSpPr>
      <dsp:spPr>
        <a:xfrm>
          <a:off x="-367589" y="192650"/>
          <a:ext cx="10831547" cy="17625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0C768C-0DC6-4429-B95C-CD2FE86CFE20}">
      <dsp:nvSpPr>
        <dsp:cNvPr id="0" name=""/>
        <dsp:cNvSpPr/>
      </dsp:nvSpPr>
      <dsp:spPr>
        <a:xfrm>
          <a:off x="-138541" y="480749"/>
          <a:ext cx="814327" cy="8143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6474B5B-82CA-46E4-8EA8-77C3359055A2}">
      <dsp:nvSpPr>
        <dsp:cNvPr id="0" name=""/>
        <dsp:cNvSpPr/>
      </dsp:nvSpPr>
      <dsp:spPr>
        <a:xfrm>
          <a:off x="34142" y="0"/>
          <a:ext cx="11646590" cy="1834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696" tIns="156696" rIns="156696" bIns="156696"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hlinkClick xmlns:r="http://schemas.openxmlformats.org/officeDocument/2006/relationships" r:id="rId3"/>
            </a:rPr>
            <a:t>LEO-MRS-MCTIAdmissions@michigan.gov</a:t>
          </a:r>
          <a:endParaRPr lang="en-US" sz="2400" kern="1200" dirty="0">
            <a:latin typeface="Arial" panose="020B0604020202020204" pitchFamily="34" charset="0"/>
            <a:cs typeface="Arial" panose="020B0604020202020204" pitchFamily="34" charset="0"/>
          </a:endParaRPr>
        </a:p>
      </dsp:txBody>
      <dsp:txXfrm>
        <a:off x="34142" y="0"/>
        <a:ext cx="11646590" cy="1834103"/>
      </dsp:txXfrm>
    </dsp:sp>
    <dsp:sp modelId="{AA637351-F5FC-487F-A66C-BA93C7B8D5E6}">
      <dsp:nvSpPr>
        <dsp:cNvPr id="0" name=""/>
        <dsp:cNvSpPr/>
      </dsp:nvSpPr>
      <dsp:spPr>
        <a:xfrm>
          <a:off x="-499758" y="2198036"/>
          <a:ext cx="11011448" cy="168514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D5636E-3567-4058-A81B-CCF51BA8FC36}">
      <dsp:nvSpPr>
        <dsp:cNvPr id="0" name=""/>
        <dsp:cNvSpPr/>
      </dsp:nvSpPr>
      <dsp:spPr>
        <a:xfrm>
          <a:off x="-94097" y="2649478"/>
          <a:ext cx="814327" cy="814327"/>
        </a:xfrm>
        <a:prstGeom prst="rect">
          <a:avLst/>
        </a:prstGeom>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5847220-52B4-458A-AA24-040FFD262C26}">
      <dsp:nvSpPr>
        <dsp:cNvPr id="0" name=""/>
        <dsp:cNvSpPr/>
      </dsp:nvSpPr>
      <dsp:spPr>
        <a:xfrm>
          <a:off x="628839" y="2330365"/>
          <a:ext cx="9467541" cy="1480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696" tIns="156696" rIns="156696" bIns="156696"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Arial" panose="020B0604020202020204" pitchFamily="34" charset="0"/>
              <a:cs typeface="Arial" panose="020B0604020202020204" pitchFamily="34" charset="0"/>
            </a:rPr>
            <a:t>269-664-4461</a:t>
          </a:r>
        </a:p>
      </dsp:txBody>
      <dsp:txXfrm>
        <a:off x="628839" y="2330365"/>
        <a:ext cx="9467541" cy="1480596"/>
      </dsp:txXfrm>
    </dsp:sp>
    <dsp:sp modelId="{6B229F97-D74F-4024-92EC-C772064B0FD9}">
      <dsp:nvSpPr>
        <dsp:cNvPr id="0" name=""/>
        <dsp:cNvSpPr/>
      </dsp:nvSpPr>
      <dsp:spPr>
        <a:xfrm>
          <a:off x="-499758" y="4042593"/>
          <a:ext cx="11180975" cy="148059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DE9A41-FF6C-4097-AAE0-8C84C90E52A3}">
      <dsp:nvSpPr>
        <dsp:cNvPr id="0" name=""/>
        <dsp:cNvSpPr/>
      </dsp:nvSpPr>
      <dsp:spPr>
        <a:xfrm>
          <a:off x="-51877" y="4602495"/>
          <a:ext cx="814327" cy="814327"/>
        </a:xfrm>
        <a:prstGeom prst="rect">
          <a:avLst/>
        </a:prstGeom>
        <a:blipFill>
          <a:blip xmlns:r="http://schemas.openxmlformats.org/officeDocument/2006/relationships" r:embed="rId6">
            <a:extLst>
              <a:ext uri="{96DAC541-7B7A-43D3-8B79-37D633B846F1}">
                <asvg:svgBlip xmlns:asvg="http://schemas.microsoft.com/office/drawing/2016/SVG/main" r:embed="rId7"/>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61901B8-8633-466F-BDB6-D6298064708E}">
      <dsp:nvSpPr>
        <dsp:cNvPr id="0" name=""/>
        <dsp:cNvSpPr/>
      </dsp:nvSpPr>
      <dsp:spPr>
        <a:xfrm>
          <a:off x="0" y="4018450"/>
          <a:ext cx="10472426" cy="1430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160" tIns="154160" rIns="154160" bIns="15416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hlinkClick xmlns:r="http://schemas.openxmlformats.org/officeDocument/2006/relationships" r:id="rId8"/>
            </a:rPr>
            <a:t>www.Michigan.gov/MCTI</a:t>
          </a:r>
          <a:endParaRPr lang="en-US" sz="2400" kern="1200" dirty="0">
            <a:latin typeface="Arial" panose="020B0604020202020204" pitchFamily="34" charset="0"/>
            <a:cs typeface="Arial" panose="020B0604020202020204" pitchFamily="34" charset="0"/>
          </a:endParaRPr>
        </a:p>
        <a:p>
          <a:pPr marL="0" lvl="0" indent="0" algn="ctr" defTabSz="1066800">
            <a:lnSpc>
              <a:spcPct val="90000"/>
            </a:lnSpc>
            <a:spcBef>
              <a:spcPct val="0"/>
            </a:spcBef>
            <a:spcAft>
              <a:spcPct val="35000"/>
            </a:spcAft>
            <a:buNone/>
          </a:pPr>
          <a:r>
            <a:rPr lang="en-US" sz="2400" kern="1200" dirty="0">
              <a:hlinkClick xmlns:r="http://schemas.openxmlformats.org/officeDocument/2006/relationships" r:id="rId9"/>
            </a:rPr>
            <a:t>Labor and Economic Opportunity - Student Resources (michigan.gov)</a:t>
          </a:r>
          <a:endParaRPr lang="en-US" sz="2400" kern="1200" dirty="0">
            <a:latin typeface="Arial" panose="020B0604020202020204" pitchFamily="34" charset="0"/>
            <a:cs typeface="Arial" panose="020B0604020202020204" pitchFamily="34" charset="0"/>
          </a:endParaRPr>
        </a:p>
      </dsp:txBody>
      <dsp:txXfrm>
        <a:off x="0" y="4018450"/>
        <a:ext cx="10472426" cy="1430246"/>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F39E314-55BE-4B5F-B85D-981D6109452F}" type="datetimeFigureOut">
              <a:rPr lang="en-US" smtClean="0"/>
              <a:t>12/12/2023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4ACFC75-66AE-4F72-9E77-B0136487065E}" type="slidenum">
              <a:rPr lang="en-US" smtClean="0"/>
              <a:t>‹#›</a:t>
            </a:fld>
            <a:endParaRPr lang="en-US"/>
          </a:p>
        </p:txBody>
      </p:sp>
    </p:spTree>
    <p:extLst>
      <p:ext uri="{BB962C8B-B14F-4D97-AF65-F5344CB8AC3E}">
        <p14:creationId xmlns:p14="http://schemas.microsoft.com/office/powerpoint/2010/main" val="3936856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717484E-7648-42E5-8FB3-65F89A87E753}"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A9E41-958F-456C-B46E-B622E5F7C910}" type="slidenum">
              <a:rPr lang="en-US" smtClean="0"/>
              <a:t>‹#›</a:t>
            </a:fld>
            <a:endParaRPr lang="en-US"/>
          </a:p>
        </p:txBody>
      </p:sp>
    </p:spTree>
    <p:extLst>
      <p:ext uri="{BB962C8B-B14F-4D97-AF65-F5344CB8AC3E}">
        <p14:creationId xmlns:p14="http://schemas.microsoft.com/office/powerpoint/2010/main" val="3383535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17484E-7648-42E5-8FB3-65F89A87E753}"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A9E41-958F-456C-B46E-B622E5F7C910}" type="slidenum">
              <a:rPr lang="en-US" smtClean="0"/>
              <a:t>‹#›</a:t>
            </a:fld>
            <a:endParaRPr lang="en-US"/>
          </a:p>
        </p:txBody>
      </p:sp>
    </p:spTree>
    <p:extLst>
      <p:ext uri="{BB962C8B-B14F-4D97-AF65-F5344CB8AC3E}">
        <p14:creationId xmlns:p14="http://schemas.microsoft.com/office/powerpoint/2010/main" val="2039499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17484E-7648-42E5-8FB3-65F89A87E753}"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A9E41-958F-456C-B46E-B622E5F7C910}" type="slidenum">
              <a:rPr lang="en-US" smtClean="0"/>
              <a:t>‹#›</a:t>
            </a:fld>
            <a:endParaRPr lang="en-US"/>
          </a:p>
        </p:txBody>
      </p:sp>
    </p:spTree>
    <p:extLst>
      <p:ext uri="{BB962C8B-B14F-4D97-AF65-F5344CB8AC3E}">
        <p14:creationId xmlns:p14="http://schemas.microsoft.com/office/powerpoint/2010/main" val="3564584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17484E-7648-42E5-8FB3-65F89A87E753}"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A9E41-958F-456C-B46E-B622E5F7C910}" type="slidenum">
              <a:rPr lang="en-US" smtClean="0"/>
              <a:t>‹#›</a:t>
            </a:fld>
            <a:endParaRPr lang="en-US"/>
          </a:p>
        </p:txBody>
      </p:sp>
    </p:spTree>
    <p:extLst>
      <p:ext uri="{BB962C8B-B14F-4D97-AF65-F5344CB8AC3E}">
        <p14:creationId xmlns:p14="http://schemas.microsoft.com/office/powerpoint/2010/main" val="2473240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17484E-7648-42E5-8FB3-65F89A87E753}"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A9E41-958F-456C-B46E-B622E5F7C910}" type="slidenum">
              <a:rPr lang="en-US" smtClean="0"/>
              <a:t>‹#›</a:t>
            </a:fld>
            <a:endParaRPr lang="en-US"/>
          </a:p>
        </p:txBody>
      </p:sp>
    </p:spTree>
    <p:extLst>
      <p:ext uri="{BB962C8B-B14F-4D97-AF65-F5344CB8AC3E}">
        <p14:creationId xmlns:p14="http://schemas.microsoft.com/office/powerpoint/2010/main" val="434763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17484E-7648-42E5-8FB3-65F89A87E753}" type="datetimeFigureOut">
              <a:rPr lang="en-US" smtClean="0"/>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BA9E41-958F-456C-B46E-B622E5F7C910}" type="slidenum">
              <a:rPr lang="en-US" smtClean="0"/>
              <a:t>‹#›</a:t>
            </a:fld>
            <a:endParaRPr lang="en-US"/>
          </a:p>
        </p:txBody>
      </p:sp>
    </p:spTree>
    <p:extLst>
      <p:ext uri="{BB962C8B-B14F-4D97-AF65-F5344CB8AC3E}">
        <p14:creationId xmlns:p14="http://schemas.microsoft.com/office/powerpoint/2010/main" val="1420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17484E-7648-42E5-8FB3-65F89A87E753}" type="datetimeFigureOut">
              <a:rPr lang="en-US" smtClean="0"/>
              <a:t>12/12/2023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BA9E41-958F-456C-B46E-B622E5F7C910}" type="slidenum">
              <a:rPr lang="en-US" smtClean="0"/>
              <a:t>‹#›</a:t>
            </a:fld>
            <a:endParaRPr lang="en-US"/>
          </a:p>
        </p:txBody>
      </p:sp>
    </p:spTree>
    <p:extLst>
      <p:ext uri="{BB962C8B-B14F-4D97-AF65-F5344CB8AC3E}">
        <p14:creationId xmlns:p14="http://schemas.microsoft.com/office/powerpoint/2010/main" val="2252458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17484E-7648-42E5-8FB3-65F89A87E753}" type="datetimeFigureOut">
              <a:rPr lang="en-US" smtClean="0"/>
              <a:t>12/12/2023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BA9E41-958F-456C-B46E-B622E5F7C910}" type="slidenum">
              <a:rPr lang="en-US" smtClean="0"/>
              <a:t>‹#›</a:t>
            </a:fld>
            <a:endParaRPr lang="en-US"/>
          </a:p>
        </p:txBody>
      </p:sp>
    </p:spTree>
    <p:extLst>
      <p:ext uri="{BB962C8B-B14F-4D97-AF65-F5344CB8AC3E}">
        <p14:creationId xmlns:p14="http://schemas.microsoft.com/office/powerpoint/2010/main" val="2650723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17484E-7648-42E5-8FB3-65F89A87E753}" type="datetimeFigureOut">
              <a:rPr lang="en-US" smtClean="0"/>
              <a:t>12/12/2023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BA9E41-958F-456C-B46E-B622E5F7C910}" type="slidenum">
              <a:rPr lang="en-US" smtClean="0"/>
              <a:t>‹#›</a:t>
            </a:fld>
            <a:endParaRPr lang="en-US"/>
          </a:p>
        </p:txBody>
      </p:sp>
    </p:spTree>
    <p:extLst>
      <p:ext uri="{BB962C8B-B14F-4D97-AF65-F5344CB8AC3E}">
        <p14:creationId xmlns:p14="http://schemas.microsoft.com/office/powerpoint/2010/main" val="907062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17484E-7648-42E5-8FB3-65F89A87E753}" type="datetimeFigureOut">
              <a:rPr lang="en-US" smtClean="0"/>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BA9E41-958F-456C-B46E-B622E5F7C910}" type="slidenum">
              <a:rPr lang="en-US" smtClean="0"/>
              <a:t>‹#›</a:t>
            </a:fld>
            <a:endParaRPr lang="en-US"/>
          </a:p>
        </p:txBody>
      </p:sp>
    </p:spTree>
    <p:extLst>
      <p:ext uri="{BB962C8B-B14F-4D97-AF65-F5344CB8AC3E}">
        <p14:creationId xmlns:p14="http://schemas.microsoft.com/office/powerpoint/2010/main" val="3196924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17484E-7648-42E5-8FB3-65F89A87E753}" type="datetimeFigureOut">
              <a:rPr lang="en-US" smtClean="0"/>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BA9E41-958F-456C-B46E-B622E5F7C910}" type="slidenum">
              <a:rPr lang="en-US" smtClean="0"/>
              <a:t>‹#›</a:t>
            </a:fld>
            <a:endParaRPr lang="en-US"/>
          </a:p>
        </p:txBody>
      </p:sp>
    </p:spTree>
    <p:extLst>
      <p:ext uri="{BB962C8B-B14F-4D97-AF65-F5344CB8AC3E}">
        <p14:creationId xmlns:p14="http://schemas.microsoft.com/office/powerpoint/2010/main" val="3400090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17484E-7648-42E5-8FB3-65F89A87E753}" type="datetimeFigureOut">
              <a:rPr lang="en-US" smtClean="0"/>
              <a:t>12/12/2023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BA9E41-958F-456C-B46E-B622E5F7C910}" type="slidenum">
              <a:rPr lang="en-US" smtClean="0"/>
              <a:t>‹#›</a:t>
            </a:fld>
            <a:endParaRPr lang="en-US"/>
          </a:p>
        </p:txBody>
      </p:sp>
    </p:spTree>
    <p:extLst>
      <p:ext uri="{BB962C8B-B14F-4D97-AF65-F5344CB8AC3E}">
        <p14:creationId xmlns:p14="http://schemas.microsoft.com/office/powerpoint/2010/main" val="37870693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18" Type="http://schemas.openxmlformats.org/officeDocument/2006/relationships/image" Target="../media/image43.svg"/><Relationship Id="rId26" Type="http://schemas.openxmlformats.org/officeDocument/2006/relationships/image" Target="../media/image51.svg"/><Relationship Id="rId3" Type="http://schemas.openxmlformats.org/officeDocument/2006/relationships/image" Target="../media/image29.png"/><Relationship Id="rId21" Type="http://schemas.openxmlformats.org/officeDocument/2006/relationships/image" Target="../media/image46.png"/><Relationship Id="rId7" Type="http://schemas.openxmlformats.org/officeDocument/2006/relationships/image" Target="../media/image33.png"/><Relationship Id="rId12" Type="http://schemas.openxmlformats.org/officeDocument/2006/relationships/image" Target="../media/image38.svg"/><Relationship Id="rId17" Type="http://schemas.openxmlformats.org/officeDocument/2006/relationships/image" Target="../media/image42.png"/><Relationship Id="rId25" Type="http://schemas.openxmlformats.org/officeDocument/2006/relationships/image" Target="../media/image50.png"/><Relationship Id="rId2" Type="http://schemas.openxmlformats.org/officeDocument/2006/relationships/image" Target="../media/image28.jpeg"/><Relationship Id="rId16" Type="http://schemas.openxmlformats.org/officeDocument/2006/relationships/image" Target="../media/image41.svg"/><Relationship Id="rId20" Type="http://schemas.openxmlformats.org/officeDocument/2006/relationships/image" Target="../media/image45.svg"/><Relationship Id="rId1" Type="http://schemas.openxmlformats.org/officeDocument/2006/relationships/slideLayout" Target="../slideLayouts/slideLayout4.xml"/><Relationship Id="rId6" Type="http://schemas.openxmlformats.org/officeDocument/2006/relationships/image" Target="../media/image32.svg"/><Relationship Id="rId11" Type="http://schemas.openxmlformats.org/officeDocument/2006/relationships/image" Target="../media/image37.png"/><Relationship Id="rId24" Type="http://schemas.openxmlformats.org/officeDocument/2006/relationships/image" Target="../media/image49.svg"/><Relationship Id="rId5" Type="http://schemas.openxmlformats.org/officeDocument/2006/relationships/image" Target="../media/image31.png"/><Relationship Id="rId15" Type="http://schemas.openxmlformats.org/officeDocument/2006/relationships/image" Target="../media/image40.png"/><Relationship Id="rId23" Type="http://schemas.openxmlformats.org/officeDocument/2006/relationships/image" Target="../media/image48.png"/><Relationship Id="rId10" Type="http://schemas.openxmlformats.org/officeDocument/2006/relationships/image" Target="../media/image36.svg"/><Relationship Id="rId19" Type="http://schemas.openxmlformats.org/officeDocument/2006/relationships/image" Target="../media/image44.png"/><Relationship Id="rId4" Type="http://schemas.openxmlformats.org/officeDocument/2006/relationships/image" Target="../media/image30.svg"/><Relationship Id="rId9" Type="http://schemas.openxmlformats.org/officeDocument/2006/relationships/image" Target="../media/image35.png"/><Relationship Id="rId14" Type="http://schemas.microsoft.com/office/2007/relationships/hdphoto" Target="../media/hdphoto1.wdp"/><Relationship Id="rId22" Type="http://schemas.openxmlformats.org/officeDocument/2006/relationships/image" Target="../media/image47.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 Id="rId4" Type="http://schemas.openxmlformats.org/officeDocument/2006/relationships/image" Target="../media/image6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eg"/><Relationship Id="rId1" Type="http://schemas.openxmlformats.org/officeDocument/2006/relationships/slideLayout" Target="../slideLayouts/slideLayout4.xml"/><Relationship Id="rId4" Type="http://schemas.openxmlformats.org/officeDocument/2006/relationships/image" Target="../media/image6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xml"/><Relationship Id="rId4" Type="http://schemas.openxmlformats.org/officeDocument/2006/relationships/image" Target="../media/image6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4.xml"/><Relationship Id="rId4" Type="http://schemas.openxmlformats.org/officeDocument/2006/relationships/image" Target="../media/image71.jpg"/></Relationships>
</file>

<file path=ppt/slides/_rels/slide2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4.xml"/><Relationship Id="rId4" Type="http://schemas.openxmlformats.org/officeDocument/2006/relationships/image" Target="../media/image75.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g"/><Relationship Id="rId1" Type="http://schemas.openxmlformats.org/officeDocument/2006/relationships/slideLayout" Target="../slideLayouts/slideLayout4.xml"/><Relationship Id="rId5" Type="http://schemas.openxmlformats.org/officeDocument/2006/relationships/hyperlink" Target="http://flickr.com/photos/pennstatelive/4947189975" TargetMode="External"/><Relationship Id="rId4" Type="http://schemas.openxmlformats.org/officeDocument/2006/relationships/image" Target="../media/image8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4.xml"/><Relationship Id="rId4" Type="http://schemas.openxmlformats.org/officeDocument/2006/relationships/image" Target="../media/image83.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eg"/><Relationship Id="rId1" Type="http://schemas.openxmlformats.org/officeDocument/2006/relationships/slideLayout" Target="../slideLayouts/slideLayout4.xml"/><Relationship Id="rId4" Type="http://schemas.openxmlformats.org/officeDocument/2006/relationships/image" Target="../media/image8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3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sky, grass, flower, tree&#10;&#10;Description automatically generated">
            <a:extLst>
              <a:ext uri="{FF2B5EF4-FFF2-40B4-BE49-F238E27FC236}">
                <a16:creationId xmlns:a16="http://schemas.microsoft.com/office/drawing/2014/main" id="{561C2E68-FBC4-4BB1-BF05-2CB819D6AAFA}"/>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13818"/>
          <a:stretch/>
        </p:blipFill>
        <p:spPr>
          <a:xfrm>
            <a:off x="3523488" y="10"/>
            <a:ext cx="8668512" cy="6857990"/>
          </a:xfrm>
          <a:prstGeom prst="rect">
            <a:avLst/>
          </a:prstGeom>
        </p:spPr>
      </p:pic>
      <p:sp>
        <p:nvSpPr>
          <p:cNvPr id="46" name="Rectangle 4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606D15D-421D-4AF9-9359-68C038BEE2D7}"/>
              </a:ext>
            </a:extLst>
          </p:cNvPr>
          <p:cNvSpPr>
            <a:spLocks noGrp="1"/>
          </p:cNvSpPr>
          <p:nvPr>
            <p:ph type="ctrTitle"/>
          </p:nvPr>
        </p:nvSpPr>
        <p:spPr>
          <a:xfrm>
            <a:off x="477981" y="1122363"/>
            <a:ext cx="4023360" cy="3204134"/>
          </a:xfrm>
        </p:spPr>
        <p:txBody>
          <a:bodyPr anchor="b">
            <a:normAutofit/>
          </a:bodyPr>
          <a:lstStyle/>
          <a:p>
            <a:pPr algn="l"/>
            <a:r>
              <a:rPr lang="en-US" sz="3700" b="1" dirty="0"/>
              <a:t>Exploring Michigan Career and Technical Institute as a Post-Secondary Education Option</a:t>
            </a:r>
          </a:p>
        </p:txBody>
      </p:sp>
      <p:sp>
        <p:nvSpPr>
          <p:cNvPr id="3" name="Subtitle 2">
            <a:extLst>
              <a:ext uri="{FF2B5EF4-FFF2-40B4-BE49-F238E27FC236}">
                <a16:creationId xmlns:a16="http://schemas.microsoft.com/office/drawing/2014/main" id="{174CBCF6-221A-4712-820B-26BB469EB450}"/>
              </a:ext>
            </a:extLst>
          </p:cNvPr>
          <p:cNvSpPr>
            <a:spLocks noGrp="1"/>
          </p:cNvSpPr>
          <p:nvPr>
            <p:ph type="subTitle" idx="1"/>
          </p:nvPr>
        </p:nvSpPr>
        <p:spPr>
          <a:xfrm>
            <a:off x="477980" y="4872922"/>
            <a:ext cx="4293196" cy="1359395"/>
          </a:xfrm>
        </p:spPr>
        <p:txBody>
          <a:bodyPr>
            <a:normAutofit/>
          </a:bodyPr>
          <a:lstStyle/>
          <a:p>
            <a:pPr algn="l"/>
            <a:r>
              <a:rPr lang="en-US" sz="2000" dirty="0"/>
              <a:t>Mandy Matthews </a:t>
            </a:r>
          </a:p>
          <a:p>
            <a:pPr algn="l"/>
            <a:r>
              <a:rPr lang="en-US" sz="2000" dirty="0"/>
              <a:t>Ben Post</a:t>
            </a:r>
          </a:p>
          <a:p>
            <a:pPr algn="l"/>
            <a:r>
              <a:rPr lang="en-US" sz="2000" dirty="0"/>
              <a:t>Brian Townsel</a:t>
            </a:r>
          </a:p>
          <a:p>
            <a:pPr algn="l"/>
            <a:endParaRPr lang="en-US" sz="2000" dirty="0"/>
          </a:p>
        </p:txBody>
      </p:sp>
      <p:sp>
        <p:nvSpPr>
          <p:cNvPr id="43" name="Rectangle 4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5" name="Rectangle 4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700096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6D176C-D849-1B9A-E167-2F0EE63BC8C0}"/>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5400" kern="1200">
                <a:solidFill>
                  <a:schemeClr val="bg1"/>
                </a:solidFill>
                <a:latin typeface="+mj-lt"/>
                <a:ea typeface="+mj-ea"/>
                <a:cs typeface="+mj-cs"/>
              </a:rPr>
              <a:t>MCTI Demographics – Disability </a:t>
            </a:r>
          </a:p>
        </p:txBody>
      </p:sp>
      <p:cxnSp>
        <p:nvCxnSpPr>
          <p:cNvPr id="13" name="Straight Connector 12">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4" name="Content Placeholder 3">
            <a:extLst>
              <a:ext uri="{FF2B5EF4-FFF2-40B4-BE49-F238E27FC236}">
                <a16:creationId xmlns:a16="http://schemas.microsoft.com/office/drawing/2014/main" id="{1CD0928A-2307-9B3F-EF86-07D5622BA068}"/>
              </a:ext>
            </a:extLst>
          </p:cNvPr>
          <p:cNvGraphicFramePr>
            <a:graphicFrameLocks noGrp="1"/>
          </p:cNvGraphicFramePr>
          <p:nvPr>
            <p:ph idx="1"/>
            <p:extLst>
              <p:ext uri="{D42A27DB-BD31-4B8C-83A1-F6EECF244321}">
                <p14:modId xmlns:p14="http://schemas.microsoft.com/office/powerpoint/2010/main" val="4230091031"/>
              </p:ext>
            </p:extLst>
          </p:nvPr>
        </p:nvGraphicFramePr>
        <p:xfrm>
          <a:off x="999646" y="2427541"/>
          <a:ext cx="10137613" cy="4243820"/>
        </p:xfrm>
        <a:graphic>
          <a:graphicData uri="http://schemas.openxmlformats.org/drawingml/2006/table">
            <a:tbl>
              <a:tblPr firstRow="1" firstCol="1" bandRow="1">
                <a:tableStyleId>{5C22544A-7EE6-4342-B048-85BDC9FD1C3A}</a:tableStyleId>
              </a:tblPr>
              <a:tblGrid>
                <a:gridCol w="3314170">
                  <a:extLst>
                    <a:ext uri="{9D8B030D-6E8A-4147-A177-3AD203B41FA5}">
                      <a16:colId xmlns:a16="http://schemas.microsoft.com/office/drawing/2014/main" val="3613459491"/>
                    </a:ext>
                  </a:extLst>
                </a:gridCol>
                <a:gridCol w="2274481">
                  <a:extLst>
                    <a:ext uri="{9D8B030D-6E8A-4147-A177-3AD203B41FA5}">
                      <a16:colId xmlns:a16="http://schemas.microsoft.com/office/drawing/2014/main" val="1508771289"/>
                    </a:ext>
                  </a:extLst>
                </a:gridCol>
                <a:gridCol w="2274481">
                  <a:extLst>
                    <a:ext uri="{9D8B030D-6E8A-4147-A177-3AD203B41FA5}">
                      <a16:colId xmlns:a16="http://schemas.microsoft.com/office/drawing/2014/main" val="3923488606"/>
                    </a:ext>
                  </a:extLst>
                </a:gridCol>
                <a:gridCol w="2274481">
                  <a:extLst>
                    <a:ext uri="{9D8B030D-6E8A-4147-A177-3AD203B41FA5}">
                      <a16:colId xmlns:a16="http://schemas.microsoft.com/office/drawing/2014/main" val="3760398578"/>
                    </a:ext>
                  </a:extLst>
                </a:gridCol>
              </a:tblGrid>
              <a:tr h="363422">
                <a:tc>
                  <a:txBody>
                    <a:bodyPr/>
                    <a:lstStyle/>
                    <a:p>
                      <a:pPr marL="0" marR="0" algn="ctr">
                        <a:spcBef>
                          <a:spcPts val="300"/>
                        </a:spcBef>
                        <a:spcAft>
                          <a:spcPts val="30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22045" marR="122045" marT="0" marB="0" anchor="ctr">
                    <a:solidFill>
                      <a:srgbClr val="92D050"/>
                    </a:solidFill>
                  </a:tcPr>
                </a:tc>
                <a:tc>
                  <a:txBody>
                    <a:bodyPr/>
                    <a:lstStyle/>
                    <a:p>
                      <a:pPr marL="0" marR="0" algn="ctr">
                        <a:spcBef>
                          <a:spcPts val="0"/>
                        </a:spcBef>
                        <a:spcAft>
                          <a:spcPts val="0"/>
                        </a:spcAft>
                      </a:pPr>
                      <a:r>
                        <a:rPr lang="en-US" sz="2000" dirty="0">
                          <a:effectLst/>
                        </a:rPr>
                        <a:t>2022-2023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22045" marR="122045" marT="0" marB="0" anchor="ctr"/>
                </a:tc>
                <a:tc>
                  <a:txBody>
                    <a:bodyPr/>
                    <a:lstStyle/>
                    <a:p>
                      <a:pPr marL="0" marR="0" algn="ctr">
                        <a:spcBef>
                          <a:spcPts val="0"/>
                        </a:spcBef>
                        <a:spcAft>
                          <a:spcPts val="0"/>
                        </a:spcAft>
                      </a:pPr>
                      <a:r>
                        <a:rPr lang="en-US" sz="2000" dirty="0">
                          <a:effectLst/>
                        </a:rPr>
                        <a:t>2021-2022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22045" marR="122045" marT="0" marB="0" anchor="ctr"/>
                </a:tc>
                <a:tc>
                  <a:txBody>
                    <a:bodyPr/>
                    <a:lstStyle/>
                    <a:p>
                      <a:pPr marL="0" marR="0" algn="ctr">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2020-2021</a:t>
                      </a:r>
                    </a:p>
                  </a:txBody>
                  <a:tcPr marL="122045" marR="122045" marT="0" marB="0" anchor="ctr"/>
                </a:tc>
                <a:extLst>
                  <a:ext uri="{0D108BD9-81ED-4DB2-BD59-A6C34878D82A}">
                    <a16:rowId xmlns:a16="http://schemas.microsoft.com/office/drawing/2014/main" val="2474792455"/>
                  </a:ext>
                </a:extLst>
              </a:tr>
              <a:tr h="363422">
                <a:tc>
                  <a:txBody>
                    <a:bodyPr/>
                    <a:lstStyle/>
                    <a:p>
                      <a:pPr marL="0" marR="0" algn="l">
                        <a:spcBef>
                          <a:spcPts val="0"/>
                        </a:spcBef>
                        <a:spcAft>
                          <a:spcPts val="0"/>
                        </a:spcAft>
                      </a:pPr>
                      <a:r>
                        <a:rPr lang="en-US" sz="2000">
                          <a:effectLst/>
                        </a:rPr>
                        <a:t>Autism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122045" marR="122045" marT="0" marB="0" anchor="ctr"/>
                </a:tc>
                <a:tc>
                  <a:txBody>
                    <a:bodyPr/>
                    <a:lstStyle/>
                    <a:p>
                      <a:pPr marL="0" marR="0" algn="ctr">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38.8%</a:t>
                      </a:r>
                    </a:p>
                  </a:txBody>
                  <a:tcPr marL="122045" marR="122045" marT="0" marB="0" anchor="ctr"/>
                </a:tc>
                <a:tc>
                  <a:txBody>
                    <a:bodyPr/>
                    <a:lstStyle/>
                    <a:p>
                      <a:pPr marL="0" marR="0" algn="ctr">
                        <a:spcBef>
                          <a:spcPts val="0"/>
                        </a:spcBef>
                        <a:spcAft>
                          <a:spcPts val="0"/>
                        </a:spcAft>
                      </a:pPr>
                      <a:r>
                        <a:rPr lang="en-US" sz="2000" dirty="0">
                          <a:effectLst/>
                        </a:rPr>
                        <a:t>33.2%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22045" marR="122045" marT="0" marB="0" anchor="ctr"/>
                </a:tc>
                <a:tc>
                  <a:txBody>
                    <a:bodyPr/>
                    <a:lstStyle/>
                    <a:p>
                      <a:pPr marL="0" marR="0" algn="ctr">
                        <a:spcBef>
                          <a:spcPts val="0"/>
                        </a:spcBef>
                        <a:spcAft>
                          <a:spcPts val="0"/>
                        </a:spcAft>
                      </a:pPr>
                      <a:r>
                        <a:rPr lang="en-US" sz="2000" dirty="0">
                          <a:effectLst/>
                        </a:rPr>
                        <a:t>28.8%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22045" marR="122045" marT="0" marB="0" anchor="ctr"/>
                </a:tc>
                <a:extLst>
                  <a:ext uri="{0D108BD9-81ED-4DB2-BD59-A6C34878D82A}">
                    <a16:rowId xmlns:a16="http://schemas.microsoft.com/office/drawing/2014/main" val="808496317"/>
                  </a:ext>
                </a:extLst>
              </a:tr>
              <a:tr h="363422">
                <a:tc>
                  <a:txBody>
                    <a:bodyPr/>
                    <a:lstStyle/>
                    <a:p>
                      <a:pPr marL="0" marR="0" algn="l">
                        <a:spcBef>
                          <a:spcPts val="0"/>
                        </a:spcBef>
                        <a:spcAft>
                          <a:spcPts val="0"/>
                        </a:spcAft>
                      </a:pPr>
                      <a:r>
                        <a:rPr lang="en-US" sz="2000" dirty="0">
                          <a:effectLst/>
                        </a:rPr>
                        <a:t>Specific Learning Disabilities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22045" marR="122045" marT="0" marB="0" anchor="ctr"/>
                </a:tc>
                <a:tc>
                  <a:txBody>
                    <a:bodyPr/>
                    <a:lstStyle/>
                    <a:p>
                      <a:pPr marL="0" marR="0" algn="ctr">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21.6%</a:t>
                      </a:r>
                    </a:p>
                  </a:txBody>
                  <a:tcPr marL="122045" marR="122045" marT="0" marB="0" anchor="ctr"/>
                </a:tc>
                <a:tc>
                  <a:txBody>
                    <a:bodyPr/>
                    <a:lstStyle/>
                    <a:p>
                      <a:pPr marL="0" marR="0" algn="ctr">
                        <a:spcBef>
                          <a:spcPts val="0"/>
                        </a:spcBef>
                        <a:spcAft>
                          <a:spcPts val="0"/>
                        </a:spcAft>
                      </a:pPr>
                      <a:r>
                        <a:rPr lang="en-US" sz="2000" dirty="0">
                          <a:effectLst/>
                        </a:rPr>
                        <a:t>23.8%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22045" marR="122045" marT="0" marB="0" anchor="ctr"/>
                </a:tc>
                <a:tc>
                  <a:txBody>
                    <a:bodyPr/>
                    <a:lstStyle/>
                    <a:p>
                      <a:pPr marL="0" marR="0" algn="ctr">
                        <a:spcBef>
                          <a:spcPts val="0"/>
                        </a:spcBef>
                        <a:spcAft>
                          <a:spcPts val="0"/>
                        </a:spcAft>
                      </a:pPr>
                      <a:r>
                        <a:rPr lang="en-US" sz="2000" dirty="0">
                          <a:effectLst/>
                        </a:rPr>
                        <a:t>24.3%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22045" marR="122045" marT="0" marB="0" anchor="ctr"/>
                </a:tc>
                <a:extLst>
                  <a:ext uri="{0D108BD9-81ED-4DB2-BD59-A6C34878D82A}">
                    <a16:rowId xmlns:a16="http://schemas.microsoft.com/office/drawing/2014/main" val="1938397880"/>
                  </a:ext>
                </a:extLst>
              </a:tr>
              <a:tr h="363422">
                <a:tc>
                  <a:txBody>
                    <a:bodyPr/>
                    <a:lstStyle/>
                    <a:p>
                      <a:pPr marL="0" marR="0" algn="l">
                        <a:spcBef>
                          <a:spcPts val="0"/>
                        </a:spcBef>
                        <a:spcAft>
                          <a:spcPts val="0"/>
                        </a:spcAft>
                      </a:pPr>
                      <a:r>
                        <a:rPr lang="en-US" sz="2000">
                          <a:effectLst/>
                        </a:rPr>
                        <a:t>ADHD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122045" marR="122045" marT="0" marB="0" anchor="ctr"/>
                </a:tc>
                <a:tc>
                  <a:txBody>
                    <a:bodyPr/>
                    <a:lstStyle/>
                    <a:p>
                      <a:pPr marL="0" marR="0" algn="ctr">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17.2%</a:t>
                      </a:r>
                    </a:p>
                  </a:txBody>
                  <a:tcPr marL="122045" marR="122045" marT="0" marB="0" anchor="ctr"/>
                </a:tc>
                <a:tc>
                  <a:txBody>
                    <a:bodyPr/>
                    <a:lstStyle/>
                    <a:p>
                      <a:pPr marL="0" marR="0" algn="ctr">
                        <a:spcBef>
                          <a:spcPts val="0"/>
                        </a:spcBef>
                        <a:spcAft>
                          <a:spcPts val="0"/>
                        </a:spcAft>
                      </a:pPr>
                      <a:r>
                        <a:rPr lang="en-US" sz="2000" dirty="0">
                          <a:effectLst/>
                        </a:rPr>
                        <a:t>17.4%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22045" marR="122045" marT="0" marB="0" anchor="ctr"/>
                </a:tc>
                <a:tc>
                  <a:txBody>
                    <a:bodyPr/>
                    <a:lstStyle/>
                    <a:p>
                      <a:pPr marL="0" marR="0" algn="ctr">
                        <a:spcBef>
                          <a:spcPts val="0"/>
                        </a:spcBef>
                        <a:spcAft>
                          <a:spcPts val="0"/>
                        </a:spcAft>
                      </a:pPr>
                      <a:r>
                        <a:rPr lang="en-US" sz="2000" dirty="0">
                          <a:effectLst/>
                        </a:rPr>
                        <a:t>17.8%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22045" marR="122045" marT="0" marB="0" anchor="ctr"/>
                </a:tc>
                <a:extLst>
                  <a:ext uri="{0D108BD9-81ED-4DB2-BD59-A6C34878D82A}">
                    <a16:rowId xmlns:a16="http://schemas.microsoft.com/office/drawing/2014/main" val="278316997"/>
                  </a:ext>
                </a:extLst>
              </a:tr>
              <a:tr h="363422">
                <a:tc>
                  <a:txBody>
                    <a:bodyPr/>
                    <a:lstStyle/>
                    <a:p>
                      <a:pPr marL="0" marR="0" algn="l">
                        <a:spcBef>
                          <a:spcPts val="0"/>
                        </a:spcBef>
                        <a:spcAft>
                          <a:spcPts val="0"/>
                        </a:spcAft>
                      </a:pPr>
                      <a:r>
                        <a:rPr lang="en-US" sz="2000">
                          <a:effectLst/>
                        </a:rPr>
                        <a:t>Intellectual Disability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122045" marR="122045" marT="0" marB="0" anchor="ctr"/>
                </a:tc>
                <a:tc>
                  <a:txBody>
                    <a:bodyPr/>
                    <a:lstStyle/>
                    <a:p>
                      <a:pPr marL="0" marR="0" algn="ctr">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6.6%</a:t>
                      </a:r>
                    </a:p>
                  </a:txBody>
                  <a:tcPr marL="122045" marR="122045" marT="0" marB="0" anchor="ctr"/>
                </a:tc>
                <a:tc>
                  <a:txBody>
                    <a:bodyPr/>
                    <a:lstStyle/>
                    <a:p>
                      <a:pPr marL="0" marR="0" algn="ctr">
                        <a:spcBef>
                          <a:spcPts val="0"/>
                        </a:spcBef>
                        <a:spcAft>
                          <a:spcPts val="0"/>
                        </a:spcAft>
                      </a:pPr>
                      <a:r>
                        <a:rPr lang="en-US" sz="2000" dirty="0">
                          <a:effectLst/>
                        </a:rPr>
                        <a:t>7.9%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22045" marR="122045" marT="0" marB="0" anchor="ctr"/>
                </a:tc>
                <a:tc>
                  <a:txBody>
                    <a:bodyPr/>
                    <a:lstStyle/>
                    <a:p>
                      <a:pPr marL="0" marR="0" algn="ctr">
                        <a:spcBef>
                          <a:spcPts val="0"/>
                        </a:spcBef>
                        <a:spcAft>
                          <a:spcPts val="0"/>
                        </a:spcAft>
                      </a:pPr>
                      <a:r>
                        <a:rPr lang="en-US" sz="2000" dirty="0">
                          <a:effectLst/>
                        </a:rPr>
                        <a:t>9.7%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22045" marR="122045" marT="0" marB="0" anchor="ctr"/>
                </a:tc>
                <a:extLst>
                  <a:ext uri="{0D108BD9-81ED-4DB2-BD59-A6C34878D82A}">
                    <a16:rowId xmlns:a16="http://schemas.microsoft.com/office/drawing/2014/main" val="1429874564"/>
                  </a:ext>
                </a:extLst>
              </a:tr>
              <a:tr h="363422">
                <a:tc>
                  <a:txBody>
                    <a:bodyPr/>
                    <a:lstStyle/>
                    <a:p>
                      <a:pPr marL="0" marR="0" algn="l">
                        <a:spcBef>
                          <a:spcPts val="0"/>
                        </a:spcBef>
                        <a:spcAft>
                          <a:spcPts val="0"/>
                        </a:spcAft>
                      </a:pPr>
                      <a:r>
                        <a:rPr lang="en-US" sz="2000" dirty="0">
                          <a:effectLst/>
                        </a:rPr>
                        <a:t>Depressive/Mood Disorders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22045" marR="122045" marT="0" marB="0" anchor="ctr"/>
                </a:tc>
                <a:tc>
                  <a:txBody>
                    <a:bodyPr/>
                    <a:lstStyle/>
                    <a:p>
                      <a:pPr marL="0" marR="0" algn="ctr">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3.1%</a:t>
                      </a:r>
                    </a:p>
                  </a:txBody>
                  <a:tcPr marL="122045" marR="122045" marT="0" marB="0" anchor="ctr"/>
                </a:tc>
                <a:tc>
                  <a:txBody>
                    <a:bodyPr/>
                    <a:lstStyle/>
                    <a:p>
                      <a:pPr marL="0" marR="0" algn="ctr">
                        <a:spcBef>
                          <a:spcPts val="0"/>
                        </a:spcBef>
                        <a:spcAft>
                          <a:spcPts val="0"/>
                        </a:spcAft>
                      </a:pPr>
                      <a:r>
                        <a:rPr lang="en-US" sz="2000" dirty="0">
                          <a:effectLst/>
                        </a:rPr>
                        <a:t>4.2%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22045" marR="122045" marT="0" marB="0" anchor="ctr"/>
                </a:tc>
                <a:tc>
                  <a:txBody>
                    <a:bodyPr/>
                    <a:lstStyle/>
                    <a:p>
                      <a:pPr marL="0" marR="0" algn="ctr">
                        <a:spcBef>
                          <a:spcPts val="0"/>
                        </a:spcBef>
                        <a:spcAft>
                          <a:spcPts val="0"/>
                        </a:spcAft>
                      </a:pPr>
                      <a:r>
                        <a:rPr lang="en-US" sz="2000" dirty="0">
                          <a:effectLst/>
                        </a:rPr>
                        <a:t>4.2%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22045" marR="122045" marT="0" marB="0" anchor="ctr"/>
                </a:tc>
                <a:extLst>
                  <a:ext uri="{0D108BD9-81ED-4DB2-BD59-A6C34878D82A}">
                    <a16:rowId xmlns:a16="http://schemas.microsoft.com/office/drawing/2014/main" val="386624021"/>
                  </a:ext>
                </a:extLst>
              </a:tr>
              <a:tr h="363422">
                <a:tc>
                  <a:txBody>
                    <a:bodyPr/>
                    <a:lstStyle/>
                    <a:p>
                      <a:pPr marL="0" marR="0" algn="l">
                        <a:spcBef>
                          <a:spcPts val="0"/>
                        </a:spcBef>
                        <a:spcAft>
                          <a:spcPts val="0"/>
                        </a:spcAft>
                      </a:pPr>
                      <a:r>
                        <a:rPr lang="en-US" sz="2000">
                          <a:effectLst/>
                        </a:rPr>
                        <a:t>Congenital/birth injury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122045" marR="122045" marT="0" marB="0" anchor="ctr"/>
                </a:tc>
                <a:tc>
                  <a:txBody>
                    <a:bodyPr/>
                    <a:lstStyle/>
                    <a:p>
                      <a:pPr marL="0" marR="0" algn="ctr">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3.7%</a:t>
                      </a:r>
                    </a:p>
                  </a:txBody>
                  <a:tcPr marL="122045" marR="122045" marT="0" marB="0" anchor="ctr"/>
                </a:tc>
                <a:tc>
                  <a:txBody>
                    <a:bodyPr/>
                    <a:lstStyle/>
                    <a:p>
                      <a:pPr marL="0" marR="0" algn="ctr">
                        <a:spcBef>
                          <a:spcPts val="0"/>
                        </a:spcBef>
                        <a:spcAft>
                          <a:spcPts val="0"/>
                        </a:spcAft>
                      </a:pPr>
                      <a:r>
                        <a:rPr lang="en-US" sz="2000" dirty="0">
                          <a:effectLst/>
                        </a:rPr>
                        <a:t>2.7%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22045" marR="122045" marT="0" marB="0" anchor="ctr"/>
                </a:tc>
                <a:tc>
                  <a:txBody>
                    <a:bodyPr/>
                    <a:lstStyle/>
                    <a:p>
                      <a:pPr marL="0" marR="0" algn="ctr">
                        <a:spcBef>
                          <a:spcPts val="0"/>
                        </a:spcBef>
                        <a:spcAft>
                          <a:spcPts val="0"/>
                        </a:spcAft>
                      </a:pPr>
                      <a:r>
                        <a:rPr lang="en-US" sz="2000" dirty="0">
                          <a:effectLst/>
                        </a:rPr>
                        <a:t>2.5%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22045" marR="122045" marT="0" marB="0" anchor="ctr"/>
                </a:tc>
                <a:extLst>
                  <a:ext uri="{0D108BD9-81ED-4DB2-BD59-A6C34878D82A}">
                    <a16:rowId xmlns:a16="http://schemas.microsoft.com/office/drawing/2014/main" val="762437185"/>
                  </a:ext>
                </a:extLst>
              </a:tr>
              <a:tr h="363422">
                <a:tc>
                  <a:txBody>
                    <a:bodyPr/>
                    <a:lstStyle/>
                    <a:p>
                      <a:pPr marL="0" marR="0" algn="l">
                        <a:spcBef>
                          <a:spcPts val="0"/>
                        </a:spcBef>
                        <a:spcAft>
                          <a:spcPts val="0"/>
                        </a:spcAft>
                      </a:pPr>
                      <a:r>
                        <a:rPr lang="en-US" sz="2000">
                          <a:effectLst/>
                        </a:rPr>
                        <a:t>Anxiety Disorders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122045" marR="122045" marT="0" marB="0" anchor="ctr"/>
                </a:tc>
                <a:tc>
                  <a:txBody>
                    <a:bodyPr/>
                    <a:lstStyle/>
                    <a:p>
                      <a:pPr marL="0" marR="0" algn="ctr">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1.3%</a:t>
                      </a:r>
                    </a:p>
                  </a:txBody>
                  <a:tcPr marL="122045" marR="122045" marT="0" marB="0" anchor="ctr"/>
                </a:tc>
                <a:tc>
                  <a:txBody>
                    <a:bodyPr/>
                    <a:lstStyle/>
                    <a:p>
                      <a:pPr marL="0" marR="0" algn="ctr">
                        <a:spcBef>
                          <a:spcPts val="0"/>
                        </a:spcBef>
                        <a:spcAft>
                          <a:spcPts val="0"/>
                        </a:spcAft>
                      </a:pPr>
                      <a:r>
                        <a:rPr lang="en-US" sz="2000" dirty="0">
                          <a:effectLst/>
                        </a:rPr>
                        <a:t>3.2%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22045" marR="122045" marT="0" marB="0" anchor="ctr"/>
                </a:tc>
                <a:tc>
                  <a:txBody>
                    <a:bodyPr/>
                    <a:lstStyle/>
                    <a:p>
                      <a:pPr marL="0" marR="0" algn="ctr">
                        <a:spcBef>
                          <a:spcPts val="0"/>
                        </a:spcBef>
                        <a:spcAft>
                          <a:spcPts val="0"/>
                        </a:spcAft>
                      </a:pPr>
                      <a:r>
                        <a:rPr lang="en-US" sz="2000" dirty="0">
                          <a:effectLst/>
                        </a:rPr>
                        <a:t>3.2%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22045" marR="122045" marT="0" marB="0" anchor="ctr"/>
                </a:tc>
                <a:extLst>
                  <a:ext uri="{0D108BD9-81ED-4DB2-BD59-A6C34878D82A}">
                    <a16:rowId xmlns:a16="http://schemas.microsoft.com/office/drawing/2014/main" val="3728608639"/>
                  </a:ext>
                </a:extLst>
              </a:tr>
              <a:tr h="363422">
                <a:tc>
                  <a:txBody>
                    <a:bodyPr/>
                    <a:lstStyle/>
                    <a:p>
                      <a:pPr marL="0" marR="0" algn="l">
                        <a:spcBef>
                          <a:spcPts val="0"/>
                        </a:spcBef>
                        <a:spcAft>
                          <a:spcPts val="0"/>
                        </a:spcAft>
                      </a:pPr>
                      <a:r>
                        <a:rPr lang="en-US" sz="2000" dirty="0">
                          <a:effectLst/>
                        </a:rPr>
                        <a:t>Physical Disorders/Conditions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22045" marR="122045" marT="0" marB="0" anchor="ctr"/>
                </a:tc>
                <a:tc>
                  <a:txBody>
                    <a:bodyPr/>
                    <a:lstStyle/>
                    <a:p>
                      <a:pPr marL="0" marR="0" algn="ctr">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2.9%</a:t>
                      </a:r>
                    </a:p>
                  </a:txBody>
                  <a:tcPr marL="122045" marR="122045" marT="0" marB="0" anchor="ctr"/>
                </a:tc>
                <a:tc>
                  <a:txBody>
                    <a:bodyPr/>
                    <a:lstStyle/>
                    <a:p>
                      <a:pPr marL="0" marR="0" algn="ctr">
                        <a:spcBef>
                          <a:spcPts val="0"/>
                        </a:spcBef>
                        <a:spcAft>
                          <a:spcPts val="0"/>
                        </a:spcAft>
                      </a:pPr>
                      <a:r>
                        <a:rPr lang="en-US" sz="2000" dirty="0">
                          <a:effectLst/>
                        </a:rPr>
                        <a:t>2.5%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22045" marR="122045" marT="0" marB="0" anchor="ctr"/>
                </a:tc>
                <a:tc>
                  <a:txBody>
                    <a:bodyPr/>
                    <a:lstStyle/>
                    <a:p>
                      <a:pPr marL="0" marR="0" algn="ctr">
                        <a:spcBef>
                          <a:spcPts val="0"/>
                        </a:spcBef>
                        <a:spcAft>
                          <a:spcPts val="0"/>
                        </a:spcAft>
                      </a:pPr>
                      <a:r>
                        <a:rPr lang="en-US" sz="2000" dirty="0">
                          <a:effectLst/>
                        </a:rPr>
                        <a:t>3.1%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22045" marR="122045" marT="0" marB="0" anchor="ctr"/>
                </a:tc>
                <a:extLst>
                  <a:ext uri="{0D108BD9-81ED-4DB2-BD59-A6C34878D82A}">
                    <a16:rowId xmlns:a16="http://schemas.microsoft.com/office/drawing/2014/main" val="3398738339"/>
                  </a:ext>
                </a:extLst>
              </a:tr>
              <a:tr h="363422">
                <a:tc>
                  <a:txBody>
                    <a:bodyPr/>
                    <a:lstStyle/>
                    <a:p>
                      <a:pPr marL="0" marR="0" algn="l">
                        <a:spcBef>
                          <a:spcPts val="0"/>
                        </a:spcBef>
                        <a:spcAft>
                          <a:spcPts val="0"/>
                        </a:spcAft>
                      </a:pPr>
                      <a:r>
                        <a:rPr lang="en-US" sz="2000">
                          <a:effectLst/>
                        </a:rPr>
                        <a:t>Mental Illness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122045" marR="122045" marT="0" marB="0" anchor="ctr"/>
                </a:tc>
                <a:tc>
                  <a:txBody>
                    <a:bodyPr/>
                    <a:lstStyle/>
                    <a:p>
                      <a:pPr marL="0" marR="0" algn="ctr">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1.3%</a:t>
                      </a:r>
                    </a:p>
                  </a:txBody>
                  <a:tcPr marL="122045" marR="122045" marT="0" marB="0" anchor="ctr"/>
                </a:tc>
                <a:tc>
                  <a:txBody>
                    <a:bodyPr/>
                    <a:lstStyle/>
                    <a:p>
                      <a:pPr marL="0" marR="0" algn="ctr">
                        <a:spcBef>
                          <a:spcPts val="0"/>
                        </a:spcBef>
                        <a:spcAft>
                          <a:spcPts val="0"/>
                        </a:spcAft>
                      </a:pPr>
                      <a:r>
                        <a:rPr lang="en-US" sz="2000" dirty="0">
                          <a:effectLst/>
                        </a:rPr>
                        <a:t>1.2%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22045" marR="122045" marT="0" marB="0" anchor="ctr"/>
                </a:tc>
                <a:tc>
                  <a:txBody>
                    <a:bodyPr/>
                    <a:lstStyle/>
                    <a:p>
                      <a:pPr marL="0" marR="0" algn="ctr">
                        <a:spcBef>
                          <a:spcPts val="0"/>
                        </a:spcBef>
                        <a:spcAft>
                          <a:spcPts val="0"/>
                        </a:spcAft>
                      </a:pPr>
                      <a:r>
                        <a:rPr lang="en-US" sz="2000" dirty="0">
                          <a:effectLst/>
                        </a:rPr>
                        <a:t>1.2%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22045" marR="122045" marT="0" marB="0" anchor="ctr"/>
                </a:tc>
                <a:extLst>
                  <a:ext uri="{0D108BD9-81ED-4DB2-BD59-A6C34878D82A}">
                    <a16:rowId xmlns:a16="http://schemas.microsoft.com/office/drawing/2014/main" val="2862232799"/>
                  </a:ext>
                </a:extLst>
              </a:tr>
              <a:tr h="363422">
                <a:tc>
                  <a:txBody>
                    <a:bodyPr/>
                    <a:lstStyle/>
                    <a:p>
                      <a:pPr marL="0" marR="0" algn="l">
                        <a:spcBef>
                          <a:spcPts val="0"/>
                        </a:spcBef>
                        <a:spcAft>
                          <a:spcPts val="0"/>
                        </a:spcAft>
                      </a:pPr>
                      <a:r>
                        <a:rPr lang="en-US" sz="2000" dirty="0">
                          <a:effectLst/>
                        </a:rPr>
                        <a:t>Cerebral Palsy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22045" marR="122045" marT="0" marB="0" anchor="ctr"/>
                </a:tc>
                <a:tc>
                  <a:txBody>
                    <a:bodyPr/>
                    <a:lstStyle/>
                    <a:p>
                      <a:pPr marL="0" marR="0" algn="ctr">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0.9%</a:t>
                      </a:r>
                    </a:p>
                  </a:txBody>
                  <a:tcPr marL="122045" marR="122045" marT="0" marB="0" anchor="ctr"/>
                </a:tc>
                <a:tc>
                  <a:txBody>
                    <a:bodyPr/>
                    <a:lstStyle/>
                    <a:p>
                      <a:pPr marL="0" marR="0" algn="ctr">
                        <a:spcBef>
                          <a:spcPts val="0"/>
                        </a:spcBef>
                        <a:spcAft>
                          <a:spcPts val="0"/>
                        </a:spcAft>
                      </a:pPr>
                      <a:r>
                        <a:rPr lang="en-US" sz="2000" dirty="0">
                          <a:effectLst/>
                        </a:rPr>
                        <a:t>.7%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22045" marR="122045" marT="0" marB="0" anchor="ctr"/>
                </a:tc>
                <a:tc>
                  <a:txBody>
                    <a:bodyPr/>
                    <a:lstStyle/>
                    <a:p>
                      <a:pPr marL="0" marR="0" algn="ctr">
                        <a:spcBef>
                          <a:spcPts val="0"/>
                        </a:spcBef>
                        <a:spcAft>
                          <a:spcPts val="0"/>
                        </a:spcAft>
                      </a:pPr>
                      <a:r>
                        <a:rPr lang="en-US" sz="2000" dirty="0">
                          <a:effectLst/>
                        </a:rPr>
                        <a:t>.8%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22045" marR="122045" marT="0" marB="0" anchor="ctr"/>
                </a:tc>
                <a:extLst>
                  <a:ext uri="{0D108BD9-81ED-4DB2-BD59-A6C34878D82A}">
                    <a16:rowId xmlns:a16="http://schemas.microsoft.com/office/drawing/2014/main" val="1742390156"/>
                  </a:ext>
                </a:extLst>
              </a:tr>
            </a:tbl>
          </a:graphicData>
        </a:graphic>
      </p:graphicFrame>
    </p:spTree>
    <p:extLst>
      <p:ext uri="{BB962C8B-B14F-4D97-AF65-F5344CB8AC3E}">
        <p14:creationId xmlns:p14="http://schemas.microsoft.com/office/powerpoint/2010/main" val="3151418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8">
            <a:extLst>
              <a:ext uri="{FF2B5EF4-FFF2-40B4-BE49-F238E27FC236}">
                <a16:creationId xmlns:a16="http://schemas.microsoft.com/office/drawing/2014/main" id="{8B95B667-4635-419A-B7D9-4E920EB70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ree, outdoor, light, silhouette&#10;&#10;Description generated with very high confidence">
            <a:extLst>
              <a:ext uri="{FF2B5EF4-FFF2-40B4-BE49-F238E27FC236}">
                <a16:creationId xmlns:a16="http://schemas.microsoft.com/office/drawing/2014/main" id="{A551AE4D-E848-4183-B86C-7680E0765A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63" r="40542"/>
          <a:stretch/>
        </p:blipFill>
        <p:spPr>
          <a:xfrm rot="5400000">
            <a:off x="1198976" y="610164"/>
            <a:ext cx="3793421" cy="5348536"/>
          </a:xfrm>
          <a:prstGeom prst="rect">
            <a:avLst/>
          </a:prstGeom>
        </p:spPr>
      </p:pic>
      <p:sp>
        <p:nvSpPr>
          <p:cNvPr id="36" name="Freeform 6">
            <a:extLst>
              <a:ext uri="{FF2B5EF4-FFF2-40B4-BE49-F238E27FC236}">
                <a16:creationId xmlns:a16="http://schemas.microsoft.com/office/drawing/2014/main" id="{82B9A08F-46FD-49B4-AA1C-023F5DF7CD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9586" y="926258"/>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7">
            <a:extLst>
              <a:ext uri="{FF2B5EF4-FFF2-40B4-BE49-F238E27FC236}">
                <a16:creationId xmlns:a16="http://schemas.microsoft.com/office/drawing/2014/main" id="{7FFA530A-28A7-492C-87A9-945FC3854C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8949" y="658609"/>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Rectangle 8">
            <a:extLst>
              <a:ext uri="{FF2B5EF4-FFF2-40B4-BE49-F238E27FC236}">
                <a16:creationId xmlns:a16="http://schemas.microsoft.com/office/drawing/2014/main" id="{23EA44DF-1990-4BBC-B683-D08E7190E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094410" y="659524"/>
            <a:ext cx="5299200"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BB18788E-8241-4231-AD0F-65C5941D9926}"/>
              </a:ext>
            </a:extLst>
          </p:cNvPr>
          <p:cNvSpPr>
            <a:spLocks noGrp="1"/>
          </p:cNvSpPr>
          <p:nvPr>
            <p:ph type="title"/>
          </p:nvPr>
        </p:nvSpPr>
        <p:spPr>
          <a:xfrm>
            <a:off x="6420913" y="981257"/>
            <a:ext cx="4648242" cy="1272593"/>
          </a:xfrm>
        </p:spPr>
        <p:txBody>
          <a:bodyPr>
            <a:normAutofit/>
          </a:bodyPr>
          <a:lstStyle/>
          <a:p>
            <a:r>
              <a:rPr lang="en-US" sz="3600" dirty="0">
                <a:latin typeface="Arial" panose="020B0604020202020204" pitchFamily="34" charset="0"/>
                <a:cs typeface="Arial" panose="020B0604020202020204" pitchFamily="34" charset="0"/>
              </a:rPr>
              <a:t>How do I get to MCTI?</a:t>
            </a:r>
          </a:p>
        </p:txBody>
      </p:sp>
      <p:sp>
        <p:nvSpPr>
          <p:cNvPr id="3" name="Content Placeholder 2">
            <a:extLst>
              <a:ext uri="{FF2B5EF4-FFF2-40B4-BE49-F238E27FC236}">
                <a16:creationId xmlns:a16="http://schemas.microsoft.com/office/drawing/2014/main" id="{9A9DA6EB-BF33-4C59-99F8-E8C823848F39}"/>
              </a:ext>
            </a:extLst>
          </p:cNvPr>
          <p:cNvSpPr>
            <a:spLocks noGrp="1"/>
          </p:cNvSpPr>
          <p:nvPr>
            <p:ph idx="1"/>
          </p:nvPr>
        </p:nvSpPr>
        <p:spPr>
          <a:xfrm>
            <a:off x="6420913" y="2319179"/>
            <a:ext cx="4648242" cy="3557564"/>
          </a:xfrm>
        </p:spPr>
        <p:txBody>
          <a:bodyPr anchor="t">
            <a:normAutofit lnSpcReduction="10000"/>
          </a:bodyPr>
          <a:lstStyle/>
          <a:p>
            <a:pPr marL="285750" indent="-285750">
              <a:spcBef>
                <a:spcPts val="0"/>
              </a:spcBef>
              <a:spcAft>
                <a:spcPts val="800"/>
              </a:spcAft>
            </a:pPr>
            <a:r>
              <a:rPr lang="en-US" sz="1600" dirty="0">
                <a:latin typeface="Arial" panose="020B0604020202020204" pitchFamily="34" charset="0"/>
                <a:ea typeface="Times New Roman" panose="02020603050405020304" pitchFamily="18" charset="0"/>
                <a:cs typeface="Arial" panose="020B0604020202020204" pitchFamily="34" charset="0"/>
              </a:rPr>
              <a:t>Applicants must be 18 years of age or older and have a documented disability</a:t>
            </a:r>
            <a:endParaRPr lang="en-US" sz="1600" dirty="0">
              <a:latin typeface="Arial" panose="020B0604020202020204" pitchFamily="34" charset="0"/>
              <a:ea typeface="Calibri" panose="020F0502020204030204" pitchFamily="34" charset="0"/>
              <a:cs typeface="Arial" panose="020B0604020202020204" pitchFamily="34" charset="0"/>
            </a:endParaRPr>
          </a:p>
          <a:p>
            <a:pPr marL="285750" indent="-285750">
              <a:spcBef>
                <a:spcPts val="0"/>
              </a:spcBef>
              <a:spcAft>
                <a:spcPts val="800"/>
              </a:spcAft>
            </a:pPr>
            <a:endParaRPr lang="en-US" sz="1600" b="1" dirty="0">
              <a:latin typeface="Arial" panose="020B0604020202020204" pitchFamily="34" charset="0"/>
              <a:ea typeface="Times New Roman" panose="02020603050405020304" pitchFamily="18" charset="0"/>
              <a:cs typeface="Arial" panose="020B0604020202020204" pitchFamily="34" charset="0"/>
            </a:endParaRPr>
          </a:p>
          <a:p>
            <a:pPr marL="285750" indent="-285750">
              <a:spcBef>
                <a:spcPts val="0"/>
              </a:spcBef>
              <a:spcAft>
                <a:spcPts val="800"/>
              </a:spcAft>
            </a:pPr>
            <a:r>
              <a:rPr lang="en-US" sz="1600" b="1" dirty="0">
                <a:latin typeface="Arial" panose="020B0604020202020204" pitchFamily="34" charset="0"/>
                <a:ea typeface="Times New Roman" panose="02020603050405020304" pitchFamily="18" charset="0"/>
                <a:cs typeface="Arial" panose="020B0604020202020204" pitchFamily="34" charset="0"/>
              </a:rPr>
              <a:t>Students do not apply directly to MCTI, they are referred by one of the following agencies</a:t>
            </a:r>
            <a:r>
              <a:rPr lang="en-US" sz="1600" dirty="0">
                <a:latin typeface="Arial" panose="020B0604020202020204" pitchFamily="34" charset="0"/>
                <a:ea typeface="Times New Roman" panose="02020603050405020304" pitchFamily="18" charset="0"/>
                <a:cs typeface="Arial" panose="020B0604020202020204" pitchFamily="34" charset="0"/>
              </a:rPr>
              <a:t> serving the county in which you reside;</a:t>
            </a:r>
            <a:endParaRPr lang="en-US" sz="1600" dirty="0">
              <a:latin typeface="Arial" panose="020B0604020202020204" pitchFamily="34" charset="0"/>
              <a:ea typeface="Calibri" panose="020F0502020204030204" pitchFamily="34" charset="0"/>
              <a:cs typeface="Arial" panose="020B0604020202020204" pitchFamily="34" charset="0"/>
            </a:endParaRPr>
          </a:p>
          <a:p>
            <a:pPr marL="514350" lvl="1" indent="-342900">
              <a:spcBef>
                <a:spcPts val="0"/>
              </a:spcBef>
              <a:spcAft>
                <a:spcPts val="800"/>
              </a:spcAft>
              <a:buSzPts val="1000"/>
              <a:buFont typeface="Symbol" panose="05050102010706020507" pitchFamily="18" charset="2"/>
              <a:buChar char=""/>
              <a:tabLst>
                <a:tab pos="457200" algn="l"/>
              </a:tabLst>
            </a:pPr>
            <a:r>
              <a:rPr lang="en-US" sz="1600" dirty="0">
                <a:latin typeface="Arial" panose="020B0604020202020204" pitchFamily="34" charset="0"/>
                <a:ea typeface="Times New Roman" panose="02020603050405020304" pitchFamily="18" charset="0"/>
                <a:cs typeface="Arial" panose="020B0604020202020204" pitchFamily="34" charset="0"/>
              </a:rPr>
              <a:t>Michigan Rehabilitation Services (MRS); contact the office in your county to open a case</a:t>
            </a:r>
            <a:endParaRPr lang="en-US" sz="1600" dirty="0">
              <a:latin typeface="Arial" panose="020B0604020202020204" pitchFamily="34" charset="0"/>
              <a:ea typeface="Calibri" panose="020F0502020204030204" pitchFamily="34" charset="0"/>
              <a:cs typeface="Arial" panose="020B0604020202020204" pitchFamily="34" charset="0"/>
            </a:endParaRPr>
          </a:p>
          <a:p>
            <a:pPr marL="514350" lvl="1" indent="-342900">
              <a:spcBef>
                <a:spcPts val="0"/>
              </a:spcBef>
              <a:spcAft>
                <a:spcPts val="800"/>
              </a:spcAft>
              <a:buSzPts val="1000"/>
              <a:buFont typeface="Symbol" panose="05050102010706020507" pitchFamily="18" charset="2"/>
              <a:buChar char=""/>
              <a:tabLst>
                <a:tab pos="457200" algn="l"/>
              </a:tabLst>
            </a:pPr>
            <a:r>
              <a:rPr lang="en-US" sz="1600" dirty="0">
                <a:latin typeface="Arial" panose="020B0604020202020204" pitchFamily="34" charset="0"/>
                <a:ea typeface="Times New Roman" panose="02020603050405020304" pitchFamily="18" charset="0"/>
                <a:cs typeface="Arial" panose="020B0604020202020204" pitchFamily="34" charset="0"/>
              </a:rPr>
              <a:t>Michigan Bureau of Services for Blind Persons (BSBP) </a:t>
            </a:r>
            <a:endParaRPr lang="en-US" sz="1600" dirty="0">
              <a:latin typeface="Arial" panose="020B0604020202020204" pitchFamily="34" charset="0"/>
              <a:ea typeface="Calibri" panose="020F0502020204030204" pitchFamily="34" charset="0"/>
              <a:cs typeface="Arial" panose="020B0604020202020204" pitchFamily="34" charset="0"/>
            </a:endParaRPr>
          </a:p>
          <a:p>
            <a:pPr marL="514350" lvl="1" indent="-342900">
              <a:spcBef>
                <a:spcPts val="0"/>
              </a:spcBef>
              <a:spcAft>
                <a:spcPts val="800"/>
              </a:spcAft>
              <a:buSzPts val="1000"/>
              <a:buFont typeface="Symbol" panose="05050102010706020507" pitchFamily="18" charset="2"/>
              <a:buChar char=""/>
              <a:tabLst>
                <a:tab pos="457200" algn="l"/>
              </a:tabLst>
            </a:pPr>
            <a:r>
              <a:rPr lang="en-US" sz="1600" dirty="0">
                <a:latin typeface="Arial" panose="020B0604020202020204" pitchFamily="34" charset="0"/>
                <a:ea typeface="Times New Roman" panose="02020603050405020304" pitchFamily="18" charset="0"/>
                <a:cs typeface="Arial" panose="020B0604020202020204" pitchFamily="34" charset="0"/>
              </a:rPr>
              <a:t>U.S. Department of Veteran’s Affairs</a:t>
            </a:r>
            <a:endParaRPr lang="en-US" sz="1600" dirty="0">
              <a:latin typeface="Arial" panose="020B0604020202020204" pitchFamily="34" charset="0"/>
              <a:ea typeface="Calibri" panose="020F0502020204030204" pitchFamily="34" charset="0"/>
              <a:cs typeface="Arial" panose="020B0604020202020204" pitchFamily="34" charset="0"/>
            </a:endParaRPr>
          </a:p>
          <a:p>
            <a:pPr marL="514350" lvl="1" indent="-342900">
              <a:spcBef>
                <a:spcPts val="0"/>
              </a:spcBef>
              <a:spcAft>
                <a:spcPts val="800"/>
              </a:spcAft>
              <a:buSzPts val="1000"/>
              <a:buFont typeface="Symbol" panose="05050102010706020507" pitchFamily="18" charset="2"/>
              <a:buChar char=""/>
              <a:tabLst>
                <a:tab pos="457200" algn="l"/>
              </a:tabLst>
            </a:pPr>
            <a:r>
              <a:rPr lang="en-US" sz="1600" dirty="0">
                <a:latin typeface="Arial" panose="020B0604020202020204" pitchFamily="34" charset="0"/>
                <a:ea typeface="Times New Roman" panose="02020603050405020304" pitchFamily="18" charset="0"/>
                <a:cs typeface="Arial" panose="020B0604020202020204" pitchFamily="34" charset="0"/>
              </a:rPr>
              <a:t>Private rehabilitation agencies</a:t>
            </a:r>
            <a:endParaRPr lang="en-US" sz="1600" dirty="0">
              <a:latin typeface="Arial" panose="020B0604020202020204" pitchFamily="34" charset="0"/>
              <a:ea typeface="Calibri" panose="020F0502020204030204" pitchFamily="34" charset="0"/>
              <a:cs typeface="Arial" panose="020B0604020202020204" pitchFamily="34" charset="0"/>
            </a:endParaRPr>
          </a:p>
          <a:p>
            <a:pPr marL="320997" indent="-285750">
              <a:defRPr/>
            </a:pPr>
            <a:endParaRPr lang="en-US" altLang="en-US" sz="1400" dirty="0">
              <a:solidFill>
                <a:srgbClr val="FE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8876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2" name="Subtitle 21">
            <a:extLst>
              <a:ext uri="{FF2B5EF4-FFF2-40B4-BE49-F238E27FC236}">
                <a16:creationId xmlns:a16="http://schemas.microsoft.com/office/drawing/2014/main" id="{C59B0E52-742A-4708-9FB3-2FADED1B2D10}"/>
              </a:ext>
            </a:extLst>
          </p:cNvPr>
          <p:cNvSpPr>
            <a:spLocks noGrp="1"/>
          </p:cNvSpPr>
          <p:nvPr>
            <p:ph type="subTitle" idx="1"/>
          </p:nvPr>
        </p:nvSpPr>
        <p:spPr>
          <a:xfrm>
            <a:off x="7097486" y="148472"/>
            <a:ext cx="5158954" cy="6561056"/>
          </a:xfrm>
        </p:spPr>
        <p:txBody>
          <a:bodyPr anchor="t">
            <a:normAutofit/>
          </a:bodyPr>
          <a:lstStyle/>
          <a:p>
            <a:r>
              <a:rPr lang="en-US" altLang="en-US" sz="2500" b="1" dirty="0">
                <a:solidFill>
                  <a:schemeClr val="tx1"/>
                </a:solidFill>
                <a:latin typeface="Arial" panose="020B0604020202020204" pitchFamily="34" charset="0"/>
                <a:cs typeface="Arial" panose="020B0604020202020204" pitchFamily="34" charset="0"/>
              </a:rPr>
              <a:t>A typical school day schedule for students</a:t>
            </a:r>
          </a:p>
          <a:p>
            <a:endParaRPr lang="en-US" sz="2500" b="1" dirty="0">
              <a:latin typeface="Arial" panose="020B0604020202020204" pitchFamily="34" charset="0"/>
              <a:cs typeface="Arial" panose="020B0604020202020204" pitchFamily="34" charset="0"/>
            </a:endParaRPr>
          </a:p>
          <a:p>
            <a:pPr algn="ctr" eaLnBrk="1" hangingPunct="1">
              <a:spcBef>
                <a:spcPct val="50000"/>
              </a:spcBef>
              <a:buFontTx/>
              <a:buNone/>
              <a:defRPr/>
            </a:pPr>
            <a:r>
              <a:rPr lang="en-US" altLang="en-US" sz="2200" b="1" dirty="0">
                <a:solidFill>
                  <a:schemeClr val="tx1"/>
                </a:solidFill>
                <a:latin typeface="Arial" panose="020B0604020202020204" pitchFamily="34" charset="0"/>
                <a:cs typeface="Arial" panose="020B0604020202020204" pitchFamily="34" charset="0"/>
              </a:rPr>
              <a:t>Monday - *Friday</a:t>
            </a:r>
          </a:p>
          <a:p>
            <a:pPr algn="l" eaLnBrk="1" hangingPunct="1">
              <a:spcBef>
                <a:spcPct val="50000"/>
              </a:spcBef>
              <a:buFontTx/>
              <a:buNone/>
              <a:defRPr/>
            </a:pPr>
            <a:r>
              <a:rPr lang="en-US" altLang="en-US" sz="2200" dirty="0">
                <a:solidFill>
                  <a:schemeClr val="tx1"/>
                </a:solidFill>
                <a:latin typeface="Arial" panose="020B0604020202020204" pitchFamily="34" charset="0"/>
                <a:cs typeface="Arial" panose="020B0604020202020204" pitchFamily="34" charset="0"/>
              </a:rPr>
              <a:t> 8:00 am Class is in Session</a:t>
            </a:r>
          </a:p>
          <a:p>
            <a:pPr algn="l" eaLnBrk="1" hangingPunct="1">
              <a:spcBef>
                <a:spcPct val="50000"/>
              </a:spcBef>
              <a:buFontTx/>
              <a:buNone/>
              <a:defRPr/>
            </a:pPr>
            <a:r>
              <a:rPr lang="en-US" altLang="en-US" sz="2200" dirty="0">
                <a:solidFill>
                  <a:schemeClr val="tx1"/>
                </a:solidFill>
                <a:latin typeface="Arial" panose="020B0604020202020204" pitchFamily="34" charset="0"/>
                <a:cs typeface="Arial" panose="020B0604020202020204" pitchFamily="34" charset="0"/>
              </a:rPr>
              <a:t>10:00 am-10:15 am Break</a:t>
            </a:r>
          </a:p>
          <a:p>
            <a:pPr algn="l" eaLnBrk="1" hangingPunct="1">
              <a:spcBef>
                <a:spcPct val="50000"/>
              </a:spcBef>
              <a:buFontTx/>
              <a:buNone/>
              <a:defRPr/>
            </a:pPr>
            <a:r>
              <a:rPr lang="en-US" altLang="en-US" sz="2200" dirty="0">
                <a:solidFill>
                  <a:schemeClr val="tx1"/>
                </a:solidFill>
                <a:latin typeface="Arial" panose="020B0604020202020204" pitchFamily="34" charset="0"/>
                <a:cs typeface="Arial" panose="020B0604020202020204" pitchFamily="34" charset="0"/>
              </a:rPr>
              <a:t>11:30 am -12:30 pm     OR                12:00 pm – 1:00 pm Lunch </a:t>
            </a:r>
          </a:p>
          <a:p>
            <a:pPr algn="l" eaLnBrk="1" hangingPunct="1">
              <a:spcBef>
                <a:spcPct val="50000"/>
              </a:spcBef>
              <a:buFontTx/>
              <a:buNone/>
              <a:defRPr/>
            </a:pPr>
            <a:r>
              <a:rPr lang="en-US" altLang="en-US" sz="2200" dirty="0">
                <a:solidFill>
                  <a:schemeClr val="tx1"/>
                </a:solidFill>
                <a:latin typeface="Arial" panose="020B0604020202020204" pitchFamily="34" charset="0"/>
                <a:cs typeface="Arial" panose="020B0604020202020204" pitchFamily="34" charset="0"/>
              </a:rPr>
              <a:t>2:00 pm – 2:15 pm Break</a:t>
            </a:r>
          </a:p>
          <a:p>
            <a:pPr algn="l" eaLnBrk="1" hangingPunct="1">
              <a:spcBef>
                <a:spcPct val="50000"/>
              </a:spcBef>
              <a:buFontTx/>
              <a:buNone/>
              <a:defRPr/>
            </a:pPr>
            <a:r>
              <a:rPr lang="en-US" altLang="en-US" sz="2200" dirty="0">
                <a:solidFill>
                  <a:schemeClr val="tx1"/>
                </a:solidFill>
                <a:latin typeface="Arial" panose="020B0604020202020204" pitchFamily="34" charset="0"/>
                <a:cs typeface="Arial" panose="020B0604020202020204" pitchFamily="34" charset="0"/>
              </a:rPr>
              <a:t>3:30 pm Class Dismissed </a:t>
            </a:r>
          </a:p>
          <a:p>
            <a:pPr eaLnBrk="1" hangingPunct="1">
              <a:lnSpc>
                <a:spcPct val="100000"/>
              </a:lnSpc>
              <a:spcBef>
                <a:spcPct val="50000"/>
              </a:spcBef>
              <a:buFontTx/>
              <a:buNone/>
              <a:defRPr/>
            </a:pPr>
            <a:endParaRPr lang="en-US" altLang="en-US" sz="1600"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50000"/>
              </a:spcBef>
              <a:buFontTx/>
              <a:buNone/>
              <a:defRPr/>
            </a:pPr>
            <a:r>
              <a:rPr lang="en-US" altLang="en-US" sz="1600" dirty="0">
                <a:latin typeface="Arial" panose="020B0604020202020204" pitchFamily="34" charset="0"/>
                <a:cs typeface="Arial" panose="020B0604020202020204" pitchFamily="34" charset="0"/>
              </a:rPr>
              <a:t>* On </a:t>
            </a:r>
            <a:r>
              <a:rPr lang="en-US" altLang="en-US" sz="1600" dirty="0">
                <a:solidFill>
                  <a:schemeClr val="tx1"/>
                </a:solidFill>
                <a:latin typeface="Arial" panose="020B0604020202020204" pitchFamily="34" charset="0"/>
                <a:cs typeface="Arial" panose="020B0604020202020204" pitchFamily="34" charset="0"/>
              </a:rPr>
              <a:t>Fridays, students are dismissed at 2:30 pm</a:t>
            </a:r>
          </a:p>
          <a:p>
            <a:r>
              <a:rPr lang="en-US" sz="2500" dirty="0"/>
              <a:t>The culinary and custodial trade start and finish times may vary </a:t>
            </a:r>
          </a:p>
        </p:txBody>
      </p:sp>
      <p:pic>
        <p:nvPicPr>
          <p:cNvPr id="23" name="Content Placeholder 16" descr="A house with a grass field&#10;&#10;Description generated with very high confidence">
            <a:extLst>
              <a:ext uri="{FF2B5EF4-FFF2-40B4-BE49-F238E27FC236}">
                <a16:creationId xmlns:a16="http://schemas.microsoft.com/office/drawing/2014/main" id="{0BFBE37A-E1D2-454A-9111-4C592364415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23" r="15924"/>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265322917"/>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3D3D-6F34-4EDE-A388-B4523E149F06}"/>
              </a:ext>
            </a:extLst>
          </p:cNvPr>
          <p:cNvSpPr>
            <a:spLocks noGrp="1"/>
          </p:cNvSpPr>
          <p:nvPr>
            <p:ph type="title"/>
          </p:nvPr>
        </p:nvSpPr>
        <p:spPr>
          <a:xfrm>
            <a:off x="838200" y="0"/>
            <a:ext cx="10515600" cy="1325563"/>
          </a:xfrm>
        </p:spPr>
        <p:txBody>
          <a:bodyPr/>
          <a:lstStyle/>
          <a:p>
            <a:pPr algn="ctr"/>
            <a:r>
              <a:rPr lang="en-US">
                <a:latin typeface="Arial" panose="020B0604020202020204" pitchFamily="34" charset="0"/>
                <a:cs typeface="Arial" panose="020B0604020202020204" pitchFamily="34" charset="0"/>
              </a:rPr>
              <a:t>MCTI Life</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B4FD2B5-84A3-4E61-8BC4-E24683E5EE98}"/>
              </a:ext>
            </a:extLst>
          </p:cNvPr>
          <p:cNvSpPr>
            <a:spLocks noGrp="1"/>
          </p:cNvSpPr>
          <p:nvPr>
            <p:ph sz="half" idx="1"/>
          </p:nvPr>
        </p:nvSpPr>
        <p:spPr>
          <a:xfrm>
            <a:off x="76199" y="763572"/>
            <a:ext cx="5943601" cy="5922978"/>
          </a:xfrm>
        </p:spPr>
        <p:txBody>
          <a:bodyPr>
            <a:normAutofit/>
          </a:bodyPr>
          <a:lstStyle/>
          <a:p>
            <a:pPr eaLnBrk="1" hangingPunct="1">
              <a:defRPr/>
            </a:pPr>
            <a:endParaRPr lang="en-US" altLang="en-US" sz="1800" dirty="0">
              <a:solidFill>
                <a:schemeClr val="tx1"/>
              </a:solidFill>
              <a:latin typeface="Arial" panose="020B0604020202020204" pitchFamily="34" charset="0"/>
              <a:cs typeface="Arial" panose="020B0604020202020204" pitchFamily="34" charset="0"/>
            </a:endParaRPr>
          </a:p>
          <a:p>
            <a:pPr eaLnBrk="1" hangingPunct="1">
              <a:defRPr/>
            </a:pPr>
            <a:r>
              <a:rPr lang="en-US" altLang="en-US" sz="1800" dirty="0">
                <a:solidFill>
                  <a:schemeClr val="tx1"/>
                </a:solidFill>
                <a:latin typeface="Arial" panose="020B0604020202020204" pitchFamily="34" charset="0"/>
                <a:cs typeface="Arial" panose="020B0604020202020204" pitchFamily="34" charset="0"/>
              </a:rPr>
              <a:t>Students live in suite style dorms</a:t>
            </a:r>
          </a:p>
          <a:p>
            <a:pPr lvl="1">
              <a:defRPr/>
            </a:pPr>
            <a:r>
              <a:rPr lang="en-US" altLang="en-US" sz="1800" dirty="0">
                <a:latin typeface="Arial" panose="020B0604020202020204" pitchFamily="34" charset="0"/>
                <a:cs typeface="Arial" panose="020B0604020202020204" pitchFamily="34" charset="0"/>
              </a:rPr>
              <a:t>Currently 1</a:t>
            </a:r>
            <a:r>
              <a:rPr lang="en-US" altLang="en-US" sz="1800" dirty="0">
                <a:solidFill>
                  <a:schemeClr val="tx1"/>
                </a:solidFill>
                <a:latin typeface="Arial" panose="020B0604020202020204" pitchFamily="34" charset="0"/>
                <a:cs typeface="Arial" panose="020B0604020202020204" pitchFamily="34" charset="0"/>
              </a:rPr>
              <a:t> student to every room with (2) students sharing  (1) bathroom</a:t>
            </a:r>
          </a:p>
          <a:p>
            <a:pPr eaLnBrk="1" hangingPunct="1">
              <a:defRPr/>
            </a:pPr>
            <a:r>
              <a:rPr lang="en-US" altLang="en-US" sz="1800" dirty="0">
                <a:solidFill>
                  <a:schemeClr val="tx1"/>
                </a:solidFill>
                <a:latin typeface="Arial" panose="020B0604020202020204" pitchFamily="34" charset="0"/>
                <a:cs typeface="Arial" panose="020B0604020202020204" pitchFamily="34" charset="0"/>
              </a:rPr>
              <a:t>All meals are provided</a:t>
            </a:r>
          </a:p>
          <a:p>
            <a:pPr lvl="1" eaLnBrk="1" hangingPunct="1">
              <a:defRPr/>
            </a:pPr>
            <a:r>
              <a:rPr lang="en-US" altLang="en-US" sz="1800" dirty="0">
                <a:solidFill>
                  <a:schemeClr val="tx1"/>
                </a:solidFill>
                <a:latin typeface="Arial" panose="020B0604020202020204" pitchFamily="34" charset="0"/>
                <a:cs typeface="Arial" panose="020B0604020202020204" pitchFamily="34" charset="0"/>
              </a:rPr>
              <a:t>3 meals M-F</a:t>
            </a:r>
          </a:p>
          <a:p>
            <a:pPr lvl="1" eaLnBrk="1" hangingPunct="1">
              <a:defRPr/>
            </a:pPr>
            <a:r>
              <a:rPr lang="en-US" altLang="en-US" sz="1800" dirty="0">
                <a:solidFill>
                  <a:schemeClr val="tx1"/>
                </a:solidFill>
                <a:latin typeface="Arial" panose="020B0604020202020204" pitchFamily="34" charset="0"/>
                <a:cs typeface="Arial" panose="020B0604020202020204" pitchFamily="34" charset="0"/>
              </a:rPr>
              <a:t>2 meals S &amp; S</a:t>
            </a:r>
          </a:p>
          <a:p>
            <a:pPr eaLnBrk="1" hangingPunct="1">
              <a:defRPr/>
            </a:pPr>
            <a:r>
              <a:rPr lang="en-US" altLang="en-US" sz="1800" dirty="0">
                <a:solidFill>
                  <a:schemeClr val="tx1"/>
                </a:solidFill>
                <a:latin typeface="Arial" panose="020B0604020202020204" pitchFamily="34" charset="0"/>
                <a:cs typeface="Arial" panose="020B0604020202020204" pitchFamily="34" charset="0"/>
              </a:rPr>
              <a:t>Weekly room inspections</a:t>
            </a:r>
          </a:p>
          <a:p>
            <a:pPr eaLnBrk="1" hangingPunct="1">
              <a:defRPr/>
            </a:pPr>
            <a:r>
              <a:rPr lang="en-US" altLang="en-US" sz="1800" dirty="0">
                <a:solidFill>
                  <a:schemeClr val="tx1"/>
                </a:solidFill>
                <a:latin typeface="Arial" panose="020B0604020202020204" pitchFamily="34" charset="0"/>
                <a:cs typeface="Arial" panose="020B0604020202020204" pitchFamily="34" charset="0"/>
              </a:rPr>
              <a:t>There are washer &amp; dryers for students with use of laundry card (students load money on to the card)</a:t>
            </a:r>
          </a:p>
          <a:p>
            <a:pPr eaLnBrk="1" hangingPunct="1">
              <a:defRPr/>
            </a:pPr>
            <a:r>
              <a:rPr lang="en-US" altLang="en-US" sz="1800" dirty="0">
                <a:solidFill>
                  <a:schemeClr val="tx1"/>
                </a:solidFill>
                <a:latin typeface="Arial" panose="020B0604020202020204" pitchFamily="34" charset="0"/>
                <a:cs typeface="Arial" panose="020B0604020202020204" pitchFamily="34" charset="0"/>
              </a:rPr>
              <a:t>Dorm/Fire &amp; Safety staff available 24 hours/day</a:t>
            </a:r>
          </a:p>
          <a:p>
            <a:pPr eaLnBrk="1" hangingPunct="1">
              <a:spcBef>
                <a:spcPct val="50000"/>
              </a:spcBef>
              <a:defRPr/>
            </a:pPr>
            <a:r>
              <a:rPr lang="en-US" altLang="en-US" sz="1800" dirty="0">
                <a:solidFill>
                  <a:schemeClr val="tx1"/>
                </a:solidFill>
                <a:latin typeface="Arial" panose="020B0604020202020204" pitchFamily="34" charset="0"/>
                <a:cs typeface="Arial" panose="020B0604020202020204" pitchFamily="34" charset="0"/>
              </a:rPr>
              <a:t>Handicap Accessible rooms including rooms/devices for the Deaf &amp; Hard of Hearing students</a:t>
            </a:r>
          </a:p>
          <a:p>
            <a:pPr eaLnBrk="1" hangingPunct="1">
              <a:spcBef>
                <a:spcPct val="50000"/>
              </a:spcBef>
              <a:defRPr/>
            </a:pPr>
            <a:r>
              <a:rPr lang="en-US" altLang="en-US" sz="1800" dirty="0">
                <a:solidFill>
                  <a:schemeClr val="tx1"/>
                </a:solidFill>
                <a:latin typeface="Arial" panose="020B0604020202020204" pitchFamily="34" charset="0"/>
                <a:cs typeface="Arial" panose="020B0604020202020204" pitchFamily="34" charset="0"/>
              </a:rPr>
              <a:t>Can bring own T.V./DVD/Video game system and mini refrigerator</a:t>
            </a:r>
          </a:p>
          <a:p>
            <a:pPr eaLnBrk="1" hangingPunct="1">
              <a:defRPr/>
            </a:pPr>
            <a:r>
              <a:rPr lang="en-US" altLang="en-US" sz="1800" dirty="0">
                <a:solidFill>
                  <a:schemeClr val="tx1"/>
                </a:solidFill>
                <a:latin typeface="Arial" panose="020B0604020202020204" pitchFamily="34" charset="0"/>
                <a:cs typeface="Arial" panose="020B0604020202020204" pitchFamily="34" charset="0"/>
              </a:rPr>
              <a:t>MCTI is an open campus</a:t>
            </a:r>
          </a:p>
          <a:p>
            <a:endParaRPr lang="en-US" dirty="0"/>
          </a:p>
        </p:txBody>
      </p:sp>
      <p:pic>
        <p:nvPicPr>
          <p:cNvPr id="5" name="Picture 7" descr="Residence Hall MCTI">
            <a:extLst>
              <a:ext uri="{FF2B5EF4-FFF2-40B4-BE49-F238E27FC236}">
                <a16:creationId xmlns:a16="http://schemas.microsoft.com/office/drawing/2014/main" id="{49BA3F47-EA0E-438A-BAAF-FD117B3C13F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019800" y="1650969"/>
            <a:ext cx="6019800" cy="373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8152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picture containing tree, grass, sky, outdoor&#10;&#10;Description automatically generated">
            <a:extLst>
              <a:ext uri="{FF2B5EF4-FFF2-40B4-BE49-F238E27FC236}">
                <a16:creationId xmlns:a16="http://schemas.microsoft.com/office/drawing/2014/main" id="{B13EC4D9-604B-40B4-A095-24DCF77D9ECC}"/>
              </a:ext>
            </a:extLst>
          </p:cNvPr>
          <p:cNvPicPr>
            <a:picLocks noChangeAspect="1"/>
          </p:cNvPicPr>
          <p:nvPr/>
        </p:nvPicPr>
        <p:blipFill rotWithShape="1">
          <a:blip r:embed="rId2">
            <a:extLst>
              <a:ext uri="{28A0092B-C50C-407E-A947-70E740481C1C}">
                <a14:useLocalDpi xmlns:a14="http://schemas.microsoft.com/office/drawing/2010/main" val="0"/>
              </a:ext>
            </a:extLst>
          </a:blip>
          <a:srcRect l="9091" t="12073" b="19517"/>
          <a:stretch/>
        </p:blipFill>
        <p:spPr>
          <a:xfrm>
            <a:off x="20" y="10"/>
            <a:ext cx="7768026" cy="6857990"/>
          </a:xfrm>
          <a:prstGeom prst="rect">
            <a:avLst/>
          </a:prstGeom>
        </p:spPr>
      </p:pic>
      <p:sp>
        <p:nvSpPr>
          <p:cNvPr id="2" name="Title 1">
            <a:extLst>
              <a:ext uri="{FF2B5EF4-FFF2-40B4-BE49-F238E27FC236}">
                <a16:creationId xmlns:a16="http://schemas.microsoft.com/office/drawing/2014/main" id="{910D00C1-0B91-4D10-AEC3-9153C06EAF0E}"/>
              </a:ext>
            </a:extLst>
          </p:cNvPr>
          <p:cNvSpPr>
            <a:spLocks noGrp="1"/>
          </p:cNvSpPr>
          <p:nvPr>
            <p:ph type="title"/>
          </p:nvPr>
        </p:nvSpPr>
        <p:spPr>
          <a:xfrm>
            <a:off x="7323909" y="159653"/>
            <a:ext cx="4755228" cy="1043409"/>
          </a:xfrm>
        </p:spPr>
        <p:txBody>
          <a:bodyPr>
            <a:noAutofit/>
          </a:bodyPr>
          <a:lstStyle/>
          <a:p>
            <a:pPr algn="ctr"/>
            <a:r>
              <a:rPr lang="en-US" sz="3000" dirty="0">
                <a:effectLst/>
                <a:latin typeface="Arial" panose="020B0604020202020204" pitchFamily="34" charset="0"/>
                <a:ea typeface="Calibri" panose="020F0502020204030204" pitchFamily="34" charset="0"/>
                <a:cs typeface="Arial" panose="020B0604020202020204" pitchFamily="34" charset="0"/>
              </a:rPr>
              <a:t>Support Services</a:t>
            </a:r>
            <a:endParaRPr lang="en-US" sz="3000" dirty="0">
              <a:latin typeface="Arial" panose="020B060402020202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12D7D96B-1C9C-4D03-98A1-4B4488B49A3E}"/>
              </a:ext>
            </a:extLst>
          </p:cNvPr>
          <p:cNvSpPr>
            <a:spLocks noGrp="1"/>
          </p:cNvSpPr>
          <p:nvPr>
            <p:ph idx="1"/>
          </p:nvPr>
        </p:nvSpPr>
        <p:spPr>
          <a:xfrm>
            <a:off x="8179171" y="1019730"/>
            <a:ext cx="3420646" cy="4631770"/>
          </a:xfrm>
        </p:spPr>
        <p:txBody>
          <a:bodyPr anchor="t">
            <a:normAutofit/>
          </a:bodyPr>
          <a:lstStyle/>
          <a:p>
            <a:pPr>
              <a:defRPr/>
            </a:pPr>
            <a:endParaRPr lang="en-US" altLang="en-US" sz="1800" dirty="0">
              <a:solidFill>
                <a:schemeClr val="tx1"/>
              </a:solidFill>
              <a:latin typeface="Arial" panose="020B0604020202020204" pitchFamily="34" charset="0"/>
              <a:cs typeface="Arial" panose="020B0604020202020204" pitchFamily="34" charset="0"/>
            </a:endParaRPr>
          </a:p>
          <a:p>
            <a:pPr>
              <a:defRPr/>
            </a:pPr>
            <a:r>
              <a:rPr lang="en-US" altLang="en-US" sz="1800" dirty="0">
                <a:latin typeface="Arial" panose="020B0604020202020204" pitchFamily="34" charset="0"/>
                <a:cs typeface="Arial" panose="020B0604020202020204" pitchFamily="34" charset="0"/>
              </a:rPr>
              <a:t>Vocational</a:t>
            </a:r>
            <a:r>
              <a:rPr lang="en-US" altLang="en-US" sz="1800" dirty="0">
                <a:solidFill>
                  <a:schemeClr val="tx1"/>
                </a:solidFill>
                <a:latin typeface="Arial" panose="020B0604020202020204" pitchFamily="34" charset="0"/>
                <a:cs typeface="Arial" panose="020B0604020202020204" pitchFamily="34" charset="0"/>
              </a:rPr>
              <a:t> Counseling and Guidance</a:t>
            </a:r>
          </a:p>
          <a:p>
            <a:pPr>
              <a:defRPr/>
            </a:pPr>
            <a:r>
              <a:rPr lang="en-US" altLang="en-US" sz="1800" dirty="0">
                <a:solidFill>
                  <a:schemeClr val="tx1"/>
                </a:solidFill>
                <a:latin typeface="Arial" panose="020B0604020202020204" pitchFamily="34" charset="0"/>
                <a:cs typeface="Arial" panose="020B0604020202020204" pitchFamily="34" charset="0"/>
              </a:rPr>
              <a:t>Medical Services</a:t>
            </a:r>
          </a:p>
          <a:p>
            <a:pPr>
              <a:defRPr/>
            </a:pPr>
            <a:r>
              <a:rPr lang="en-US" altLang="en-US" sz="1800" dirty="0">
                <a:solidFill>
                  <a:schemeClr val="tx1"/>
                </a:solidFill>
                <a:latin typeface="Arial" panose="020B0604020202020204" pitchFamily="34" charset="0"/>
                <a:cs typeface="Arial" panose="020B0604020202020204" pitchFamily="34" charset="0"/>
              </a:rPr>
              <a:t>Supportive Counseling</a:t>
            </a:r>
          </a:p>
          <a:p>
            <a:pPr>
              <a:defRPr/>
            </a:pPr>
            <a:r>
              <a:rPr lang="en-US" altLang="en-US" sz="1800" dirty="0">
                <a:solidFill>
                  <a:schemeClr val="tx1"/>
                </a:solidFill>
                <a:latin typeface="Arial" panose="020B0604020202020204" pitchFamily="34" charset="0"/>
                <a:cs typeface="Arial" panose="020B0604020202020204" pitchFamily="34" charset="0"/>
              </a:rPr>
              <a:t>Occupational Therapist</a:t>
            </a:r>
          </a:p>
          <a:p>
            <a:pPr>
              <a:defRPr/>
            </a:pPr>
            <a:r>
              <a:rPr lang="en-US" altLang="en-US" sz="1800" dirty="0">
                <a:solidFill>
                  <a:schemeClr val="tx1"/>
                </a:solidFill>
                <a:latin typeface="Arial" panose="020B0604020202020204" pitchFamily="34" charset="0"/>
                <a:cs typeface="Arial" panose="020B0604020202020204" pitchFamily="34" charset="0"/>
              </a:rPr>
              <a:t>Interpreters (ASL and ESL) </a:t>
            </a:r>
          </a:p>
          <a:p>
            <a:pPr>
              <a:defRPr/>
            </a:pPr>
            <a:r>
              <a:rPr lang="en-US" altLang="en-US" sz="1800" dirty="0">
                <a:solidFill>
                  <a:schemeClr val="tx1"/>
                </a:solidFill>
                <a:latin typeface="Arial" panose="020B0604020202020204" pitchFamily="34" charset="0"/>
                <a:cs typeface="Arial" panose="020B0604020202020204" pitchFamily="34" charset="0"/>
              </a:rPr>
              <a:t>Accommodations and Assistive Technology </a:t>
            </a:r>
          </a:p>
          <a:p>
            <a:pPr>
              <a:defRPr/>
            </a:pPr>
            <a:r>
              <a:rPr lang="en-US" altLang="en-US" sz="1800" dirty="0">
                <a:solidFill>
                  <a:schemeClr val="tx1"/>
                </a:solidFill>
                <a:latin typeface="Arial" panose="020B0604020202020204" pitchFamily="34" charset="0"/>
                <a:cs typeface="Arial" panose="020B0604020202020204" pitchFamily="34" charset="0"/>
              </a:rPr>
              <a:t>Career Communications Club</a:t>
            </a:r>
          </a:p>
          <a:p>
            <a:pPr>
              <a:defRPr/>
            </a:pPr>
            <a:r>
              <a:rPr lang="en-US" altLang="en-US" sz="1800" dirty="0">
                <a:solidFill>
                  <a:schemeClr val="tx1"/>
                </a:solidFill>
                <a:latin typeface="Arial" panose="020B0604020202020204" pitchFamily="34" charset="0"/>
                <a:cs typeface="Arial" panose="020B0604020202020204" pitchFamily="34" charset="0"/>
              </a:rPr>
              <a:t>Leisure Services</a:t>
            </a:r>
          </a:p>
          <a:p>
            <a:pPr>
              <a:defRPr/>
            </a:pPr>
            <a:r>
              <a:rPr lang="en-US" altLang="en-US" sz="1800" dirty="0">
                <a:latin typeface="Arial" panose="020B0604020202020204" pitchFamily="34" charset="0"/>
                <a:cs typeface="Arial" panose="020B0604020202020204" pitchFamily="34" charset="0"/>
              </a:rPr>
              <a:t>Employment Readiness </a:t>
            </a:r>
            <a:endParaRPr lang="en-US" altLang="en-US" sz="1800" dirty="0">
              <a:solidFill>
                <a:schemeClr val="tx1"/>
              </a:solidFill>
              <a:latin typeface="Arial" panose="020B0604020202020204" pitchFamily="34" charset="0"/>
              <a:cs typeface="Arial" panose="020B0604020202020204" pitchFamily="34" charset="0"/>
            </a:endParaRPr>
          </a:p>
          <a:p>
            <a:pPr marL="0" indent="0">
              <a:buNone/>
            </a:pPr>
            <a:endParaRPr lang="en-US" sz="1800" dirty="0"/>
          </a:p>
        </p:txBody>
      </p:sp>
    </p:spTree>
    <p:extLst>
      <p:ext uri="{BB962C8B-B14F-4D97-AF65-F5344CB8AC3E}">
        <p14:creationId xmlns:p14="http://schemas.microsoft.com/office/powerpoint/2010/main" val="1665325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44" name="Rectangle 513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5" name="Rectangle 513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46" name="Rectangle 513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7" name="Rectangle 513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48" name="Freeform: Shape 513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extBox 5">
            <a:extLst>
              <a:ext uri="{FF2B5EF4-FFF2-40B4-BE49-F238E27FC236}">
                <a16:creationId xmlns:a16="http://schemas.microsoft.com/office/drawing/2014/main" id="{2E472B97-CECA-9F58-91FC-AB05FC1BAF8F}"/>
              </a:ext>
            </a:extLst>
          </p:cNvPr>
          <p:cNvSpPr txBox="1"/>
          <p:nvPr/>
        </p:nvSpPr>
        <p:spPr>
          <a:xfrm>
            <a:off x="660041" y="2767106"/>
            <a:ext cx="2880828" cy="3071906"/>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4000" kern="1200">
                <a:solidFill>
                  <a:srgbClr val="FFFFFF"/>
                </a:solidFill>
                <a:latin typeface="+mj-lt"/>
                <a:ea typeface="+mj-ea"/>
                <a:cs typeface="+mj-cs"/>
              </a:rPr>
              <a:t>MCTI Flowchart</a:t>
            </a:r>
          </a:p>
        </p:txBody>
      </p:sp>
      <p:pic>
        <p:nvPicPr>
          <p:cNvPr id="5122" name="Picture 2" descr="Diagram&#10;&#10;Description automatically generated">
            <a:extLst>
              <a:ext uri="{FF2B5EF4-FFF2-40B4-BE49-F238E27FC236}">
                <a16:creationId xmlns:a16="http://schemas.microsoft.com/office/drawing/2014/main" id="{6FCD7336-6AC0-E194-317D-22DED721889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25250" y="467207"/>
            <a:ext cx="7139940" cy="589026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005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A64C1-19A9-463D-940D-71F1C1EED1E0}"/>
              </a:ext>
            </a:extLst>
          </p:cNvPr>
          <p:cNvSpPr>
            <a:spLocks noGrp="1"/>
          </p:cNvSpPr>
          <p:nvPr>
            <p:ph type="title"/>
          </p:nvPr>
        </p:nvSpPr>
        <p:spPr>
          <a:xfrm>
            <a:off x="643467" y="321734"/>
            <a:ext cx="10905066" cy="1135737"/>
          </a:xfrm>
        </p:spPr>
        <p:txBody>
          <a:bodyPr>
            <a:normAutofit/>
          </a:bodyPr>
          <a:lstStyle/>
          <a:p>
            <a:pPr algn="ctr"/>
            <a:r>
              <a:rPr lang="en-US" sz="3600" b="1" dirty="0">
                <a:latin typeface="Arial" panose="020B0604020202020204" pitchFamily="34" charset="0"/>
                <a:cs typeface="Arial" panose="020B0604020202020204" pitchFamily="34" charset="0"/>
              </a:rPr>
              <a:t>Career Readiness Center</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Career Assessment</a:t>
            </a:r>
          </a:p>
        </p:txBody>
      </p:sp>
      <p:graphicFrame>
        <p:nvGraphicFramePr>
          <p:cNvPr id="5" name="Content Placeholder 2">
            <a:extLst>
              <a:ext uri="{FF2B5EF4-FFF2-40B4-BE49-F238E27FC236}">
                <a16:creationId xmlns:a16="http://schemas.microsoft.com/office/drawing/2014/main" id="{B53C913B-12B0-4465-83B8-9EF1DDA23253}"/>
              </a:ext>
            </a:extLst>
          </p:cNvPr>
          <p:cNvGraphicFramePr>
            <a:graphicFrameLocks noGrp="1"/>
          </p:cNvGraphicFramePr>
          <p:nvPr>
            <p:ph idx="1"/>
            <p:extLst>
              <p:ext uri="{D42A27DB-BD31-4B8C-83A1-F6EECF244321}">
                <p14:modId xmlns:p14="http://schemas.microsoft.com/office/powerpoint/2010/main" val="1276484859"/>
              </p:ext>
            </p:extLst>
          </p:nvPr>
        </p:nvGraphicFramePr>
        <p:xfrm>
          <a:off x="283125" y="1457471"/>
          <a:ext cx="11736050" cy="5263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08315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924C0-64FC-AAB1-8765-03A2B470917A}"/>
              </a:ext>
            </a:extLst>
          </p:cNvPr>
          <p:cNvSpPr>
            <a:spLocks noGrp="1"/>
          </p:cNvSpPr>
          <p:nvPr>
            <p:ph type="title"/>
          </p:nvPr>
        </p:nvSpPr>
        <p:spPr/>
        <p:txBody>
          <a:bodyPr/>
          <a:lstStyle/>
          <a:p>
            <a:pPr algn="ctr"/>
            <a:r>
              <a:rPr lang="en-US" dirty="0"/>
              <a:t>Career Assessment Services </a:t>
            </a:r>
            <a:br>
              <a:rPr lang="en-US" dirty="0"/>
            </a:br>
            <a:r>
              <a:rPr lang="en-US" dirty="0"/>
              <a:t>CAS</a:t>
            </a:r>
          </a:p>
        </p:txBody>
      </p:sp>
      <p:sp>
        <p:nvSpPr>
          <p:cNvPr id="3" name="Text Placeholder 2">
            <a:extLst>
              <a:ext uri="{FF2B5EF4-FFF2-40B4-BE49-F238E27FC236}">
                <a16:creationId xmlns:a16="http://schemas.microsoft.com/office/drawing/2014/main" id="{C5E253B3-3269-766A-74D3-7572A3838353}"/>
              </a:ext>
            </a:extLst>
          </p:cNvPr>
          <p:cNvSpPr>
            <a:spLocks noGrp="1"/>
          </p:cNvSpPr>
          <p:nvPr>
            <p:ph type="body" idx="1"/>
          </p:nvPr>
        </p:nvSpPr>
        <p:spPr>
          <a:xfrm>
            <a:off x="839788" y="1681163"/>
            <a:ext cx="5157787" cy="1001076"/>
          </a:xfrm>
        </p:spPr>
        <p:txBody>
          <a:bodyPr>
            <a:normAutofit/>
          </a:bodyPr>
          <a:lstStyle/>
          <a:p>
            <a:pPr lvl="1" algn="ctr">
              <a:lnSpc>
                <a:spcPct val="110000"/>
              </a:lnSpc>
            </a:pPr>
            <a:r>
              <a:rPr lang="en-US" sz="1800" dirty="0">
                <a:latin typeface="Arial" panose="020B0604020202020204" pitchFamily="34" charset="0"/>
                <a:cs typeface="Arial" panose="020B0604020202020204" pitchFamily="34" charset="0"/>
              </a:rPr>
              <a:t> Three-week Hybrid CAS </a:t>
            </a:r>
          </a:p>
          <a:p>
            <a:pPr lvl="1" algn="ctr">
              <a:lnSpc>
                <a:spcPct val="110000"/>
              </a:lnSpc>
            </a:pPr>
            <a:r>
              <a:rPr lang="en-US" sz="1800" dirty="0">
                <a:latin typeface="Arial" panose="020B0604020202020204" pitchFamily="34" charset="0"/>
                <a:cs typeface="Arial" panose="020B0604020202020204" pitchFamily="34" charset="0"/>
              </a:rPr>
              <a:t>                    Recommended 	</a:t>
            </a:r>
            <a:r>
              <a:rPr lang="en-US" dirty="0"/>
              <a:t>	 </a:t>
            </a:r>
          </a:p>
        </p:txBody>
      </p:sp>
      <p:sp>
        <p:nvSpPr>
          <p:cNvPr id="4" name="Content Placeholder 3">
            <a:extLst>
              <a:ext uri="{FF2B5EF4-FFF2-40B4-BE49-F238E27FC236}">
                <a16:creationId xmlns:a16="http://schemas.microsoft.com/office/drawing/2014/main" id="{D38634A0-2185-D3F9-1704-DACFE650A336}"/>
              </a:ext>
            </a:extLst>
          </p:cNvPr>
          <p:cNvSpPr>
            <a:spLocks noGrp="1"/>
          </p:cNvSpPr>
          <p:nvPr>
            <p:ph sz="half" idx="2"/>
          </p:nvPr>
        </p:nvSpPr>
        <p:spPr>
          <a:xfrm>
            <a:off x="839788" y="2682239"/>
            <a:ext cx="5157787" cy="3810636"/>
          </a:xfrm>
        </p:spPr>
        <p:txBody>
          <a:bodyPr>
            <a:normAutofit fontScale="70000" lnSpcReduction="20000"/>
          </a:bodyPr>
          <a:lstStyle/>
          <a:p>
            <a:pPr algn="l"/>
            <a:endParaRPr lang="en-US" sz="1800" b="0" i="0" u="none" strike="noStrike" baseline="0" dirty="0">
              <a:solidFill>
                <a:srgbClr val="000000"/>
              </a:solidFill>
              <a:latin typeface="Arial" panose="020B0604020202020204" pitchFamily="34" charset="0"/>
            </a:endParaRPr>
          </a:p>
          <a:p>
            <a:pPr marL="0" indent="0">
              <a:buNone/>
            </a:pPr>
            <a:r>
              <a:rPr lang="en-US" sz="2000" b="0" i="0" u="none" strike="noStrike" baseline="0" dirty="0">
                <a:solidFill>
                  <a:srgbClr val="000000"/>
                </a:solidFill>
                <a:latin typeface="Arial" panose="020B0604020202020204" pitchFamily="34" charset="0"/>
              </a:rPr>
              <a:t>Students will participate in a three-week hybrid session with the following schedule: </a:t>
            </a:r>
          </a:p>
          <a:p>
            <a:pPr marL="0" indent="0">
              <a:buNone/>
            </a:pPr>
            <a:r>
              <a:rPr lang="en-US" sz="2000" b="0" i="0" u="none" strike="noStrike" baseline="0" dirty="0">
                <a:solidFill>
                  <a:srgbClr val="000000"/>
                </a:solidFill>
                <a:latin typeface="Arial" panose="020B0604020202020204" pitchFamily="34" charset="0"/>
              </a:rPr>
              <a:t>   </a:t>
            </a:r>
            <a:r>
              <a:rPr lang="en-US" sz="2000" b="1" i="0" u="none" strike="noStrike" baseline="0" dirty="0">
                <a:solidFill>
                  <a:srgbClr val="000000"/>
                </a:solidFill>
                <a:latin typeface="Arial" panose="020B0604020202020204" pitchFamily="34" charset="0"/>
              </a:rPr>
              <a:t>Week 1: </a:t>
            </a:r>
            <a:r>
              <a:rPr lang="en-US" sz="2000" b="0" i="0" u="none" strike="noStrike" baseline="0" dirty="0">
                <a:solidFill>
                  <a:srgbClr val="000000"/>
                </a:solidFill>
                <a:latin typeface="Arial" panose="020B0604020202020204" pitchFamily="34" charset="0"/>
              </a:rPr>
              <a:t>Intake and preparatory meetings through          </a:t>
            </a:r>
          </a:p>
          <a:p>
            <a:pPr marL="0" indent="0">
              <a:buNone/>
            </a:pPr>
            <a:r>
              <a:rPr lang="en-US" sz="2000" b="0" i="0" u="none" strike="noStrike" baseline="0" dirty="0">
                <a:solidFill>
                  <a:srgbClr val="000000"/>
                </a:solidFill>
                <a:latin typeface="Arial" panose="020B0604020202020204" pitchFamily="34" charset="0"/>
              </a:rPr>
              <a:t>                  Microsoft Teams (virtual) </a:t>
            </a:r>
          </a:p>
          <a:p>
            <a:pPr marL="0" indent="0">
              <a:buNone/>
            </a:pPr>
            <a:r>
              <a:rPr lang="en-US" sz="2000" b="0" i="0" u="none" strike="noStrike" baseline="0" dirty="0">
                <a:solidFill>
                  <a:srgbClr val="000000"/>
                </a:solidFill>
                <a:latin typeface="Arial" panose="020B0604020202020204" pitchFamily="34" charset="0"/>
              </a:rPr>
              <a:t>   </a:t>
            </a:r>
            <a:r>
              <a:rPr lang="en-US" sz="2000" b="1" i="0" u="none" strike="noStrike" baseline="0" dirty="0">
                <a:solidFill>
                  <a:srgbClr val="000000"/>
                </a:solidFill>
                <a:latin typeface="Arial" panose="020B0604020202020204" pitchFamily="34" charset="0"/>
              </a:rPr>
              <a:t>Week 2: On-campus</a:t>
            </a:r>
            <a:r>
              <a:rPr lang="en-US" sz="2000" b="0" i="0" u="none" strike="noStrike" baseline="0" dirty="0">
                <a:solidFill>
                  <a:srgbClr val="000000"/>
                </a:solidFill>
                <a:latin typeface="Arial" panose="020B0604020202020204" pitchFamily="34" charset="0"/>
              </a:rPr>
              <a:t> completion of assessments, trade  </a:t>
            </a:r>
          </a:p>
          <a:p>
            <a:pPr marL="0" indent="0">
              <a:buNone/>
            </a:pPr>
            <a:r>
              <a:rPr lang="en-US" sz="2000" dirty="0">
                <a:solidFill>
                  <a:srgbClr val="000000"/>
                </a:solidFill>
                <a:latin typeface="Arial" panose="020B0604020202020204" pitchFamily="34" charset="0"/>
              </a:rPr>
              <a:t>                  </a:t>
            </a:r>
            <a:r>
              <a:rPr lang="en-US" sz="2000" b="0" i="0" u="none" strike="noStrike" baseline="0" dirty="0">
                <a:solidFill>
                  <a:srgbClr val="000000"/>
                </a:solidFill>
                <a:latin typeface="Arial" panose="020B0604020202020204" pitchFamily="34" charset="0"/>
              </a:rPr>
              <a:t>exploration, and hands-on experiences. Students                   </a:t>
            </a:r>
          </a:p>
          <a:p>
            <a:pPr marL="0" indent="0">
              <a:buNone/>
            </a:pPr>
            <a:r>
              <a:rPr lang="en-US" sz="2000" dirty="0">
                <a:solidFill>
                  <a:srgbClr val="000000"/>
                </a:solidFill>
                <a:latin typeface="Arial" panose="020B0604020202020204" pitchFamily="34" charset="0"/>
              </a:rPr>
              <a:t>                  </a:t>
            </a:r>
            <a:r>
              <a:rPr lang="en-US" sz="2000" b="0" i="0" u="none" strike="noStrike" baseline="0" dirty="0">
                <a:solidFill>
                  <a:srgbClr val="000000"/>
                </a:solidFill>
                <a:latin typeface="Arial" panose="020B0604020202020204" pitchFamily="34" charset="0"/>
              </a:rPr>
              <a:t>register Monday morning and depart MCTI on  </a:t>
            </a:r>
          </a:p>
          <a:p>
            <a:pPr marL="0" indent="0">
              <a:buNone/>
            </a:pPr>
            <a:r>
              <a:rPr lang="en-US" sz="2000" dirty="0">
                <a:solidFill>
                  <a:srgbClr val="000000"/>
                </a:solidFill>
                <a:latin typeface="Arial" panose="020B0604020202020204" pitchFamily="34" charset="0"/>
              </a:rPr>
              <a:t>                  </a:t>
            </a:r>
            <a:r>
              <a:rPr lang="en-US" sz="2000" b="0" i="0" u="none" strike="noStrike" baseline="0" dirty="0">
                <a:solidFill>
                  <a:srgbClr val="000000"/>
                </a:solidFill>
                <a:latin typeface="Arial" panose="020B0604020202020204" pitchFamily="34" charset="0"/>
              </a:rPr>
              <a:t>Friday afternoon</a:t>
            </a:r>
          </a:p>
          <a:p>
            <a:pPr marL="0" indent="0">
              <a:buNone/>
            </a:pPr>
            <a:r>
              <a:rPr lang="en-US" sz="2000" b="0" i="0" u="none" strike="noStrike" baseline="0" dirty="0">
                <a:solidFill>
                  <a:srgbClr val="000000"/>
                </a:solidFill>
                <a:latin typeface="Arial" panose="020B0604020202020204" pitchFamily="34" charset="0"/>
              </a:rPr>
              <a:t>   </a:t>
            </a:r>
            <a:r>
              <a:rPr lang="en-US" sz="2000" b="1" i="0" u="none" strike="noStrike" baseline="0" dirty="0">
                <a:solidFill>
                  <a:srgbClr val="000000"/>
                </a:solidFill>
                <a:latin typeface="Arial" panose="020B0604020202020204" pitchFamily="34" charset="0"/>
              </a:rPr>
              <a:t>Week 3: </a:t>
            </a:r>
            <a:r>
              <a:rPr lang="en-US" sz="2000" b="0" i="0" u="none" strike="noStrike" baseline="0" dirty="0">
                <a:solidFill>
                  <a:srgbClr val="000000"/>
                </a:solidFill>
                <a:latin typeface="Arial" panose="020B0604020202020204" pitchFamily="34" charset="0"/>
              </a:rPr>
              <a:t>Virtual review of assessments results, trade   </a:t>
            </a:r>
          </a:p>
          <a:p>
            <a:pPr marL="0" indent="0">
              <a:buNone/>
            </a:pPr>
            <a:r>
              <a:rPr lang="en-US" sz="2000" b="0" i="0" u="none" strike="noStrike" baseline="0" dirty="0">
                <a:solidFill>
                  <a:srgbClr val="000000"/>
                </a:solidFill>
                <a:latin typeface="Arial" panose="020B0604020202020204" pitchFamily="34" charset="0"/>
              </a:rPr>
              <a:t>                  options, and next steps</a:t>
            </a:r>
          </a:p>
          <a:p>
            <a:pPr marL="0" indent="0">
              <a:buNone/>
            </a:pPr>
            <a:r>
              <a:rPr lang="en-US" sz="2000" b="0" i="0" u="none" strike="noStrike" baseline="0" dirty="0">
                <a:solidFill>
                  <a:srgbClr val="000000"/>
                </a:solidFill>
                <a:latin typeface="Arial" panose="020B0604020202020204" pitchFamily="34" charset="0"/>
              </a:rPr>
              <a:t>While on campus, students live independently in the MCTI dormitory. Breakfast, lunch, and dinner are provided. Evening activities are organized by MCTI Leisure Staff	</a:t>
            </a:r>
          </a:p>
          <a:p>
            <a:endParaRPr lang="en-US" dirty="0"/>
          </a:p>
        </p:txBody>
      </p:sp>
      <p:sp>
        <p:nvSpPr>
          <p:cNvPr id="5" name="Text Placeholder 4">
            <a:extLst>
              <a:ext uri="{FF2B5EF4-FFF2-40B4-BE49-F238E27FC236}">
                <a16:creationId xmlns:a16="http://schemas.microsoft.com/office/drawing/2014/main" id="{DDFC97E3-DD62-8202-E7A5-F6A3F1809768}"/>
              </a:ext>
            </a:extLst>
          </p:cNvPr>
          <p:cNvSpPr>
            <a:spLocks noGrp="1"/>
          </p:cNvSpPr>
          <p:nvPr>
            <p:ph type="body" sz="quarter" idx="3"/>
          </p:nvPr>
        </p:nvSpPr>
        <p:spPr>
          <a:xfrm>
            <a:off x="6169024" y="1690688"/>
            <a:ext cx="5183188" cy="1001076"/>
          </a:xfrm>
        </p:spPr>
        <p:txBody>
          <a:bodyPr>
            <a:normAutofit/>
          </a:bodyPr>
          <a:lstStyle/>
          <a:p>
            <a:pPr algn="ctr"/>
            <a:r>
              <a:rPr lang="en-US" sz="1800" dirty="0">
                <a:latin typeface="Arial" panose="020B0604020202020204" pitchFamily="34" charset="0"/>
                <a:cs typeface="Arial" panose="020B0604020202020204" pitchFamily="34" charset="0"/>
              </a:rPr>
              <a:t>Virtual CAS</a:t>
            </a:r>
          </a:p>
          <a:p>
            <a:r>
              <a:rPr lang="en-US" sz="1800" dirty="0">
                <a:latin typeface="Arial" panose="020B0604020202020204" pitchFamily="34" charset="0"/>
                <a:cs typeface="Arial" panose="020B0604020202020204" pitchFamily="34" charset="0"/>
              </a:rPr>
              <a:t>                         Student Request </a:t>
            </a:r>
          </a:p>
        </p:txBody>
      </p:sp>
      <p:sp>
        <p:nvSpPr>
          <p:cNvPr id="6" name="Content Placeholder 5">
            <a:extLst>
              <a:ext uri="{FF2B5EF4-FFF2-40B4-BE49-F238E27FC236}">
                <a16:creationId xmlns:a16="http://schemas.microsoft.com/office/drawing/2014/main" id="{6A90395E-5684-A257-20E3-52EA44E3B1F7}"/>
              </a:ext>
            </a:extLst>
          </p:cNvPr>
          <p:cNvSpPr>
            <a:spLocks noGrp="1"/>
          </p:cNvSpPr>
          <p:nvPr>
            <p:ph sz="quarter" idx="4"/>
          </p:nvPr>
        </p:nvSpPr>
        <p:spPr>
          <a:xfrm>
            <a:off x="6172200" y="2691764"/>
            <a:ext cx="5183188" cy="3497899"/>
          </a:xfrm>
        </p:spPr>
        <p:txBody>
          <a:bodyPr>
            <a:normAutofit fontScale="70000" lnSpcReduction="20000"/>
          </a:bodyPr>
          <a:lstStyle/>
          <a:p>
            <a:pPr algn="l"/>
            <a:endParaRPr lang="en-US" sz="1800" b="0" i="0" u="none" strike="noStrike" baseline="0" dirty="0">
              <a:solidFill>
                <a:srgbClr val="000000"/>
              </a:solidFill>
              <a:latin typeface="Arial" panose="020B0604020202020204" pitchFamily="34" charset="0"/>
            </a:endParaRPr>
          </a:p>
          <a:p>
            <a:r>
              <a:rPr lang="en-US" sz="2300" b="0" i="0" u="none" strike="noStrike" baseline="0" dirty="0">
                <a:solidFill>
                  <a:srgbClr val="000000"/>
                </a:solidFill>
                <a:latin typeface="Arial" panose="020B0604020202020204" pitchFamily="34" charset="0"/>
              </a:rPr>
              <a:t>Students work virtually with an MCTI vocational rehabilitation counselor to navigate the CAS process, including proctoring of some assessments</a:t>
            </a:r>
          </a:p>
          <a:p>
            <a:r>
              <a:rPr lang="en-US" sz="2300" b="0" i="0" u="none" strike="noStrike" baseline="0" dirty="0">
                <a:solidFill>
                  <a:srgbClr val="000000"/>
                </a:solidFill>
                <a:latin typeface="Arial" panose="020B0604020202020204" pitchFamily="34" charset="0"/>
              </a:rPr>
              <a:t>Students will complete most assessments individually at their convenience with virtual assistance and support available from counselor as needed. Some virtual meetings will be required with MCTI staff. MCTI counselor coordinates virtual meetings with student, parent/guardian, and MRS counselor</a:t>
            </a:r>
          </a:p>
          <a:p>
            <a:r>
              <a:rPr lang="en-US" sz="2300" b="0" i="0" u="none" strike="noStrike" baseline="0" dirty="0">
                <a:solidFill>
                  <a:srgbClr val="000000"/>
                </a:solidFill>
                <a:latin typeface="Arial" panose="020B0604020202020204" pitchFamily="34" charset="0"/>
              </a:rPr>
              <a:t>Virtual CAS offers more flexibility with scheduling for students and does not require the student to come to MCTI’s campus during the process. Students must have access to a computer with a webcam and microphone, as well as reliable internet connection 	</a:t>
            </a:r>
          </a:p>
          <a:p>
            <a:endParaRPr lang="en-US" dirty="0"/>
          </a:p>
        </p:txBody>
      </p:sp>
    </p:spTree>
    <p:extLst>
      <p:ext uri="{BB962C8B-B14F-4D97-AF65-F5344CB8AC3E}">
        <p14:creationId xmlns:p14="http://schemas.microsoft.com/office/powerpoint/2010/main" val="692004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7845FB-5B5C-8A29-F09D-069470EC8CA4}"/>
              </a:ext>
            </a:extLst>
          </p:cNvPr>
          <p:cNvSpPr>
            <a:spLocks noGrp="1"/>
          </p:cNvSpPr>
          <p:nvPr>
            <p:ph type="title"/>
          </p:nvPr>
        </p:nvSpPr>
        <p:spPr>
          <a:xfrm>
            <a:off x="1136397" y="502021"/>
            <a:ext cx="4959603" cy="1642969"/>
          </a:xfrm>
        </p:spPr>
        <p:txBody>
          <a:bodyPr anchor="b">
            <a:normAutofit/>
          </a:bodyPr>
          <a:lstStyle/>
          <a:p>
            <a:r>
              <a:rPr lang="en-US" sz="3700">
                <a:latin typeface="Arial" panose="020B0604020202020204" pitchFamily="34" charset="0"/>
                <a:cs typeface="Arial" panose="020B0604020202020204" pitchFamily="34" charset="0"/>
              </a:rPr>
              <a:t>Integrated Trade Remediation Services </a:t>
            </a:r>
          </a:p>
        </p:txBody>
      </p:sp>
      <p:sp>
        <p:nvSpPr>
          <p:cNvPr id="3" name="Content Placeholder 2">
            <a:extLst>
              <a:ext uri="{FF2B5EF4-FFF2-40B4-BE49-F238E27FC236}">
                <a16:creationId xmlns:a16="http://schemas.microsoft.com/office/drawing/2014/main" id="{BBA12EF2-0E19-C906-F9FD-053A599F101C}"/>
              </a:ext>
            </a:extLst>
          </p:cNvPr>
          <p:cNvSpPr>
            <a:spLocks noGrp="1"/>
          </p:cNvSpPr>
          <p:nvPr>
            <p:ph idx="1"/>
          </p:nvPr>
        </p:nvSpPr>
        <p:spPr>
          <a:xfrm>
            <a:off x="1136397" y="2418408"/>
            <a:ext cx="4959603" cy="3522569"/>
          </a:xfrm>
        </p:spPr>
        <p:txBody>
          <a:bodyPr anchor="t">
            <a:normAutofit/>
          </a:bodyPr>
          <a:lstStyle/>
          <a:p>
            <a:r>
              <a:rPr lang="en-US" sz="1900" dirty="0">
                <a:latin typeface="Arial" panose="020B0604020202020204" pitchFamily="34" charset="0"/>
                <a:cs typeface="Arial" panose="020B0604020202020204" pitchFamily="34" charset="0"/>
              </a:rPr>
              <a:t>Has replaced the Step-Up program</a:t>
            </a:r>
          </a:p>
          <a:p>
            <a:r>
              <a:rPr lang="en-US" sz="1900" dirty="0">
                <a:latin typeface="Arial" panose="020B0604020202020204" pitchFamily="34" charset="0"/>
                <a:cs typeface="Arial" panose="020B0604020202020204" pitchFamily="34" charset="0"/>
              </a:rPr>
              <a:t>Remediation for academic skills such as math, reading and measuring is integrated directly into the first and continuing terms of a student’s trade training</a:t>
            </a:r>
          </a:p>
          <a:p>
            <a:r>
              <a:rPr lang="en-US" sz="1900" dirty="0">
                <a:latin typeface="Arial" panose="020B0604020202020204" pitchFamily="34" charset="0"/>
                <a:cs typeface="Arial" panose="020B0604020202020204" pitchFamily="34" charset="0"/>
              </a:rPr>
              <a:t>Taught by trade and pre-vocational instructors</a:t>
            </a:r>
          </a:p>
          <a:p>
            <a:r>
              <a:rPr lang="en-US" sz="1900" dirty="0">
                <a:latin typeface="Arial" panose="020B0604020202020204" pitchFamily="34" charset="0"/>
                <a:cs typeface="Arial" panose="020B0604020202020204" pitchFamily="34" charset="0"/>
              </a:rPr>
              <a:t>Skills taught are directly related to meet trade curriculum expectations </a:t>
            </a:r>
          </a:p>
          <a:p>
            <a:r>
              <a:rPr lang="en-US" sz="1900" dirty="0">
                <a:latin typeface="Arial" panose="020B0604020202020204" pitchFamily="34" charset="0"/>
                <a:cs typeface="Arial" panose="020B0604020202020204" pitchFamily="34" charset="0"/>
              </a:rPr>
              <a:t>Assists in determining a student’s success for additional terms </a:t>
            </a:r>
          </a:p>
        </p:txBody>
      </p:sp>
      <p:pic>
        <p:nvPicPr>
          <p:cNvPr id="16" name="Graphic 6" descr="Classroom">
            <a:extLst>
              <a:ext uri="{FF2B5EF4-FFF2-40B4-BE49-F238E27FC236}">
                <a16:creationId xmlns:a16="http://schemas.microsoft.com/office/drawing/2014/main" id="{938BC758-CF1B-0646-B265-FC51CBF674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12442" y="621610"/>
            <a:ext cx="5201023" cy="5201023"/>
          </a:xfrm>
          <a:prstGeom prst="rect">
            <a:avLst/>
          </a:prstGeom>
        </p:spPr>
      </p:pic>
      <p:sp>
        <p:nvSpPr>
          <p:cNvPr id="17" name="Rectangle 11">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056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CE8B8-3725-402E-9742-3A0C7D92B5FA}"/>
              </a:ext>
            </a:extLst>
          </p:cNvPr>
          <p:cNvSpPr>
            <a:spLocks noGrp="1"/>
          </p:cNvSpPr>
          <p:nvPr>
            <p:ph type="title"/>
          </p:nvPr>
        </p:nvSpPr>
        <p:spPr/>
        <p:txBody>
          <a:bodyPr/>
          <a:lstStyle/>
          <a:p>
            <a:pPr algn="ctr"/>
            <a:r>
              <a:rPr lang="en-US" sz="4000" dirty="0">
                <a:latin typeface="Arial" panose="020B0604020202020204" pitchFamily="34" charset="0"/>
                <a:cs typeface="Arial" panose="020B0604020202020204" pitchFamily="34" charset="0"/>
              </a:rPr>
              <a:t>Michigan Career &amp; Technical Institute</a:t>
            </a:r>
            <a:br>
              <a:rPr lang="en-US" dirty="0">
                <a:latin typeface="Arial" panose="020B0604020202020204" pitchFamily="34" charset="0"/>
                <a:cs typeface="Arial" panose="020B0604020202020204" pitchFamily="34" charset="0"/>
              </a:rPr>
            </a:br>
            <a:r>
              <a:rPr lang="en-US" sz="3500" dirty="0">
                <a:latin typeface="Arial" panose="020B0604020202020204" pitchFamily="34" charset="0"/>
                <a:cs typeface="Arial" panose="020B0604020202020204" pitchFamily="34" charset="0"/>
              </a:rPr>
              <a:t>12 Vocational Training Programs</a:t>
            </a:r>
          </a:p>
        </p:txBody>
      </p:sp>
      <p:sp>
        <p:nvSpPr>
          <p:cNvPr id="5" name="Content Placeholder 4">
            <a:extLst>
              <a:ext uri="{FF2B5EF4-FFF2-40B4-BE49-F238E27FC236}">
                <a16:creationId xmlns:a16="http://schemas.microsoft.com/office/drawing/2014/main" id="{F9E69CD0-5A51-453A-9B95-D69BCD03930E}"/>
              </a:ext>
            </a:extLst>
          </p:cNvPr>
          <p:cNvSpPr>
            <a:spLocks noGrp="1"/>
          </p:cNvSpPr>
          <p:nvPr>
            <p:ph sz="half" idx="1"/>
          </p:nvPr>
        </p:nvSpPr>
        <p:spPr>
          <a:xfrm>
            <a:off x="807244" y="1825625"/>
            <a:ext cx="5181600" cy="4351338"/>
          </a:xfrm>
        </p:spPr>
        <p:txBody>
          <a:bodyPr/>
          <a:lstStyle/>
          <a:p>
            <a:pPr marL="0" indent="0">
              <a:lnSpc>
                <a:spcPct val="100000"/>
              </a:lnSpc>
              <a:buNone/>
            </a:pPr>
            <a:r>
              <a:rPr lang="en-US" dirty="0"/>
              <a:t>  Automotive Technology</a:t>
            </a:r>
          </a:p>
          <a:p>
            <a:pPr marL="0" indent="0">
              <a:lnSpc>
                <a:spcPct val="100000"/>
              </a:lnSpc>
              <a:buNone/>
            </a:pPr>
            <a:r>
              <a:rPr lang="en-US" dirty="0"/>
              <a:t>  Cabinetmaking/Millwork</a:t>
            </a:r>
          </a:p>
          <a:p>
            <a:pPr marL="0" indent="0">
              <a:lnSpc>
                <a:spcPct val="100000"/>
              </a:lnSpc>
              <a:buNone/>
            </a:pPr>
            <a:r>
              <a:rPr lang="en-US" dirty="0"/>
              <a:t>  Certified Nurse Assistant</a:t>
            </a:r>
          </a:p>
          <a:p>
            <a:pPr marL="0" indent="0">
              <a:lnSpc>
                <a:spcPct val="100000"/>
              </a:lnSpc>
              <a:buNone/>
            </a:pPr>
            <a:r>
              <a:rPr lang="en-US" dirty="0"/>
              <a:t>  Commercial Printing</a:t>
            </a:r>
          </a:p>
          <a:p>
            <a:pPr marL="0" indent="0">
              <a:lnSpc>
                <a:spcPct val="100000"/>
              </a:lnSpc>
              <a:buNone/>
            </a:pPr>
            <a:r>
              <a:rPr lang="en-US" dirty="0"/>
              <a:t>  Culinary Arts</a:t>
            </a:r>
          </a:p>
          <a:p>
            <a:pPr marL="0" indent="0">
              <a:lnSpc>
                <a:spcPct val="100000"/>
              </a:lnSpc>
              <a:buNone/>
            </a:pPr>
            <a:r>
              <a:rPr lang="en-US" dirty="0"/>
              <a:t>  Custodial</a:t>
            </a:r>
          </a:p>
        </p:txBody>
      </p:sp>
      <p:sp>
        <p:nvSpPr>
          <p:cNvPr id="6" name="Content Placeholder 5">
            <a:extLst>
              <a:ext uri="{FF2B5EF4-FFF2-40B4-BE49-F238E27FC236}">
                <a16:creationId xmlns:a16="http://schemas.microsoft.com/office/drawing/2014/main" id="{E074814F-1F07-493E-8651-9198C2971971}"/>
              </a:ext>
            </a:extLst>
          </p:cNvPr>
          <p:cNvSpPr>
            <a:spLocks noGrp="1"/>
          </p:cNvSpPr>
          <p:nvPr>
            <p:ph sz="half" idx="2"/>
          </p:nvPr>
        </p:nvSpPr>
        <p:spPr>
          <a:xfrm>
            <a:off x="7171442" y="1825625"/>
            <a:ext cx="5181600" cy="4351338"/>
          </a:xfrm>
        </p:spPr>
        <p:txBody>
          <a:bodyPr/>
          <a:lstStyle/>
          <a:p>
            <a:pPr marL="0" indent="0">
              <a:lnSpc>
                <a:spcPct val="100000"/>
              </a:lnSpc>
              <a:buNone/>
            </a:pPr>
            <a:r>
              <a:rPr lang="en-US" dirty="0"/>
              <a:t>  Grounds Maintenance</a:t>
            </a:r>
          </a:p>
          <a:p>
            <a:pPr marL="0" indent="0">
              <a:lnSpc>
                <a:spcPct val="100000"/>
              </a:lnSpc>
              <a:buNone/>
            </a:pPr>
            <a:r>
              <a:rPr lang="en-US" dirty="0"/>
              <a:t>  Industrial Electronics</a:t>
            </a:r>
          </a:p>
          <a:p>
            <a:pPr marL="0" indent="0">
              <a:lnSpc>
                <a:spcPct val="100000"/>
              </a:lnSpc>
              <a:buNone/>
            </a:pPr>
            <a:r>
              <a:rPr lang="en-US" dirty="0"/>
              <a:t>  Information Technology</a:t>
            </a:r>
          </a:p>
          <a:p>
            <a:pPr marL="0" indent="0">
              <a:lnSpc>
                <a:spcPct val="100000"/>
              </a:lnSpc>
              <a:buNone/>
            </a:pPr>
            <a:r>
              <a:rPr lang="en-US" dirty="0"/>
              <a:t>  Machine Technology</a:t>
            </a:r>
          </a:p>
          <a:p>
            <a:pPr marL="0" indent="0">
              <a:lnSpc>
                <a:spcPct val="100000"/>
              </a:lnSpc>
              <a:buNone/>
            </a:pPr>
            <a:r>
              <a:rPr lang="en-US" dirty="0"/>
              <a:t>  Pharmacy Technician</a:t>
            </a:r>
          </a:p>
          <a:p>
            <a:pPr marL="0" indent="0">
              <a:lnSpc>
                <a:spcPct val="100000"/>
              </a:lnSpc>
              <a:buNone/>
            </a:pPr>
            <a:r>
              <a:rPr lang="en-US" dirty="0"/>
              <a:t>  Retail Marketing</a:t>
            </a:r>
          </a:p>
          <a:p>
            <a:endParaRPr lang="en-US" dirty="0"/>
          </a:p>
        </p:txBody>
      </p:sp>
      <p:pic>
        <p:nvPicPr>
          <p:cNvPr id="8" name="Graphic 7" descr="Car outline">
            <a:extLst>
              <a:ext uri="{FF2B5EF4-FFF2-40B4-BE49-F238E27FC236}">
                <a16:creationId xmlns:a16="http://schemas.microsoft.com/office/drawing/2014/main" id="{ABDCAE41-2BEB-4387-9008-3F499915AEF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0531" y="1809850"/>
            <a:ext cx="558306" cy="558306"/>
          </a:xfrm>
          <a:prstGeom prst="rect">
            <a:avLst/>
          </a:prstGeom>
        </p:spPr>
      </p:pic>
      <p:pic>
        <p:nvPicPr>
          <p:cNvPr id="10" name="Graphic 9" descr="Hammer with solid fill">
            <a:extLst>
              <a:ext uri="{FF2B5EF4-FFF2-40B4-BE49-F238E27FC236}">
                <a16:creationId xmlns:a16="http://schemas.microsoft.com/office/drawing/2014/main" id="{F112BDA3-9717-4344-A198-46AA2CD02D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9237" y="2480576"/>
            <a:ext cx="497264" cy="457200"/>
          </a:xfrm>
          <a:prstGeom prst="rect">
            <a:avLst/>
          </a:prstGeom>
        </p:spPr>
      </p:pic>
      <p:pic>
        <p:nvPicPr>
          <p:cNvPr id="12" name="Graphic 11" descr="Medical outline">
            <a:extLst>
              <a:ext uri="{FF2B5EF4-FFF2-40B4-BE49-F238E27FC236}">
                <a16:creationId xmlns:a16="http://schemas.microsoft.com/office/drawing/2014/main" id="{06185E11-D901-429D-A381-E866DC1061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4513" y="2998902"/>
            <a:ext cx="457200" cy="457200"/>
          </a:xfrm>
          <a:prstGeom prst="rect">
            <a:avLst/>
          </a:prstGeom>
        </p:spPr>
      </p:pic>
      <p:pic>
        <p:nvPicPr>
          <p:cNvPr id="19" name="Graphic 18" descr="Mop and bucket outline">
            <a:extLst>
              <a:ext uri="{FF2B5EF4-FFF2-40B4-BE49-F238E27FC236}">
                <a16:creationId xmlns:a16="http://schemas.microsoft.com/office/drawing/2014/main" id="{A737D48A-6AC8-482C-9DF3-EF68E645EAD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90001" y="4675021"/>
            <a:ext cx="484302" cy="484302"/>
          </a:xfrm>
          <a:prstGeom prst="rect">
            <a:avLst/>
          </a:prstGeom>
        </p:spPr>
      </p:pic>
      <p:pic>
        <p:nvPicPr>
          <p:cNvPr id="20" name="Picture 15" descr="Plant With Roots with solid fill">
            <a:extLst>
              <a:ext uri="{FF2B5EF4-FFF2-40B4-BE49-F238E27FC236}">
                <a16:creationId xmlns:a16="http://schemas.microsoft.com/office/drawing/2014/main" id="{A57E7EFF-879E-4302-BC33-C3491305D606}"/>
              </a:ext>
            </a:extLst>
          </p:cNvPr>
          <p:cNvPicPr>
            <a:picLocks noChangeAspect="1" noChangeArrowheads="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bwMode="auto">
          <a:xfrm>
            <a:off x="6886223" y="1919109"/>
            <a:ext cx="391082" cy="391082"/>
          </a:xfrm>
          <a:prstGeom prst="rect">
            <a:avLst/>
          </a:prstGeom>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5">
            <a:extLst>
              <a:ext uri="{FF2B5EF4-FFF2-40B4-BE49-F238E27FC236}">
                <a16:creationId xmlns:a16="http://schemas.microsoft.com/office/drawing/2014/main" id="{580BB139-9483-46AE-93E8-240C93D9A1B3}"/>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6853164" y="2445128"/>
            <a:ext cx="457200" cy="46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raphic 22" descr="Laptop with solid fill">
            <a:extLst>
              <a:ext uri="{FF2B5EF4-FFF2-40B4-BE49-F238E27FC236}">
                <a16:creationId xmlns:a16="http://schemas.microsoft.com/office/drawing/2014/main" id="{ECCC9C8A-7CCC-453E-854B-2D1A7881175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847860" y="2983637"/>
            <a:ext cx="457200" cy="457200"/>
          </a:xfrm>
          <a:prstGeom prst="rect">
            <a:avLst/>
          </a:prstGeom>
        </p:spPr>
      </p:pic>
      <p:pic>
        <p:nvPicPr>
          <p:cNvPr id="25" name="Graphic 24" descr="Crop with solid fill">
            <a:extLst>
              <a:ext uri="{FF2B5EF4-FFF2-40B4-BE49-F238E27FC236}">
                <a16:creationId xmlns:a16="http://schemas.microsoft.com/office/drawing/2014/main" id="{2EEE41B1-B3B2-4A37-B212-2C314C213E8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74513" y="3448538"/>
            <a:ext cx="577392" cy="577392"/>
          </a:xfrm>
          <a:prstGeom prst="rect">
            <a:avLst/>
          </a:prstGeom>
        </p:spPr>
      </p:pic>
      <p:pic>
        <p:nvPicPr>
          <p:cNvPr id="31" name="Graphic 30" descr="Welder male with solid fill">
            <a:extLst>
              <a:ext uri="{FF2B5EF4-FFF2-40B4-BE49-F238E27FC236}">
                <a16:creationId xmlns:a16="http://schemas.microsoft.com/office/drawing/2014/main" id="{7133CA5B-12A9-4153-A1D5-2D4692899A5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849113" y="3528037"/>
            <a:ext cx="533399" cy="533399"/>
          </a:xfrm>
          <a:prstGeom prst="rect">
            <a:avLst/>
          </a:prstGeom>
        </p:spPr>
      </p:pic>
      <p:pic>
        <p:nvPicPr>
          <p:cNvPr id="33" name="Graphic 32" descr="Medicine outline">
            <a:extLst>
              <a:ext uri="{FF2B5EF4-FFF2-40B4-BE49-F238E27FC236}">
                <a16:creationId xmlns:a16="http://schemas.microsoft.com/office/drawing/2014/main" id="{16F9439B-29C5-4D78-95AA-2105075C8E03}"/>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845632" y="4074066"/>
            <a:ext cx="536880" cy="536880"/>
          </a:xfrm>
          <a:prstGeom prst="rect">
            <a:avLst/>
          </a:prstGeom>
        </p:spPr>
      </p:pic>
      <p:pic>
        <p:nvPicPr>
          <p:cNvPr id="35" name="Graphic 34" descr="Register outline">
            <a:extLst>
              <a:ext uri="{FF2B5EF4-FFF2-40B4-BE49-F238E27FC236}">
                <a16:creationId xmlns:a16="http://schemas.microsoft.com/office/drawing/2014/main" id="{4AD10030-C469-4A6D-B906-F7E7A3AEEC8F}"/>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853164" y="4710458"/>
            <a:ext cx="432791" cy="432791"/>
          </a:xfrm>
          <a:prstGeom prst="rect">
            <a:avLst/>
          </a:prstGeom>
        </p:spPr>
      </p:pic>
      <p:pic>
        <p:nvPicPr>
          <p:cNvPr id="38" name="Graphic 37" descr="Whisk outline">
            <a:extLst>
              <a:ext uri="{FF2B5EF4-FFF2-40B4-BE49-F238E27FC236}">
                <a16:creationId xmlns:a16="http://schemas.microsoft.com/office/drawing/2014/main" id="{F547C194-1C3C-4DD9-BB0D-792075EFC0CF}"/>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328106" y="4097629"/>
            <a:ext cx="577392" cy="577392"/>
          </a:xfrm>
          <a:prstGeom prst="rect">
            <a:avLst/>
          </a:prstGeom>
        </p:spPr>
      </p:pic>
    </p:spTree>
    <p:extLst>
      <p:ext uri="{BB962C8B-B14F-4D97-AF65-F5344CB8AC3E}">
        <p14:creationId xmlns:p14="http://schemas.microsoft.com/office/powerpoint/2010/main" val="2324067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tree, grass, sky, outdoor&#10;&#10;Description automatically generated">
            <a:extLst>
              <a:ext uri="{FF2B5EF4-FFF2-40B4-BE49-F238E27FC236}">
                <a16:creationId xmlns:a16="http://schemas.microsoft.com/office/drawing/2014/main" id="{0B1289A6-553A-2208-C1FA-2F24988FC703}"/>
              </a:ext>
            </a:extLst>
          </p:cNvPr>
          <p:cNvPicPr>
            <a:picLocks noChangeAspect="1"/>
          </p:cNvPicPr>
          <p:nvPr/>
        </p:nvPicPr>
        <p:blipFill rotWithShape="1">
          <a:blip r:embed="rId2">
            <a:extLst>
              <a:ext uri="{28A0092B-C50C-407E-A947-70E740481C1C}">
                <a14:useLocalDpi xmlns:a14="http://schemas.microsoft.com/office/drawing/2010/main" val="0"/>
              </a:ext>
            </a:extLst>
          </a:blip>
          <a:srcRect r="356" b="-2"/>
          <a:stretch/>
        </p:blipFill>
        <p:spPr>
          <a:xfrm>
            <a:off x="0" y="10"/>
            <a:ext cx="9141744" cy="6857990"/>
          </a:xfrm>
          <a:custGeom>
            <a:avLst/>
            <a:gdLst/>
            <a:ahLst/>
            <a:cxnLst/>
            <a:rect l="l" t="t" r="r" b="b"/>
            <a:pathLst>
              <a:path w="9141744" h="6863485">
                <a:moveTo>
                  <a:pt x="0" y="0"/>
                </a:moveTo>
                <a:lnTo>
                  <a:pt x="5963051" y="0"/>
                </a:lnTo>
                <a:lnTo>
                  <a:pt x="9141744" y="6863485"/>
                </a:lnTo>
                <a:lnTo>
                  <a:pt x="0" y="6863485"/>
                </a:lnTo>
                <a:lnTo>
                  <a:pt x="0" y="0"/>
                </a:lnTo>
                <a:close/>
              </a:path>
            </a:pathLst>
          </a:custGeom>
        </p:spPr>
      </p:pic>
      <p:sp>
        <p:nvSpPr>
          <p:cNvPr id="68" name="Rectangle 67">
            <a:extLst>
              <a:ext uri="{FF2B5EF4-FFF2-40B4-BE49-F238E27FC236}">
                <a16:creationId xmlns:a16="http://schemas.microsoft.com/office/drawing/2014/main" id="{89AC137A-F7D0-43CC-A46F-113F475E4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651" y="1435100"/>
            <a:ext cx="4700016" cy="3987800"/>
          </a:xfrm>
          <a:prstGeom prst="rect">
            <a:avLst/>
          </a:prstGeom>
          <a:solidFill>
            <a:schemeClr val="tx1">
              <a:lumMod val="85000"/>
              <a:lumOff val="15000"/>
              <a:alpha val="88000"/>
            </a:schemeClr>
          </a:solidFill>
          <a:ln w="139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F42934-2E03-74B3-251E-C4E0D6A06887}"/>
              </a:ext>
            </a:extLst>
          </p:cNvPr>
          <p:cNvSpPr>
            <a:spLocks noGrp="1"/>
          </p:cNvSpPr>
          <p:nvPr>
            <p:ph type="title"/>
          </p:nvPr>
        </p:nvSpPr>
        <p:spPr>
          <a:xfrm>
            <a:off x="1178276" y="1784858"/>
            <a:ext cx="3990624" cy="922528"/>
          </a:xfrm>
        </p:spPr>
        <p:txBody>
          <a:bodyPr>
            <a:normAutofit/>
          </a:bodyPr>
          <a:lstStyle/>
          <a:p>
            <a:r>
              <a:rPr lang="en-US" sz="3600" dirty="0">
                <a:solidFill>
                  <a:schemeClr val="bg1"/>
                </a:solidFill>
                <a:latin typeface="Arial" panose="020B0604020202020204" pitchFamily="34" charset="0"/>
                <a:cs typeface="Arial" panose="020B0604020202020204" pitchFamily="34" charset="0"/>
              </a:rPr>
              <a:t>   What is MCTI?</a:t>
            </a:r>
          </a:p>
        </p:txBody>
      </p:sp>
      <p:sp>
        <p:nvSpPr>
          <p:cNvPr id="3" name="Content Placeholder 2">
            <a:extLst>
              <a:ext uri="{FF2B5EF4-FFF2-40B4-BE49-F238E27FC236}">
                <a16:creationId xmlns:a16="http://schemas.microsoft.com/office/drawing/2014/main" id="{1E6D0E85-99CB-4FC6-3E15-C1E849F3C5B0}"/>
              </a:ext>
            </a:extLst>
          </p:cNvPr>
          <p:cNvSpPr>
            <a:spLocks noGrp="1"/>
          </p:cNvSpPr>
          <p:nvPr>
            <p:ph idx="1"/>
          </p:nvPr>
        </p:nvSpPr>
        <p:spPr>
          <a:xfrm>
            <a:off x="1178276" y="2565400"/>
            <a:ext cx="3990624" cy="2730500"/>
          </a:xfrm>
        </p:spPr>
        <p:txBody>
          <a:bodyPr>
            <a:noAutofit/>
          </a:bodyPr>
          <a:lstStyle/>
          <a:p>
            <a:r>
              <a:rPr lang="en-US" sz="1600" dirty="0">
                <a:solidFill>
                  <a:schemeClr val="bg1"/>
                </a:solidFill>
                <a:latin typeface="Arial" panose="020B0604020202020204" pitchFamily="34" charset="0"/>
                <a:cs typeface="Arial" panose="020B0604020202020204" pitchFamily="34" charset="0"/>
              </a:rPr>
              <a:t>Accredited postsecondary institution that provides Career and Technical Education</a:t>
            </a:r>
          </a:p>
          <a:p>
            <a:pPr lvl="1"/>
            <a:r>
              <a:rPr lang="en-US" sz="1600" dirty="0">
                <a:solidFill>
                  <a:schemeClr val="bg1"/>
                </a:solidFill>
                <a:latin typeface="Arial" panose="020B0604020202020204" pitchFamily="34" charset="0"/>
                <a:cs typeface="Arial" panose="020B0604020202020204" pitchFamily="34" charset="0"/>
              </a:rPr>
              <a:t>Career Assessment Services</a:t>
            </a:r>
          </a:p>
          <a:p>
            <a:pPr lvl="1"/>
            <a:r>
              <a:rPr lang="en-US" sz="1600" dirty="0">
                <a:solidFill>
                  <a:schemeClr val="bg1"/>
                </a:solidFill>
                <a:latin typeface="Arial" panose="020B0604020202020204" pitchFamily="34" charset="0"/>
                <a:cs typeface="Arial" panose="020B0604020202020204" pitchFamily="34" charset="0"/>
              </a:rPr>
              <a:t>12 Trades</a:t>
            </a:r>
          </a:p>
          <a:p>
            <a:r>
              <a:rPr lang="en-US" sz="1600" dirty="0">
                <a:solidFill>
                  <a:schemeClr val="bg1"/>
                </a:solidFill>
                <a:latin typeface="Arial" panose="020B0604020202020204" pitchFamily="34" charset="0"/>
                <a:cs typeface="Arial" panose="020B0604020202020204" pitchFamily="34" charset="0"/>
              </a:rPr>
              <a:t>Designed for students with disabilities</a:t>
            </a:r>
          </a:p>
          <a:p>
            <a:r>
              <a:rPr lang="en-US" sz="1600" dirty="0">
                <a:solidFill>
                  <a:schemeClr val="bg1"/>
                </a:solidFill>
                <a:latin typeface="Arial" panose="020B0604020202020204" pitchFamily="34" charset="0"/>
                <a:cs typeface="Arial" panose="020B0604020202020204" pitchFamily="34" charset="0"/>
              </a:rPr>
              <a:t>Located on Pine Lake in Plainwell, MI</a:t>
            </a:r>
          </a:p>
          <a:p>
            <a:pPr lvl="1"/>
            <a:r>
              <a:rPr lang="en-US" sz="1600" dirty="0">
                <a:solidFill>
                  <a:schemeClr val="bg1"/>
                </a:solidFill>
                <a:latin typeface="Arial" panose="020B0604020202020204" pitchFamily="34" charset="0"/>
                <a:cs typeface="Arial" panose="020B0604020202020204" pitchFamily="34" charset="0"/>
              </a:rPr>
              <a:t>Halfway between Kalamazoo and Grand Rapids</a:t>
            </a:r>
          </a:p>
        </p:txBody>
      </p:sp>
      <p:pic>
        <p:nvPicPr>
          <p:cNvPr id="4" name="Picture 4" descr="A map of the world&#10;&#10;Description automatically generated with low confidence">
            <a:extLst>
              <a:ext uri="{FF2B5EF4-FFF2-40B4-BE49-F238E27FC236}">
                <a16:creationId xmlns:a16="http://schemas.microsoft.com/office/drawing/2014/main" id="{8998E840-F1C6-2066-4E6C-6D7C9A9ACE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12" r="7114"/>
          <a:stretch/>
        </p:blipFill>
        <p:spPr bwMode="auto">
          <a:xfrm>
            <a:off x="5790371"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4" name="Star: 5 Points 13">
            <a:extLst>
              <a:ext uri="{FF2B5EF4-FFF2-40B4-BE49-F238E27FC236}">
                <a16:creationId xmlns:a16="http://schemas.microsoft.com/office/drawing/2014/main" id="{D108A023-E002-706B-8487-EEFCEF01BA2F}"/>
              </a:ext>
            </a:extLst>
          </p:cNvPr>
          <p:cNvSpPr/>
          <p:nvPr/>
        </p:nvSpPr>
        <p:spPr>
          <a:xfrm>
            <a:off x="9639830" y="5510365"/>
            <a:ext cx="381000" cy="380999"/>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2607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09FA789-117C-46AD-A9C7-5FAF55559FCC}"/>
              </a:ext>
            </a:extLst>
          </p:cNvPr>
          <p:cNvSpPr>
            <a:spLocks noGrp="1"/>
          </p:cNvSpPr>
          <p:nvPr>
            <p:ph type="title"/>
          </p:nvPr>
        </p:nvSpPr>
        <p:spPr>
          <a:xfrm>
            <a:off x="838200" y="557189"/>
            <a:ext cx="3374136" cy="5567891"/>
          </a:xfrm>
        </p:spPr>
        <p:txBody>
          <a:bodyPr>
            <a:normAutofit/>
          </a:bodyPr>
          <a:lstStyle/>
          <a:p>
            <a:r>
              <a:rPr lang="en-US" sz="5200" dirty="0">
                <a:latin typeface="Arial" panose="020B0604020202020204" pitchFamily="34" charset="0"/>
                <a:cs typeface="Arial" panose="020B0604020202020204" pitchFamily="34" charset="0"/>
              </a:rPr>
              <a:t>Training Programs </a:t>
            </a:r>
          </a:p>
        </p:txBody>
      </p:sp>
      <p:graphicFrame>
        <p:nvGraphicFramePr>
          <p:cNvPr id="10" name="Content Placeholder 5">
            <a:extLst>
              <a:ext uri="{FF2B5EF4-FFF2-40B4-BE49-F238E27FC236}">
                <a16:creationId xmlns:a16="http://schemas.microsoft.com/office/drawing/2014/main" id="{F552600D-B405-459F-8B86-210D71C7E38A}"/>
              </a:ext>
            </a:extLst>
          </p:cNvPr>
          <p:cNvGraphicFramePr>
            <a:graphicFrameLocks noGrp="1"/>
          </p:cNvGraphicFramePr>
          <p:nvPr>
            <p:ph idx="1"/>
            <p:extLst>
              <p:ext uri="{D42A27DB-BD31-4B8C-83A1-F6EECF244321}">
                <p14:modId xmlns:p14="http://schemas.microsoft.com/office/powerpoint/2010/main" val="2099237407"/>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829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112A05-62A6-4BFA-907C-350F0EDBE848}"/>
              </a:ext>
            </a:extLst>
          </p:cNvPr>
          <p:cNvSpPr>
            <a:spLocks noGrp="1"/>
          </p:cNvSpPr>
          <p:nvPr>
            <p:ph type="title"/>
          </p:nvPr>
        </p:nvSpPr>
        <p:spPr>
          <a:xfrm>
            <a:off x="448056" y="74165"/>
            <a:ext cx="4922338" cy="1325563"/>
          </a:xfrm>
        </p:spPr>
        <p:txBody>
          <a:bodyPr vert="horz" lIns="91440" tIns="45720" rIns="91440" bIns="45720" rtlCol="0" anchor="ctr">
            <a:normAutofit/>
          </a:bodyPr>
          <a:lstStyle/>
          <a:p>
            <a:r>
              <a:rPr lang="en-US" sz="3400" kern="1200" dirty="0">
                <a:solidFill>
                  <a:schemeClr val="tx1"/>
                </a:solidFill>
                <a:latin typeface="Arial" panose="020B0604020202020204" pitchFamily="34" charset="0"/>
                <a:cs typeface="Arial" panose="020B0604020202020204" pitchFamily="34" charset="0"/>
              </a:rPr>
              <a:t>Automotive Technology</a:t>
            </a:r>
          </a:p>
        </p:txBody>
      </p:sp>
      <p:pic>
        <p:nvPicPr>
          <p:cNvPr id="7" name="Content Placeholder 6">
            <a:extLst>
              <a:ext uri="{FF2B5EF4-FFF2-40B4-BE49-F238E27FC236}">
                <a16:creationId xmlns:a16="http://schemas.microsoft.com/office/drawing/2014/main" id="{966AE2DA-7D75-4228-93A7-ADF1295F22F9}"/>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10902" r="17762" b="-1"/>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sp>
        <p:nvSpPr>
          <p:cNvPr id="6" name="Content Placeholder 5">
            <a:extLst>
              <a:ext uri="{FF2B5EF4-FFF2-40B4-BE49-F238E27FC236}">
                <a16:creationId xmlns:a16="http://schemas.microsoft.com/office/drawing/2014/main" id="{7C65DA5D-2D48-4726-9DEC-0B29E7FEF718}"/>
              </a:ext>
            </a:extLst>
          </p:cNvPr>
          <p:cNvSpPr>
            <a:spLocks noGrp="1"/>
          </p:cNvSpPr>
          <p:nvPr>
            <p:ph sz="half" idx="2"/>
          </p:nvPr>
        </p:nvSpPr>
        <p:spPr>
          <a:xfrm>
            <a:off x="128016" y="1399729"/>
            <a:ext cx="5242378" cy="5287584"/>
          </a:xfrm>
        </p:spPr>
        <p:txBody>
          <a:bodyPr vert="horz" lIns="91440" tIns="45720" rIns="91440" bIns="45720" rtlCol="0">
            <a:normAutofit/>
          </a:bodyPr>
          <a:lstStyle/>
          <a:p>
            <a:r>
              <a:rPr lang="en-US" sz="1800" dirty="0">
                <a:latin typeface="Arial" panose="020B0604020202020204" pitchFamily="34" charset="0"/>
                <a:cs typeface="Arial" panose="020B0604020202020204" pitchFamily="34" charset="0"/>
              </a:rPr>
              <a:t>Up to 6 terms depending on student skills, abilities, and interests</a:t>
            </a:r>
          </a:p>
          <a:p>
            <a:r>
              <a:rPr lang="en-US" sz="1800" i="0" dirty="0">
                <a:solidFill>
                  <a:srgbClr val="353535"/>
                </a:solidFill>
                <a:effectLst/>
                <a:latin typeface="Arial" panose="020B0604020202020204" pitchFamily="34" charset="0"/>
                <a:cs typeface="Arial" panose="020B0604020202020204" pitchFamily="34" charset="0"/>
              </a:rPr>
              <a:t>Students work to become certified by the State of Michigan or through the National Institute for Automotive Service Excellence (ASE)</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Entry level skill training may include general maintenance, brakes, suspension and steering, tires, electrical, automotive HVAC and engine performance</a:t>
            </a:r>
          </a:p>
          <a:p>
            <a:r>
              <a:rPr lang="en-US" sz="1800" i="0" dirty="0">
                <a:solidFill>
                  <a:srgbClr val="353535"/>
                </a:solidFill>
                <a:effectLst/>
                <a:latin typeface="Arial" panose="020B0604020202020204" pitchFamily="34" charset="0"/>
                <a:cs typeface="Arial" panose="020B0604020202020204" pitchFamily="34" charset="0"/>
              </a:rPr>
              <a:t>Additionally, there is a Parts Specialist program for retail automotive parts personnel</a:t>
            </a:r>
          </a:p>
          <a:p>
            <a:r>
              <a:rPr lang="en-US" sz="1800" i="0" dirty="0">
                <a:solidFill>
                  <a:srgbClr val="353535"/>
                </a:solidFill>
                <a:effectLst/>
                <a:latin typeface="Arial" panose="020B0604020202020204" pitchFamily="34" charset="0"/>
                <a:cs typeface="Arial" panose="020B0604020202020204" pitchFamily="34" charset="0"/>
              </a:rPr>
              <a:t>All courses incorporate the </a:t>
            </a:r>
            <a:r>
              <a:rPr lang="en-US" sz="1800" dirty="0">
                <a:latin typeface="Arial" panose="020B0604020202020204" pitchFamily="34" charset="0"/>
                <a:cs typeface="Arial" panose="020B0604020202020204" pitchFamily="34" charset="0"/>
              </a:rPr>
              <a:t>ASE</a:t>
            </a:r>
            <a:r>
              <a:rPr lang="en-US" sz="1800" dirty="0">
                <a:solidFill>
                  <a:srgbClr val="FF0000"/>
                </a:solidFill>
                <a:latin typeface="Arial" panose="020B0604020202020204" pitchFamily="34" charset="0"/>
                <a:cs typeface="Arial" panose="020B0604020202020204" pitchFamily="34" charset="0"/>
              </a:rPr>
              <a:t> </a:t>
            </a:r>
            <a:r>
              <a:rPr lang="en-US" sz="1800" i="0" dirty="0">
                <a:solidFill>
                  <a:srgbClr val="353535"/>
                </a:solidFill>
                <a:effectLst/>
                <a:latin typeface="Arial" panose="020B0604020202020204" pitchFamily="34" charset="0"/>
                <a:cs typeface="Arial" panose="020B0604020202020204" pitchFamily="34" charset="0"/>
              </a:rPr>
              <a:t>Education Foundation industry standards</a:t>
            </a:r>
          </a:p>
          <a:p>
            <a:r>
              <a:rPr lang="en-US" sz="1800">
                <a:latin typeface="Arial" panose="020B0604020202020204" pitchFamily="34" charset="0"/>
                <a:cs typeface="Arial" panose="020B0604020202020204" pitchFamily="34" charset="0"/>
              </a:rPr>
              <a:t>Students </a:t>
            </a:r>
            <a:r>
              <a:rPr lang="en-US" sz="1800" dirty="0">
                <a:latin typeface="Arial" panose="020B0604020202020204" pitchFamily="34" charset="0"/>
                <a:cs typeface="Arial" panose="020B0604020202020204" pitchFamily="34" charset="0"/>
              </a:rPr>
              <a:t>must have a valid driver’s license prior to enrollment</a:t>
            </a:r>
          </a:p>
          <a:p>
            <a:pPr marL="0" indent="0">
              <a:buNone/>
            </a:pPr>
            <a:endParaRPr lang="en-US" sz="2000" dirty="0"/>
          </a:p>
        </p:txBody>
      </p:sp>
      <p:pic>
        <p:nvPicPr>
          <p:cNvPr id="9" name="Picture 8" descr="A picture containing car, indoor, person, truck&#10;&#10;Description generated with very high confidence">
            <a:extLst>
              <a:ext uri="{FF2B5EF4-FFF2-40B4-BE49-F238E27FC236}">
                <a16:creationId xmlns:a16="http://schemas.microsoft.com/office/drawing/2014/main" id="{7036A9DB-5FD3-43CC-87DD-5CD419C58A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11" r="15479" b="1"/>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8" name="Picture 7" descr="A picture containing indoor, red, floor, building&#10;&#10;Description generated with very high confidence">
            <a:extLst>
              <a:ext uri="{FF2B5EF4-FFF2-40B4-BE49-F238E27FC236}">
                <a16:creationId xmlns:a16="http://schemas.microsoft.com/office/drawing/2014/main" id="{A0B0EF6D-3D94-4ADB-A5FB-1A225BA60C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276" r="-1" b="12169"/>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Tree>
    <p:extLst>
      <p:ext uri="{BB962C8B-B14F-4D97-AF65-F5344CB8AC3E}">
        <p14:creationId xmlns:p14="http://schemas.microsoft.com/office/powerpoint/2010/main" val="79709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37000">
              <a:schemeClr val="accent1">
                <a:lumMod val="97000"/>
                <a:lumOff val="3000"/>
              </a:schemeClr>
            </a:gs>
            <a:gs pos="100000">
              <a:schemeClr val="accent1">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6B319F-86FE-4754-878E-06F0804D8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2385"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1" name="Rectangle 10">
            <a:extLst>
              <a:ext uri="{FF2B5EF4-FFF2-40B4-BE49-F238E27FC236}">
                <a16:creationId xmlns:a16="http://schemas.microsoft.com/office/drawing/2014/main" id="{DCF7D1B5-3477-499F-ACC5-2C8B07F4E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2385" y="0"/>
            <a:ext cx="3218914"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2AEBFF-1F1D-ADCB-69FC-C0FD9400E53E}"/>
              </a:ext>
            </a:extLst>
          </p:cNvPr>
          <p:cNvSpPr>
            <a:spLocks noGrp="1"/>
          </p:cNvSpPr>
          <p:nvPr>
            <p:ph type="title"/>
          </p:nvPr>
        </p:nvSpPr>
        <p:spPr>
          <a:xfrm>
            <a:off x="992206" y="1608667"/>
            <a:ext cx="2823275" cy="4501127"/>
          </a:xfrm>
        </p:spPr>
        <p:txBody>
          <a:bodyPr anchor="t">
            <a:normAutofit/>
          </a:bodyPr>
          <a:lstStyle/>
          <a:p>
            <a:pPr algn="r"/>
            <a:r>
              <a:rPr lang="en-US" sz="3200" dirty="0">
                <a:solidFill>
                  <a:srgbClr val="FFFFFF"/>
                </a:solidFill>
              </a:rPr>
              <a:t>Automotive Technology </a:t>
            </a:r>
          </a:p>
        </p:txBody>
      </p:sp>
      <p:sp>
        <p:nvSpPr>
          <p:cNvPr id="3" name="Content Placeholder 2">
            <a:extLst>
              <a:ext uri="{FF2B5EF4-FFF2-40B4-BE49-F238E27FC236}">
                <a16:creationId xmlns:a16="http://schemas.microsoft.com/office/drawing/2014/main" id="{394B8BD5-B667-29F4-447B-AA3B4451A461}"/>
              </a:ext>
            </a:extLst>
          </p:cNvPr>
          <p:cNvSpPr>
            <a:spLocks noGrp="1"/>
          </p:cNvSpPr>
          <p:nvPr>
            <p:ph sz="half" idx="1"/>
          </p:nvPr>
        </p:nvSpPr>
        <p:spPr>
          <a:xfrm>
            <a:off x="4534998" y="1608667"/>
            <a:ext cx="3421958" cy="4501127"/>
          </a:xfrm>
        </p:spPr>
        <p:txBody>
          <a:bodyPr>
            <a:normAutofit/>
          </a:bodyPr>
          <a:lstStyle/>
          <a:p>
            <a:r>
              <a:rPr lang="en-US" sz="2000" dirty="0">
                <a:solidFill>
                  <a:schemeClr val="bg1"/>
                </a:solidFill>
              </a:rPr>
              <a:t>General Maintenance Technician </a:t>
            </a:r>
          </a:p>
          <a:p>
            <a:r>
              <a:rPr lang="en-US" sz="2000" dirty="0">
                <a:solidFill>
                  <a:schemeClr val="bg1"/>
                </a:solidFill>
              </a:rPr>
              <a:t>Suspension/Steering Technician</a:t>
            </a:r>
          </a:p>
          <a:p>
            <a:r>
              <a:rPr lang="en-US" sz="2000" dirty="0">
                <a:solidFill>
                  <a:schemeClr val="bg1"/>
                </a:solidFill>
              </a:rPr>
              <a:t>Brake Technician</a:t>
            </a:r>
          </a:p>
          <a:p>
            <a:r>
              <a:rPr lang="en-US" sz="2000" dirty="0">
                <a:solidFill>
                  <a:schemeClr val="bg1"/>
                </a:solidFill>
              </a:rPr>
              <a:t>Automotive Electrical Technician</a:t>
            </a:r>
          </a:p>
          <a:p>
            <a:r>
              <a:rPr lang="en-US" sz="2000" dirty="0">
                <a:solidFill>
                  <a:schemeClr val="bg1"/>
                </a:solidFill>
              </a:rPr>
              <a:t>Engine Performance Technician</a:t>
            </a:r>
          </a:p>
          <a:p>
            <a:r>
              <a:rPr lang="en-US" sz="2000" dirty="0">
                <a:solidFill>
                  <a:schemeClr val="bg1"/>
                </a:solidFill>
              </a:rPr>
              <a:t>HVAC Technician</a:t>
            </a:r>
          </a:p>
          <a:p>
            <a:r>
              <a:rPr lang="en-US" sz="2000" dirty="0">
                <a:solidFill>
                  <a:schemeClr val="bg1"/>
                </a:solidFill>
              </a:rPr>
              <a:t>Auto Parts Specialist </a:t>
            </a:r>
          </a:p>
        </p:txBody>
      </p:sp>
      <p:sp>
        <p:nvSpPr>
          <p:cNvPr id="4" name="Content Placeholder 3">
            <a:extLst>
              <a:ext uri="{FF2B5EF4-FFF2-40B4-BE49-F238E27FC236}">
                <a16:creationId xmlns:a16="http://schemas.microsoft.com/office/drawing/2014/main" id="{86334C8C-D88D-3B16-9E84-4AE2DF49501D}"/>
              </a:ext>
            </a:extLst>
          </p:cNvPr>
          <p:cNvSpPr>
            <a:spLocks noGrp="1"/>
          </p:cNvSpPr>
          <p:nvPr>
            <p:ph sz="half" idx="2"/>
          </p:nvPr>
        </p:nvSpPr>
        <p:spPr>
          <a:xfrm>
            <a:off x="8289696" y="965200"/>
            <a:ext cx="3421957" cy="5486399"/>
          </a:xfrm>
        </p:spPr>
        <p:txBody>
          <a:bodyPr>
            <a:normAutofit/>
          </a:bodyPr>
          <a:lstStyle/>
          <a:p>
            <a:r>
              <a:rPr lang="en-US" sz="1600" dirty="0">
                <a:solidFill>
                  <a:schemeClr val="bg1"/>
                </a:solidFill>
              </a:rPr>
              <a:t>Auto Tech/Mechanic Certification – National Institute for Automotive Service Excellence (ASE) </a:t>
            </a:r>
          </a:p>
          <a:p>
            <a:r>
              <a:rPr lang="en-US" sz="1600" dirty="0">
                <a:solidFill>
                  <a:schemeClr val="bg1"/>
                </a:solidFill>
              </a:rPr>
              <a:t>Entry Level Certification – National Institute for Automotive Service Excellence (ASE) </a:t>
            </a:r>
          </a:p>
          <a:p>
            <a:r>
              <a:rPr lang="en-US" sz="1600" dirty="0">
                <a:solidFill>
                  <a:schemeClr val="bg1"/>
                </a:solidFill>
              </a:rPr>
              <a:t>SP/2 (Safety and Pollution Prevention) </a:t>
            </a:r>
          </a:p>
          <a:p>
            <a:r>
              <a:rPr lang="en-US" sz="1600" dirty="0">
                <a:solidFill>
                  <a:schemeClr val="bg1"/>
                </a:solidFill>
              </a:rPr>
              <a:t>State of Michigan (technician/mechanic)</a:t>
            </a:r>
          </a:p>
          <a:p>
            <a:r>
              <a:rPr lang="en-US" sz="1600" dirty="0">
                <a:solidFill>
                  <a:schemeClr val="bg1"/>
                </a:solidFill>
              </a:rPr>
              <a:t>Certified Auto Information Specialist (CAIS)</a:t>
            </a:r>
          </a:p>
          <a:p>
            <a:r>
              <a:rPr lang="en-US" sz="1600" dirty="0">
                <a:solidFill>
                  <a:schemeClr val="bg1"/>
                </a:solidFill>
              </a:rPr>
              <a:t>Procut OTV (Brake) Lathe</a:t>
            </a:r>
          </a:p>
          <a:p>
            <a:r>
              <a:rPr lang="en-US" sz="1600" dirty="0">
                <a:solidFill>
                  <a:schemeClr val="bg1"/>
                </a:solidFill>
              </a:rPr>
              <a:t>Occupational Safety &amp; Health Administration (OSHA) Outreach Training Course / OSHA 10 –General Industry</a:t>
            </a:r>
          </a:p>
        </p:txBody>
      </p:sp>
    </p:spTree>
    <p:extLst>
      <p:ext uri="{BB962C8B-B14F-4D97-AF65-F5344CB8AC3E}">
        <p14:creationId xmlns:p14="http://schemas.microsoft.com/office/powerpoint/2010/main" val="3640568061"/>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C6972-994A-4E9B-BCA1-DDFF1FEE7908}"/>
              </a:ext>
            </a:extLst>
          </p:cNvPr>
          <p:cNvSpPr>
            <a:spLocks noGrp="1"/>
          </p:cNvSpPr>
          <p:nvPr>
            <p:ph type="title"/>
          </p:nvPr>
        </p:nvSpPr>
        <p:spPr>
          <a:xfrm>
            <a:off x="438912" y="690710"/>
            <a:ext cx="2807208" cy="1325563"/>
          </a:xfrm>
        </p:spPr>
        <p:txBody>
          <a:bodyPr vert="horz" lIns="91440" tIns="45720" rIns="91440" bIns="45720" rtlCol="0" anchor="ctr">
            <a:normAutofit/>
          </a:bodyPr>
          <a:lstStyle/>
          <a:p>
            <a:pPr algn="ctr"/>
            <a:r>
              <a:rPr lang="en-US" sz="2800" kern="1200" dirty="0">
                <a:solidFill>
                  <a:schemeClr val="tx1"/>
                </a:solidFill>
                <a:latin typeface="Arial" panose="020B0604020202020204" pitchFamily="34" charset="0"/>
                <a:cs typeface="Arial" panose="020B0604020202020204" pitchFamily="34" charset="0"/>
              </a:rPr>
              <a:t>Cabinetmaking</a:t>
            </a:r>
          </a:p>
        </p:txBody>
      </p:sp>
      <p:pic>
        <p:nvPicPr>
          <p:cNvPr id="5" name="Picture 2" descr="MCTI student building a woodworking project ">
            <a:extLst>
              <a:ext uri="{FF2B5EF4-FFF2-40B4-BE49-F238E27FC236}">
                <a16:creationId xmlns:a16="http://schemas.microsoft.com/office/drawing/2014/main" id="{651AE55E-67C4-4A50-8325-C3F1FC0FE765}"/>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27954" r="25225" b="-1"/>
          <a:stretch/>
        </p:blipFill>
        <p:spPr bwMode="auto">
          <a:xfrm>
            <a:off x="7324627" y="10"/>
            <a:ext cx="4867373"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178C92FA-CDDF-4166-AE54-E55C6E0A59F8}"/>
              </a:ext>
            </a:extLst>
          </p:cNvPr>
          <p:cNvSpPr>
            <a:spLocks noGrp="1"/>
          </p:cNvSpPr>
          <p:nvPr>
            <p:ph sz="half" idx="2"/>
          </p:nvPr>
        </p:nvSpPr>
        <p:spPr>
          <a:xfrm>
            <a:off x="128015" y="1828800"/>
            <a:ext cx="3567291" cy="4894217"/>
          </a:xfrm>
        </p:spPr>
        <p:txBody>
          <a:bodyPr vert="horz" lIns="91440" tIns="45720" rIns="91440" bIns="45720" rtlCol="0">
            <a:normAutofit/>
          </a:bodyPr>
          <a:lstStyle/>
          <a:p>
            <a:r>
              <a:rPr lang="en-US" sz="1800" dirty="0">
                <a:latin typeface="Arial" panose="020B0604020202020204" pitchFamily="34" charset="0"/>
                <a:cs typeface="Arial" panose="020B0604020202020204" pitchFamily="34" charset="0"/>
              </a:rPr>
              <a:t>Up to 5 terms depending on student skills, abilities, and interests</a:t>
            </a:r>
          </a:p>
          <a:p>
            <a:r>
              <a:rPr lang="en-US" sz="1800" b="0" i="0" dirty="0">
                <a:solidFill>
                  <a:srgbClr val="353535"/>
                </a:solidFill>
                <a:effectLst/>
                <a:latin typeface="Arial" panose="020B0604020202020204" pitchFamily="34" charset="0"/>
                <a:cs typeface="Arial" panose="020B0604020202020204" pitchFamily="34" charset="0"/>
              </a:rPr>
              <a:t>Individual and production projects help students develop their skills and knowledge</a:t>
            </a:r>
          </a:p>
          <a:p>
            <a:r>
              <a:rPr lang="en-US" sz="1800" dirty="0">
                <a:latin typeface="Arial" panose="020B0604020202020204" pitchFamily="34" charset="0"/>
                <a:cs typeface="Arial" panose="020B0604020202020204" pitchFamily="34" charset="0"/>
              </a:rPr>
              <a:t>Students are trained in the operation of state-of-the-art CNC panel processing equipment, spindle molders, profile grinders, and with numerous other woodworking machines and software </a:t>
            </a:r>
          </a:p>
          <a:p>
            <a:r>
              <a:rPr lang="en-US" sz="1800" dirty="0">
                <a:latin typeface="Arial" panose="020B0604020202020204" pitchFamily="34" charset="0"/>
                <a:cs typeface="Arial" panose="020B0604020202020204" pitchFamily="34" charset="0"/>
              </a:rPr>
              <a:t>Students earn national skill credentials directly from the Woodworking Career Alliance</a:t>
            </a:r>
          </a:p>
        </p:txBody>
      </p:sp>
      <p:pic>
        <p:nvPicPr>
          <p:cNvPr id="11" name="Picture 10" descr="A few people in a factory&#10;&#10;Description automatically generated with low confidence">
            <a:extLst>
              <a:ext uri="{FF2B5EF4-FFF2-40B4-BE49-F238E27FC236}">
                <a16:creationId xmlns:a16="http://schemas.microsoft.com/office/drawing/2014/main" id="{FEEE8058-FCA9-49D1-9E58-C9734149DB7B}"/>
              </a:ext>
            </a:extLst>
          </p:cNvPr>
          <p:cNvPicPr>
            <a:picLocks noChangeAspect="1"/>
          </p:cNvPicPr>
          <p:nvPr/>
        </p:nvPicPr>
        <p:blipFill rotWithShape="1">
          <a:blip r:embed="rId3">
            <a:extLst>
              <a:ext uri="{28A0092B-C50C-407E-A947-70E740481C1C}">
                <a14:useLocalDpi xmlns:a14="http://schemas.microsoft.com/office/drawing/2010/main" val="0"/>
              </a:ext>
            </a:extLst>
          </a:blip>
          <a:srcRect l="2289" r="1" b="1"/>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3" name="Picture 12" descr="A picture containing text, indoor&#10;&#10;Description automatically generated">
            <a:extLst>
              <a:ext uri="{FF2B5EF4-FFF2-40B4-BE49-F238E27FC236}">
                <a16:creationId xmlns:a16="http://schemas.microsoft.com/office/drawing/2014/main" id="{30344740-5644-476F-B818-25CC974A4214}"/>
              </a:ext>
            </a:extLst>
          </p:cNvPr>
          <p:cNvPicPr>
            <a:picLocks noChangeAspect="1"/>
          </p:cNvPicPr>
          <p:nvPr/>
        </p:nvPicPr>
        <p:blipFill rotWithShape="1">
          <a:blip r:embed="rId4">
            <a:extLst>
              <a:ext uri="{28A0092B-C50C-407E-A947-70E740481C1C}">
                <a14:useLocalDpi xmlns:a14="http://schemas.microsoft.com/office/drawing/2010/main" val="0"/>
              </a:ext>
            </a:extLst>
          </a:blip>
          <a:srcRect r="3346"/>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Tree>
    <p:extLst>
      <p:ext uri="{BB962C8B-B14F-4D97-AF65-F5344CB8AC3E}">
        <p14:creationId xmlns:p14="http://schemas.microsoft.com/office/powerpoint/2010/main" val="25363376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48000">
              <a:schemeClr val="accent1">
                <a:lumMod val="97000"/>
                <a:lumOff val="3000"/>
              </a:schemeClr>
            </a:gs>
            <a:gs pos="100000">
              <a:schemeClr val="accent1">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11" name="Rectangle 11">
            <a:extLst>
              <a:ext uri="{FF2B5EF4-FFF2-40B4-BE49-F238E27FC236}">
                <a16:creationId xmlns:a16="http://schemas.microsoft.com/office/drawing/2014/main" id="{2A6B319F-86FE-4754-878E-06F0804D8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2385"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3" name="Rectangle 13">
            <a:extLst>
              <a:ext uri="{FF2B5EF4-FFF2-40B4-BE49-F238E27FC236}">
                <a16:creationId xmlns:a16="http://schemas.microsoft.com/office/drawing/2014/main" id="{DCF7D1B5-3477-499F-ACC5-2C8B07F4E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2385" y="0"/>
            <a:ext cx="3218914"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6A00D0E6-6787-6B8B-F42D-237C032A5054}"/>
              </a:ext>
            </a:extLst>
          </p:cNvPr>
          <p:cNvSpPr>
            <a:spLocks noGrp="1"/>
          </p:cNvSpPr>
          <p:nvPr>
            <p:ph type="title"/>
          </p:nvPr>
        </p:nvSpPr>
        <p:spPr>
          <a:xfrm>
            <a:off x="992206" y="1608667"/>
            <a:ext cx="2823275" cy="4501127"/>
          </a:xfrm>
        </p:spPr>
        <p:txBody>
          <a:bodyPr anchor="t">
            <a:normAutofit/>
          </a:bodyPr>
          <a:lstStyle/>
          <a:p>
            <a:pPr algn="r"/>
            <a:r>
              <a:rPr lang="en-US" sz="3200" dirty="0">
                <a:solidFill>
                  <a:srgbClr val="FFFFFF"/>
                </a:solidFill>
              </a:rPr>
              <a:t>Cabinetmaking</a:t>
            </a:r>
          </a:p>
        </p:txBody>
      </p:sp>
      <p:sp>
        <p:nvSpPr>
          <p:cNvPr id="6" name="Content Placeholder 5">
            <a:extLst>
              <a:ext uri="{FF2B5EF4-FFF2-40B4-BE49-F238E27FC236}">
                <a16:creationId xmlns:a16="http://schemas.microsoft.com/office/drawing/2014/main" id="{49FD49AC-173B-FCEC-E3F3-E968DEC2507D}"/>
              </a:ext>
            </a:extLst>
          </p:cNvPr>
          <p:cNvSpPr>
            <a:spLocks noGrp="1"/>
          </p:cNvSpPr>
          <p:nvPr>
            <p:ph sz="half" idx="1"/>
          </p:nvPr>
        </p:nvSpPr>
        <p:spPr>
          <a:xfrm>
            <a:off x="4547698" y="1608667"/>
            <a:ext cx="3421958" cy="4501127"/>
          </a:xfrm>
        </p:spPr>
        <p:txBody>
          <a:bodyPr>
            <a:normAutofit/>
          </a:bodyPr>
          <a:lstStyle/>
          <a:p>
            <a:pPr lvl="1"/>
            <a:r>
              <a:rPr lang="en-US" sz="2000" dirty="0">
                <a:solidFill>
                  <a:schemeClr val="bg1"/>
                </a:solidFill>
                <a:latin typeface="Arial" panose="020B0604020202020204" pitchFamily="34" charset="0"/>
                <a:cs typeface="Arial" panose="020B0604020202020204" pitchFamily="34" charset="0"/>
              </a:rPr>
              <a:t>Woodworking Machine Operator I</a:t>
            </a:r>
          </a:p>
          <a:p>
            <a:pPr lvl="1"/>
            <a:r>
              <a:rPr lang="en-US" sz="2000" dirty="0">
                <a:solidFill>
                  <a:schemeClr val="bg1"/>
                </a:solidFill>
                <a:latin typeface="Arial" panose="020B0604020202020204" pitchFamily="34" charset="0"/>
                <a:cs typeface="Arial" panose="020B0604020202020204" pitchFamily="34" charset="0"/>
              </a:rPr>
              <a:t>Woodworking Machine Operator II</a:t>
            </a:r>
          </a:p>
          <a:p>
            <a:pPr lvl="1"/>
            <a:r>
              <a:rPr lang="en-US" sz="2000" dirty="0">
                <a:solidFill>
                  <a:schemeClr val="bg1"/>
                </a:solidFill>
                <a:latin typeface="Arial" panose="020B0604020202020204" pitchFamily="34" charset="0"/>
                <a:cs typeface="Arial" panose="020B0604020202020204" pitchFamily="34" charset="0"/>
              </a:rPr>
              <a:t>Woodworking Machine Operator III</a:t>
            </a:r>
          </a:p>
          <a:p>
            <a:pPr lvl="1"/>
            <a:r>
              <a:rPr lang="en-US" sz="2000" dirty="0">
                <a:solidFill>
                  <a:schemeClr val="bg1"/>
                </a:solidFill>
                <a:latin typeface="Arial" panose="020B0604020202020204" pitchFamily="34" charset="0"/>
                <a:cs typeface="Arial" panose="020B0604020202020204" pitchFamily="34" charset="0"/>
              </a:rPr>
              <a:t>Technical Machine Operator</a:t>
            </a:r>
          </a:p>
          <a:p>
            <a:pPr lvl="1"/>
            <a:r>
              <a:rPr lang="en-US" sz="2000" dirty="0">
                <a:solidFill>
                  <a:schemeClr val="bg1"/>
                </a:solidFill>
                <a:latin typeface="Arial" panose="020B0604020202020204" pitchFamily="34" charset="0"/>
                <a:cs typeface="Arial" panose="020B0604020202020204" pitchFamily="34" charset="0"/>
              </a:rPr>
              <a:t>Cabinetmaker / Bench Carpenter </a:t>
            </a:r>
          </a:p>
        </p:txBody>
      </p:sp>
      <p:sp>
        <p:nvSpPr>
          <p:cNvPr id="7" name="Content Placeholder 6">
            <a:extLst>
              <a:ext uri="{FF2B5EF4-FFF2-40B4-BE49-F238E27FC236}">
                <a16:creationId xmlns:a16="http://schemas.microsoft.com/office/drawing/2014/main" id="{60CFFD12-0111-7693-8DE2-6881DD18D997}"/>
              </a:ext>
            </a:extLst>
          </p:cNvPr>
          <p:cNvSpPr>
            <a:spLocks noGrp="1"/>
          </p:cNvSpPr>
          <p:nvPr>
            <p:ph sz="half" idx="2"/>
          </p:nvPr>
        </p:nvSpPr>
        <p:spPr>
          <a:xfrm>
            <a:off x="8289696" y="1608667"/>
            <a:ext cx="3421957" cy="4501127"/>
          </a:xfrm>
        </p:spPr>
        <p:txBody>
          <a:bodyPr>
            <a:normAutofit/>
          </a:bodyPr>
          <a:lstStyle/>
          <a:p>
            <a:r>
              <a:rPr lang="en-US" sz="2000" dirty="0">
                <a:solidFill>
                  <a:schemeClr val="bg1"/>
                </a:solidFill>
                <a:latin typeface="Arial" panose="020B0604020202020204" pitchFamily="34" charset="0"/>
                <a:cs typeface="Arial" panose="020B0604020202020204" pitchFamily="34" charset="0"/>
              </a:rPr>
              <a:t>Woodwork Career Alliance National Woodworking Skill Standard Credentials </a:t>
            </a:r>
          </a:p>
          <a:p>
            <a:r>
              <a:rPr lang="en-US" sz="2000" dirty="0">
                <a:solidFill>
                  <a:schemeClr val="bg1"/>
                </a:solidFill>
                <a:latin typeface="Arial" panose="020B0604020202020204" pitchFamily="34" charset="0"/>
                <a:cs typeface="Arial" panose="020B0604020202020204" pitchFamily="34" charset="0"/>
              </a:rPr>
              <a:t>American Heart Association</a:t>
            </a:r>
          </a:p>
          <a:p>
            <a:pPr lvl="1"/>
            <a:r>
              <a:rPr lang="en-US" sz="2000" dirty="0">
                <a:solidFill>
                  <a:schemeClr val="bg1"/>
                </a:solidFill>
                <a:latin typeface="Arial" panose="020B0604020202020204" pitchFamily="34" charset="0"/>
                <a:cs typeface="Arial" panose="020B0604020202020204" pitchFamily="34" charset="0"/>
              </a:rPr>
              <a:t>CPR/First Aid/AED</a:t>
            </a:r>
          </a:p>
          <a:p>
            <a:pPr lvl="1"/>
            <a:endParaRPr lang="en-US" sz="2000" dirty="0"/>
          </a:p>
        </p:txBody>
      </p:sp>
    </p:spTree>
    <p:extLst>
      <p:ext uri="{BB962C8B-B14F-4D97-AF65-F5344CB8AC3E}">
        <p14:creationId xmlns:p14="http://schemas.microsoft.com/office/powerpoint/2010/main" val="2434824222"/>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D722B-41DC-42E2-A176-BC40EC52511C}"/>
              </a:ext>
            </a:extLst>
          </p:cNvPr>
          <p:cNvSpPr>
            <a:spLocks noGrp="1"/>
          </p:cNvSpPr>
          <p:nvPr>
            <p:ph type="title"/>
          </p:nvPr>
        </p:nvSpPr>
        <p:spPr>
          <a:xfrm>
            <a:off x="327349" y="145259"/>
            <a:ext cx="5768651" cy="1135737"/>
          </a:xfrm>
        </p:spPr>
        <p:txBody>
          <a:bodyPr vert="horz" lIns="91440" tIns="45720" rIns="91440" bIns="45720" rtlCol="0" anchor="ctr">
            <a:normAutofit/>
          </a:bodyPr>
          <a:lstStyle/>
          <a:p>
            <a:r>
              <a:rPr lang="en-US" sz="3600" kern="1200" dirty="0">
                <a:solidFill>
                  <a:schemeClr val="tx1"/>
                </a:solidFill>
                <a:latin typeface="Arial" panose="020B0604020202020204" pitchFamily="34" charset="0"/>
                <a:cs typeface="Arial" panose="020B0604020202020204" pitchFamily="34" charset="0"/>
              </a:rPr>
              <a:t>Certified Nurse Assistant (CNA)</a:t>
            </a:r>
          </a:p>
        </p:txBody>
      </p:sp>
      <p:sp>
        <p:nvSpPr>
          <p:cNvPr id="3" name="Content Placeholder 2">
            <a:extLst>
              <a:ext uri="{FF2B5EF4-FFF2-40B4-BE49-F238E27FC236}">
                <a16:creationId xmlns:a16="http://schemas.microsoft.com/office/drawing/2014/main" id="{E56C81B9-5C9F-4E50-A64C-386F8C11813E}"/>
              </a:ext>
            </a:extLst>
          </p:cNvPr>
          <p:cNvSpPr>
            <a:spLocks noGrp="1"/>
          </p:cNvSpPr>
          <p:nvPr>
            <p:ph sz="half" idx="1"/>
          </p:nvPr>
        </p:nvSpPr>
        <p:spPr>
          <a:xfrm>
            <a:off x="302552" y="1457471"/>
            <a:ext cx="5477332" cy="5301548"/>
          </a:xfrm>
        </p:spPr>
        <p:txBody>
          <a:bodyPr vert="horz" lIns="91440" tIns="45720" rIns="91440" bIns="45720" rtlCol="0">
            <a:normAutofit/>
          </a:bodyPr>
          <a:lstStyle/>
          <a:p>
            <a:pPr>
              <a:lnSpc>
                <a:spcPct val="100000"/>
              </a:lnSpc>
            </a:pPr>
            <a:r>
              <a:rPr lang="en-US" sz="2000" dirty="0">
                <a:latin typeface="Arial" panose="020B0604020202020204" pitchFamily="34" charset="0"/>
                <a:cs typeface="Arial" panose="020B0604020202020204" pitchFamily="34" charset="0"/>
              </a:rPr>
              <a:t>1 term training program</a:t>
            </a:r>
          </a:p>
          <a:p>
            <a:pPr>
              <a:lnSpc>
                <a:spcPct val="100000"/>
              </a:lnSpc>
            </a:pPr>
            <a:r>
              <a:rPr lang="en-US" sz="2000" dirty="0">
                <a:latin typeface="Arial" panose="020B0604020202020204" pitchFamily="34" charset="0"/>
                <a:cs typeface="Arial" panose="020B0604020202020204" pitchFamily="34" charset="0"/>
              </a:rPr>
              <a:t>Students learn in a simulated lab environment and classroom studying patient care, communication, medical terminology, documentation, medical equipment, CPR and first aid, and specialized dementia training to prepare for the State of Michigan competency exam</a:t>
            </a:r>
          </a:p>
          <a:p>
            <a:pPr>
              <a:lnSpc>
                <a:spcPct val="100000"/>
              </a:lnSpc>
            </a:pPr>
            <a:r>
              <a:rPr lang="en-US" sz="2000" dirty="0">
                <a:latin typeface="Arial" panose="020B0604020202020204" pitchFamily="34" charset="0"/>
                <a:cs typeface="Arial" panose="020B0604020202020204" pitchFamily="34" charset="0"/>
              </a:rPr>
              <a:t>Students participate in a clinical rotation at a local nursing home</a:t>
            </a:r>
          </a:p>
          <a:p>
            <a:pPr>
              <a:lnSpc>
                <a:spcPct val="100000"/>
              </a:lnSpc>
            </a:pPr>
            <a:r>
              <a:rPr lang="en-US" sz="2000" dirty="0">
                <a:latin typeface="Arial" panose="020B0604020202020204" pitchFamily="34" charset="0"/>
                <a:cs typeface="Arial" panose="020B0604020202020204" pitchFamily="34" charset="0"/>
              </a:rPr>
              <a:t>Students are subjected to background screening </a:t>
            </a:r>
          </a:p>
          <a:p>
            <a:pPr>
              <a:lnSpc>
                <a:spcPct val="100000"/>
              </a:lnSpc>
            </a:pPr>
            <a:r>
              <a:rPr lang="en-US" sz="2000" dirty="0">
                <a:latin typeface="Arial" panose="020B0604020202020204" pitchFamily="34" charset="0"/>
                <a:cs typeface="Arial" panose="020B0604020202020204" pitchFamily="34" charset="0"/>
              </a:rPr>
              <a:t>Students are also required to submit a drug screen and have a flu shot prior to beginning their clinical rotation</a:t>
            </a:r>
          </a:p>
          <a:p>
            <a:endParaRPr lang="en-US" sz="1700" dirty="0"/>
          </a:p>
        </p:txBody>
      </p:sp>
      <p:pic>
        <p:nvPicPr>
          <p:cNvPr id="5" name="Content Placeholder 4" descr="A picture containing indoor, wall, floor, clothes&#10;&#10;Description generated with very high confidence">
            <a:extLst>
              <a:ext uri="{FF2B5EF4-FFF2-40B4-BE49-F238E27FC236}">
                <a16:creationId xmlns:a16="http://schemas.microsoft.com/office/drawing/2014/main" id="{95E1230E-BF39-4B1A-9033-63D958A67B56}"/>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t="16652" r="2" b="24050"/>
          <a:stretch/>
        </p:blipFill>
        <p:spPr>
          <a:xfrm>
            <a:off x="6412116" y="10"/>
            <a:ext cx="5779884" cy="2287806"/>
          </a:xfrm>
          <a:prstGeom prst="rect">
            <a:avLst/>
          </a:prstGeom>
        </p:spPr>
      </p:pic>
      <p:pic>
        <p:nvPicPr>
          <p:cNvPr id="6" name="Picture 5" descr="A group of people sitting at a desk and chair in a room&#10;&#10;Description generated with very high confidence">
            <a:extLst>
              <a:ext uri="{FF2B5EF4-FFF2-40B4-BE49-F238E27FC236}">
                <a16:creationId xmlns:a16="http://schemas.microsoft.com/office/drawing/2014/main" id="{72A6996E-B303-4C23-B071-C8FB39C453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424" r="2" b="16278"/>
          <a:stretch/>
        </p:blipFill>
        <p:spPr>
          <a:xfrm>
            <a:off x="6412116" y="4570184"/>
            <a:ext cx="5779884" cy="2287816"/>
          </a:xfrm>
          <a:prstGeom prst="rect">
            <a:avLst/>
          </a:prstGeom>
        </p:spPr>
      </p:pic>
      <p:pic>
        <p:nvPicPr>
          <p:cNvPr id="7" name="Picture 6" descr="A bedroom with a bed and a curtain&#10;&#10;Description generated with very high confidence">
            <a:extLst>
              <a:ext uri="{FF2B5EF4-FFF2-40B4-BE49-F238E27FC236}">
                <a16:creationId xmlns:a16="http://schemas.microsoft.com/office/drawing/2014/main" id="{DBA1868B-B6BF-4225-81E6-EE7C287A849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530" r="2" b="20393"/>
          <a:stretch/>
        </p:blipFill>
        <p:spPr>
          <a:xfrm>
            <a:off x="6412116" y="2288006"/>
            <a:ext cx="5779884" cy="2287816"/>
          </a:xfrm>
          <a:prstGeom prst="rect">
            <a:avLst/>
          </a:prstGeom>
        </p:spPr>
      </p:pic>
    </p:spTree>
    <p:extLst>
      <p:ext uri="{BB962C8B-B14F-4D97-AF65-F5344CB8AC3E}">
        <p14:creationId xmlns:p14="http://schemas.microsoft.com/office/powerpoint/2010/main" val="3162348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37000">
              <a:schemeClr val="accent1">
                <a:lumMod val="97000"/>
                <a:lumOff val="3000"/>
              </a:schemeClr>
            </a:gs>
            <a:gs pos="100000">
              <a:schemeClr val="accent1">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6B319F-86FE-4754-878E-06F0804D8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2385"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1" name="Rectangle 10">
            <a:extLst>
              <a:ext uri="{FF2B5EF4-FFF2-40B4-BE49-F238E27FC236}">
                <a16:creationId xmlns:a16="http://schemas.microsoft.com/office/drawing/2014/main" id="{DCF7D1B5-3477-499F-ACC5-2C8B07F4E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2385" y="0"/>
            <a:ext cx="3218914"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C98224-EF5F-781A-6C62-1A29CB7EE2D5}"/>
              </a:ext>
            </a:extLst>
          </p:cNvPr>
          <p:cNvSpPr>
            <a:spLocks noGrp="1"/>
          </p:cNvSpPr>
          <p:nvPr>
            <p:ph type="title"/>
          </p:nvPr>
        </p:nvSpPr>
        <p:spPr>
          <a:xfrm>
            <a:off x="992206" y="1608667"/>
            <a:ext cx="2823275" cy="4501127"/>
          </a:xfrm>
        </p:spPr>
        <p:txBody>
          <a:bodyPr anchor="t">
            <a:normAutofit/>
          </a:bodyPr>
          <a:lstStyle/>
          <a:p>
            <a:pPr algn="r"/>
            <a:r>
              <a:rPr lang="en-US" sz="3200" dirty="0">
                <a:solidFill>
                  <a:srgbClr val="FFFFFF"/>
                </a:solidFill>
              </a:rPr>
              <a:t>Certified Nursing Assistant</a:t>
            </a:r>
            <a:br>
              <a:rPr lang="en-US" sz="3200" dirty="0">
                <a:solidFill>
                  <a:srgbClr val="FFFFFF"/>
                </a:solidFill>
              </a:rPr>
            </a:br>
            <a:endParaRPr lang="en-US" sz="3200" dirty="0">
              <a:solidFill>
                <a:srgbClr val="FFFFFF"/>
              </a:solidFill>
            </a:endParaRPr>
          </a:p>
        </p:txBody>
      </p:sp>
      <p:sp>
        <p:nvSpPr>
          <p:cNvPr id="3" name="Content Placeholder 2">
            <a:extLst>
              <a:ext uri="{FF2B5EF4-FFF2-40B4-BE49-F238E27FC236}">
                <a16:creationId xmlns:a16="http://schemas.microsoft.com/office/drawing/2014/main" id="{FC9BE646-602C-47C9-C834-AD37FEA06A79}"/>
              </a:ext>
            </a:extLst>
          </p:cNvPr>
          <p:cNvSpPr>
            <a:spLocks noGrp="1"/>
          </p:cNvSpPr>
          <p:nvPr>
            <p:ph sz="half" idx="1"/>
          </p:nvPr>
        </p:nvSpPr>
        <p:spPr>
          <a:xfrm>
            <a:off x="4547698" y="1608667"/>
            <a:ext cx="3421958" cy="4501127"/>
          </a:xfrm>
        </p:spPr>
        <p:txBody>
          <a:bodyPr>
            <a:normAutofit/>
          </a:bodyPr>
          <a:lstStyle/>
          <a:p>
            <a:r>
              <a:rPr lang="en-US" sz="2000" dirty="0">
                <a:solidFill>
                  <a:schemeClr val="bg1"/>
                </a:solidFill>
                <a:latin typeface="Arial" panose="020B0604020202020204" pitchFamily="34" charset="0"/>
                <a:cs typeface="Arial" panose="020B0604020202020204" pitchFamily="34" charset="0"/>
              </a:rPr>
              <a:t>Nurses Aid	</a:t>
            </a:r>
          </a:p>
        </p:txBody>
      </p:sp>
      <p:sp>
        <p:nvSpPr>
          <p:cNvPr id="4" name="Content Placeholder 3">
            <a:extLst>
              <a:ext uri="{FF2B5EF4-FFF2-40B4-BE49-F238E27FC236}">
                <a16:creationId xmlns:a16="http://schemas.microsoft.com/office/drawing/2014/main" id="{2BDEDEB9-2013-C3C7-92AC-D7058F535BD4}"/>
              </a:ext>
            </a:extLst>
          </p:cNvPr>
          <p:cNvSpPr>
            <a:spLocks noGrp="1"/>
          </p:cNvSpPr>
          <p:nvPr>
            <p:ph sz="half" idx="2"/>
          </p:nvPr>
        </p:nvSpPr>
        <p:spPr>
          <a:xfrm>
            <a:off x="8289696" y="1608667"/>
            <a:ext cx="3421957" cy="4501127"/>
          </a:xfrm>
        </p:spPr>
        <p:txBody>
          <a:bodyPr>
            <a:normAutofit/>
          </a:bodyPr>
          <a:lstStyle/>
          <a:p>
            <a:r>
              <a:rPr lang="en-US" sz="2000" dirty="0">
                <a:solidFill>
                  <a:schemeClr val="bg1"/>
                </a:solidFill>
                <a:latin typeface="Arial" panose="020B0604020202020204" pitchFamily="34" charset="0"/>
                <a:cs typeface="Arial" panose="020B0604020202020204" pitchFamily="34" charset="0"/>
              </a:rPr>
              <a:t>Certified Nursing Assistant </a:t>
            </a:r>
          </a:p>
          <a:p>
            <a:r>
              <a:rPr lang="en-US" sz="2000" dirty="0">
                <a:solidFill>
                  <a:schemeClr val="bg1"/>
                </a:solidFill>
                <a:latin typeface="Arial" panose="020B0604020202020204" pitchFamily="34" charset="0"/>
                <a:cs typeface="Arial" panose="020B0604020202020204" pitchFamily="34" charset="0"/>
              </a:rPr>
              <a:t>American Heart Association</a:t>
            </a:r>
          </a:p>
          <a:p>
            <a:pPr lvl="1"/>
            <a:r>
              <a:rPr lang="en-US" sz="2000" dirty="0">
                <a:solidFill>
                  <a:schemeClr val="bg1"/>
                </a:solidFill>
                <a:latin typeface="Arial" panose="020B0604020202020204" pitchFamily="34" charset="0"/>
                <a:cs typeface="Arial" panose="020B0604020202020204" pitchFamily="34" charset="0"/>
              </a:rPr>
              <a:t>CPR/First Aid/AED</a:t>
            </a:r>
          </a:p>
          <a:p>
            <a:pPr marL="457200" lvl="1" indent="0">
              <a:buNone/>
            </a:pPr>
            <a:endParaRPr lang="en-US" sz="2000" dirty="0"/>
          </a:p>
        </p:txBody>
      </p:sp>
    </p:spTree>
    <p:extLst>
      <p:ext uri="{BB962C8B-B14F-4D97-AF65-F5344CB8AC3E}">
        <p14:creationId xmlns:p14="http://schemas.microsoft.com/office/powerpoint/2010/main" val="2377135386"/>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14256-40A5-459F-B457-09E8FA91655A}"/>
              </a:ext>
            </a:extLst>
          </p:cNvPr>
          <p:cNvSpPr>
            <a:spLocks noGrp="1"/>
          </p:cNvSpPr>
          <p:nvPr>
            <p:ph type="title"/>
          </p:nvPr>
        </p:nvSpPr>
        <p:spPr>
          <a:xfrm>
            <a:off x="6600265" y="132787"/>
            <a:ext cx="4753535" cy="1672499"/>
          </a:xfrm>
        </p:spPr>
        <p:txBody>
          <a:bodyPr vert="horz" lIns="91440" tIns="45720" rIns="91440" bIns="45720" rtlCol="0" anchor="ctr">
            <a:normAutofit/>
          </a:bodyPr>
          <a:lstStyle/>
          <a:p>
            <a:pPr algn="ctr"/>
            <a:r>
              <a:rPr lang="en-US" sz="5000" kern="1200" dirty="0">
                <a:solidFill>
                  <a:schemeClr val="tx1"/>
                </a:solidFill>
                <a:latin typeface="Arial" panose="020B0604020202020204" pitchFamily="34" charset="0"/>
                <a:cs typeface="Arial" panose="020B0604020202020204" pitchFamily="34" charset="0"/>
              </a:rPr>
              <a:t>Commercial Printing</a:t>
            </a:r>
          </a:p>
        </p:txBody>
      </p:sp>
      <p:sp>
        <p:nvSpPr>
          <p:cNvPr id="3" name="Content Placeholder 2">
            <a:extLst>
              <a:ext uri="{FF2B5EF4-FFF2-40B4-BE49-F238E27FC236}">
                <a16:creationId xmlns:a16="http://schemas.microsoft.com/office/drawing/2014/main" id="{E0D9E207-6787-47E4-B0AD-D72965F8660B}"/>
              </a:ext>
            </a:extLst>
          </p:cNvPr>
          <p:cNvSpPr>
            <a:spLocks noGrp="1"/>
          </p:cNvSpPr>
          <p:nvPr>
            <p:ph sz="half" idx="1"/>
          </p:nvPr>
        </p:nvSpPr>
        <p:spPr>
          <a:xfrm>
            <a:off x="6600264" y="1938073"/>
            <a:ext cx="5362349" cy="4787140"/>
          </a:xfrm>
        </p:spPr>
        <p:txBody>
          <a:bodyPr vert="horz" lIns="91440" tIns="45720" rIns="91440" bIns="45720" rtlCol="0">
            <a:normAutofit/>
          </a:bodyPr>
          <a:lstStyle/>
          <a:p>
            <a:r>
              <a:rPr lang="en-US" sz="2000" dirty="0">
                <a:latin typeface="Arial" panose="020B0604020202020204" pitchFamily="34" charset="0"/>
                <a:cs typeface="Arial" panose="020B0604020202020204" pitchFamily="34" charset="0"/>
              </a:rPr>
              <a:t>Up to 3 terms depending on student skills, abilities, and interests</a:t>
            </a:r>
          </a:p>
          <a:p>
            <a:r>
              <a:rPr lang="en-US" sz="2000" dirty="0">
                <a:latin typeface="Arial" panose="020B0604020202020204" pitchFamily="34" charset="0"/>
                <a:cs typeface="Arial" panose="020B0604020202020204" pitchFamily="34" charset="0"/>
              </a:rPr>
              <a:t>Students work to develop job competencies while operating specialized printing equipment in a manufacturing setting in three areas: offset and bindery, flexographic, and screen printing</a:t>
            </a:r>
          </a:p>
          <a:p>
            <a:r>
              <a:rPr lang="en-US" sz="2000" dirty="0">
                <a:latin typeface="Arial" panose="020B0604020202020204" pitchFamily="34" charset="0"/>
                <a:cs typeface="Arial" panose="020B0604020202020204" pitchFamily="34" charset="0"/>
              </a:rPr>
              <a:t>Students produce a variety of products depending on the course – brochures, booklets, labels, packaging products, signs, etc.</a:t>
            </a:r>
          </a:p>
          <a:p>
            <a:endParaRPr lang="en-US" sz="2000" dirty="0"/>
          </a:p>
        </p:txBody>
      </p:sp>
      <p:pic>
        <p:nvPicPr>
          <p:cNvPr id="6" name="Content Placeholder 5" descr="A picture containing text, indoor, floor, office&#10;&#10;Description automatically generated">
            <a:extLst>
              <a:ext uri="{FF2B5EF4-FFF2-40B4-BE49-F238E27FC236}">
                <a16:creationId xmlns:a16="http://schemas.microsoft.com/office/drawing/2014/main" id="{59165060-D3FB-47BD-B18F-049123A5A2CA}"/>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9816" r="10326"/>
          <a:stretch/>
        </p:blipFill>
        <p:spPr>
          <a:xfrm>
            <a:off x="-4642" y="10"/>
            <a:ext cx="3006061" cy="3339639"/>
          </a:xfrm>
          <a:prstGeom prst="rect">
            <a:avLst/>
          </a:prstGeom>
        </p:spPr>
      </p:pic>
      <p:pic>
        <p:nvPicPr>
          <p:cNvPr id="10" name="Picture 9" descr="A picture containing person&#10;&#10;Description automatically generated">
            <a:extLst>
              <a:ext uri="{FF2B5EF4-FFF2-40B4-BE49-F238E27FC236}">
                <a16:creationId xmlns:a16="http://schemas.microsoft.com/office/drawing/2014/main" id="{025DA780-4F09-414E-8403-DA3B19B9F591}"/>
              </a:ext>
            </a:extLst>
          </p:cNvPr>
          <p:cNvPicPr>
            <a:picLocks noChangeAspect="1"/>
          </p:cNvPicPr>
          <p:nvPr/>
        </p:nvPicPr>
        <p:blipFill rotWithShape="1">
          <a:blip r:embed="rId3">
            <a:extLst>
              <a:ext uri="{28A0092B-C50C-407E-A947-70E740481C1C}">
                <a14:useLocalDpi xmlns:a14="http://schemas.microsoft.com/office/drawing/2010/main" val="0"/>
              </a:ext>
            </a:extLst>
          </a:blip>
          <a:srcRect l="22429" r="13757"/>
          <a:stretch/>
        </p:blipFill>
        <p:spPr>
          <a:xfrm>
            <a:off x="3198068" y="10"/>
            <a:ext cx="2991088" cy="3339639"/>
          </a:xfrm>
          <a:prstGeom prst="rect">
            <a:avLst/>
          </a:prstGeom>
        </p:spPr>
      </p:pic>
      <p:pic>
        <p:nvPicPr>
          <p:cNvPr id="8" name="Picture 7" descr="A picture containing text, person, working, table&#10;&#10;Description automatically generated">
            <a:extLst>
              <a:ext uri="{FF2B5EF4-FFF2-40B4-BE49-F238E27FC236}">
                <a16:creationId xmlns:a16="http://schemas.microsoft.com/office/drawing/2014/main" id="{75627A9F-7EDE-4B32-8F75-65D810BA12FA}"/>
              </a:ext>
            </a:extLst>
          </p:cNvPr>
          <p:cNvPicPr>
            <a:picLocks noChangeAspect="1"/>
          </p:cNvPicPr>
          <p:nvPr/>
        </p:nvPicPr>
        <p:blipFill rotWithShape="1">
          <a:blip r:embed="rId4">
            <a:extLst>
              <a:ext uri="{28A0092B-C50C-407E-A947-70E740481C1C}">
                <a14:useLocalDpi xmlns:a14="http://schemas.microsoft.com/office/drawing/2010/main" val="0"/>
              </a:ext>
            </a:extLst>
          </a:blip>
          <a:srcRect r="1" b="19162"/>
          <a:stretch/>
        </p:blipFill>
        <p:spPr>
          <a:xfrm>
            <a:off x="-2" y="3518351"/>
            <a:ext cx="6189158" cy="3339649"/>
          </a:xfrm>
          <a:prstGeom prst="rect">
            <a:avLst/>
          </a:prstGeom>
        </p:spPr>
      </p:pic>
    </p:spTree>
    <p:extLst>
      <p:ext uri="{BB962C8B-B14F-4D97-AF65-F5344CB8AC3E}">
        <p14:creationId xmlns:p14="http://schemas.microsoft.com/office/powerpoint/2010/main" val="1604301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37000">
              <a:schemeClr val="accent1">
                <a:lumMod val="97000"/>
                <a:lumOff val="3000"/>
              </a:schemeClr>
            </a:gs>
            <a:gs pos="100000">
              <a:schemeClr val="accent1">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6B319F-86FE-4754-878E-06F0804D8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2385"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1" name="Rectangle 10">
            <a:extLst>
              <a:ext uri="{FF2B5EF4-FFF2-40B4-BE49-F238E27FC236}">
                <a16:creationId xmlns:a16="http://schemas.microsoft.com/office/drawing/2014/main" id="{DCF7D1B5-3477-499F-ACC5-2C8B07F4E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2385" y="0"/>
            <a:ext cx="3218914"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7FD9FA-A649-84D1-C387-CE374EA20991}"/>
              </a:ext>
            </a:extLst>
          </p:cNvPr>
          <p:cNvSpPr>
            <a:spLocks noGrp="1"/>
          </p:cNvSpPr>
          <p:nvPr>
            <p:ph type="title"/>
          </p:nvPr>
        </p:nvSpPr>
        <p:spPr>
          <a:xfrm>
            <a:off x="992206" y="1608667"/>
            <a:ext cx="2823275" cy="4501127"/>
          </a:xfrm>
        </p:spPr>
        <p:txBody>
          <a:bodyPr anchor="t">
            <a:normAutofit/>
          </a:bodyPr>
          <a:lstStyle/>
          <a:p>
            <a:pPr algn="r"/>
            <a:r>
              <a:rPr lang="en-US" sz="3200" dirty="0">
                <a:solidFill>
                  <a:srgbClr val="FFFFFF"/>
                </a:solidFill>
              </a:rPr>
              <a:t>Commercial Printing </a:t>
            </a:r>
          </a:p>
        </p:txBody>
      </p:sp>
      <p:sp>
        <p:nvSpPr>
          <p:cNvPr id="3" name="Content Placeholder 2">
            <a:extLst>
              <a:ext uri="{FF2B5EF4-FFF2-40B4-BE49-F238E27FC236}">
                <a16:creationId xmlns:a16="http://schemas.microsoft.com/office/drawing/2014/main" id="{95BE9757-196E-57D2-AF9A-C053D8DCF42A}"/>
              </a:ext>
            </a:extLst>
          </p:cNvPr>
          <p:cNvSpPr>
            <a:spLocks noGrp="1"/>
          </p:cNvSpPr>
          <p:nvPr>
            <p:ph sz="half" idx="1"/>
          </p:nvPr>
        </p:nvSpPr>
        <p:spPr>
          <a:xfrm>
            <a:off x="4547698" y="1608667"/>
            <a:ext cx="3421958" cy="4501127"/>
          </a:xfrm>
        </p:spPr>
        <p:txBody>
          <a:bodyPr>
            <a:normAutofit/>
          </a:bodyPr>
          <a:lstStyle/>
          <a:p>
            <a:r>
              <a:rPr lang="en-US" sz="2000" dirty="0">
                <a:solidFill>
                  <a:schemeClr val="bg1"/>
                </a:solidFill>
                <a:latin typeface="Arial" panose="020B0604020202020204" pitchFamily="34" charset="0"/>
                <a:cs typeface="Arial" panose="020B0604020202020204" pitchFamily="34" charset="0"/>
              </a:rPr>
              <a:t>Screen Printer</a:t>
            </a:r>
          </a:p>
          <a:p>
            <a:r>
              <a:rPr lang="en-US" sz="2000" dirty="0">
                <a:solidFill>
                  <a:schemeClr val="bg1"/>
                </a:solidFill>
                <a:latin typeface="Arial" panose="020B0604020202020204" pitchFamily="34" charset="0"/>
                <a:cs typeface="Arial" panose="020B0604020202020204" pitchFamily="34" charset="0"/>
              </a:rPr>
              <a:t>Bindery/Finishing Worker</a:t>
            </a:r>
          </a:p>
          <a:p>
            <a:r>
              <a:rPr lang="en-US" sz="2000" dirty="0">
                <a:solidFill>
                  <a:schemeClr val="bg1"/>
                </a:solidFill>
                <a:latin typeface="Arial" panose="020B0604020202020204" pitchFamily="34" charset="0"/>
                <a:cs typeface="Arial" panose="020B0604020202020204" pitchFamily="34" charset="0"/>
              </a:rPr>
              <a:t>Offset Press Assistant</a:t>
            </a:r>
          </a:p>
          <a:p>
            <a:r>
              <a:rPr lang="en-US" sz="2000" dirty="0">
                <a:solidFill>
                  <a:schemeClr val="bg1"/>
                </a:solidFill>
                <a:latin typeface="Arial" panose="020B0604020202020204" pitchFamily="34" charset="0"/>
                <a:cs typeface="Arial" panose="020B0604020202020204" pitchFamily="34" charset="0"/>
              </a:rPr>
              <a:t>Flexo Press Assistant</a:t>
            </a:r>
            <a:r>
              <a:rPr lang="en-US" sz="2000" dirty="0"/>
              <a:t> </a:t>
            </a:r>
          </a:p>
        </p:txBody>
      </p:sp>
      <p:sp>
        <p:nvSpPr>
          <p:cNvPr id="4" name="Content Placeholder 3">
            <a:extLst>
              <a:ext uri="{FF2B5EF4-FFF2-40B4-BE49-F238E27FC236}">
                <a16:creationId xmlns:a16="http://schemas.microsoft.com/office/drawing/2014/main" id="{FC9E94A7-FC48-C020-0CB6-6E15866C69B8}"/>
              </a:ext>
            </a:extLst>
          </p:cNvPr>
          <p:cNvSpPr>
            <a:spLocks noGrp="1"/>
          </p:cNvSpPr>
          <p:nvPr>
            <p:ph sz="half" idx="2"/>
          </p:nvPr>
        </p:nvSpPr>
        <p:spPr>
          <a:xfrm>
            <a:off x="8289696" y="1608667"/>
            <a:ext cx="3421957" cy="4501127"/>
          </a:xfrm>
        </p:spPr>
        <p:txBody>
          <a:bodyPr>
            <a:normAutofit/>
          </a:bodyPr>
          <a:lstStyle/>
          <a:p>
            <a:r>
              <a:rPr lang="en-US" sz="2000" dirty="0">
                <a:solidFill>
                  <a:schemeClr val="bg1"/>
                </a:solidFill>
                <a:latin typeface="Arial" panose="020B0604020202020204" pitchFamily="34" charset="0"/>
                <a:cs typeface="Arial" panose="020B0604020202020204" pitchFamily="34" charset="0"/>
              </a:rPr>
              <a:t>Occupational Safety &amp; Health Administration (OSHA) Outreach Training Course / OSHA 10 –General Industry</a:t>
            </a:r>
          </a:p>
          <a:p>
            <a:r>
              <a:rPr lang="en-US" sz="2000" dirty="0">
                <a:solidFill>
                  <a:schemeClr val="bg1"/>
                </a:solidFill>
                <a:latin typeface="Arial" panose="020B0604020202020204" pitchFamily="34" charset="0"/>
                <a:cs typeface="Arial" panose="020B0604020202020204" pitchFamily="34" charset="0"/>
              </a:rPr>
              <a:t>American Heart Association</a:t>
            </a:r>
          </a:p>
          <a:p>
            <a:pPr lvl="1"/>
            <a:r>
              <a:rPr lang="en-US" sz="2000" dirty="0">
                <a:solidFill>
                  <a:schemeClr val="bg1"/>
                </a:solidFill>
                <a:latin typeface="Arial" panose="020B0604020202020204" pitchFamily="34" charset="0"/>
                <a:cs typeface="Arial" panose="020B0604020202020204" pitchFamily="34" charset="0"/>
              </a:rPr>
              <a:t>CPR/First Aid/AED</a:t>
            </a:r>
          </a:p>
          <a:p>
            <a:pPr lvl="1"/>
            <a:endParaRPr lang="en-US" sz="2000" dirty="0">
              <a:solidFill>
                <a:schemeClr val="bg1"/>
              </a:solidFill>
              <a:latin typeface="Arial" panose="020B0604020202020204" pitchFamily="34" charset="0"/>
              <a:cs typeface="Arial" panose="020B0604020202020204" pitchFamily="34" charset="0"/>
            </a:endParaRPr>
          </a:p>
          <a:p>
            <a:pPr marL="0" indent="0">
              <a:buNone/>
            </a:pPr>
            <a:r>
              <a:rPr lang="en-US" sz="2000" dirty="0">
                <a:solidFill>
                  <a:schemeClr val="bg1"/>
                </a:solidFill>
                <a:latin typeface="Arial" panose="020B0604020202020204" pitchFamily="34" charset="0"/>
                <a:cs typeface="Arial" panose="020B0604020202020204" pitchFamily="34" charset="0"/>
              </a:rPr>
              <a:t>*With a new digital press available, additional curriculum and industry certifications are being created at this time</a:t>
            </a:r>
          </a:p>
          <a:p>
            <a:endParaRPr lang="en-US" sz="2000" dirty="0"/>
          </a:p>
          <a:p>
            <a:endParaRPr lang="en-US" sz="2000" dirty="0"/>
          </a:p>
        </p:txBody>
      </p:sp>
      <p:pic>
        <p:nvPicPr>
          <p:cNvPr id="6" name="Picture 5">
            <a:extLst>
              <a:ext uri="{FF2B5EF4-FFF2-40B4-BE49-F238E27FC236}">
                <a16:creationId xmlns:a16="http://schemas.microsoft.com/office/drawing/2014/main" id="{990F43A1-C362-899E-18FF-BB24369BCC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9749" y="3675017"/>
            <a:ext cx="3449907" cy="2364376"/>
          </a:xfrm>
          <a:prstGeom prst="rect">
            <a:avLst/>
          </a:prstGeom>
        </p:spPr>
      </p:pic>
    </p:spTree>
    <p:extLst>
      <p:ext uri="{BB962C8B-B14F-4D97-AF65-F5344CB8AC3E}">
        <p14:creationId xmlns:p14="http://schemas.microsoft.com/office/powerpoint/2010/main" val="2213477924"/>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A88F1-5F31-4D3C-A458-9AC85A67C71A}"/>
              </a:ext>
            </a:extLst>
          </p:cNvPr>
          <p:cNvSpPr>
            <a:spLocks noGrp="1"/>
          </p:cNvSpPr>
          <p:nvPr>
            <p:ph type="title"/>
          </p:nvPr>
        </p:nvSpPr>
        <p:spPr>
          <a:xfrm>
            <a:off x="7247964" y="-2670"/>
            <a:ext cx="4753535" cy="1672499"/>
          </a:xfrm>
        </p:spPr>
        <p:txBody>
          <a:bodyPr vert="horz" lIns="91440" tIns="45720" rIns="91440" bIns="45720" rtlCol="0" anchor="ctr">
            <a:normAutofit/>
          </a:bodyPr>
          <a:lstStyle/>
          <a:p>
            <a:r>
              <a:rPr lang="en-US" sz="4000" kern="1200" dirty="0">
                <a:solidFill>
                  <a:schemeClr val="tx1"/>
                </a:solidFill>
                <a:latin typeface="Arial" panose="020B0604020202020204" pitchFamily="34" charset="0"/>
                <a:cs typeface="Arial" panose="020B0604020202020204" pitchFamily="34" charset="0"/>
              </a:rPr>
              <a:t>Culinary Arts</a:t>
            </a:r>
          </a:p>
        </p:txBody>
      </p:sp>
      <p:pic>
        <p:nvPicPr>
          <p:cNvPr id="6" name="Content Placeholder 5" descr="A person in a kitchen&#10;&#10;Description automatically generated with medium confidence">
            <a:extLst>
              <a:ext uri="{FF2B5EF4-FFF2-40B4-BE49-F238E27FC236}">
                <a16:creationId xmlns:a16="http://schemas.microsoft.com/office/drawing/2014/main" id="{53325EB9-E1CD-49F5-B96A-B45FBD77F09E}"/>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35982" r="4234"/>
          <a:stretch/>
        </p:blipFill>
        <p:spPr>
          <a:xfrm>
            <a:off x="3198068" y="10"/>
            <a:ext cx="2991088" cy="3339639"/>
          </a:xfrm>
          <a:prstGeom prst="rect">
            <a:avLst/>
          </a:prstGeom>
        </p:spPr>
      </p:pic>
      <p:sp>
        <p:nvSpPr>
          <p:cNvPr id="4" name="Content Placeholder 3">
            <a:extLst>
              <a:ext uri="{FF2B5EF4-FFF2-40B4-BE49-F238E27FC236}">
                <a16:creationId xmlns:a16="http://schemas.microsoft.com/office/drawing/2014/main" id="{4E9EEF16-2F18-4785-8DA1-6753ED58A2F9}"/>
              </a:ext>
            </a:extLst>
          </p:cNvPr>
          <p:cNvSpPr>
            <a:spLocks noGrp="1"/>
          </p:cNvSpPr>
          <p:nvPr>
            <p:ph sz="half" idx="2"/>
          </p:nvPr>
        </p:nvSpPr>
        <p:spPr>
          <a:xfrm>
            <a:off x="6600265" y="2413644"/>
            <a:ext cx="5506010" cy="4120505"/>
          </a:xfrm>
        </p:spPr>
        <p:txBody>
          <a:bodyPr vert="horz" lIns="91440" tIns="45720" rIns="91440" bIns="45720" rtlCol="0">
            <a:normAutofit/>
          </a:bodyPr>
          <a:lstStyle/>
          <a:p>
            <a:r>
              <a:rPr lang="en-US" sz="2000" dirty="0">
                <a:latin typeface="Arial" panose="020B0604020202020204" pitchFamily="34" charset="0"/>
                <a:cs typeface="Arial" panose="020B0604020202020204" pitchFamily="34" charset="0"/>
              </a:rPr>
              <a:t>Up to 3 terms depending on student skills, abilities, and interests</a:t>
            </a:r>
          </a:p>
          <a:p>
            <a:r>
              <a:rPr lang="en-US" sz="2000" dirty="0">
                <a:latin typeface="Arial" panose="020B0604020202020204" pitchFamily="34" charset="0"/>
                <a:cs typeface="Arial" panose="020B0604020202020204" pitchFamily="34" charset="0"/>
              </a:rPr>
              <a:t>Students receive training in large-quantity food preparation and assist with cooking and serving in the school cafeteria</a:t>
            </a:r>
          </a:p>
          <a:p>
            <a:r>
              <a:rPr lang="en-US" sz="2000" dirty="0">
                <a:latin typeface="Arial" panose="020B0604020202020204" pitchFamily="34" charset="0"/>
                <a:cs typeface="Arial" panose="020B0604020202020204" pitchFamily="34" charset="0"/>
              </a:rPr>
              <a:t>Advanced students operate the Pine Cove Restaurant on campus</a:t>
            </a:r>
          </a:p>
          <a:p>
            <a:r>
              <a:rPr lang="en-US" sz="2000" dirty="0">
                <a:effectLst/>
                <a:latin typeface="Arial" panose="020B0604020202020204" pitchFamily="34" charset="0"/>
                <a:ea typeface="Calibri" panose="020F0502020204030204" pitchFamily="34" charset="0"/>
                <a:cs typeface="Arial" panose="020B0604020202020204" pitchFamily="34" charset="0"/>
              </a:rPr>
              <a:t>Students work toward the completion of </a:t>
            </a:r>
            <a:r>
              <a:rPr lang="en-US" sz="2000" dirty="0" err="1">
                <a:effectLst/>
                <a:latin typeface="Arial" panose="020B0604020202020204" pitchFamily="34" charset="0"/>
                <a:ea typeface="Calibri" panose="020F0502020204030204" pitchFamily="34" charset="0"/>
                <a:cs typeface="Arial" panose="020B0604020202020204" pitchFamily="34" charset="0"/>
              </a:rPr>
              <a:t>ServSafe</a:t>
            </a:r>
            <a:r>
              <a:rPr lang="en-US" sz="2000" dirty="0">
                <a:effectLst/>
                <a:latin typeface="Arial" panose="020B0604020202020204" pitchFamily="34" charset="0"/>
                <a:ea typeface="Calibri" panose="020F0502020204030204" pitchFamily="34" charset="0"/>
                <a:cs typeface="Arial" panose="020B0604020202020204" pitchFamily="34" charset="0"/>
              </a:rPr>
              <a:t> certifications </a:t>
            </a:r>
            <a:endParaRPr lang="en-US" sz="2000" dirty="0">
              <a:latin typeface="Arial" panose="020B0604020202020204" pitchFamily="34" charset="0"/>
              <a:cs typeface="Arial" panose="020B0604020202020204" pitchFamily="34" charset="0"/>
            </a:endParaRPr>
          </a:p>
        </p:txBody>
      </p:sp>
      <p:pic>
        <p:nvPicPr>
          <p:cNvPr id="10" name="Picture 9" descr="A picture containing indoor, kitchen, person, preparing&#10;&#10;Description automatically generated">
            <a:extLst>
              <a:ext uri="{FF2B5EF4-FFF2-40B4-BE49-F238E27FC236}">
                <a16:creationId xmlns:a16="http://schemas.microsoft.com/office/drawing/2014/main" id="{264A0986-C1DB-4E4E-9F11-8A3B8EC33BA6}"/>
              </a:ext>
            </a:extLst>
          </p:cNvPr>
          <p:cNvPicPr>
            <a:picLocks noChangeAspect="1"/>
          </p:cNvPicPr>
          <p:nvPr/>
        </p:nvPicPr>
        <p:blipFill rotWithShape="1">
          <a:blip r:embed="rId3">
            <a:extLst>
              <a:ext uri="{28A0092B-C50C-407E-A947-70E740481C1C}">
                <a14:useLocalDpi xmlns:a14="http://schemas.microsoft.com/office/drawing/2010/main" val="0"/>
              </a:ext>
            </a:extLst>
          </a:blip>
          <a:srcRect l="28656" r="11261"/>
          <a:stretch/>
        </p:blipFill>
        <p:spPr>
          <a:xfrm>
            <a:off x="-4642" y="10"/>
            <a:ext cx="3006061" cy="3339639"/>
          </a:xfrm>
          <a:prstGeom prst="rect">
            <a:avLst/>
          </a:prstGeom>
        </p:spPr>
      </p:pic>
      <p:pic>
        <p:nvPicPr>
          <p:cNvPr id="12" name="Picture 11" descr="A room with tables and chairs&#10;&#10;Description automatically generated with low confidence">
            <a:extLst>
              <a:ext uri="{FF2B5EF4-FFF2-40B4-BE49-F238E27FC236}">
                <a16:creationId xmlns:a16="http://schemas.microsoft.com/office/drawing/2014/main" id="{00ACF404-D20D-4C7B-A933-7D69AD2ACBEF}"/>
              </a:ext>
            </a:extLst>
          </p:cNvPr>
          <p:cNvPicPr>
            <a:picLocks noChangeAspect="1"/>
          </p:cNvPicPr>
          <p:nvPr/>
        </p:nvPicPr>
        <p:blipFill rotWithShape="1">
          <a:blip r:embed="rId4">
            <a:extLst>
              <a:ext uri="{28A0092B-C50C-407E-A947-70E740481C1C}">
                <a14:useLocalDpi xmlns:a14="http://schemas.microsoft.com/office/drawing/2010/main" val="0"/>
              </a:ext>
            </a:extLst>
          </a:blip>
          <a:srcRect t="10070" r="1" b="8788"/>
          <a:stretch/>
        </p:blipFill>
        <p:spPr>
          <a:xfrm>
            <a:off x="-2" y="3518351"/>
            <a:ext cx="6189158" cy="3339649"/>
          </a:xfrm>
          <a:prstGeom prst="rect">
            <a:avLst/>
          </a:prstGeom>
        </p:spPr>
      </p:pic>
    </p:spTree>
    <p:extLst>
      <p:ext uri="{BB962C8B-B14F-4D97-AF65-F5344CB8AC3E}">
        <p14:creationId xmlns:p14="http://schemas.microsoft.com/office/powerpoint/2010/main" val="4139198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5" name="Rectangle 1146">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 y="-2"/>
            <a:ext cx="4069936"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E681494-FEC1-17A2-BD4D-4B210B0799E3}"/>
              </a:ext>
            </a:extLst>
          </p:cNvPr>
          <p:cNvSpPr>
            <a:spLocks noGrp="1"/>
          </p:cNvSpPr>
          <p:nvPr>
            <p:ph type="title"/>
          </p:nvPr>
        </p:nvSpPr>
        <p:spPr>
          <a:xfrm>
            <a:off x="643467" y="640080"/>
            <a:ext cx="3096427" cy="5613236"/>
          </a:xfrm>
        </p:spPr>
        <p:txBody>
          <a:bodyPr vert="horz" lIns="91440" tIns="45720" rIns="91440" bIns="45720" rtlCol="0" anchor="ctr">
            <a:normAutofit/>
          </a:bodyPr>
          <a:lstStyle/>
          <a:p>
            <a:r>
              <a:rPr lang="en-US" sz="4100" kern="1200">
                <a:latin typeface="+mj-lt"/>
                <a:ea typeface="+mj-ea"/>
                <a:cs typeface="+mj-cs"/>
              </a:rPr>
              <a:t>Michigan Rehabilitation Services (MRS) </a:t>
            </a:r>
            <a:endParaRPr lang="en-US" sz="4100" kern="1200" dirty="0">
              <a:latin typeface="+mj-lt"/>
              <a:ea typeface="+mj-ea"/>
              <a:cs typeface="+mj-cs"/>
            </a:endParaRPr>
          </a:p>
        </p:txBody>
      </p:sp>
      <p:pic>
        <p:nvPicPr>
          <p:cNvPr id="4" name="Picture 3">
            <a:extLst>
              <a:ext uri="{FF2B5EF4-FFF2-40B4-BE49-F238E27FC236}">
                <a16:creationId xmlns:a16="http://schemas.microsoft.com/office/drawing/2014/main" id="{0B018A32-5D12-E7A3-179D-AE4B21EA1DE3}"/>
              </a:ext>
            </a:extLst>
          </p:cNvPr>
          <p:cNvPicPr>
            <a:picLocks noChangeAspect="1"/>
          </p:cNvPicPr>
          <p:nvPr/>
        </p:nvPicPr>
        <p:blipFill>
          <a:blip r:embed="rId2"/>
          <a:stretch>
            <a:fillRect/>
          </a:stretch>
        </p:blipFill>
        <p:spPr>
          <a:xfrm>
            <a:off x="4654297" y="4279900"/>
            <a:ext cx="6894236" cy="1790700"/>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BE6F12D3-FCCD-ED9B-41E0-4C05A5EFC59A}"/>
              </a:ext>
            </a:extLst>
          </p:cNvPr>
          <p:cNvPicPr>
            <a:picLocks noChangeAspect="1"/>
          </p:cNvPicPr>
          <p:nvPr/>
        </p:nvPicPr>
        <p:blipFill>
          <a:blip r:embed="rId3"/>
          <a:stretch>
            <a:fillRect/>
          </a:stretch>
        </p:blipFill>
        <p:spPr>
          <a:xfrm>
            <a:off x="4590797" y="330041"/>
            <a:ext cx="7065876" cy="3657917"/>
          </a:xfrm>
          <a:prstGeom prst="rect">
            <a:avLst/>
          </a:prstGeom>
        </p:spPr>
      </p:pic>
    </p:spTree>
    <p:extLst>
      <p:ext uri="{BB962C8B-B14F-4D97-AF65-F5344CB8AC3E}">
        <p14:creationId xmlns:p14="http://schemas.microsoft.com/office/powerpoint/2010/main" val="9171470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37000">
              <a:schemeClr val="accent1">
                <a:lumMod val="97000"/>
                <a:lumOff val="3000"/>
              </a:schemeClr>
            </a:gs>
            <a:gs pos="100000">
              <a:schemeClr val="accent1">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6B319F-86FE-4754-878E-06F0804D8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2385"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1" name="Rectangle 10">
            <a:extLst>
              <a:ext uri="{FF2B5EF4-FFF2-40B4-BE49-F238E27FC236}">
                <a16:creationId xmlns:a16="http://schemas.microsoft.com/office/drawing/2014/main" id="{DCF7D1B5-3477-499F-ACC5-2C8B07F4E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2385" y="0"/>
            <a:ext cx="3218914"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F9AC0F-733C-8125-9139-288EC0348DF0}"/>
              </a:ext>
            </a:extLst>
          </p:cNvPr>
          <p:cNvSpPr>
            <a:spLocks noGrp="1"/>
          </p:cNvSpPr>
          <p:nvPr>
            <p:ph type="title"/>
          </p:nvPr>
        </p:nvSpPr>
        <p:spPr>
          <a:xfrm>
            <a:off x="992206" y="1608667"/>
            <a:ext cx="2823275" cy="4501127"/>
          </a:xfrm>
        </p:spPr>
        <p:txBody>
          <a:bodyPr anchor="t">
            <a:normAutofit/>
          </a:bodyPr>
          <a:lstStyle/>
          <a:p>
            <a:pPr algn="r"/>
            <a:r>
              <a:rPr lang="en-US" sz="3200" dirty="0">
                <a:solidFill>
                  <a:srgbClr val="FFFFFF"/>
                </a:solidFill>
              </a:rPr>
              <a:t>Culinary Arts</a:t>
            </a:r>
          </a:p>
        </p:txBody>
      </p:sp>
      <p:sp>
        <p:nvSpPr>
          <p:cNvPr id="3" name="Content Placeholder 2">
            <a:extLst>
              <a:ext uri="{FF2B5EF4-FFF2-40B4-BE49-F238E27FC236}">
                <a16:creationId xmlns:a16="http://schemas.microsoft.com/office/drawing/2014/main" id="{92535817-4785-9107-6DBC-0F44463C942D}"/>
              </a:ext>
            </a:extLst>
          </p:cNvPr>
          <p:cNvSpPr>
            <a:spLocks noGrp="1"/>
          </p:cNvSpPr>
          <p:nvPr>
            <p:ph sz="half" idx="1"/>
          </p:nvPr>
        </p:nvSpPr>
        <p:spPr>
          <a:xfrm>
            <a:off x="4547698" y="1608667"/>
            <a:ext cx="3421958" cy="4501127"/>
          </a:xfrm>
        </p:spPr>
        <p:txBody>
          <a:bodyPr>
            <a:normAutofit/>
          </a:bodyPr>
          <a:lstStyle/>
          <a:p>
            <a:r>
              <a:rPr lang="en-US" sz="2000" dirty="0">
                <a:solidFill>
                  <a:schemeClr val="bg1"/>
                </a:solidFill>
                <a:latin typeface="Arial" panose="020B0604020202020204" pitchFamily="34" charset="0"/>
                <a:cs typeface="Arial" panose="020B0604020202020204" pitchFamily="34" charset="0"/>
              </a:rPr>
              <a:t>Food Services Worker</a:t>
            </a:r>
          </a:p>
          <a:p>
            <a:r>
              <a:rPr lang="en-US" sz="2000" dirty="0">
                <a:solidFill>
                  <a:schemeClr val="bg1"/>
                </a:solidFill>
                <a:latin typeface="Arial" panose="020B0604020202020204" pitchFamily="34" charset="0"/>
                <a:cs typeface="Arial" panose="020B0604020202020204" pitchFamily="34" charset="0"/>
              </a:rPr>
              <a:t>Cook’s Helper</a:t>
            </a:r>
          </a:p>
          <a:p>
            <a:r>
              <a:rPr lang="en-US" sz="2000" dirty="0">
                <a:solidFill>
                  <a:schemeClr val="bg1"/>
                </a:solidFill>
                <a:latin typeface="Arial" panose="020B0604020202020204" pitchFamily="34" charset="0"/>
                <a:cs typeface="Arial" panose="020B0604020202020204" pitchFamily="34" charset="0"/>
              </a:rPr>
              <a:t>Cook</a:t>
            </a:r>
          </a:p>
        </p:txBody>
      </p:sp>
      <p:sp>
        <p:nvSpPr>
          <p:cNvPr id="4" name="Content Placeholder 3">
            <a:extLst>
              <a:ext uri="{FF2B5EF4-FFF2-40B4-BE49-F238E27FC236}">
                <a16:creationId xmlns:a16="http://schemas.microsoft.com/office/drawing/2014/main" id="{C6BD2466-1C20-FE89-B286-0F46FA30E7EF}"/>
              </a:ext>
            </a:extLst>
          </p:cNvPr>
          <p:cNvSpPr>
            <a:spLocks noGrp="1"/>
          </p:cNvSpPr>
          <p:nvPr>
            <p:ph sz="half" idx="2"/>
          </p:nvPr>
        </p:nvSpPr>
        <p:spPr>
          <a:xfrm>
            <a:off x="8289696" y="1608667"/>
            <a:ext cx="3421957" cy="4501127"/>
          </a:xfrm>
        </p:spPr>
        <p:txBody>
          <a:bodyPr>
            <a:normAutofit/>
          </a:bodyPr>
          <a:lstStyle/>
          <a:p>
            <a:r>
              <a:rPr lang="en-US" sz="2000" dirty="0">
                <a:solidFill>
                  <a:schemeClr val="bg1"/>
                </a:solidFill>
                <a:latin typeface="Arial" panose="020B0604020202020204" pitchFamily="34" charset="0"/>
                <a:cs typeface="Arial" panose="020B0604020202020204" pitchFamily="34" charset="0"/>
              </a:rPr>
              <a:t>ServeSafe Food Handler</a:t>
            </a:r>
          </a:p>
          <a:p>
            <a:r>
              <a:rPr lang="en-US" sz="2000" dirty="0">
                <a:solidFill>
                  <a:schemeClr val="bg1"/>
                </a:solidFill>
                <a:latin typeface="Arial" panose="020B0604020202020204" pitchFamily="34" charset="0"/>
                <a:cs typeface="Arial" panose="020B0604020202020204" pitchFamily="34" charset="0"/>
              </a:rPr>
              <a:t>ServeSafe Allergen</a:t>
            </a:r>
          </a:p>
          <a:p>
            <a:r>
              <a:rPr lang="en-US" sz="2000" dirty="0">
                <a:solidFill>
                  <a:schemeClr val="bg1"/>
                </a:solidFill>
                <a:latin typeface="Arial" panose="020B0604020202020204" pitchFamily="34" charset="0"/>
                <a:cs typeface="Arial" panose="020B0604020202020204" pitchFamily="34" charset="0"/>
              </a:rPr>
              <a:t>ServeSafe ManageFirst Professional</a:t>
            </a:r>
          </a:p>
          <a:p>
            <a:r>
              <a:rPr lang="en-US" sz="2000" dirty="0">
                <a:solidFill>
                  <a:schemeClr val="bg1"/>
                </a:solidFill>
                <a:latin typeface="Arial" panose="020B0604020202020204" pitchFamily="34" charset="0"/>
                <a:cs typeface="Arial" panose="020B0604020202020204" pitchFamily="34" charset="0"/>
              </a:rPr>
              <a:t>American Heart Association</a:t>
            </a:r>
          </a:p>
          <a:p>
            <a:pPr lvl="1"/>
            <a:r>
              <a:rPr lang="en-US" sz="2000" dirty="0">
                <a:solidFill>
                  <a:schemeClr val="bg1"/>
                </a:solidFill>
                <a:latin typeface="Arial" panose="020B0604020202020204" pitchFamily="34" charset="0"/>
                <a:cs typeface="Arial" panose="020B0604020202020204" pitchFamily="34" charset="0"/>
              </a:rPr>
              <a:t>CPR/First Aid/AED</a:t>
            </a:r>
          </a:p>
          <a:p>
            <a:pPr marL="457200" lvl="1" indent="0">
              <a:buNone/>
            </a:pPr>
            <a:endParaRPr lang="en-US" sz="2000" dirty="0"/>
          </a:p>
        </p:txBody>
      </p:sp>
    </p:spTree>
    <p:extLst>
      <p:ext uri="{BB962C8B-B14F-4D97-AF65-F5344CB8AC3E}">
        <p14:creationId xmlns:p14="http://schemas.microsoft.com/office/powerpoint/2010/main" val="990911907"/>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D8B23-6AAD-4C59-A28B-621DA0831FDB}"/>
              </a:ext>
            </a:extLst>
          </p:cNvPr>
          <p:cNvSpPr>
            <a:spLocks noGrp="1"/>
          </p:cNvSpPr>
          <p:nvPr>
            <p:ph type="title"/>
          </p:nvPr>
        </p:nvSpPr>
        <p:spPr>
          <a:xfrm>
            <a:off x="589009" y="502400"/>
            <a:ext cx="3367171" cy="1818064"/>
          </a:xfrm>
        </p:spPr>
        <p:txBody>
          <a:bodyPr vert="horz" lIns="91440" tIns="45720" rIns="91440" bIns="45720" rtlCol="0" anchor="ctr">
            <a:normAutofit/>
          </a:bodyPr>
          <a:lstStyle/>
          <a:p>
            <a:pPr algn="ctr"/>
            <a:r>
              <a:rPr lang="en-US" sz="5000" kern="1200" dirty="0">
                <a:solidFill>
                  <a:schemeClr val="tx1"/>
                </a:solidFill>
                <a:latin typeface="Arial" panose="020B0604020202020204" pitchFamily="34" charset="0"/>
                <a:cs typeface="Arial" panose="020B0604020202020204" pitchFamily="34" charset="0"/>
              </a:rPr>
              <a:t>Custodial</a:t>
            </a:r>
          </a:p>
        </p:txBody>
      </p:sp>
      <p:sp>
        <p:nvSpPr>
          <p:cNvPr id="3" name="Content Placeholder 2">
            <a:extLst>
              <a:ext uri="{FF2B5EF4-FFF2-40B4-BE49-F238E27FC236}">
                <a16:creationId xmlns:a16="http://schemas.microsoft.com/office/drawing/2014/main" id="{C52C9848-FD0E-4823-94F8-C98B2FF43C6A}"/>
              </a:ext>
            </a:extLst>
          </p:cNvPr>
          <p:cNvSpPr>
            <a:spLocks noGrp="1"/>
          </p:cNvSpPr>
          <p:nvPr>
            <p:ph sz="half" idx="1"/>
          </p:nvPr>
        </p:nvSpPr>
        <p:spPr>
          <a:xfrm>
            <a:off x="4914900" y="3204995"/>
            <a:ext cx="7058025" cy="3443455"/>
          </a:xfrm>
        </p:spPr>
        <p:txBody>
          <a:bodyPr vert="horz" lIns="91440" tIns="45720" rIns="91440" bIns="45720" rtlCol="0" anchor="ctr">
            <a:normAutofit/>
          </a:bodyPr>
          <a:lstStyle/>
          <a:p>
            <a:r>
              <a:rPr lang="en-US" sz="2000" dirty="0">
                <a:latin typeface="Arial" panose="020B0604020202020204" pitchFamily="34" charset="0"/>
                <a:cs typeface="Arial" panose="020B0604020202020204" pitchFamily="34" charset="0"/>
              </a:rPr>
              <a:t>Up to 2 terms depending on student skills, abilities, and interests</a:t>
            </a:r>
          </a:p>
          <a:p>
            <a:r>
              <a:rPr lang="en-US" sz="2000" dirty="0">
                <a:latin typeface="Arial" panose="020B0604020202020204" pitchFamily="34" charset="0"/>
                <a:cs typeface="Arial" panose="020B0604020202020204" pitchFamily="34" charset="0"/>
              </a:rPr>
              <a:t>Students learn to become skilled, experienced building and commercial custodians by using updated equipment and learning at on-campus job stations</a:t>
            </a:r>
          </a:p>
          <a:p>
            <a:r>
              <a:rPr lang="en-US" sz="2000" dirty="0">
                <a:latin typeface="Arial" panose="020B0604020202020204" pitchFamily="34" charset="0"/>
                <a:cs typeface="Arial" panose="020B0604020202020204" pitchFamily="34" charset="0"/>
              </a:rPr>
              <a:t>Students gain experience in daily cleaning, floor maintenance, stripping of floors, restroom sanitation, daily carpet cleaning and shampooing, and operating and maintaining equipment</a:t>
            </a:r>
          </a:p>
          <a:p>
            <a:endParaRPr lang="en-US" sz="1600" dirty="0"/>
          </a:p>
        </p:txBody>
      </p:sp>
      <p:pic>
        <p:nvPicPr>
          <p:cNvPr id="6" name="Content Placeholder 5" descr="A picture containing indoor, wall, floor, standing&#10;&#10;Description automatically generated">
            <a:extLst>
              <a:ext uri="{FF2B5EF4-FFF2-40B4-BE49-F238E27FC236}">
                <a16:creationId xmlns:a16="http://schemas.microsoft.com/office/drawing/2014/main" id="{00246828-EA25-405C-A3E4-D0AAA01888C1}"/>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24682" b="-1"/>
          <a:stretch/>
        </p:blipFill>
        <p:spPr>
          <a:xfrm>
            <a:off x="-1" y="2826737"/>
            <a:ext cx="4565779" cy="4031263"/>
          </a:xfrm>
          <a:prstGeom prst="rect">
            <a:avLst/>
          </a:prstGeom>
        </p:spPr>
      </p:pic>
      <p:pic>
        <p:nvPicPr>
          <p:cNvPr id="8" name="Picture 7" descr="A machine in a factory&#10;&#10;Description automatically generated with low confidence">
            <a:extLst>
              <a:ext uri="{FF2B5EF4-FFF2-40B4-BE49-F238E27FC236}">
                <a16:creationId xmlns:a16="http://schemas.microsoft.com/office/drawing/2014/main" id="{7A46B60F-2789-4A99-930F-5AADCFC2067E}"/>
              </a:ext>
            </a:extLst>
          </p:cNvPr>
          <p:cNvPicPr>
            <a:picLocks noChangeAspect="1"/>
          </p:cNvPicPr>
          <p:nvPr/>
        </p:nvPicPr>
        <p:blipFill rotWithShape="1">
          <a:blip r:embed="rId3">
            <a:extLst>
              <a:ext uri="{28A0092B-C50C-407E-A947-70E740481C1C}">
                <a14:useLocalDpi xmlns:a14="http://schemas.microsoft.com/office/drawing/2010/main" val="0"/>
              </a:ext>
            </a:extLst>
          </a:blip>
          <a:srcRect t="4871" b="40728"/>
          <a:stretch/>
        </p:blipFill>
        <p:spPr>
          <a:xfrm>
            <a:off x="4555236" y="6"/>
            <a:ext cx="7636763" cy="2762724"/>
          </a:xfrm>
          <a:prstGeom prst="rect">
            <a:avLst/>
          </a:prstGeom>
        </p:spPr>
      </p:pic>
    </p:spTree>
    <p:extLst>
      <p:ext uri="{BB962C8B-B14F-4D97-AF65-F5344CB8AC3E}">
        <p14:creationId xmlns:p14="http://schemas.microsoft.com/office/powerpoint/2010/main" val="2704320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37000">
              <a:schemeClr val="accent1">
                <a:lumMod val="97000"/>
                <a:lumOff val="3000"/>
              </a:schemeClr>
            </a:gs>
            <a:gs pos="100000">
              <a:schemeClr val="accent1">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6B319F-86FE-4754-878E-06F0804D8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2385"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1" name="Rectangle 10">
            <a:extLst>
              <a:ext uri="{FF2B5EF4-FFF2-40B4-BE49-F238E27FC236}">
                <a16:creationId xmlns:a16="http://schemas.microsoft.com/office/drawing/2014/main" id="{DCF7D1B5-3477-499F-ACC5-2C8B07F4E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2385" y="0"/>
            <a:ext cx="3218914"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C1A03C-B4E9-33C5-D784-03E26FB4B746}"/>
              </a:ext>
            </a:extLst>
          </p:cNvPr>
          <p:cNvSpPr>
            <a:spLocks noGrp="1"/>
          </p:cNvSpPr>
          <p:nvPr>
            <p:ph type="title"/>
          </p:nvPr>
        </p:nvSpPr>
        <p:spPr>
          <a:xfrm>
            <a:off x="992206" y="1608667"/>
            <a:ext cx="2823275" cy="4501127"/>
          </a:xfrm>
        </p:spPr>
        <p:txBody>
          <a:bodyPr anchor="t">
            <a:normAutofit/>
          </a:bodyPr>
          <a:lstStyle/>
          <a:p>
            <a:pPr algn="r"/>
            <a:r>
              <a:rPr lang="en-US" sz="3200" dirty="0">
                <a:solidFill>
                  <a:srgbClr val="FFFFFF"/>
                </a:solidFill>
              </a:rPr>
              <a:t>Custodial </a:t>
            </a:r>
          </a:p>
        </p:txBody>
      </p:sp>
      <p:sp>
        <p:nvSpPr>
          <p:cNvPr id="3" name="Content Placeholder 2">
            <a:extLst>
              <a:ext uri="{FF2B5EF4-FFF2-40B4-BE49-F238E27FC236}">
                <a16:creationId xmlns:a16="http://schemas.microsoft.com/office/drawing/2014/main" id="{8A1BB3D0-FC72-B880-D9C7-8506D33E2272}"/>
              </a:ext>
            </a:extLst>
          </p:cNvPr>
          <p:cNvSpPr>
            <a:spLocks noGrp="1"/>
          </p:cNvSpPr>
          <p:nvPr>
            <p:ph sz="half" idx="1"/>
          </p:nvPr>
        </p:nvSpPr>
        <p:spPr>
          <a:xfrm>
            <a:off x="4547698" y="1608667"/>
            <a:ext cx="3421958" cy="4501127"/>
          </a:xfrm>
        </p:spPr>
        <p:txBody>
          <a:bodyPr>
            <a:normAutofit/>
          </a:bodyPr>
          <a:lstStyle/>
          <a:p>
            <a:r>
              <a:rPr lang="en-US" sz="2000" dirty="0">
                <a:solidFill>
                  <a:schemeClr val="bg1"/>
                </a:solidFill>
                <a:latin typeface="Arial" panose="020B0604020202020204" pitchFamily="34" charset="0"/>
                <a:cs typeface="Arial" panose="020B0604020202020204" pitchFamily="34" charset="0"/>
              </a:rPr>
              <a:t>Custodial Support Worker</a:t>
            </a:r>
          </a:p>
          <a:p>
            <a:r>
              <a:rPr lang="en-US" sz="2000" dirty="0">
                <a:solidFill>
                  <a:schemeClr val="bg1"/>
                </a:solidFill>
                <a:latin typeface="Arial" panose="020B0604020202020204" pitchFamily="34" charset="0"/>
                <a:cs typeface="Arial" panose="020B0604020202020204" pitchFamily="34" charset="0"/>
              </a:rPr>
              <a:t>Custodian</a:t>
            </a:r>
          </a:p>
        </p:txBody>
      </p:sp>
      <p:sp>
        <p:nvSpPr>
          <p:cNvPr id="4" name="Content Placeholder 3">
            <a:extLst>
              <a:ext uri="{FF2B5EF4-FFF2-40B4-BE49-F238E27FC236}">
                <a16:creationId xmlns:a16="http://schemas.microsoft.com/office/drawing/2014/main" id="{EDA90595-968E-B6F1-7F9F-1D41EB80A277}"/>
              </a:ext>
            </a:extLst>
          </p:cNvPr>
          <p:cNvSpPr>
            <a:spLocks noGrp="1"/>
          </p:cNvSpPr>
          <p:nvPr>
            <p:ph sz="half" idx="2"/>
          </p:nvPr>
        </p:nvSpPr>
        <p:spPr>
          <a:xfrm>
            <a:off x="8289696" y="1608667"/>
            <a:ext cx="3421957" cy="4501127"/>
          </a:xfrm>
        </p:spPr>
        <p:txBody>
          <a:bodyPr>
            <a:normAutofit/>
          </a:bodyPr>
          <a:lstStyle/>
          <a:p>
            <a:r>
              <a:rPr lang="en-US" sz="2000" dirty="0">
                <a:solidFill>
                  <a:schemeClr val="bg1"/>
                </a:solidFill>
                <a:latin typeface="Arial" panose="020B0604020202020204" pitchFamily="34" charset="0"/>
                <a:cs typeface="Arial" panose="020B0604020202020204" pitchFamily="34" charset="0"/>
              </a:rPr>
              <a:t>Spartan Chemical Clean Check Program </a:t>
            </a:r>
          </a:p>
          <a:p>
            <a:r>
              <a:rPr lang="en-US" sz="2000" dirty="0">
                <a:solidFill>
                  <a:schemeClr val="bg1"/>
                </a:solidFill>
                <a:latin typeface="Arial" panose="020B0604020202020204" pitchFamily="34" charset="0"/>
                <a:cs typeface="Arial" panose="020B0604020202020204" pitchFamily="34" charset="0"/>
              </a:rPr>
              <a:t>American Heart Association </a:t>
            </a:r>
          </a:p>
          <a:p>
            <a:pPr lvl="1"/>
            <a:r>
              <a:rPr lang="en-US" sz="2000" dirty="0">
                <a:solidFill>
                  <a:schemeClr val="bg1"/>
                </a:solidFill>
                <a:latin typeface="Arial" panose="020B0604020202020204" pitchFamily="34" charset="0"/>
                <a:cs typeface="Arial" panose="020B0604020202020204" pitchFamily="34" charset="0"/>
              </a:rPr>
              <a:t>CPR/First Aid/AED</a:t>
            </a:r>
          </a:p>
          <a:p>
            <a:pPr marL="457200" lvl="1" indent="0">
              <a:buNone/>
            </a:pPr>
            <a:endParaRPr lang="en-US" sz="2000" dirty="0"/>
          </a:p>
        </p:txBody>
      </p:sp>
    </p:spTree>
    <p:extLst>
      <p:ext uri="{BB962C8B-B14F-4D97-AF65-F5344CB8AC3E}">
        <p14:creationId xmlns:p14="http://schemas.microsoft.com/office/powerpoint/2010/main" val="1426119764"/>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213B76-5FE0-4D63-B524-72C34093B1ED}"/>
              </a:ext>
            </a:extLst>
          </p:cNvPr>
          <p:cNvSpPr>
            <a:spLocks noGrp="1"/>
          </p:cNvSpPr>
          <p:nvPr>
            <p:ph type="title"/>
          </p:nvPr>
        </p:nvSpPr>
        <p:spPr>
          <a:xfrm>
            <a:off x="6600264" y="556994"/>
            <a:ext cx="4753535" cy="1672499"/>
          </a:xfrm>
        </p:spPr>
        <p:txBody>
          <a:bodyPr vert="horz" lIns="91440" tIns="45720" rIns="91440" bIns="45720" rtlCol="0" anchor="ctr">
            <a:normAutofit/>
          </a:bodyPr>
          <a:lstStyle/>
          <a:p>
            <a:r>
              <a:rPr lang="en-US" sz="4000" kern="1200">
                <a:solidFill>
                  <a:schemeClr val="tx1"/>
                </a:solidFill>
                <a:latin typeface="+mj-lt"/>
                <a:ea typeface="+mj-ea"/>
                <a:cs typeface="+mj-cs"/>
              </a:rPr>
              <a:t>Grounds Maintenance</a:t>
            </a:r>
          </a:p>
        </p:txBody>
      </p:sp>
      <p:pic>
        <p:nvPicPr>
          <p:cNvPr id="6" name="Content Placeholder 5" descr="A picture containing building, outdoor, ground&#10;&#10;Description automatically generated">
            <a:extLst>
              <a:ext uri="{FF2B5EF4-FFF2-40B4-BE49-F238E27FC236}">
                <a16:creationId xmlns:a16="http://schemas.microsoft.com/office/drawing/2014/main" id="{A1950780-5C57-488A-AB6F-2B99D166B71B}"/>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2852" r="23015"/>
          <a:stretch/>
        </p:blipFill>
        <p:spPr>
          <a:xfrm>
            <a:off x="-4642" y="10"/>
            <a:ext cx="3006061" cy="3339639"/>
          </a:xfrm>
          <a:prstGeom prst="rect">
            <a:avLst/>
          </a:prstGeom>
        </p:spPr>
      </p:pic>
      <p:pic>
        <p:nvPicPr>
          <p:cNvPr id="8" name="Picture 7" descr="A picture containing tool, shovel, cluttered&#10;&#10;Description automatically generated">
            <a:extLst>
              <a:ext uri="{FF2B5EF4-FFF2-40B4-BE49-F238E27FC236}">
                <a16:creationId xmlns:a16="http://schemas.microsoft.com/office/drawing/2014/main" id="{E6E55B73-E83E-40F1-99DF-D120C71E4BDF}"/>
              </a:ext>
            </a:extLst>
          </p:cNvPr>
          <p:cNvPicPr>
            <a:picLocks noChangeAspect="1"/>
          </p:cNvPicPr>
          <p:nvPr/>
        </p:nvPicPr>
        <p:blipFill rotWithShape="1">
          <a:blip r:embed="rId3">
            <a:extLst>
              <a:ext uri="{28A0092B-C50C-407E-A947-70E740481C1C}">
                <a14:useLocalDpi xmlns:a14="http://schemas.microsoft.com/office/drawing/2010/main" val="0"/>
              </a:ext>
            </a:extLst>
          </a:blip>
          <a:srcRect l="23873" r="12313"/>
          <a:stretch/>
        </p:blipFill>
        <p:spPr>
          <a:xfrm>
            <a:off x="3198068" y="10"/>
            <a:ext cx="2991088" cy="3339639"/>
          </a:xfrm>
          <a:prstGeom prst="rect">
            <a:avLst/>
          </a:prstGeom>
        </p:spPr>
      </p:pic>
      <p:pic>
        <p:nvPicPr>
          <p:cNvPr id="9" name="Picture 8" descr="A fire truck parked in a forest&#10;&#10;Description generated with high confidence">
            <a:extLst>
              <a:ext uri="{FF2B5EF4-FFF2-40B4-BE49-F238E27FC236}">
                <a16:creationId xmlns:a16="http://schemas.microsoft.com/office/drawing/2014/main" id="{FC43E2CD-23E2-4C13-874D-DEC8A5584D82}"/>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10290" r="1" b="8568"/>
          <a:stretch/>
        </p:blipFill>
        <p:spPr>
          <a:xfrm>
            <a:off x="-2" y="3518351"/>
            <a:ext cx="6189158" cy="3339649"/>
          </a:xfrm>
          <a:prstGeom prst="rect">
            <a:avLst/>
          </a:prstGeom>
        </p:spPr>
      </p:pic>
      <p:sp>
        <p:nvSpPr>
          <p:cNvPr id="3" name="Content Placeholder 2">
            <a:extLst>
              <a:ext uri="{FF2B5EF4-FFF2-40B4-BE49-F238E27FC236}">
                <a16:creationId xmlns:a16="http://schemas.microsoft.com/office/drawing/2014/main" id="{BEC57BCD-A1F3-44F6-B1A0-A83AEE639A1C}"/>
              </a:ext>
            </a:extLst>
          </p:cNvPr>
          <p:cNvSpPr>
            <a:spLocks noGrp="1"/>
          </p:cNvSpPr>
          <p:nvPr>
            <p:ph sz="half" idx="1"/>
          </p:nvPr>
        </p:nvSpPr>
        <p:spPr>
          <a:xfrm>
            <a:off x="6600265" y="2019300"/>
            <a:ext cx="4753534" cy="4089079"/>
          </a:xfrm>
        </p:spPr>
        <p:txBody>
          <a:bodyPr vert="horz" lIns="91440" tIns="45720" rIns="91440" bIns="45720" rtlCol="0">
            <a:normAutofit lnSpcReduction="10000"/>
          </a:bodyPr>
          <a:lstStyle/>
          <a:p>
            <a:r>
              <a:rPr lang="en-US" sz="1900" dirty="0">
                <a:latin typeface="Arial" panose="020B0604020202020204" pitchFamily="34" charset="0"/>
                <a:cs typeface="Arial" panose="020B0604020202020204" pitchFamily="34" charset="0"/>
              </a:rPr>
              <a:t>Up to 2 terms depending on student skills, abilities, and interests</a:t>
            </a:r>
          </a:p>
          <a:p>
            <a:r>
              <a:rPr lang="en-US" sz="1900" dirty="0">
                <a:latin typeface="Arial" panose="020B0604020202020204" pitchFamily="34" charset="0"/>
                <a:cs typeface="Arial" panose="020B0604020202020204" pitchFamily="34" charset="0"/>
              </a:rPr>
              <a:t>Students gain actual experience working on the school campus using power equipment and hand tools, trimming and pruning hedges and bushes, plating trees, shrubs and flowers, doing snow and ice removal, and studying pesticides and irrigation</a:t>
            </a:r>
          </a:p>
          <a:p>
            <a:r>
              <a:rPr lang="en-US" sz="1900" dirty="0">
                <a:latin typeface="Arial" panose="020B0604020202020204" pitchFamily="34" charset="0"/>
                <a:cs typeface="Arial" panose="020B0604020202020204" pitchFamily="34" charset="0"/>
              </a:rPr>
              <a:t>Safety and the proper use of personal protective equipment is a strong focus</a:t>
            </a:r>
          </a:p>
          <a:p>
            <a:r>
              <a:rPr lang="en-US" sz="1900" dirty="0">
                <a:latin typeface="Arial" panose="020B0604020202020204" pitchFamily="34" charset="0"/>
                <a:cs typeface="Arial" panose="020B0604020202020204" pitchFamily="34" charset="0"/>
              </a:rPr>
              <a:t>Students learn to maintain the equipment used in servicing the campus grounds</a:t>
            </a:r>
          </a:p>
          <a:p>
            <a:endParaRPr lang="en-US" sz="1900" dirty="0"/>
          </a:p>
        </p:txBody>
      </p:sp>
    </p:spTree>
    <p:extLst>
      <p:ext uri="{BB962C8B-B14F-4D97-AF65-F5344CB8AC3E}">
        <p14:creationId xmlns:p14="http://schemas.microsoft.com/office/powerpoint/2010/main" val="16739013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37000">
              <a:schemeClr val="accent1">
                <a:lumMod val="97000"/>
                <a:lumOff val="3000"/>
              </a:schemeClr>
            </a:gs>
            <a:gs pos="100000">
              <a:schemeClr val="accent1">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6B319F-86FE-4754-878E-06F0804D8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2385"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1" name="Rectangle 10">
            <a:extLst>
              <a:ext uri="{FF2B5EF4-FFF2-40B4-BE49-F238E27FC236}">
                <a16:creationId xmlns:a16="http://schemas.microsoft.com/office/drawing/2014/main" id="{DCF7D1B5-3477-499F-ACC5-2C8B07F4E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2385" y="0"/>
            <a:ext cx="3218914"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00EDB3-5DF4-E022-7BF9-16878194B8EA}"/>
              </a:ext>
            </a:extLst>
          </p:cNvPr>
          <p:cNvSpPr>
            <a:spLocks noGrp="1"/>
          </p:cNvSpPr>
          <p:nvPr>
            <p:ph type="title"/>
          </p:nvPr>
        </p:nvSpPr>
        <p:spPr>
          <a:xfrm>
            <a:off x="992206" y="1608667"/>
            <a:ext cx="2823275" cy="4501127"/>
          </a:xfrm>
        </p:spPr>
        <p:txBody>
          <a:bodyPr anchor="t">
            <a:normAutofit/>
          </a:bodyPr>
          <a:lstStyle/>
          <a:p>
            <a:pPr algn="r"/>
            <a:r>
              <a:rPr lang="en-US" sz="3200">
                <a:solidFill>
                  <a:srgbClr val="FFFFFF"/>
                </a:solidFill>
              </a:rPr>
              <a:t>Grounds Maintenance </a:t>
            </a:r>
          </a:p>
        </p:txBody>
      </p:sp>
      <p:sp>
        <p:nvSpPr>
          <p:cNvPr id="3" name="Content Placeholder 2">
            <a:extLst>
              <a:ext uri="{FF2B5EF4-FFF2-40B4-BE49-F238E27FC236}">
                <a16:creationId xmlns:a16="http://schemas.microsoft.com/office/drawing/2014/main" id="{9EC57628-B9A1-8DDC-BAC8-9518C2C64403}"/>
              </a:ext>
            </a:extLst>
          </p:cNvPr>
          <p:cNvSpPr>
            <a:spLocks noGrp="1"/>
          </p:cNvSpPr>
          <p:nvPr>
            <p:ph sz="half" idx="1"/>
          </p:nvPr>
        </p:nvSpPr>
        <p:spPr>
          <a:xfrm>
            <a:off x="4547698" y="1608667"/>
            <a:ext cx="3421958" cy="4501127"/>
          </a:xfrm>
        </p:spPr>
        <p:txBody>
          <a:bodyPr>
            <a:normAutofit/>
          </a:bodyPr>
          <a:lstStyle/>
          <a:p>
            <a:r>
              <a:rPr lang="en-US" sz="2000" dirty="0">
                <a:solidFill>
                  <a:schemeClr val="bg1"/>
                </a:solidFill>
                <a:latin typeface="Arial" panose="020B0604020202020204" pitchFamily="34" charset="0"/>
                <a:cs typeface="Arial" panose="020B0604020202020204" pitchFamily="34" charset="0"/>
              </a:rPr>
              <a:t>General Maintenance Worker</a:t>
            </a:r>
          </a:p>
          <a:p>
            <a:r>
              <a:rPr lang="en-US" sz="2000" dirty="0">
                <a:solidFill>
                  <a:schemeClr val="bg1"/>
                </a:solidFill>
                <a:latin typeface="Arial" panose="020B0604020202020204" pitchFamily="34" charset="0"/>
                <a:cs typeface="Arial" panose="020B0604020202020204" pitchFamily="34" charset="0"/>
              </a:rPr>
              <a:t>Grounds Maintenance/    Landscaping Tech </a:t>
            </a:r>
          </a:p>
        </p:txBody>
      </p:sp>
      <p:sp>
        <p:nvSpPr>
          <p:cNvPr id="4" name="Content Placeholder 3">
            <a:extLst>
              <a:ext uri="{FF2B5EF4-FFF2-40B4-BE49-F238E27FC236}">
                <a16:creationId xmlns:a16="http://schemas.microsoft.com/office/drawing/2014/main" id="{20A07419-E3E5-FDFA-C27D-A4E264A9FF8A}"/>
              </a:ext>
            </a:extLst>
          </p:cNvPr>
          <p:cNvSpPr>
            <a:spLocks noGrp="1"/>
          </p:cNvSpPr>
          <p:nvPr>
            <p:ph sz="half" idx="2"/>
          </p:nvPr>
        </p:nvSpPr>
        <p:spPr>
          <a:xfrm>
            <a:off x="8289696" y="1608667"/>
            <a:ext cx="3421957" cy="4501127"/>
          </a:xfrm>
        </p:spPr>
        <p:txBody>
          <a:bodyPr>
            <a:normAutofit/>
          </a:bodyPr>
          <a:lstStyle/>
          <a:p>
            <a:r>
              <a:rPr lang="en-US" sz="2000" dirty="0">
                <a:solidFill>
                  <a:schemeClr val="bg1"/>
                </a:solidFill>
                <a:latin typeface="Arial" panose="020B0604020202020204" pitchFamily="34" charset="0"/>
                <a:cs typeface="Arial" panose="020B0604020202020204" pitchFamily="34" charset="0"/>
              </a:rPr>
              <a:t>Registered Pesticide Technician</a:t>
            </a:r>
          </a:p>
          <a:p>
            <a:pPr marL="457200" lvl="1" indent="0">
              <a:buNone/>
            </a:pPr>
            <a:r>
              <a:rPr lang="en-US" sz="2000" dirty="0">
                <a:solidFill>
                  <a:schemeClr val="bg1"/>
                </a:solidFill>
                <a:latin typeface="Arial" panose="020B0604020202020204" pitchFamily="34" charset="0"/>
                <a:cs typeface="Arial" panose="020B0604020202020204" pitchFamily="34" charset="0"/>
              </a:rPr>
              <a:t>(Michigan Dept of Agriculture and Rural Development)</a:t>
            </a:r>
          </a:p>
          <a:p>
            <a:r>
              <a:rPr lang="en-US" sz="2000" dirty="0">
                <a:solidFill>
                  <a:schemeClr val="bg1"/>
                </a:solidFill>
                <a:latin typeface="Arial" panose="020B0604020202020204" pitchFamily="34" charset="0"/>
                <a:cs typeface="Arial" panose="020B0604020202020204" pitchFamily="34" charset="0"/>
              </a:rPr>
              <a:t>American Heart Association </a:t>
            </a:r>
          </a:p>
          <a:p>
            <a:pPr lvl="1"/>
            <a:r>
              <a:rPr lang="en-US" sz="2000" dirty="0">
                <a:solidFill>
                  <a:schemeClr val="bg1"/>
                </a:solidFill>
                <a:latin typeface="Arial" panose="020B0604020202020204" pitchFamily="34" charset="0"/>
                <a:cs typeface="Arial" panose="020B0604020202020204" pitchFamily="34" charset="0"/>
              </a:rPr>
              <a:t>CPR/First Aid/AED</a:t>
            </a:r>
          </a:p>
          <a:p>
            <a:pPr lvl="1"/>
            <a:endParaRPr lang="en-US" sz="2000" dirty="0"/>
          </a:p>
        </p:txBody>
      </p:sp>
    </p:spTree>
    <p:extLst>
      <p:ext uri="{BB962C8B-B14F-4D97-AF65-F5344CB8AC3E}">
        <p14:creationId xmlns:p14="http://schemas.microsoft.com/office/powerpoint/2010/main" val="2812680904"/>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B408F-E5C1-4396-B305-E08EC18D2B26}"/>
              </a:ext>
            </a:extLst>
          </p:cNvPr>
          <p:cNvSpPr>
            <a:spLocks noGrp="1"/>
          </p:cNvSpPr>
          <p:nvPr>
            <p:ph type="title"/>
          </p:nvPr>
        </p:nvSpPr>
        <p:spPr>
          <a:xfrm>
            <a:off x="838200" y="4435052"/>
            <a:ext cx="3264408" cy="1645920"/>
          </a:xfrm>
        </p:spPr>
        <p:txBody>
          <a:bodyPr vert="horz" lIns="91440" tIns="45720" rIns="91440" bIns="45720" rtlCol="0" anchor="ctr">
            <a:normAutofit/>
          </a:bodyPr>
          <a:lstStyle/>
          <a:p>
            <a:pPr algn="ctr"/>
            <a:r>
              <a:rPr lang="en-US" sz="2600" kern="1200" dirty="0">
                <a:solidFill>
                  <a:schemeClr val="tx1"/>
                </a:solidFill>
                <a:latin typeface="Arial" panose="020B0604020202020204" pitchFamily="34" charset="0"/>
                <a:cs typeface="Arial" panose="020B0604020202020204" pitchFamily="34" charset="0"/>
              </a:rPr>
              <a:t>Industrial Electronics</a:t>
            </a:r>
          </a:p>
        </p:txBody>
      </p:sp>
      <p:sp>
        <p:nvSpPr>
          <p:cNvPr id="3" name="Content Placeholder 2">
            <a:extLst>
              <a:ext uri="{FF2B5EF4-FFF2-40B4-BE49-F238E27FC236}">
                <a16:creationId xmlns:a16="http://schemas.microsoft.com/office/drawing/2014/main" id="{079B919F-B52B-4981-9D10-FEEED845043A}"/>
              </a:ext>
            </a:extLst>
          </p:cNvPr>
          <p:cNvSpPr>
            <a:spLocks noGrp="1"/>
          </p:cNvSpPr>
          <p:nvPr>
            <p:ph sz="half" idx="1"/>
          </p:nvPr>
        </p:nvSpPr>
        <p:spPr>
          <a:xfrm>
            <a:off x="4203192" y="5003800"/>
            <a:ext cx="7498400" cy="1472394"/>
          </a:xfrm>
        </p:spPr>
        <p:txBody>
          <a:bodyPr vert="horz" lIns="91440" tIns="45720" rIns="91440" bIns="45720" rtlCol="0" anchor="ctr">
            <a:normAutofit fontScale="25000" lnSpcReduction="20000"/>
          </a:bodyPr>
          <a:lstStyle/>
          <a:p>
            <a:r>
              <a:rPr lang="en-US" sz="8000" dirty="0">
                <a:latin typeface="Arial" panose="020B0604020202020204" pitchFamily="34" charset="0"/>
                <a:cs typeface="Arial" panose="020B0604020202020204" pitchFamily="34" charset="0"/>
              </a:rPr>
              <a:t>Up to 4 terms depending on student skills, abilities, and interests</a:t>
            </a:r>
          </a:p>
          <a:p>
            <a:r>
              <a:rPr lang="en-US" sz="8000" b="0" i="0" dirty="0">
                <a:effectLst/>
                <a:latin typeface="Arial" panose="020B0604020202020204" pitchFamily="34" charset="0"/>
                <a:cs typeface="Arial" panose="020B0604020202020204" pitchFamily="34" charset="0"/>
              </a:rPr>
              <a:t>Students learn skills in AC/DC electronics, power distribution, control panel wiring, fluid power, automation and controls, and more</a:t>
            </a:r>
          </a:p>
          <a:p>
            <a:r>
              <a:rPr lang="en-US" sz="8000" b="0" i="0" dirty="0">
                <a:effectLst/>
                <a:latin typeface="Arial" panose="020B0604020202020204" pitchFamily="34" charset="0"/>
                <a:cs typeface="Arial" panose="020B0604020202020204" pitchFamily="34" charset="0"/>
              </a:rPr>
              <a:t>Training helps prepare students for entry-level positions in manufacturing production, assembly,</a:t>
            </a:r>
            <a:r>
              <a:rPr lang="en-US" sz="8000" dirty="0">
                <a:latin typeface="Arial" panose="020B0604020202020204" pitchFamily="34" charset="0"/>
                <a:cs typeface="Arial" panose="020B0604020202020204" pitchFamily="34" charset="0"/>
              </a:rPr>
              <a:t> and </a:t>
            </a:r>
            <a:r>
              <a:rPr lang="en-US" sz="8000" b="0" i="0" dirty="0">
                <a:effectLst/>
                <a:latin typeface="Arial" panose="020B0604020202020204" pitchFamily="34" charset="0"/>
                <a:cs typeface="Arial" panose="020B0604020202020204" pitchFamily="34" charset="0"/>
              </a:rPr>
              <a:t>machine maintenance</a:t>
            </a:r>
            <a:endParaRPr lang="en-US" sz="8000" dirty="0"/>
          </a:p>
          <a:p>
            <a:endParaRPr lang="en-US" sz="2000" dirty="0">
              <a:latin typeface="Arial" panose="020B0604020202020204" pitchFamily="34" charset="0"/>
              <a:cs typeface="Arial" panose="020B0604020202020204" pitchFamily="34" charset="0"/>
            </a:endParaRPr>
          </a:p>
          <a:p>
            <a:endParaRPr lang="en-US" sz="2000" b="0" i="0" dirty="0">
              <a:effectLst/>
              <a:latin typeface="Arial" panose="020B0604020202020204" pitchFamily="34" charset="0"/>
              <a:cs typeface="Arial" panose="020B0604020202020204" pitchFamily="34" charset="0"/>
            </a:endParaRPr>
          </a:p>
          <a:p>
            <a:endParaRPr lang="en-US" sz="1500" dirty="0"/>
          </a:p>
        </p:txBody>
      </p:sp>
      <p:pic>
        <p:nvPicPr>
          <p:cNvPr id="5" name="Content Placeholder 4" descr="A picture containing indoor, wall&#10;&#10;Description generated with very high confidence">
            <a:extLst>
              <a:ext uri="{FF2B5EF4-FFF2-40B4-BE49-F238E27FC236}">
                <a16:creationId xmlns:a16="http://schemas.microsoft.com/office/drawing/2014/main" id="{245F64BF-0212-4F11-8851-CB52F11BDF46}"/>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685" r="33031" b="2"/>
          <a:stretch/>
        </p:blipFill>
        <p:spPr>
          <a:xfrm>
            <a:off x="4130040" y="6"/>
            <a:ext cx="3931920" cy="4005071"/>
          </a:xfrm>
          <a:prstGeom prst="rect">
            <a:avLst/>
          </a:prstGeom>
        </p:spPr>
      </p:pic>
      <p:pic>
        <p:nvPicPr>
          <p:cNvPr id="7" name="Picture 6" descr="An office with a desk and computer&#10;&#10;Description generated with very high confidence">
            <a:extLst>
              <a:ext uri="{FF2B5EF4-FFF2-40B4-BE49-F238E27FC236}">
                <a16:creationId xmlns:a16="http://schemas.microsoft.com/office/drawing/2014/main" id="{AF4EA1DD-A144-4CDA-8935-8D8A36594D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05" r="19212" b="2"/>
          <a:stretch/>
        </p:blipFill>
        <p:spPr>
          <a:xfrm>
            <a:off x="20" y="-6"/>
            <a:ext cx="3931900" cy="4005072"/>
          </a:xfrm>
          <a:prstGeom prst="rect">
            <a:avLst/>
          </a:prstGeom>
        </p:spPr>
      </p:pic>
      <p:pic>
        <p:nvPicPr>
          <p:cNvPr id="6" name="Picture 5" descr="A picture containing building&#10;&#10;Description generated with very high confidence">
            <a:extLst>
              <a:ext uri="{FF2B5EF4-FFF2-40B4-BE49-F238E27FC236}">
                <a16:creationId xmlns:a16="http://schemas.microsoft.com/office/drawing/2014/main" id="{1DD6745B-F4BB-4A29-90E9-EAEC4DC30B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915" r="20801" b="2"/>
          <a:stretch/>
        </p:blipFill>
        <p:spPr>
          <a:xfrm>
            <a:off x="8260080" y="-1"/>
            <a:ext cx="3931920" cy="4005072"/>
          </a:xfrm>
          <a:prstGeom prst="rect">
            <a:avLst/>
          </a:prstGeom>
        </p:spPr>
      </p:pic>
    </p:spTree>
    <p:extLst>
      <p:ext uri="{BB962C8B-B14F-4D97-AF65-F5344CB8AC3E}">
        <p14:creationId xmlns:p14="http://schemas.microsoft.com/office/powerpoint/2010/main" val="39403285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37000">
              <a:schemeClr val="accent1">
                <a:lumMod val="97000"/>
                <a:lumOff val="3000"/>
              </a:schemeClr>
            </a:gs>
            <a:gs pos="100000">
              <a:schemeClr val="accent1">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6B319F-86FE-4754-878E-06F0804D8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2385"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1" name="Rectangle 10">
            <a:extLst>
              <a:ext uri="{FF2B5EF4-FFF2-40B4-BE49-F238E27FC236}">
                <a16:creationId xmlns:a16="http://schemas.microsoft.com/office/drawing/2014/main" id="{DCF7D1B5-3477-499F-ACC5-2C8B07F4E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2385" y="0"/>
            <a:ext cx="3218914"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CDDCB4-02E7-19CB-C922-C18FD49E8754}"/>
              </a:ext>
            </a:extLst>
          </p:cNvPr>
          <p:cNvSpPr>
            <a:spLocks noGrp="1"/>
          </p:cNvSpPr>
          <p:nvPr>
            <p:ph type="title"/>
          </p:nvPr>
        </p:nvSpPr>
        <p:spPr>
          <a:xfrm>
            <a:off x="992206" y="1608667"/>
            <a:ext cx="2823275" cy="4501127"/>
          </a:xfrm>
        </p:spPr>
        <p:txBody>
          <a:bodyPr anchor="t">
            <a:normAutofit/>
          </a:bodyPr>
          <a:lstStyle/>
          <a:p>
            <a:pPr algn="r"/>
            <a:r>
              <a:rPr lang="en-US" sz="3200" dirty="0">
                <a:solidFill>
                  <a:srgbClr val="FFFFFF"/>
                </a:solidFill>
              </a:rPr>
              <a:t>Industrial Electronics </a:t>
            </a:r>
          </a:p>
        </p:txBody>
      </p:sp>
      <p:sp>
        <p:nvSpPr>
          <p:cNvPr id="3" name="Content Placeholder 2">
            <a:extLst>
              <a:ext uri="{FF2B5EF4-FFF2-40B4-BE49-F238E27FC236}">
                <a16:creationId xmlns:a16="http://schemas.microsoft.com/office/drawing/2014/main" id="{2307D29C-E86F-C28E-C106-A6C2F608370B}"/>
              </a:ext>
            </a:extLst>
          </p:cNvPr>
          <p:cNvSpPr>
            <a:spLocks noGrp="1"/>
          </p:cNvSpPr>
          <p:nvPr>
            <p:ph sz="half" idx="1"/>
          </p:nvPr>
        </p:nvSpPr>
        <p:spPr>
          <a:xfrm>
            <a:off x="4547698" y="1608667"/>
            <a:ext cx="3421958" cy="4501127"/>
          </a:xfrm>
        </p:spPr>
        <p:txBody>
          <a:bodyPr>
            <a:normAutofit/>
          </a:bodyPr>
          <a:lstStyle/>
          <a:p>
            <a:r>
              <a:rPr lang="en-US" sz="2000" dirty="0">
                <a:solidFill>
                  <a:schemeClr val="bg1"/>
                </a:solidFill>
                <a:latin typeface="Arial" panose="020B0604020202020204" pitchFamily="34" charset="0"/>
                <a:cs typeface="Arial" panose="020B0604020202020204" pitchFamily="34" charset="0"/>
              </a:rPr>
              <a:t>Assembler/Tester</a:t>
            </a:r>
          </a:p>
          <a:p>
            <a:r>
              <a:rPr lang="en-US" sz="2000" dirty="0">
                <a:solidFill>
                  <a:schemeClr val="bg1"/>
                </a:solidFill>
                <a:latin typeface="Arial" panose="020B0604020202020204" pitchFamily="34" charset="0"/>
                <a:cs typeface="Arial" panose="020B0604020202020204" pitchFamily="34" charset="0"/>
              </a:rPr>
              <a:t>Industrial Tester/Installer</a:t>
            </a:r>
          </a:p>
          <a:p>
            <a:r>
              <a:rPr lang="en-US" sz="2000" dirty="0">
                <a:solidFill>
                  <a:schemeClr val="bg1"/>
                </a:solidFill>
                <a:latin typeface="Arial" panose="020B0604020202020204" pitchFamily="34" charset="0"/>
                <a:cs typeface="Arial" panose="020B0604020202020204" pitchFamily="34" charset="0"/>
              </a:rPr>
              <a:t>Industrial Electronics Technician </a:t>
            </a:r>
          </a:p>
        </p:txBody>
      </p:sp>
      <p:sp>
        <p:nvSpPr>
          <p:cNvPr id="4" name="Content Placeholder 3">
            <a:extLst>
              <a:ext uri="{FF2B5EF4-FFF2-40B4-BE49-F238E27FC236}">
                <a16:creationId xmlns:a16="http://schemas.microsoft.com/office/drawing/2014/main" id="{82EAF371-33F0-88E0-5EF2-084D63B55806}"/>
              </a:ext>
            </a:extLst>
          </p:cNvPr>
          <p:cNvSpPr>
            <a:spLocks noGrp="1"/>
          </p:cNvSpPr>
          <p:nvPr>
            <p:ph sz="half" idx="2"/>
          </p:nvPr>
        </p:nvSpPr>
        <p:spPr>
          <a:xfrm>
            <a:off x="8289696" y="1608667"/>
            <a:ext cx="3421957" cy="4501127"/>
          </a:xfrm>
        </p:spPr>
        <p:txBody>
          <a:bodyPr>
            <a:normAutofit/>
          </a:bodyPr>
          <a:lstStyle/>
          <a:p>
            <a:r>
              <a:rPr lang="en-US" sz="2000" dirty="0">
                <a:solidFill>
                  <a:schemeClr val="bg1"/>
                </a:solidFill>
                <a:latin typeface="Arial" panose="020B0604020202020204" pitchFamily="34" charset="0"/>
                <a:cs typeface="Arial" panose="020B0604020202020204" pitchFamily="34" charset="0"/>
              </a:rPr>
              <a:t>Manufacturing Skills Specialist certification &amp; Manufacturing Technician Level 1 </a:t>
            </a:r>
          </a:p>
          <a:p>
            <a:r>
              <a:rPr lang="en-US" sz="2000" dirty="0">
                <a:solidFill>
                  <a:schemeClr val="bg1"/>
                </a:solidFill>
                <a:latin typeface="Arial" panose="020B0604020202020204" pitchFamily="34" charset="0"/>
                <a:cs typeface="Arial" panose="020B0604020202020204" pitchFamily="34" charset="0"/>
              </a:rPr>
              <a:t>Occupational Safety &amp; Health Administration (OSHA) Outreach Training Course / OSHA 10 –General Industry</a:t>
            </a:r>
          </a:p>
          <a:p>
            <a:r>
              <a:rPr lang="en-US" sz="2000" dirty="0">
                <a:solidFill>
                  <a:schemeClr val="bg1"/>
                </a:solidFill>
                <a:latin typeface="Arial" panose="020B0604020202020204" pitchFamily="34" charset="0"/>
                <a:cs typeface="Arial" panose="020B0604020202020204" pitchFamily="34" charset="0"/>
              </a:rPr>
              <a:t>American Heart Association </a:t>
            </a:r>
          </a:p>
          <a:p>
            <a:pPr lvl="1"/>
            <a:r>
              <a:rPr lang="en-US" sz="2000" dirty="0">
                <a:solidFill>
                  <a:schemeClr val="bg1"/>
                </a:solidFill>
                <a:latin typeface="Arial" panose="020B0604020202020204" pitchFamily="34" charset="0"/>
                <a:cs typeface="Arial" panose="020B0604020202020204" pitchFamily="34" charset="0"/>
              </a:rPr>
              <a:t>CPR/First Aid/AED</a:t>
            </a:r>
          </a:p>
          <a:p>
            <a:pPr lvl="1"/>
            <a:endParaRPr lang="en-US" sz="2000" dirty="0">
              <a:solidFill>
                <a:schemeClr val="bg1"/>
              </a:solidFill>
              <a:latin typeface="Arial" panose="020B0604020202020204" pitchFamily="34" charset="0"/>
              <a:cs typeface="Arial" panose="020B0604020202020204" pitchFamily="34" charset="0"/>
            </a:endParaRPr>
          </a:p>
          <a:p>
            <a:pPr lvl="1"/>
            <a:endParaRPr lang="en-US" sz="2000" dirty="0"/>
          </a:p>
          <a:p>
            <a:endParaRPr lang="en-US" sz="2000" dirty="0"/>
          </a:p>
        </p:txBody>
      </p:sp>
    </p:spTree>
    <p:extLst>
      <p:ext uri="{BB962C8B-B14F-4D97-AF65-F5344CB8AC3E}">
        <p14:creationId xmlns:p14="http://schemas.microsoft.com/office/powerpoint/2010/main" val="721700568"/>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96A1-6CE8-4BD8-AE8B-F35899710CE4}"/>
              </a:ext>
            </a:extLst>
          </p:cNvPr>
          <p:cNvSpPr>
            <a:spLocks noGrp="1"/>
          </p:cNvSpPr>
          <p:nvPr>
            <p:ph type="title"/>
          </p:nvPr>
        </p:nvSpPr>
        <p:spPr>
          <a:xfrm>
            <a:off x="339365" y="223560"/>
            <a:ext cx="5505254" cy="1322944"/>
          </a:xfrm>
        </p:spPr>
        <p:txBody>
          <a:bodyPr vert="horz" lIns="91440" tIns="45720" rIns="91440" bIns="45720" rtlCol="0" anchor="ctr">
            <a:normAutofit/>
          </a:bodyPr>
          <a:lstStyle/>
          <a:p>
            <a:pPr algn="ctr"/>
            <a:r>
              <a:rPr lang="en-US" kern="1200" dirty="0">
                <a:solidFill>
                  <a:schemeClr val="tx1">
                    <a:lumMod val="85000"/>
                    <a:lumOff val="15000"/>
                  </a:schemeClr>
                </a:solidFill>
                <a:latin typeface="Arial" panose="020B0604020202020204" pitchFamily="34" charset="0"/>
                <a:cs typeface="Arial" panose="020B0604020202020204" pitchFamily="34" charset="0"/>
              </a:rPr>
              <a:t>Information Technology</a:t>
            </a:r>
          </a:p>
        </p:txBody>
      </p:sp>
      <p:sp>
        <p:nvSpPr>
          <p:cNvPr id="3" name="Content Placeholder 2">
            <a:extLst>
              <a:ext uri="{FF2B5EF4-FFF2-40B4-BE49-F238E27FC236}">
                <a16:creationId xmlns:a16="http://schemas.microsoft.com/office/drawing/2014/main" id="{8838F097-CA92-4204-83F9-4B0B983ADCC7}"/>
              </a:ext>
            </a:extLst>
          </p:cNvPr>
          <p:cNvSpPr>
            <a:spLocks noGrp="1"/>
          </p:cNvSpPr>
          <p:nvPr>
            <p:ph sz="half" idx="1"/>
          </p:nvPr>
        </p:nvSpPr>
        <p:spPr>
          <a:xfrm>
            <a:off x="179096" y="1714502"/>
            <a:ext cx="5343995" cy="4919938"/>
          </a:xfrm>
        </p:spPr>
        <p:txBody>
          <a:bodyPr vert="horz" lIns="91440" tIns="45720" rIns="91440" bIns="45720" rtlCol="0">
            <a:normAutofit/>
          </a:bodyPr>
          <a:lstStyle/>
          <a:p>
            <a:r>
              <a:rPr lang="en-US" sz="2400" dirty="0">
                <a:solidFill>
                  <a:schemeClr val="tx1">
                    <a:lumMod val="85000"/>
                    <a:lumOff val="15000"/>
                  </a:schemeClr>
                </a:solidFill>
                <a:latin typeface="Arial" panose="020B0604020202020204" pitchFamily="34" charset="0"/>
                <a:cs typeface="Arial" panose="020B0604020202020204" pitchFamily="34" charset="0"/>
              </a:rPr>
              <a:t>Up to 6 terms depending on student skills, abilities, and interests</a:t>
            </a:r>
          </a:p>
          <a:p>
            <a:r>
              <a:rPr lang="en-US" sz="2400" dirty="0">
                <a:solidFill>
                  <a:schemeClr val="tx1">
                    <a:lumMod val="85000"/>
                    <a:lumOff val="15000"/>
                  </a:schemeClr>
                </a:solidFill>
                <a:latin typeface="Arial" panose="020B0604020202020204" pitchFamily="34" charset="0"/>
                <a:cs typeface="Arial" panose="020B0604020202020204" pitchFamily="34" charset="0"/>
              </a:rPr>
              <a:t>Recognized CompTIA Authorized Academy and Cisco Networking Academy</a:t>
            </a:r>
          </a:p>
          <a:p>
            <a:r>
              <a:rPr lang="en-US" sz="2400" dirty="0">
                <a:solidFill>
                  <a:schemeClr val="tx1">
                    <a:lumMod val="85000"/>
                    <a:lumOff val="15000"/>
                  </a:schemeClr>
                </a:solidFill>
                <a:latin typeface="Arial" panose="020B0604020202020204" pitchFamily="34" charset="0"/>
                <a:cs typeface="Arial" panose="020B0604020202020204" pitchFamily="34" charset="0"/>
              </a:rPr>
              <a:t>Students learn to maintain and repair office management systems, computers, laptops, mobile devices, copiers, printers and other office equipment</a:t>
            </a:r>
          </a:p>
          <a:p>
            <a:r>
              <a:rPr lang="en-US" sz="2400" dirty="0">
                <a:solidFill>
                  <a:schemeClr val="tx1">
                    <a:lumMod val="85000"/>
                    <a:lumOff val="15000"/>
                  </a:schemeClr>
                </a:solidFill>
                <a:latin typeface="Arial" panose="020B0604020202020204" pitchFamily="34" charset="0"/>
                <a:cs typeface="Arial" panose="020B0604020202020204" pitchFamily="34" charset="0"/>
              </a:rPr>
              <a:t>Training is focused on customer service, problem solving and help desk technician skills</a:t>
            </a:r>
          </a:p>
        </p:txBody>
      </p:sp>
      <p:pic>
        <p:nvPicPr>
          <p:cNvPr id="6" name="Content Placeholder 5" descr="A picture containing indoor, wall, floor, furniture&#10;&#10;Description automatically generated">
            <a:extLst>
              <a:ext uri="{FF2B5EF4-FFF2-40B4-BE49-F238E27FC236}">
                <a16:creationId xmlns:a16="http://schemas.microsoft.com/office/drawing/2014/main" id="{D4525915-C9F1-47D8-AD67-32B452956E4E}"/>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tretch/>
        </p:blipFill>
        <p:spPr>
          <a:xfrm>
            <a:off x="6172200" y="2275435"/>
            <a:ext cx="5181600" cy="3451717"/>
          </a:xfrm>
          <a:custGeom>
            <a:avLst/>
            <a:gdLst/>
            <a:ahLst/>
            <a:cxnLst/>
            <a:rect l="l" t="t" r="r" b="b"/>
            <a:pathLst>
              <a:path w="6772580" h="3429000">
                <a:moveTo>
                  <a:pt x="271594" y="0"/>
                </a:moveTo>
                <a:lnTo>
                  <a:pt x="6772580" y="0"/>
                </a:lnTo>
                <a:lnTo>
                  <a:pt x="6772580" y="3429000"/>
                </a:lnTo>
                <a:lnTo>
                  <a:pt x="8976" y="3429000"/>
                </a:lnTo>
                <a:lnTo>
                  <a:pt x="7894" y="3419403"/>
                </a:lnTo>
                <a:cubicBezTo>
                  <a:pt x="2772" y="3402540"/>
                  <a:pt x="-7409" y="3393117"/>
                  <a:pt x="8790" y="3369074"/>
                </a:cubicBezTo>
                <a:cubicBezTo>
                  <a:pt x="18674" y="3308209"/>
                  <a:pt x="52540" y="3147708"/>
                  <a:pt x="69466" y="3074368"/>
                </a:cubicBezTo>
                <a:cubicBezTo>
                  <a:pt x="86170" y="2985158"/>
                  <a:pt x="141939" y="2988106"/>
                  <a:pt x="138108" y="2937087"/>
                </a:cubicBezTo>
                <a:lnTo>
                  <a:pt x="159153" y="2788751"/>
                </a:lnTo>
                <a:cubicBezTo>
                  <a:pt x="164508" y="2771521"/>
                  <a:pt x="169861" y="2754291"/>
                  <a:pt x="175215" y="2737061"/>
                </a:cubicBezTo>
                <a:lnTo>
                  <a:pt x="178713" y="2662493"/>
                </a:lnTo>
                <a:cubicBezTo>
                  <a:pt x="182744" y="2662176"/>
                  <a:pt x="175495" y="2610710"/>
                  <a:pt x="177952" y="2608178"/>
                </a:cubicBezTo>
                <a:lnTo>
                  <a:pt x="200637" y="2557490"/>
                </a:lnTo>
                <a:lnTo>
                  <a:pt x="210272" y="2500823"/>
                </a:lnTo>
                <a:cubicBezTo>
                  <a:pt x="210821" y="2477149"/>
                  <a:pt x="233533" y="2498323"/>
                  <a:pt x="235189" y="2456370"/>
                </a:cubicBezTo>
                <a:cubicBezTo>
                  <a:pt x="241238" y="2390087"/>
                  <a:pt x="270663" y="2342381"/>
                  <a:pt x="270108" y="2307778"/>
                </a:cubicBezTo>
                <a:cubicBezTo>
                  <a:pt x="279775" y="2252634"/>
                  <a:pt x="274008" y="2281735"/>
                  <a:pt x="270232" y="2227103"/>
                </a:cubicBezTo>
                <a:cubicBezTo>
                  <a:pt x="277898" y="2187203"/>
                  <a:pt x="273018" y="2179895"/>
                  <a:pt x="278972" y="2138456"/>
                </a:cubicBezTo>
                <a:cubicBezTo>
                  <a:pt x="286874" y="2113373"/>
                  <a:pt x="293454" y="2098825"/>
                  <a:pt x="284204" y="2092747"/>
                </a:cubicBezTo>
                <a:cubicBezTo>
                  <a:pt x="285267" y="2080110"/>
                  <a:pt x="308510" y="2021121"/>
                  <a:pt x="306856" y="2003128"/>
                </a:cubicBezTo>
                <a:lnTo>
                  <a:pt x="296216" y="1944367"/>
                </a:lnTo>
                <a:lnTo>
                  <a:pt x="316030" y="1836128"/>
                </a:lnTo>
                <a:cubicBezTo>
                  <a:pt x="300726" y="1810623"/>
                  <a:pt x="342411" y="1768654"/>
                  <a:pt x="329496" y="1735241"/>
                </a:cubicBezTo>
                <a:cubicBezTo>
                  <a:pt x="331336" y="1711720"/>
                  <a:pt x="339485" y="1722162"/>
                  <a:pt x="343347" y="1679383"/>
                </a:cubicBezTo>
                <a:cubicBezTo>
                  <a:pt x="349669" y="1616089"/>
                  <a:pt x="356013" y="1614119"/>
                  <a:pt x="360800" y="1554542"/>
                </a:cubicBezTo>
                <a:cubicBezTo>
                  <a:pt x="361799" y="1491472"/>
                  <a:pt x="380405" y="1496141"/>
                  <a:pt x="377978" y="1470595"/>
                </a:cubicBezTo>
                <a:cubicBezTo>
                  <a:pt x="371480" y="1445071"/>
                  <a:pt x="407310" y="1366942"/>
                  <a:pt x="396801" y="1354553"/>
                </a:cubicBezTo>
                <a:cubicBezTo>
                  <a:pt x="387984" y="1324635"/>
                  <a:pt x="389939" y="1306198"/>
                  <a:pt x="378799" y="1292983"/>
                </a:cubicBezTo>
                <a:cubicBezTo>
                  <a:pt x="368230" y="1254082"/>
                  <a:pt x="380918" y="1242866"/>
                  <a:pt x="362697" y="1241293"/>
                </a:cubicBezTo>
                <a:lnTo>
                  <a:pt x="339388" y="1147085"/>
                </a:lnTo>
                <a:cubicBezTo>
                  <a:pt x="350485" y="1118433"/>
                  <a:pt x="353159" y="1072754"/>
                  <a:pt x="339952" y="1071934"/>
                </a:cubicBezTo>
                <a:cubicBezTo>
                  <a:pt x="327895" y="1004911"/>
                  <a:pt x="358371" y="924985"/>
                  <a:pt x="347188" y="889800"/>
                </a:cubicBezTo>
                <a:cubicBezTo>
                  <a:pt x="334220" y="804597"/>
                  <a:pt x="342717" y="786582"/>
                  <a:pt x="338803" y="749936"/>
                </a:cubicBezTo>
                <a:cubicBezTo>
                  <a:pt x="334890" y="713292"/>
                  <a:pt x="337271" y="707557"/>
                  <a:pt x="323706" y="669931"/>
                </a:cubicBezTo>
                <a:lnTo>
                  <a:pt x="313326" y="559992"/>
                </a:lnTo>
                <a:cubicBezTo>
                  <a:pt x="314747" y="543769"/>
                  <a:pt x="268004" y="450294"/>
                  <a:pt x="272650" y="451529"/>
                </a:cubicBezTo>
                <a:lnTo>
                  <a:pt x="256593" y="392499"/>
                </a:lnTo>
                <a:cubicBezTo>
                  <a:pt x="276778" y="343341"/>
                  <a:pt x="246535" y="361906"/>
                  <a:pt x="249583" y="321981"/>
                </a:cubicBezTo>
                <a:cubicBezTo>
                  <a:pt x="256450" y="297359"/>
                  <a:pt x="256557" y="284789"/>
                  <a:pt x="245172" y="280016"/>
                </a:cubicBezTo>
                <a:cubicBezTo>
                  <a:pt x="279102" y="164139"/>
                  <a:pt x="241674" y="235649"/>
                  <a:pt x="249784" y="152538"/>
                </a:cubicBezTo>
                <a:cubicBezTo>
                  <a:pt x="254846" y="115053"/>
                  <a:pt x="258144" y="77317"/>
                  <a:pt x="264479" y="36591"/>
                </a:cubicBezTo>
                <a:close/>
              </a:path>
            </a:pathLst>
          </a:custGeom>
        </p:spPr>
      </p:pic>
      <p:pic>
        <p:nvPicPr>
          <p:cNvPr id="8" name="Picture 7" descr="A group of people sitting at desks in a room with computers&#10;&#10;Description automatically generated with low confidence">
            <a:extLst>
              <a:ext uri="{FF2B5EF4-FFF2-40B4-BE49-F238E27FC236}">
                <a16:creationId xmlns:a16="http://schemas.microsoft.com/office/drawing/2014/main" id="{6C74E6F1-BE59-4A96-9811-37A1104D61B9}"/>
              </a:ext>
            </a:extLst>
          </p:cNvPr>
          <p:cNvPicPr>
            <a:picLocks noChangeAspect="1"/>
          </p:cNvPicPr>
          <p:nvPr/>
        </p:nvPicPr>
        <p:blipFill rotWithShape="1">
          <a:blip r:embed="rId3">
            <a:extLst>
              <a:ext uri="{28A0092B-C50C-407E-A947-70E740481C1C}">
                <a14:useLocalDpi xmlns:a14="http://schemas.microsoft.com/office/drawing/2010/main" val="0"/>
              </a:ext>
            </a:extLst>
          </a:blip>
          <a:srcRect t="7909" r="3" b="17936"/>
          <a:stretch/>
        </p:blipFill>
        <p:spPr>
          <a:xfrm>
            <a:off x="5702185" y="1"/>
            <a:ext cx="6489823" cy="3429002"/>
          </a:xfrm>
          <a:custGeom>
            <a:avLst/>
            <a:gdLst/>
            <a:ahLst/>
            <a:cxnLst/>
            <a:rect l="l" t="t" r="r" b="b"/>
            <a:pathLst>
              <a:path w="6489823" h="3421047">
                <a:moveTo>
                  <a:pt x="383239" y="0"/>
                </a:moveTo>
                <a:lnTo>
                  <a:pt x="6489823" y="0"/>
                </a:lnTo>
                <a:lnTo>
                  <a:pt x="6489823" y="3421047"/>
                </a:lnTo>
                <a:lnTo>
                  <a:pt x="0" y="3421047"/>
                </a:lnTo>
                <a:lnTo>
                  <a:pt x="10162" y="3368785"/>
                </a:lnTo>
                <a:cubicBezTo>
                  <a:pt x="15448" y="3346584"/>
                  <a:pt x="22094" y="3323293"/>
                  <a:pt x="30699" y="3298569"/>
                </a:cubicBezTo>
                <a:cubicBezTo>
                  <a:pt x="41150" y="3275988"/>
                  <a:pt x="42443" y="3246652"/>
                  <a:pt x="33589" y="3233050"/>
                </a:cubicBezTo>
                <a:cubicBezTo>
                  <a:pt x="32065" y="3230708"/>
                  <a:pt x="30291" y="3228932"/>
                  <a:pt x="28325" y="3227777"/>
                </a:cubicBezTo>
                <a:cubicBezTo>
                  <a:pt x="30678" y="3188484"/>
                  <a:pt x="72205" y="3103624"/>
                  <a:pt x="73382" y="3050568"/>
                </a:cubicBezTo>
                <a:cubicBezTo>
                  <a:pt x="69165" y="3022639"/>
                  <a:pt x="68605" y="2960322"/>
                  <a:pt x="84953" y="2920501"/>
                </a:cubicBezTo>
                <a:cubicBezTo>
                  <a:pt x="69327" y="2932298"/>
                  <a:pt x="121103" y="2664904"/>
                  <a:pt x="109217" y="2657859"/>
                </a:cubicBezTo>
                <a:cubicBezTo>
                  <a:pt x="110075" y="2597031"/>
                  <a:pt x="138136" y="2522558"/>
                  <a:pt x="139777" y="2464312"/>
                </a:cubicBezTo>
                <a:cubicBezTo>
                  <a:pt x="141801" y="2450201"/>
                  <a:pt x="199861" y="2246813"/>
                  <a:pt x="198683" y="2236608"/>
                </a:cubicBezTo>
                <a:lnTo>
                  <a:pt x="283684" y="1924542"/>
                </a:lnTo>
                <a:cubicBezTo>
                  <a:pt x="313071" y="1811100"/>
                  <a:pt x="307196" y="1868801"/>
                  <a:pt x="336583" y="1755359"/>
                </a:cubicBezTo>
                <a:cubicBezTo>
                  <a:pt x="383246" y="1573239"/>
                  <a:pt x="363875" y="1577802"/>
                  <a:pt x="409119" y="1401207"/>
                </a:cubicBezTo>
                <a:cubicBezTo>
                  <a:pt x="428998" y="1329345"/>
                  <a:pt x="403240" y="1279669"/>
                  <a:pt x="421957" y="1175450"/>
                </a:cubicBezTo>
                <a:cubicBezTo>
                  <a:pt x="442602" y="1107577"/>
                  <a:pt x="340683" y="794854"/>
                  <a:pt x="369233" y="688836"/>
                </a:cubicBezTo>
                <a:cubicBezTo>
                  <a:pt x="378440" y="610640"/>
                  <a:pt x="331945" y="587322"/>
                  <a:pt x="346155" y="513896"/>
                </a:cubicBezTo>
                <a:cubicBezTo>
                  <a:pt x="351974" y="496939"/>
                  <a:pt x="362179" y="406394"/>
                  <a:pt x="344911" y="393010"/>
                </a:cubicBezTo>
                <a:cubicBezTo>
                  <a:pt x="389436" y="301493"/>
                  <a:pt x="356186" y="264408"/>
                  <a:pt x="369960" y="232042"/>
                </a:cubicBezTo>
                <a:cubicBezTo>
                  <a:pt x="394611" y="153791"/>
                  <a:pt x="372056" y="165633"/>
                  <a:pt x="392742" y="72037"/>
                </a:cubicBezTo>
                <a:cubicBezTo>
                  <a:pt x="398537" y="53819"/>
                  <a:pt x="397997" y="38693"/>
                  <a:pt x="394525" y="25405"/>
                </a:cubicBezTo>
                <a:close/>
              </a:path>
            </a:pathLst>
          </a:custGeom>
        </p:spPr>
      </p:pic>
    </p:spTree>
    <p:extLst>
      <p:ext uri="{BB962C8B-B14F-4D97-AF65-F5344CB8AC3E}">
        <p14:creationId xmlns:p14="http://schemas.microsoft.com/office/powerpoint/2010/main" val="16191037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37000">
              <a:schemeClr val="accent1">
                <a:lumMod val="97000"/>
                <a:lumOff val="3000"/>
              </a:schemeClr>
            </a:gs>
            <a:gs pos="100000">
              <a:schemeClr val="accent1">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2A6B319F-86FE-4754-878E-06F0804D8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2385"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4" name="Rectangle 10">
            <a:extLst>
              <a:ext uri="{FF2B5EF4-FFF2-40B4-BE49-F238E27FC236}">
                <a16:creationId xmlns:a16="http://schemas.microsoft.com/office/drawing/2014/main" id="{DCF7D1B5-3477-499F-ACC5-2C8B07F4E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2385" y="0"/>
            <a:ext cx="3218914"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2CB995-A600-6FA2-C1BE-E3D9A99E1C69}"/>
              </a:ext>
            </a:extLst>
          </p:cNvPr>
          <p:cNvSpPr>
            <a:spLocks noGrp="1"/>
          </p:cNvSpPr>
          <p:nvPr>
            <p:ph type="title"/>
          </p:nvPr>
        </p:nvSpPr>
        <p:spPr>
          <a:xfrm>
            <a:off x="992206" y="1608667"/>
            <a:ext cx="2823275" cy="4501127"/>
          </a:xfrm>
        </p:spPr>
        <p:txBody>
          <a:bodyPr anchor="t">
            <a:normAutofit/>
          </a:bodyPr>
          <a:lstStyle/>
          <a:p>
            <a:pPr algn="r"/>
            <a:r>
              <a:rPr lang="en-US" sz="3200" dirty="0">
                <a:solidFill>
                  <a:srgbClr val="FFFFFF"/>
                </a:solidFill>
              </a:rPr>
              <a:t>Information Technology </a:t>
            </a:r>
          </a:p>
        </p:txBody>
      </p:sp>
      <p:sp>
        <p:nvSpPr>
          <p:cNvPr id="3" name="Content Placeholder 2">
            <a:extLst>
              <a:ext uri="{FF2B5EF4-FFF2-40B4-BE49-F238E27FC236}">
                <a16:creationId xmlns:a16="http://schemas.microsoft.com/office/drawing/2014/main" id="{F3B6C2DE-CF87-29D8-31CE-DB0BFB87E04C}"/>
              </a:ext>
            </a:extLst>
          </p:cNvPr>
          <p:cNvSpPr>
            <a:spLocks noGrp="1"/>
          </p:cNvSpPr>
          <p:nvPr>
            <p:ph sz="half" idx="1"/>
          </p:nvPr>
        </p:nvSpPr>
        <p:spPr>
          <a:xfrm>
            <a:off x="4547698" y="1608667"/>
            <a:ext cx="3421958" cy="4501127"/>
          </a:xfrm>
        </p:spPr>
        <p:txBody>
          <a:bodyPr>
            <a:normAutofit/>
          </a:bodyPr>
          <a:lstStyle/>
          <a:p>
            <a:r>
              <a:rPr lang="en-US" sz="2000" dirty="0">
                <a:solidFill>
                  <a:schemeClr val="bg1"/>
                </a:solidFill>
                <a:latin typeface="Arial" panose="020B0604020202020204" pitchFamily="34" charset="0"/>
                <a:cs typeface="Arial" panose="020B0604020202020204" pitchFamily="34" charset="0"/>
              </a:rPr>
              <a:t>IT Customer Support</a:t>
            </a:r>
          </a:p>
          <a:p>
            <a:r>
              <a:rPr lang="en-US" sz="2000" dirty="0">
                <a:solidFill>
                  <a:schemeClr val="bg1"/>
                </a:solidFill>
                <a:latin typeface="Arial" panose="020B0604020202020204" pitchFamily="34" charset="0"/>
                <a:cs typeface="Arial" panose="020B0604020202020204" pitchFamily="34" charset="0"/>
              </a:rPr>
              <a:t>Cable Installer</a:t>
            </a:r>
          </a:p>
          <a:p>
            <a:r>
              <a:rPr lang="en-US" sz="2000" dirty="0">
                <a:solidFill>
                  <a:schemeClr val="bg1"/>
                </a:solidFill>
                <a:latin typeface="Arial" panose="020B0604020202020204" pitchFamily="34" charset="0"/>
                <a:cs typeface="Arial" panose="020B0604020202020204" pitchFamily="34" charset="0"/>
              </a:rPr>
              <a:t>Copier Servicing &amp; Repair Tech</a:t>
            </a:r>
          </a:p>
          <a:p>
            <a:r>
              <a:rPr lang="en-US" sz="2000" dirty="0">
                <a:solidFill>
                  <a:schemeClr val="bg1"/>
                </a:solidFill>
                <a:latin typeface="Arial" panose="020B0604020202020204" pitchFamily="34" charset="0"/>
                <a:cs typeface="Arial" panose="020B0604020202020204" pitchFamily="34" charset="0"/>
              </a:rPr>
              <a:t>Computer/Peripheral Servicing &amp; Repair Tech</a:t>
            </a:r>
          </a:p>
          <a:p>
            <a:r>
              <a:rPr lang="en-US" sz="2000" dirty="0">
                <a:solidFill>
                  <a:schemeClr val="bg1"/>
                </a:solidFill>
                <a:latin typeface="Arial" panose="020B0604020202020204" pitchFamily="34" charset="0"/>
                <a:cs typeface="Arial" panose="020B0604020202020204" pitchFamily="34" charset="0"/>
              </a:rPr>
              <a:t>Network Support Tech </a:t>
            </a:r>
          </a:p>
        </p:txBody>
      </p:sp>
      <p:sp>
        <p:nvSpPr>
          <p:cNvPr id="4" name="Content Placeholder 3">
            <a:extLst>
              <a:ext uri="{FF2B5EF4-FFF2-40B4-BE49-F238E27FC236}">
                <a16:creationId xmlns:a16="http://schemas.microsoft.com/office/drawing/2014/main" id="{08349F88-0589-5FC1-1586-8F2FC45CFCBB}"/>
              </a:ext>
            </a:extLst>
          </p:cNvPr>
          <p:cNvSpPr>
            <a:spLocks noGrp="1"/>
          </p:cNvSpPr>
          <p:nvPr>
            <p:ph sz="half" idx="2"/>
          </p:nvPr>
        </p:nvSpPr>
        <p:spPr>
          <a:xfrm>
            <a:off x="8289696" y="266700"/>
            <a:ext cx="3421957" cy="6124673"/>
          </a:xfrm>
        </p:spPr>
        <p:txBody>
          <a:bodyPr>
            <a:noAutofit/>
          </a:bodyPr>
          <a:lstStyle/>
          <a:p>
            <a:pPr>
              <a:lnSpc>
                <a:spcPct val="100000"/>
              </a:lnSpc>
            </a:pPr>
            <a:r>
              <a:rPr lang="en-US" sz="1100" dirty="0">
                <a:solidFill>
                  <a:schemeClr val="bg1"/>
                </a:solidFill>
                <a:latin typeface="Arial" panose="020B0604020202020204" pitchFamily="34" charset="0"/>
                <a:cs typeface="Arial" panose="020B0604020202020204" pitchFamily="34" charset="0"/>
              </a:rPr>
              <a:t>Microsoft Office Specialist – MOS</a:t>
            </a:r>
          </a:p>
          <a:p>
            <a:pPr lvl="1">
              <a:lnSpc>
                <a:spcPct val="100000"/>
              </a:lnSpc>
            </a:pPr>
            <a:r>
              <a:rPr lang="en-US" sz="1100" dirty="0">
                <a:solidFill>
                  <a:schemeClr val="bg1"/>
                </a:solidFill>
                <a:latin typeface="Arial" panose="020B0604020202020204" pitchFamily="34" charset="0"/>
                <a:cs typeface="Arial" panose="020B0604020202020204" pitchFamily="34" charset="0"/>
              </a:rPr>
              <a:t>Office Certifications 2016-Word; Excel; Access 2016</a:t>
            </a:r>
          </a:p>
          <a:p>
            <a:pPr>
              <a:lnSpc>
                <a:spcPct val="100000"/>
              </a:lnSpc>
            </a:pPr>
            <a:r>
              <a:rPr lang="pt-BR" sz="1100" b="0" i="0" u="none" strike="noStrike" baseline="0" dirty="0">
                <a:solidFill>
                  <a:schemeClr val="bg1"/>
                </a:solidFill>
                <a:latin typeface="Arial" panose="020B0604020202020204" pitchFamily="34" charset="0"/>
                <a:cs typeface="Arial" panose="020B0604020202020204" pitchFamily="34" charset="0"/>
              </a:rPr>
              <a:t>Cisco CCNA R&amp;S Intro to Networks	</a:t>
            </a:r>
          </a:p>
          <a:p>
            <a:pPr>
              <a:lnSpc>
                <a:spcPct val="100000"/>
              </a:lnSpc>
            </a:pPr>
            <a:r>
              <a:rPr lang="en-US" sz="1100" b="0" i="0" u="none" strike="noStrike" baseline="0" dirty="0">
                <a:solidFill>
                  <a:schemeClr val="bg1"/>
                </a:solidFill>
                <a:latin typeface="Arial" panose="020B0604020202020204" pitchFamily="34" charset="0"/>
                <a:cs typeface="Arial" panose="020B0604020202020204" pitchFamily="34" charset="0"/>
              </a:rPr>
              <a:t>Cisco Cybersecurity Essentials	</a:t>
            </a:r>
          </a:p>
          <a:p>
            <a:pPr>
              <a:lnSpc>
                <a:spcPct val="100000"/>
              </a:lnSpc>
            </a:pPr>
            <a:r>
              <a:rPr lang="en-US" sz="1100" b="0" i="0" u="none" strike="noStrike" baseline="0" dirty="0">
                <a:solidFill>
                  <a:schemeClr val="bg1"/>
                </a:solidFill>
                <a:latin typeface="Arial" panose="020B0604020202020204" pitchFamily="34" charset="0"/>
                <a:cs typeface="Arial" panose="020B0604020202020204" pitchFamily="34" charset="0"/>
              </a:rPr>
              <a:t>Cisco CCNA </a:t>
            </a:r>
            <a:r>
              <a:rPr lang="en-US" sz="1100" b="0" i="0" u="none" strike="noStrike" baseline="0" dirty="0" err="1">
                <a:solidFill>
                  <a:schemeClr val="bg1"/>
                </a:solidFill>
                <a:latin typeface="Arial" panose="020B0604020202020204" pitchFamily="34" charset="0"/>
                <a:cs typeface="Arial" panose="020B0604020202020204" pitchFamily="34" charset="0"/>
              </a:rPr>
              <a:t>CyberOps</a:t>
            </a:r>
            <a:r>
              <a:rPr lang="en-US" sz="1100" b="0" i="0" u="none" strike="noStrike" baseline="0" dirty="0">
                <a:solidFill>
                  <a:schemeClr val="bg1"/>
                </a:solidFill>
                <a:latin typeface="Arial" panose="020B0604020202020204" pitchFamily="34" charset="0"/>
                <a:cs typeface="Arial" panose="020B0604020202020204" pitchFamily="34" charset="0"/>
              </a:rPr>
              <a:t>	</a:t>
            </a:r>
          </a:p>
          <a:p>
            <a:pPr>
              <a:lnSpc>
                <a:spcPct val="100000"/>
              </a:lnSpc>
            </a:pPr>
            <a:r>
              <a:rPr lang="en-US" sz="1100" b="0" i="0" u="none" strike="noStrike" baseline="0" dirty="0">
                <a:solidFill>
                  <a:schemeClr val="bg1"/>
                </a:solidFill>
                <a:latin typeface="Arial" panose="020B0604020202020204" pitchFamily="34" charset="0"/>
                <a:cs typeface="Arial" panose="020B0604020202020204" pitchFamily="34" charset="0"/>
              </a:rPr>
              <a:t>Cisco IoT Fund: Connecting Things	</a:t>
            </a:r>
          </a:p>
          <a:p>
            <a:pPr>
              <a:lnSpc>
                <a:spcPct val="100000"/>
              </a:lnSpc>
            </a:pPr>
            <a:r>
              <a:rPr lang="en-US" sz="1100" b="0" i="0" u="none" strike="noStrike" baseline="0" dirty="0">
                <a:solidFill>
                  <a:schemeClr val="bg1"/>
                </a:solidFill>
                <a:latin typeface="Arial" panose="020B0604020202020204" pitchFamily="34" charset="0"/>
                <a:cs typeface="Arial" panose="020B0604020202020204" pitchFamily="34" charset="0"/>
              </a:rPr>
              <a:t>Cisco IT Essentials	</a:t>
            </a:r>
          </a:p>
          <a:p>
            <a:pPr>
              <a:lnSpc>
                <a:spcPct val="100000"/>
              </a:lnSpc>
            </a:pPr>
            <a:r>
              <a:rPr lang="en-US" sz="1100" b="0" i="0" u="none" strike="noStrike" baseline="0" dirty="0">
                <a:solidFill>
                  <a:schemeClr val="bg1"/>
                </a:solidFill>
                <a:latin typeface="Arial" panose="020B0604020202020204" pitchFamily="34" charset="0"/>
                <a:cs typeface="Arial" panose="020B0604020202020204" pitchFamily="34" charset="0"/>
              </a:rPr>
              <a:t>Cisco Networking Essentials	</a:t>
            </a:r>
          </a:p>
          <a:p>
            <a:pPr>
              <a:lnSpc>
                <a:spcPct val="100000"/>
              </a:lnSpc>
            </a:pPr>
            <a:r>
              <a:rPr lang="en-US" sz="1100" b="0" i="0" u="none" strike="noStrike" baseline="0" dirty="0">
                <a:solidFill>
                  <a:schemeClr val="bg1"/>
                </a:solidFill>
                <a:latin typeface="Arial" panose="020B0604020202020204" pitchFamily="34" charset="0"/>
                <a:cs typeface="Arial" panose="020B0604020202020204" pitchFamily="34" charset="0"/>
              </a:rPr>
              <a:t>NDG Linux Essentials	</a:t>
            </a:r>
          </a:p>
          <a:p>
            <a:pPr>
              <a:lnSpc>
                <a:spcPct val="100000"/>
              </a:lnSpc>
            </a:pPr>
            <a:r>
              <a:rPr lang="en-US" sz="1100" b="0" i="0" u="none" strike="noStrike" baseline="0" dirty="0">
                <a:solidFill>
                  <a:schemeClr val="bg1"/>
                </a:solidFill>
                <a:latin typeface="Arial" panose="020B0604020202020204" pitchFamily="34" charset="0"/>
                <a:cs typeface="Arial" panose="020B0604020202020204" pitchFamily="34" charset="0"/>
              </a:rPr>
              <a:t>CompTIA IT Fundamental FC0-U61	</a:t>
            </a:r>
          </a:p>
          <a:p>
            <a:pPr>
              <a:lnSpc>
                <a:spcPct val="100000"/>
              </a:lnSpc>
            </a:pPr>
            <a:r>
              <a:rPr lang="en-US" sz="1100" b="0" i="0" u="none" strike="noStrike" baseline="0" dirty="0">
                <a:solidFill>
                  <a:schemeClr val="bg1"/>
                </a:solidFill>
                <a:latin typeface="Arial" panose="020B0604020202020204" pitchFamily="34" charset="0"/>
                <a:cs typeface="Arial" panose="020B0604020202020204" pitchFamily="34" charset="0"/>
              </a:rPr>
              <a:t>CompTIA A+ 220-1000 Series	</a:t>
            </a:r>
          </a:p>
          <a:p>
            <a:pPr>
              <a:lnSpc>
                <a:spcPct val="100000"/>
              </a:lnSpc>
            </a:pPr>
            <a:r>
              <a:rPr lang="en-US" sz="1100" b="0" i="0" u="none" strike="noStrike" baseline="0" dirty="0">
                <a:solidFill>
                  <a:schemeClr val="bg1"/>
                </a:solidFill>
                <a:latin typeface="Arial" panose="020B0604020202020204" pitchFamily="34" charset="0"/>
                <a:cs typeface="Arial" panose="020B0604020202020204" pitchFamily="34" charset="0"/>
              </a:rPr>
              <a:t>CompTIA Network+ N1-007	</a:t>
            </a:r>
          </a:p>
          <a:p>
            <a:pPr>
              <a:lnSpc>
                <a:spcPct val="100000"/>
              </a:lnSpc>
            </a:pPr>
            <a:r>
              <a:rPr lang="en-US" sz="1100" b="0" i="0" u="none" strike="noStrike" baseline="0" dirty="0">
                <a:solidFill>
                  <a:schemeClr val="bg1"/>
                </a:solidFill>
                <a:latin typeface="Arial" panose="020B0604020202020204" pitchFamily="34" charset="0"/>
                <a:cs typeface="Arial" panose="020B0604020202020204" pitchFamily="34" charset="0"/>
              </a:rPr>
              <a:t>CompTIA Security+ SY0-501	</a:t>
            </a:r>
          </a:p>
          <a:p>
            <a:pPr>
              <a:lnSpc>
                <a:spcPct val="100000"/>
              </a:lnSpc>
            </a:pPr>
            <a:r>
              <a:rPr lang="en-US" sz="1100" b="0" i="0" u="none" strike="noStrike" baseline="0" dirty="0">
                <a:solidFill>
                  <a:schemeClr val="bg1"/>
                </a:solidFill>
                <a:latin typeface="Arial" panose="020B0604020202020204" pitchFamily="34" charset="0"/>
                <a:cs typeface="Arial" panose="020B0604020202020204" pitchFamily="34" charset="0"/>
              </a:rPr>
              <a:t>CompTIA Server+ SK0-004	</a:t>
            </a:r>
          </a:p>
          <a:p>
            <a:pPr>
              <a:lnSpc>
                <a:spcPct val="100000"/>
              </a:lnSpc>
            </a:pPr>
            <a:r>
              <a:rPr lang="en-US" sz="1100" b="0" i="0" u="none" strike="noStrike" baseline="0" dirty="0">
                <a:solidFill>
                  <a:schemeClr val="bg1"/>
                </a:solidFill>
                <a:latin typeface="Arial" panose="020B0604020202020204" pitchFamily="34" charset="0"/>
                <a:cs typeface="Arial" panose="020B0604020202020204" pitchFamily="34" charset="0"/>
              </a:rPr>
              <a:t>Microsoft MTA - Network Operating Systems - 98-365</a:t>
            </a:r>
          </a:p>
          <a:p>
            <a:pPr>
              <a:lnSpc>
                <a:spcPct val="100000"/>
              </a:lnSpc>
            </a:pPr>
            <a:r>
              <a:rPr lang="en-US" sz="1100" b="0" i="0" u="none" strike="noStrike" baseline="0" dirty="0">
                <a:solidFill>
                  <a:schemeClr val="bg1"/>
                </a:solidFill>
                <a:latin typeface="Arial" panose="020B0604020202020204" pitchFamily="34" charset="0"/>
                <a:cs typeface="Arial" panose="020B0604020202020204" pitchFamily="34" charset="0"/>
              </a:rPr>
              <a:t>Microsoft MTA - Security Fundamental 98-365</a:t>
            </a:r>
          </a:p>
          <a:p>
            <a:pPr>
              <a:lnSpc>
                <a:spcPct val="100000"/>
              </a:lnSpc>
            </a:pPr>
            <a:r>
              <a:rPr lang="en-US" sz="1100" b="0" i="0" u="none" strike="noStrike" baseline="0" dirty="0">
                <a:solidFill>
                  <a:schemeClr val="bg1"/>
                </a:solidFill>
                <a:latin typeface="Arial" panose="020B0604020202020204" pitchFamily="34" charset="0"/>
                <a:cs typeface="Arial" panose="020B0604020202020204" pitchFamily="34" charset="0"/>
              </a:rPr>
              <a:t>Microsoft MTA - Windows Fundamentals - 98-349</a:t>
            </a:r>
          </a:p>
          <a:p>
            <a:pPr>
              <a:lnSpc>
                <a:spcPct val="100000"/>
              </a:lnSpc>
            </a:pPr>
            <a:r>
              <a:rPr lang="nn-NO" sz="1100" b="0" i="0" u="none" strike="noStrike" baseline="0" dirty="0">
                <a:solidFill>
                  <a:schemeClr val="bg1"/>
                </a:solidFill>
                <a:latin typeface="Arial" panose="020B0604020202020204" pitchFamily="34" charset="0"/>
                <a:cs typeface="Arial" panose="020B0604020202020204" pitchFamily="34" charset="0"/>
              </a:rPr>
              <a:t>Microsoft MTA -Network Fundamentals 98-366</a:t>
            </a:r>
          </a:p>
          <a:p>
            <a:pPr>
              <a:lnSpc>
                <a:spcPct val="100000"/>
              </a:lnSpc>
            </a:pPr>
            <a:r>
              <a:rPr lang="nn-NO" sz="1100" b="0" i="0" u="none" strike="noStrike" baseline="0" dirty="0">
                <a:solidFill>
                  <a:schemeClr val="bg1"/>
                </a:solidFill>
                <a:latin typeface="Arial" panose="020B0604020202020204" pitchFamily="34" charset="0"/>
                <a:cs typeface="Arial" panose="020B0604020202020204" pitchFamily="34" charset="0"/>
              </a:rPr>
              <a:t>American Heart Association </a:t>
            </a:r>
          </a:p>
          <a:p>
            <a:pPr lvl="1">
              <a:lnSpc>
                <a:spcPct val="100000"/>
              </a:lnSpc>
            </a:pPr>
            <a:r>
              <a:rPr lang="nn-NO" sz="1100" dirty="0">
                <a:solidFill>
                  <a:schemeClr val="bg1"/>
                </a:solidFill>
                <a:latin typeface="Arial" panose="020B0604020202020204" pitchFamily="34" charset="0"/>
                <a:cs typeface="Arial" panose="020B0604020202020204" pitchFamily="34" charset="0"/>
              </a:rPr>
              <a:t>CPR/First Aid/ AED</a:t>
            </a:r>
            <a:endParaRPr lang="nn-NO" sz="1100" b="0" i="0" u="none" strike="noStrike" baseline="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4856197"/>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1BB241-46DE-45DF-93F6-2C058F82F2CF}"/>
              </a:ext>
            </a:extLst>
          </p:cNvPr>
          <p:cNvSpPr>
            <a:spLocks noGrp="1"/>
          </p:cNvSpPr>
          <p:nvPr>
            <p:ph type="title"/>
          </p:nvPr>
        </p:nvSpPr>
        <p:spPr>
          <a:xfrm>
            <a:off x="838201" y="345810"/>
            <a:ext cx="4960945" cy="1325563"/>
          </a:xfrm>
        </p:spPr>
        <p:txBody>
          <a:bodyPr vert="horz" lIns="91440" tIns="45720" rIns="91440" bIns="45720" rtlCol="0" anchor="ctr">
            <a:normAutofit/>
          </a:bodyPr>
          <a:lstStyle/>
          <a:p>
            <a:r>
              <a:rPr lang="en-US" kern="1200">
                <a:solidFill>
                  <a:schemeClr val="tx1"/>
                </a:solidFill>
                <a:latin typeface="+mj-lt"/>
                <a:ea typeface="+mj-ea"/>
                <a:cs typeface="+mj-cs"/>
              </a:rPr>
              <a:t>Machine Technology – CNC and Welding</a:t>
            </a:r>
          </a:p>
        </p:txBody>
      </p:sp>
      <p:sp>
        <p:nvSpPr>
          <p:cNvPr id="3" name="Content Placeholder 2">
            <a:extLst>
              <a:ext uri="{FF2B5EF4-FFF2-40B4-BE49-F238E27FC236}">
                <a16:creationId xmlns:a16="http://schemas.microsoft.com/office/drawing/2014/main" id="{E3B016D0-55CE-4A30-92DE-850DD35B2AE2}"/>
              </a:ext>
            </a:extLst>
          </p:cNvPr>
          <p:cNvSpPr>
            <a:spLocks noGrp="1"/>
          </p:cNvSpPr>
          <p:nvPr>
            <p:ph sz="half" idx="1"/>
          </p:nvPr>
        </p:nvSpPr>
        <p:spPr>
          <a:xfrm>
            <a:off x="838201" y="1825625"/>
            <a:ext cx="4933462" cy="4351338"/>
          </a:xfrm>
        </p:spPr>
        <p:txBody>
          <a:bodyPr vert="horz" lIns="91440" tIns="45720" rIns="91440" bIns="45720" rtlCol="0">
            <a:normAutofit lnSpcReduction="10000"/>
          </a:bodyPr>
          <a:lstStyle/>
          <a:p>
            <a:r>
              <a:rPr lang="en-US" sz="1800" dirty="0">
                <a:latin typeface="Arial" panose="020B0604020202020204" pitchFamily="34" charset="0"/>
                <a:cs typeface="Arial" panose="020B0604020202020204" pitchFamily="34" charset="0"/>
              </a:rPr>
              <a:t>Up to 3 terms depending on student skills, abilities, and interests</a:t>
            </a:r>
          </a:p>
          <a:p>
            <a:r>
              <a:rPr lang="en-US" sz="1800" dirty="0">
                <a:latin typeface="Arial" panose="020B0604020202020204" pitchFamily="34" charset="0"/>
                <a:cs typeface="Arial" panose="020B0604020202020204" pitchFamily="34" charset="0"/>
              </a:rPr>
              <a:t>During the first term, students have the opportunity to earn a Metalworking Manufacturing Certificate </a:t>
            </a:r>
          </a:p>
          <a:p>
            <a:r>
              <a:rPr lang="en-US" sz="1800" dirty="0">
                <a:latin typeface="Arial" panose="020B0604020202020204" pitchFamily="34" charset="0"/>
                <a:cs typeface="Arial" panose="020B0604020202020204" pitchFamily="34" charset="0"/>
              </a:rPr>
              <a:t>Successful completion of term one may lead to one of two tracks – Welding and CNC machining</a:t>
            </a:r>
          </a:p>
          <a:p>
            <a:r>
              <a:rPr lang="en-US" sz="1800" dirty="0">
                <a:latin typeface="Arial" panose="020B0604020202020204" pitchFamily="34" charset="0"/>
                <a:cs typeface="Arial" panose="020B0604020202020204" pitchFamily="34" charset="0"/>
              </a:rPr>
              <a:t>Welding students learn MIG and TIG welding; production and fabrication welding based on skills and ability</a:t>
            </a:r>
          </a:p>
          <a:p>
            <a:r>
              <a:rPr lang="en-US" sz="1800" dirty="0">
                <a:latin typeface="Arial" panose="020B0604020202020204" pitchFamily="34" charset="0"/>
                <a:cs typeface="Arial" panose="020B0604020202020204" pitchFamily="34" charset="0"/>
              </a:rPr>
              <a:t>CNC students learn various machining operations such as manual milling, turning and grinding, and G&amp;M code programming using both manual and Computer Aided Manufacturing (CAM) software</a:t>
            </a:r>
          </a:p>
          <a:p>
            <a:endParaRPr lang="en-US" sz="1800" dirty="0">
              <a:latin typeface="Arial" panose="020B0604020202020204" pitchFamily="34" charset="0"/>
              <a:cs typeface="Arial" panose="020B0604020202020204" pitchFamily="34" charset="0"/>
            </a:endParaRPr>
          </a:p>
        </p:txBody>
      </p:sp>
      <p:pic>
        <p:nvPicPr>
          <p:cNvPr id="6" name="Content Placeholder 5" descr="A picture containing indoor, person, work-clothing&#10;&#10;Description automatically generated">
            <a:extLst>
              <a:ext uri="{FF2B5EF4-FFF2-40B4-BE49-F238E27FC236}">
                <a16:creationId xmlns:a16="http://schemas.microsoft.com/office/drawing/2014/main" id="{3CEF0836-6DD5-4A59-901B-91F04BC5B231}"/>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1550" r="5796" b="-3"/>
          <a:stretch/>
        </p:blipFill>
        <p:spPr>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17" name="Arc 16">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8" name="Picture 7" descr="A person in a factory&#10;&#10;Description automatically generated with low confidence">
            <a:extLst>
              <a:ext uri="{FF2B5EF4-FFF2-40B4-BE49-F238E27FC236}">
                <a16:creationId xmlns:a16="http://schemas.microsoft.com/office/drawing/2014/main" id="{4E7F056D-F447-4C13-8392-133F3083DDE4}"/>
              </a:ext>
            </a:extLst>
          </p:cNvPr>
          <p:cNvPicPr>
            <a:picLocks noChangeAspect="1"/>
          </p:cNvPicPr>
          <p:nvPr/>
        </p:nvPicPr>
        <p:blipFill rotWithShape="1">
          <a:blip r:embed="rId3">
            <a:extLst>
              <a:ext uri="{28A0092B-C50C-407E-A947-70E740481C1C}">
                <a14:useLocalDpi xmlns:a14="http://schemas.microsoft.com/office/drawing/2010/main" val="0"/>
              </a:ext>
            </a:extLst>
          </a:blip>
          <a:srcRect l="15623" r="6281" b="4"/>
          <a:stretch/>
        </p:blipFill>
        <p:spPr>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10" name="Picture 9" descr="A picture containing person, cash machine, standing&#10;&#10;Description automatically generated">
            <a:extLst>
              <a:ext uri="{FF2B5EF4-FFF2-40B4-BE49-F238E27FC236}">
                <a16:creationId xmlns:a16="http://schemas.microsoft.com/office/drawing/2014/main" id="{874BE7E5-51E1-42CD-9D0D-31F4477FEBA2}"/>
              </a:ext>
            </a:extLst>
          </p:cNvPr>
          <p:cNvPicPr>
            <a:picLocks noChangeAspect="1"/>
          </p:cNvPicPr>
          <p:nvPr/>
        </p:nvPicPr>
        <p:blipFill rotWithShape="1">
          <a:blip r:embed="rId4">
            <a:extLst>
              <a:ext uri="{28A0092B-C50C-407E-A947-70E740481C1C}">
                <a14:useLocalDpi xmlns:a14="http://schemas.microsoft.com/office/drawing/2010/main" val="0"/>
              </a:ext>
            </a:extLst>
          </a:blip>
          <a:srcRect l="35544" r="22043" b="-3"/>
          <a:stretch/>
        </p:blipFill>
        <p:spPr>
          <a:xfrm>
            <a:off x="9933462" y="37221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extLst>
      <p:ext uri="{BB962C8B-B14F-4D97-AF65-F5344CB8AC3E}">
        <p14:creationId xmlns:p14="http://schemas.microsoft.com/office/powerpoint/2010/main" val="2582512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6153E9-87CE-5991-4AED-BF41DF939942}"/>
              </a:ext>
            </a:extLst>
          </p:cNvPr>
          <p:cNvSpPr>
            <a:spLocks noGrp="1"/>
          </p:cNvSpPr>
          <p:nvPr>
            <p:ph type="title"/>
          </p:nvPr>
        </p:nvSpPr>
        <p:spPr>
          <a:xfrm>
            <a:off x="841248" y="548640"/>
            <a:ext cx="3600860" cy="5431536"/>
          </a:xfrm>
        </p:spPr>
        <p:txBody>
          <a:bodyPr>
            <a:normAutofit/>
          </a:bodyPr>
          <a:lstStyle/>
          <a:p>
            <a:r>
              <a:rPr lang="en-US" sz="5400" dirty="0"/>
              <a:t>Career and Technical Education</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95ADC92-0157-CBA6-AC42-617BCB792CC4}"/>
              </a:ext>
            </a:extLst>
          </p:cNvPr>
          <p:cNvSpPr>
            <a:spLocks noGrp="1"/>
          </p:cNvSpPr>
          <p:nvPr>
            <p:ph idx="1"/>
          </p:nvPr>
        </p:nvSpPr>
        <p:spPr>
          <a:xfrm>
            <a:off x="5126418" y="552091"/>
            <a:ext cx="6224335" cy="5431536"/>
          </a:xfrm>
        </p:spPr>
        <p:txBody>
          <a:bodyPr anchor="ctr">
            <a:normAutofit/>
          </a:bodyPr>
          <a:lstStyle/>
          <a:p>
            <a:pPr marL="0" indent="0">
              <a:buNone/>
            </a:pPr>
            <a:r>
              <a:rPr lang="en-US" sz="2200" i="1" dirty="0">
                <a:latin typeface="Arial" panose="020B0604020202020204" pitchFamily="34" charset="0"/>
                <a:cs typeface="Arial" panose="020B0604020202020204" pitchFamily="34" charset="0"/>
              </a:rPr>
              <a:t>Prepares students for careers in specific skilled trades, applied sciences, and technologies. Technical colleges are singularly focused on preparing students for jobs in the real world.</a:t>
            </a:r>
          </a:p>
          <a:p>
            <a:pPr marL="0" indent="0">
              <a:buNone/>
            </a:pPr>
            <a:endParaRPr lang="en-US" sz="2200" i="1" dirty="0">
              <a:latin typeface="Arial" panose="020B0604020202020204" pitchFamily="34" charset="0"/>
              <a:cs typeface="Arial" panose="020B0604020202020204" pitchFamily="34" charset="0"/>
            </a:endParaRPr>
          </a:p>
          <a:p>
            <a:pPr marL="0" indent="0">
              <a:buNone/>
            </a:pPr>
            <a:r>
              <a:rPr lang="en-US" sz="2200" dirty="0">
                <a:latin typeface="Arial" panose="020B0604020202020204" pitchFamily="34" charset="0"/>
                <a:cs typeface="Arial" panose="020B0604020202020204" pitchFamily="34" charset="0"/>
              </a:rPr>
              <a:t>- Council on Occupational Education (COE)</a:t>
            </a:r>
          </a:p>
        </p:txBody>
      </p:sp>
    </p:spTree>
    <p:extLst>
      <p:ext uri="{BB962C8B-B14F-4D97-AF65-F5344CB8AC3E}">
        <p14:creationId xmlns:p14="http://schemas.microsoft.com/office/powerpoint/2010/main" val="30081861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37000">
              <a:schemeClr val="accent1">
                <a:lumMod val="97000"/>
                <a:lumOff val="3000"/>
              </a:schemeClr>
            </a:gs>
            <a:gs pos="100000">
              <a:schemeClr val="accent1">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6B319F-86FE-4754-878E-06F0804D8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2385"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1" name="Rectangle 10">
            <a:extLst>
              <a:ext uri="{FF2B5EF4-FFF2-40B4-BE49-F238E27FC236}">
                <a16:creationId xmlns:a16="http://schemas.microsoft.com/office/drawing/2014/main" id="{DCF7D1B5-3477-499F-ACC5-2C8B07F4E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2385" y="0"/>
            <a:ext cx="3218914"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901978-9D17-0834-8D21-0A4ED21596E7}"/>
              </a:ext>
            </a:extLst>
          </p:cNvPr>
          <p:cNvSpPr>
            <a:spLocks noGrp="1"/>
          </p:cNvSpPr>
          <p:nvPr>
            <p:ph type="title"/>
          </p:nvPr>
        </p:nvSpPr>
        <p:spPr>
          <a:xfrm>
            <a:off x="992206" y="1608667"/>
            <a:ext cx="2823275" cy="4501127"/>
          </a:xfrm>
        </p:spPr>
        <p:txBody>
          <a:bodyPr anchor="t">
            <a:normAutofit/>
          </a:bodyPr>
          <a:lstStyle/>
          <a:p>
            <a:pPr algn="r"/>
            <a:r>
              <a:rPr lang="en-US" sz="3200">
                <a:solidFill>
                  <a:srgbClr val="FFFFFF"/>
                </a:solidFill>
              </a:rPr>
              <a:t>Machine Technology </a:t>
            </a:r>
          </a:p>
        </p:txBody>
      </p:sp>
      <p:sp>
        <p:nvSpPr>
          <p:cNvPr id="3" name="Content Placeholder 2">
            <a:extLst>
              <a:ext uri="{FF2B5EF4-FFF2-40B4-BE49-F238E27FC236}">
                <a16:creationId xmlns:a16="http://schemas.microsoft.com/office/drawing/2014/main" id="{727450B7-FE46-553E-C339-A77619235DD1}"/>
              </a:ext>
            </a:extLst>
          </p:cNvPr>
          <p:cNvSpPr>
            <a:spLocks noGrp="1"/>
          </p:cNvSpPr>
          <p:nvPr>
            <p:ph sz="half" idx="1"/>
          </p:nvPr>
        </p:nvSpPr>
        <p:spPr>
          <a:xfrm>
            <a:off x="4547698" y="1608667"/>
            <a:ext cx="3421958" cy="4501127"/>
          </a:xfrm>
        </p:spPr>
        <p:txBody>
          <a:bodyPr>
            <a:normAutofit/>
          </a:bodyPr>
          <a:lstStyle/>
          <a:p>
            <a:r>
              <a:rPr lang="en-US" sz="2000" dirty="0">
                <a:solidFill>
                  <a:schemeClr val="bg1"/>
                </a:solidFill>
                <a:latin typeface="Arial" panose="020B0604020202020204" pitchFamily="34" charset="0"/>
                <a:cs typeface="Arial" panose="020B0604020202020204" pitchFamily="34" charset="0"/>
              </a:rPr>
              <a:t>Metalworking Manufacturing </a:t>
            </a:r>
          </a:p>
          <a:p>
            <a:r>
              <a:rPr lang="en-US" sz="2000" dirty="0">
                <a:solidFill>
                  <a:schemeClr val="bg1"/>
                </a:solidFill>
                <a:latin typeface="Arial" panose="020B0604020202020204" pitchFamily="34" charset="0"/>
                <a:cs typeface="Arial" panose="020B0604020202020204" pitchFamily="34" charset="0"/>
              </a:rPr>
              <a:t>Machine Operator</a:t>
            </a:r>
          </a:p>
          <a:p>
            <a:r>
              <a:rPr lang="en-US" sz="2000" dirty="0">
                <a:solidFill>
                  <a:schemeClr val="bg1"/>
                </a:solidFill>
                <a:latin typeface="Arial" panose="020B0604020202020204" pitchFamily="34" charset="0"/>
                <a:cs typeface="Arial" panose="020B0604020202020204" pitchFamily="34" charset="0"/>
              </a:rPr>
              <a:t>Production Welder</a:t>
            </a:r>
          </a:p>
          <a:p>
            <a:r>
              <a:rPr lang="en-US" sz="2000" dirty="0">
                <a:solidFill>
                  <a:schemeClr val="bg1"/>
                </a:solidFill>
                <a:latin typeface="Arial" panose="020B0604020202020204" pitchFamily="34" charset="0"/>
                <a:cs typeface="Arial" panose="020B0604020202020204" pitchFamily="34" charset="0"/>
              </a:rPr>
              <a:t>Fabrication Welder</a:t>
            </a:r>
          </a:p>
          <a:p>
            <a:r>
              <a:rPr lang="en-US" sz="2000" dirty="0">
                <a:solidFill>
                  <a:schemeClr val="bg1"/>
                </a:solidFill>
                <a:latin typeface="Arial" panose="020B0604020202020204" pitchFamily="34" charset="0"/>
                <a:cs typeface="Arial" panose="020B0604020202020204" pitchFamily="34" charset="0"/>
              </a:rPr>
              <a:t>CNC Operator  </a:t>
            </a:r>
          </a:p>
        </p:txBody>
      </p:sp>
      <p:sp>
        <p:nvSpPr>
          <p:cNvPr id="4" name="Content Placeholder 3">
            <a:extLst>
              <a:ext uri="{FF2B5EF4-FFF2-40B4-BE49-F238E27FC236}">
                <a16:creationId xmlns:a16="http://schemas.microsoft.com/office/drawing/2014/main" id="{53C6539A-4150-7B5A-20C7-5403A2A1574A}"/>
              </a:ext>
            </a:extLst>
          </p:cNvPr>
          <p:cNvSpPr>
            <a:spLocks noGrp="1"/>
          </p:cNvSpPr>
          <p:nvPr>
            <p:ph sz="half" idx="2"/>
          </p:nvPr>
        </p:nvSpPr>
        <p:spPr>
          <a:xfrm>
            <a:off x="8289696" y="1608667"/>
            <a:ext cx="3421957" cy="4501127"/>
          </a:xfrm>
        </p:spPr>
        <p:txBody>
          <a:bodyPr>
            <a:normAutofit/>
          </a:bodyPr>
          <a:lstStyle/>
          <a:p>
            <a:r>
              <a:rPr lang="en-US" sz="2000" dirty="0">
                <a:solidFill>
                  <a:schemeClr val="bg1"/>
                </a:solidFill>
                <a:latin typeface="Arial" panose="020B0604020202020204" pitchFamily="34" charset="0"/>
                <a:cs typeface="Arial" panose="020B0604020202020204" pitchFamily="34" charset="0"/>
              </a:rPr>
              <a:t>Occupational Safety &amp; Health Administration (OSHA) Outreach Training Course / OSHA 10 –General Industry</a:t>
            </a:r>
          </a:p>
          <a:p>
            <a:r>
              <a:rPr lang="en-US" sz="2000" dirty="0">
                <a:solidFill>
                  <a:schemeClr val="bg1"/>
                </a:solidFill>
                <a:latin typeface="Arial" panose="020B0604020202020204" pitchFamily="34" charset="0"/>
                <a:cs typeface="Arial" panose="020B0604020202020204" pitchFamily="34" charset="0"/>
              </a:rPr>
              <a:t>American Heart Association </a:t>
            </a:r>
          </a:p>
          <a:p>
            <a:pPr lvl="1"/>
            <a:r>
              <a:rPr lang="en-US" sz="2000" dirty="0">
                <a:solidFill>
                  <a:schemeClr val="bg1"/>
                </a:solidFill>
                <a:latin typeface="Arial" panose="020B0604020202020204" pitchFamily="34" charset="0"/>
                <a:cs typeface="Arial" panose="020B0604020202020204" pitchFamily="34" charset="0"/>
              </a:rPr>
              <a:t>CPR/First Aid/AED</a:t>
            </a:r>
          </a:p>
          <a:p>
            <a:endParaRPr lang="en-US" sz="2000" dirty="0"/>
          </a:p>
        </p:txBody>
      </p:sp>
    </p:spTree>
    <p:extLst>
      <p:ext uri="{BB962C8B-B14F-4D97-AF65-F5344CB8AC3E}">
        <p14:creationId xmlns:p14="http://schemas.microsoft.com/office/powerpoint/2010/main" val="341295686"/>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723BF-85E4-4FF6-B22A-DDBDF316122C}"/>
              </a:ext>
            </a:extLst>
          </p:cNvPr>
          <p:cNvSpPr>
            <a:spLocks noGrp="1"/>
          </p:cNvSpPr>
          <p:nvPr>
            <p:ph type="title"/>
          </p:nvPr>
        </p:nvSpPr>
        <p:spPr>
          <a:xfrm>
            <a:off x="114301" y="13819"/>
            <a:ext cx="4326634" cy="2120439"/>
          </a:xfrm>
        </p:spPr>
        <p:txBody>
          <a:bodyPr vert="horz" lIns="91440" tIns="45720" rIns="91440" bIns="45720" rtlCol="0" anchor="ctr">
            <a:normAutofit/>
          </a:bodyPr>
          <a:lstStyle/>
          <a:p>
            <a:pPr algn="ctr"/>
            <a:r>
              <a:rPr lang="en-US" sz="5000" kern="1200" dirty="0">
                <a:solidFill>
                  <a:schemeClr val="tx1"/>
                </a:solidFill>
                <a:latin typeface="Arial" panose="020B0604020202020204" pitchFamily="34" charset="0"/>
                <a:cs typeface="Arial" panose="020B0604020202020204" pitchFamily="34" charset="0"/>
              </a:rPr>
              <a:t>Pharmacy Technician</a:t>
            </a:r>
          </a:p>
        </p:txBody>
      </p:sp>
      <p:sp>
        <p:nvSpPr>
          <p:cNvPr id="3" name="Content Placeholder 2">
            <a:extLst>
              <a:ext uri="{FF2B5EF4-FFF2-40B4-BE49-F238E27FC236}">
                <a16:creationId xmlns:a16="http://schemas.microsoft.com/office/drawing/2014/main" id="{4592A043-B80B-43A0-A40B-7435086F3D04}"/>
              </a:ext>
            </a:extLst>
          </p:cNvPr>
          <p:cNvSpPr>
            <a:spLocks noGrp="1"/>
          </p:cNvSpPr>
          <p:nvPr>
            <p:ph sz="half" idx="1"/>
          </p:nvPr>
        </p:nvSpPr>
        <p:spPr>
          <a:xfrm>
            <a:off x="4800600" y="3632200"/>
            <a:ext cx="7149084" cy="3121024"/>
          </a:xfrm>
        </p:spPr>
        <p:txBody>
          <a:bodyPr vert="horz" lIns="91440" tIns="45720" rIns="91440" bIns="45720" rtlCol="0" anchor="ctr">
            <a:normAutofit fontScale="92500" lnSpcReduction="20000"/>
          </a:bodyPr>
          <a:lstStyle/>
          <a:p>
            <a:r>
              <a:rPr lang="en-US" sz="2000" dirty="0">
                <a:latin typeface="Arial" panose="020B0604020202020204" pitchFamily="34" charset="0"/>
                <a:cs typeface="Arial" panose="020B0604020202020204" pitchFamily="34" charset="0"/>
              </a:rPr>
              <a:t>Up to 2 terms depending on student skills, abilities, and interests</a:t>
            </a:r>
          </a:p>
          <a:p>
            <a:r>
              <a:rPr lang="en-US" sz="2000" dirty="0">
                <a:latin typeface="Arial" panose="020B0604020202020204" pitchFamily="34" charset="0"/>
                <a:cs typeface="Arial" panose="020B0604020202020204" pitchFamily="34" charset="0"/>
              </a:rPr>
              <a:t>Students receive hands-on experience related to retail pharmacy procedures; receiving, processing, and distributing prescriptions; and other essential job duties of a pharmacy technician</a:t>
            </a:r>
          </a:p>
          <a:p>
            <a:r>
              <a:rPr lang="en-US" sz="2000" dirty="0">
                <a:latin typeface="Arial" panose="020B0604020202020204" pitchFamily="34" charset="0"/>
                <a:cs typeface="Arial" panose="020B0604020202020204" pitchFamily="34" charset="0"/>
              </a:rPr>
              <a:t>Students also receive training in customer service and pharmacy related laws and regulations</a:t>
            </a:r>
          </a:p>
          <a:p>
            <a:r>
              <a:rPr lang="en-US" sz="2000" dirty="0">
                <a:latin typeface="Arial" panose="020B0604020202020204" pitchFamily="34" charset="0"/>
                <a:cs typeface="Arial" panose="020B0604020202020204" pitchFamily="34" charset="0"/>
              </a:rPr>
              <a:t>Students are fingerprinted and a criminal background check is also conducted in order to obtain their temporary license</a:t>
            </a:r>
          </a:p>
          <a:p>
            <a:r>
              <a:rPr lang="en-US" sz="2000" b="1" dirty="0">
                <a:latin typeface="Arial" panose="020B0604020202020204" pitchFamily="34" charset="0"/>
                <a:cs typeface="Arial" panose="020B0604020202020204" pitchFamily="34" charset="0"/>
              </a:rPr>
              <a:t>Students must have earned a diploma or GED </a:t>
            </a:r>
            <a:r>
              <a:rPr lang="en-US" sz="2000" dirty="0">
                <a:latin typeface="Arial" panose="020B0604020202020204" pitchFamily="34" charset="0"/>
                <a:cs typeface="Arial" panose="020B0604020202020204" pitchFamily="34" charset="0"/>
              </a:rPr>
              <a:t>(to take the national certification exam)</a:t>
            </a:r>
          </a:p>
          <a:p>
            <a:endParaRPr lang="en-US" sz="2000" dirty="0">
              <a:latin typeface="Arial" panose="020B0604020202020204" pitchFamily="34" charset="0"/>
              <a:cs typeface="Arial" panose="020B0604020202020204" pitchFamily="34" charset="0"/>
            </a:endParaRPr>
          </a:p>
          <a:p>
            <a:pPr marL="0" indent="0">
              <a:buNone/>
            </a:pPr>
            <a:endParaRPr lang="en-US" sz="1700" dirty="0"/>
          </a:p>
        </p:txBody>
      </p:sp>
      <p:pic>
        <p:nvPicPr>
          <p:cNvPr id="5" name="Content Placeholder 4" descr="A picture containing text, person, indoor&#10;&#10;Description automatically generated">
            <a:extLst>
              <a:ext uri="{FF2B5EF4-FFF2-40B4-BE49-F238E27FC236}">
                <a16:creationId xmlns:a16="http://schemas.microsoft.com/office/drawing/2014/main" id="{73D32A69-C13C-4C39-82A3-497276006A8D}"/>
              </a:ext>
            </a:extLst>
          </p:cNvPr>
          <p:cNvPicPr>
            <a:picLocks noGrp="1"/>
          </p:cNvPicPr>
          <p:nvPr>
            <p:ph sz="half" idx="2"/>
          </p:nvPr>
        </p:nvPicPr>
        <p:blipFill rotWithShape="1">
          <a:blip r:embed="rId2">
            <a:extLst>
              <a:ext uri="{28A0092B-C50C-407E-A947-70E740481C1C}">
                <a14:useLocalDpi xmlns:a14="http://schemas.microsoft.com/office/drawing/2010/main" val="0"/>
              </a:ext>
            </a:extLst>
          </a:blip>
          <a:srcRect l="1525" r="22873" b="-2"/>
          <a:stretch/>
        </p:blipFill>
        <p:spPr bwMode="auto">
          <a:xfrm>
            <a:off x="-1" y="2826737"/>
            <a:ext cx="4565779" cy="4031263"/>
          </a:xfrm>
          <a:prstGeom prst="rect">
            <a:avLst/>
          </a:prstGeom>
          <a:noFill/>
        </p:spPr>
      </p:pic>
      <p:pic>
        <p:nvPicPr>
          <p:cNvPr id="6" name="Picture 5" descr="A picture containing indoor, wall, shelf, floor&#10;&#10;Description generated with very high confidence">
            <a:extLst>
              <a:ext uri="{FF2B5EF4-FFF2-40B4-BE49-F238E27FC236}">
                <a16:creationId xmlns:a16="http://schemas.microsoft.com/office/drawing/2014/main" id="{DF863944-DF31-45FE-8DAC-95C4BE2C8B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623" b="23976"/>
          <a:stretch/>
        </p:blipFill>
        <p:spPr>
          <a:xfrm>
            <a:off x="4555236" y="6"/>
            <a:ext cx="7636763" cy="2762724"/>
          </a:xfrm>
          <a:prstGeom prst="rect">
            <a:avLst/>
          </a:prstGeom>
        </p:spPr>
      </p:pic>
    </p:spTree>
    <p:extLst>
      <p:ext uri="{BB962C8B-B14F-4D97-AF65-F5344CB8AC3E}">
        <p14:creationId xmlns:p14="http://schemas.microsoft.com/office/powerpoint/2010/main" val="19030433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37000">
              <a:schemeClr val="accent1">
                <a:lumMod val="97000"/>
                <a:lumOff val="3000"/>
              </a:schemeClr>
            </a:gs>
            <a:gs pos="100000">
              <a:schemeClr val="accent1">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6B319F-86FE-4754-878E-06F0804D8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2385"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1" name="Rectangle 10">
            <a:extLst>
              <a:ext uri="{FF2B5EF4-FFF2-40B4-BE49-F238E27FC236}">
                <a16:creationId xmlns:a16="http://schemas.microsoft.com/office/drawing/2014/main" id="{DCF7D1B5-3477-499F-ACC5-2C8B07F4E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2385" y="0"/>
            <a:ext cx="3218914"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1146EE-6618-4F24-FB0E-62BF6404996E}"/>
              </a:ext>
            </a:extLst>
          </p:cNvPr>
          <p:cNvSpPr>
            <a:spLocks noGrp="1"/>
          </p:cNvSpPr>
          <p:nvPr>
            <p:ph type="title"/>
          </p:nvPr>
        </p:nvSpPr>
        <p:spPr>
          <a:xfrm>
            <a:off x="992206" y="1608667"/>
            <a:ext cx="2823275" cy="4501127"/>
          </a:xfrm>
        </p:spPr>
        <p:txBody>
          <a:bodyPr anchor="t">
            <a:normAutofit/>
          </a:bodyPr>
          <a:lstStyle/>
          <a:p>
            <a:pPr algn="r"/>
            <a:r>
              <a:rPr lang="en-US" sz="3200" dirty="0">
                <a:solidFill>
                  <a:srgbClr val="FFFFFF"/>
                </a:solidFill>
              </a:rPr>
              <a:t>Pharmacy Technician</a:t>
            </a:r>
          </a:p>
        </p:txBody>
      </p:sp>
      <p:sp>
        <p:nvSpPr>
          <p:cNvPr id="3" name="Content Placeholder 2">
            <a:extLst>
              <a:ext uri="{FF2B5EF4-FFF2-40B4-BE49-F238E27FC236}">
                <a16:creationId xmlns:a16="http://schemas.microsoft.com/office/drawing/2014/main" id="{494F3D59-01C3-598D-0BB0-01874D3F0FC2}"/>
              </a:ext>
            </a:extLst>
          </p:cNvPr>
          <p:cNvSpPr>
            <a:spLocks noGrp="1"/>
          </p:cNvSpPr>
          <p:nvPr>
            <p:ph sz="half" idx="1"/>
          </p:nvPr>
        </p:nvSpPr>
        <p:spPr>
          <a:xfrm>
            <a:off x="4547698" y="1608667"/>
            <a:ext cx="3421958" cy="4501127"/>
          </a:xfrm>
        </p:spPr>
        <p:txBody>
          <a:bodyPr>
            <a:normAutofit/>
          </a:bodyPr>
          <a:lstStyle/>
          <a:p>
            <a:r>
              <a:rPr lang="en-US" sz="2000" dirty="0">
                <a:solidFill>
                  <a:schemeClr val="bg1"/>
                </a:solidFill>
                <a:latin typeface="Arial" panose="020B0604020202020204" pitchFamily="34" charset="0"/>
                <a:cs typeface="Arial" panose="020B0604020202020204" pitchFamily="34" charset="0"/>
              </a:rPr>
              <a:t>Pharmacy Aide</a:t>
            </a:r>
          </a:p>
          <a:p>
            <a:r>
              <a:rPr lang="en-US" sz="2000" dirty="0">
                <a:solidFill>
                  <a:schemeClr val="bg1"/>
                </a:solidFill>
                <a:latin typeface="Arial" panose="020B0604020202020204" pitchFamily="34" charset="0"/>
                <a:cs typeface="Arial" panose="020B0604020202020204" pitchFamily="34" charset="0"/>
              </a:rPr>
              <a:t>Pharmacy Technician </a:t>
            </a:r>
          </a:p>
          <a:p>
            <a:pPr marL="0" indent="0">
              <a:buNone/>
            </a:pPr>
            <a:r>
              <a:rPr lang="en-US" sz="2000" dirty="0">
                <a:solidFill>
                  <a:schemeClr val="bg1"/>
                </a:solidFill>
                <a:latin typeface="Arial" panose="020B0604020202020204" pitchFamily="34" charset="0"/>
                <a:cs typeface="Arial" panose="020B0604020202020204" pitchFamily="34" charset="0"/>
              </a:rPr>
              <a:t>	(temporary license) </a:t>
            </a:r>
          </a:p>
        </p:txBody>
      </p:sp>
      <p:sp>
        <p:nvSpPr>
          <p:cNvPr id="4" name="Content Placeholder 3">
            <a:extLst>
              <a:ext uri="{FF2B5EF4-FFF2-40B4-BE49-F238E27FC236}">
                <a16:creationId xmlns:a16="http://schemas.microsoft.com/office/drawing/2014/main" id="{2FCEF0CA-5AFE-CC01-A669-C3559D375786}"/>
              </a:ext>
            </a:extLst>
          </p:cNvPr>
          <p:cNvSpPr>
            <a:spLocks noGrp="1"/>
          </p:cNvSpPr>
          <p:nvPr>
            <p:ph sz="half" idx="2"/>
          </p:nvPr>
        </p:nvSpPr>
        <p:spPr>
          <a:xfrm>
            <a:off x="8289696" y="1608667"/>
            <a:ext cx="3421957" cy="4501127"/>
          </a:xfrm>
        </p:spPr>
        <p:txBody>
          <a:bodyPr>
            <a:normAutofit/>
          </a:bodyPr>
          <a:lstStyle/>
          <a:p>
            <a:r>
              <a:rPr lang="en-US" sz="2000" dirty="0">
                <a:solidFill>
                  <a:schemeClr val="bg1"/>
                </a:solidFill>
                <a:latin typeface="Arial" panose="020B0604020202020204" pitchFamily="34" charset="0"/>
                <a:cs typeface="Arial" panose="020B0604020202020204" pitchFamily="34" charset="0"/>
              </a:rPr>
              <a:t>Pharmacy Technician License</a:t>
            </a:r>
          </a:p>
          <a:p>
            <a:r>
              <a:rPr lang="en-US" sz="2000" dirty="0">
                <a:solidFill>
                  <a:schemeClr val="bg1"/>
                </a:solidFill>
                <a:latin typeface="Arial" panose="020B0604020202020204" pitchFamily="34" charset="0"/>
                <a:cs typeface="Arial" panose="020B0604020202020204" pitchFamily="34" charset="0"/>
              </a:rPr>
              <a:t>American Heart Association </a:t>
            </a:r>
          </a:p>
          <a:p>
            <a:pPr lvl="1"/>
            <a:r>
              <a:rPr lang="en-US" sz="2000" dirty="0">
                <a:solidFill>
                  <a:schemeClr val="bg1"/>
                </a:solidFill>
                <a:latin typeface="Arial" panose="020B0604020202020204" pitchFamily="34" charset="0"/>
                <a:cs typeface="Arial" panose="020B0604020202020204" pitchFamily="34" charset="0"/>
              </a:rPr>
              <a:t>CPR/First Aid/AED</a:t>
            </a:r>
          </a:p>
        </p:txBody>
      </p:sp>
    </p:spTree>
    <p:extLst>
      <p:ext uri="{BB962C8B-B14F-4D97-AF65-F5344CB8AC3E}">
        <p14:creationId xmlns:p14="http://schemas.microsoft.com/office/powerpoint/2010/main" val="1687300372"/>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C9D87-00A1-411F-AB71-4FF9CBB7F293}"/>
              </a:ext>
            </a:extLst>
          </p:cNvPr>
          <p:cNvSpPr>
            <a:spLocks noGrp="1"/>
          </p:cNvSpPr>
          <p:nvPr>
            <p:ph type="title"/>
          </p:nvPr>
        </p:nvSpPr>
        <p:spPr>
          <a:xfrm>
            <a:off x="7829550" y="485192"/>
            <a:ext cx="4362449" cy="1885032"/>
          </a:xfrm>
        </p:spPr>
        <p:txBody>
          <a:bodyPr vert="horz" lIns="91440" tIns="45720" rIns="91440" bIns="45720" rtlCol="0" anchor="ctr">
            <a:normAutofit/>
          </a:bodyPr>
          <a:lstStyle/>
          <a:p>
            <a:pPr algn="ctr"/>
            <a:r>
              <a:rPr lang="en-US" sz="5000" kern="1200" dirty="0">
                <a:solidFill>
                  <a:schemeClr val="tx1"/>
                </a:solidFill>
                <a:latin typeface="Arial" panose="020B0604020202020204" pitchFamily="34" charset="0"/>
                <a:cs typeface="Arial" panose="020B0604020202020204" pitchFamily="34" charset="0"/>
              </a:rPr>
              <a:t>Retail Marketing</a:t>
            </a:r>
          </a:p>
        </p:txBody>
      </p:sp>
      <p:pic>
        <p:nvPicPr>
          <p:cNvPr id="6" name="Content Placeholder 5" descr="A person standing next to a computer&#10;&#10;Description automatically generated with medium confidence">
            <a:extLst>
              <a:ext uri="{FF2B5EF4-FFF2-40B4-BE49-F238E27FC236}">
                <a16:creationId xmlns:a16="http://schemas.microsoft.com/office/drawing/2014/main" id="{8284DC6A-86F8-420A-A540-C8DA1DECF515}"/>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tretch/>
        </p:blipFill>
        <p:spPr>
          <a:xfrm>
            <a:off x="838200" y="2274327"/>
            <a:ext cx="5181600" cy="3453934"/>
          </a:xfrm>
          <a:prstGeom prst="rect">
            <a:avLst/>
          </a:prstGeom>
        </p:spPr>
      </p:pic>
      <p:sp>
        <p:nvSpPr>
          <p:cNvPr id="4" name="Content Placeholder 3">
            <a:extLst>
              <a:ext uri="{FF2B5EF4-FFF2-40B4-BE49-F238E27FC236}">
                <a16:creationId xmlns:a16="http://schemas.microsoft.com/office/drawing/2014/main" id="{202D17B5-8760-499D-8857-A7DC583A332F}"/>
              </a:ext>
            </a:extLst>
          </p:cNvPr>
          <p:cNvSpPr>
            <a:spLocks noGrp="1"/>
          </p:cNvSpPr>
          <p:nvPr>
            <p:ph sz="half" idx="2"/>
          </p:nvPr>
        </p:nvSpPr>
        <p:spPr>
          <a:xfrm>
            <a:off x="6345382" y="3340361"/>
            <a:ext cx="5366327" cy="3431914"/>
          </a:xfrm>
        </p:spPr>
        <p:txBody>
          <a:bodyPr vert="horz" lIns="91440" tIns="45720" rIns="91440" bIns="45720" rtlCol="0" anchor="ctr">
            <a:normAutofit/>
          </a:bodyPr>
          <a:lstStyle/>
          <a:p>
            <a:r>
              <a:rPr lang="en-US" sz="2000" dirty="0">
                <a:latin typeface="Arial" panose="020B0604020202020204" pitchFamily="34" charset="0"/>
                <a:cs typeface="Arial" panose="020B0604020202020204" pitchFamily="34" charset="0"/>
              </a:rPr>
              <a:t>Up to 2 terms depending on student skills, abilities, and interests</a:t>
            </a:r>
          </a:p>
          <a:p>
            <a:r>
              <a:rPr lang="en-US" sz="2000" dirty="0">
                <a:latin typeface="Arial" panose="020B0604020202020204" pitchFamily="34" charset="0"/>
                <a:cs typeface="Arial" panose="020B0604020202020204" pitchFamily="34" charset="0"/>
              </a:rPr>
              <a:t>Students receive hands-on training in customer service, cash handling, inventory control, merchandizing, safety procedures, promotion/advertising and the National Retail Skill Standards for loss prevention</a:t>
            </a:r>
          </a:p>
          <a:p>
            <a:r>
              <a:rPr lang="en-US" sz="2000" dirty="0">
                <a:latin typeface="Arial" panose="020B0604020202020204" pitchFamily="34" charset="0"/>
                <a:cs typeface="Arial" panose="020B0604020202020204" pitchFamily="34" charset="0"/>
              </a:rPr>
              <a:t>Students are responsible for operating the Eagle Shack, MCTI’s on-campus store</a:t>
            </a:r>
          </a:p>
          <a:p>
            <a:endParaRPr lang="en-US" sz="1700" dirty="0"/>
          </a:p>
        </p:txBody>
      </p:sp>
      <p:pic>
        <p:nvPicPr>
          <p:cNvPr id="7" name="Picture 6" descr="A display in a store&#10;&#10;Description generated with very high confidence">
            <a:extLst>
              <a:ext uri="{FF2B5EF4-FFF2-40B4-BE49-F238E27FC236}">
                <a16:creationId xmlns:a16="http://schemas.microsoft.com/office/drawing/2014/main" id="{63044DB3-1A85-47EB-B0FC-C2EEC451F5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493" r="-2" b="22493"/>
          <a:stretch/>
        </p:blipFill>
        <p:spPr>
          <a:xfrm>
            <a:off x="1" y="0"/>
            <a:ext cx="7680960" cy="2832752"/>
          </a:xfrm>
          <a:prstGeom prst="rect">
            <a:avLst/>
          </a:prstGeom>
        </p:spPr>
      </p:pic>
    </p:spTree>
    <p:extLst>
      <p:ext uri="{BB962C8B-B14F-4D97-AF65-F5344CB8AC3E}">
        <p14:creationId xmlns:p14="http://schemas.microsoft.com/office/powerpoint/2010/main" val="4419877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37000">
              <a:schemeClr val="accent1">
                <a:lumMod val="97000"/>
                <a:lumOff val="3000"/>
              </a:schemeClr>
            </a:gs>
            <a:gs pos="100000">
              <a:schemeClr val="accent1">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A6B319F-86FE-4754-878E-06F0804D8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2385"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0" name="Rectangle 13">
            <a:extLst>
              <a:ext uri="{FF2B5EF4-FFF2-40B4-BE49-F238E27FC236}">
                <a16:creationId xmlns:a16="http://schemas.microsoft.com/office/drawing/2014/main" id="{DCF7D1B5-3477-499F-ACC5-2C8B07F4E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2385" y="0"/>
            <a:ext cx="3218914"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D39CBC-2094-A111-9843-9E82AEA36F08}"/>
              </a:ext>
            </a:extLst>
          </p:cNvPr>
          <p:cNvSpPr>
            <a:spLocks noGrp="1"/>
          </p:cNvSpPr>
          <p:nvPr>
            <p:ph type="title"/>
          </p:nvPr>
        </p:nvSpPr>
        <p:spPr>
          <a:xfrm>
            <a:off x="992206" y="1608667"/>
            <a:ext cx="2823275" cy="4501127"/>
          </a:xfrm>
        </p:spPr>
        <p:txBody>
          <a:bodyPr anchor="t">
            <a:normAutofit/>
          </a:bodyPr>
          <a:lstStyle/>
          <a:p>
            <a:pPr algn="r"/>
            <a:r>
              <a:rPr lang="en-US" sz="3200" dirty="0">
                <a:solidFill>
                  <a:srgbClr val="FFFFFF"/>
                </a:solidFill>
              </a:rPr>
              <a:t>Retail Marketing</a:t>
            </a:r>
            <a:br>
              <a:rPr lang="en-US" sz="3200" dirty="0">
                <a:solidFill>
                  <a:srgbClr val="FFFFFF"/>
                </a:solidFill>
              </a:rPr>
            </a:br>
            <a:r>
              <a:rPr lang="en-US" sz="3200" dirty="0">
                <a:solidFill>
                  <a:srgbClr val="FFFFFF"/>
                </a:solidFill>
              </a:rPr>
              <a:t> </a:t>
            </a:r>
          </a:p>
        </p:txBody>
      </p:sp>
      <p:sp>
        <p:nvSpPr>
          <p:cNvPr id="3" name="Content Placeholder 2">
            <a:extLst>
              <a:ext uri="{FF2B5EF4-FFF2-40B4-BE49-F238E27FC236}">
                <a16:creationId xmlns:a16="http://schemas.microsoft.com/office/drawing/2014/main" id="{E8665BA1-23B1-FFAC-9A23-17525D45871E}"/>
              </a:ext>
            </a:extLst>
          </p:cNvPr>
          <p:cNvSpPr>
            <a:spLocks noGrp="1"/>
          </p:cNvSpPr>
          <p:nvPr>
            <p:ph sz="half" idx="1"/>
          </p:nvPr>
        </p:nvSpPr>
        <p:spPr>
          <a:xfrm>
            <a:off x="4547698" y="1608667"/>
            <a:ext cx="3421958" cy="4501127"/>
          </a:xfrm>
        </p:spPr>
        <p:txBody>
          <a:bodyPr>
            <a:normAutofit/>
          </a:bodyPr>
          <a:lstStyle/>
          <a:p>
            <a:r>
              <a:rPr lang="en-US" sz="2000" dirty="0">
                <a:solidFill>
                  <a:schemeClr val="bg1"/>
                </a:solidFill>
                <a:latin typeface="Arial" panose="020B0604020202020204" pitchFamily="34" charset="0"/>
                <a:cs typeface="Arial" panose="020B0604020202020204" pitchFamily="34" charset="0"/>
              </a:rPr>
              <a:t>Stock Clerk</a:t>
            </a:r>
          </a:p>
          <a:p>
            <a:r>
              <a:rPr lang="en-US" sz="2000" dirty="0">
                <a:solidFill>
                  <a:schemeClr val="bg1"/>
                </a:solidFill>
                <a:latin typeface="Arial" panose="020B0604020202020204" pitchFamily="34" charset="0"/>
                <a:cs typeface="Arial" panose="020B0604020202020204" pitchFamily="34" charset="0"/>
              </a:rPr>
              <a:t>Cashier</a:t>
            </a:r>
          </a:p>
          <a:p>
            <a:r>
              <a:rPr lang="en-US" sz="2000" dirty="0">
                <a:solidFill>
                  <a:schemeClr val="bg1"/>
                </a:solidFill>
                <a:latin typeface="Arial" panose="020B0604020202020204" pitchFamily="34" charset="0"/>
                <a:cs typeface="Arial" panose="020B0604020202020204" pitchFamily="34" charset="0"/>
              </a:rPr>
              <a:t>Sales Associate </a:t>
            </a:r>
          </a:p>
        </p:txBody>
      </p:sp>
      <p:sp>
        <p:nvSpPr>
          <p:cNvPr id="4" name="Content Placeholder 3">
            <a:extLst>
              <a:ext uri="{FF2B5EF4-FFF2-40B4-BE49-F238E27FC236}">
                <a16:creationId xmlns:a16="http://schemas.microsoft.com/office/drawing/2014/main" id="{C0BE7BAE-D2A9-F612-8830-FECDBFB0C245}"/>
              </a:ext>
            </a:extLst>
          </p:cNvPr>
          <p:cNvSpPr>
            <a:spLocks noGrp="1"/>
          </p:cNvSpPr>
          <p:nvPr>
            <p:ph sz="half" idx="2"/>
          </p:nvPr>
        </p:nvSpPr>
        <p:spPr>
          <a:xfrm>
            <a:off x="8289696" y="1608667"/>
            <a:ext cx="3796287" cy="4501127"/>
          </a:xfrm>
        </p:spPr>
        <p:txBody>
          <a:bodyPr>
            <a:normAutofit/>
          </a:bodyPr>
          <a:lstStyle/>
          <a:p>
            <a:pPr algn="ctr">
              <a:lnSpc>
                <a:spcPct val="100000"/>
              </a:lnSpc>
            </a:pPr>
            <a:r>
              <a:rPr lang="en-US" sz="2000" dirty="0">
                <a:solidFill>
                  <a:schemeClr val="bg1"/>
                </a:solidFill>
                <a:latin typeface="Arial" panose="020B0604020202020204" pitchFamily="34" charset="0"/>
                <a:cs typeface="Arial" panose="020B0604020202020204" pitchFamily="34" charset="0"/>
              </a:rPr>
              <a:t>National Retail Federation (NRF) </a:t>
            </a:r>
          </a:p>
          <a:p>
            <a:pPr marL="0" indent="0" algn="ctr">
              <a:lnSpc>
                <a:spcPct val="100000"/>
              </a:lnSpc>
              <a:buNone/>
            </a:pPr>
            <a:r>
              <a:rPr lang="en-US" sz="2000" dirty="0">
                <a:solidFill>
                  <a:schemeClr val="bg1"/>
                </a:solidFill>
                <a:latin typeface="Arial" panose="020B0604020202020204" pitchFamily="34" charset="0"/>
                <a:cs typeface="Arial" panose="020B0604020202020204" pitchFamily="34" charset="0"/>
              </a:rPr>
              <a:t>Industry Fundamentals Specialist Certification</a:t>
            </a:r>
          </a:p>
          <a:p>
            <a:r>
              <a:rPr lang="en-US" sz="2000" dirty="0">
                <a:solidFill>
                  <a:schemeClr val="bg1"/>
                </a:solidFill>
                <a:latin typeface="Arial" panose="020B0604020202020204" pitchFamily="34" charset="0"/>
                <a:cs typeface="Arial" panose="020B0604020202020204" pitchFamily="34" charset="0"/>
              </a:rPr>
              <a:t>Occupational Safety &amp; Health Administration (OSHA) Outreach Training Course / OSHA 10 General Industry</a:t>
            </a:r>
          </a:p>
          <a:p>
            <a:r>
              <a:rPr lang="en-US" sz="2000" dirty="0">
                <a:solidFill>
                  <a:schemeClr val="bg1"/>
                </a:solidFill>
                <a:latin typeface="Arial" panose="020B0604020202020204" pitchFamily="34" charset="0"/>
                <a:cs typeface="Arial" panose="020B0604020202020204" pitchFamily="34" charset="0"/>
              </a:rPr>
              <a:t>American Heart Association</a:t>
            </a:r>
          </a:p>
          <a:p>
            <a:pPr lvl="1"/>
            <a:r>
              <a:rPr lang="en-US" sz="2000" dirty="0">
                <a:solidFill>
                  <a:schemeClr val="bg1"/>
                </a:solidFill>
                <a:latin typeface="Arial" panose="020B0604020202020204" pitchFamily="34" charset="0"/>
                <a:cs typeface="Arial" panose="020B0604020202020204" pitchFamily="34" charset="0"/>
              </a:rPr>
              <a:t>CPR/First Aid/AED</a:t>
            </a:r>
          </a:p>
          <a:p>
            <a:pPr marL="457200" lvl="1" indent="0">
              <a:buNone/>
            </a:pPr>
            <a:endParaRPr lang="en-US" sz="2000" dirty="0">
              <a:solidFill>
                <a:schemeClr val="bg1"/>
              </a:solidFill>
              <a:latin typeface="Arial" panose="020B0604020202020204" pitchFamily="34" charset="0"/>
              <a:cs typeface="Arial" panose="020B0604020202020204" pitchFamily="34" charset="0"/>
            </a:endParaRPr>
          </a:p>
          <a:p>
            <a:pPr marL="0" indent="0">
              <a:buNone/>
            </a:pPr>
            <a:endParaRPr lang="en-US" sz="2000" dirty="0"/>
          </a:p>
        </p:txBody>
      </p:sp>
    </p:spTree>
    <p:extLst>
      <p:ext uri="{BB962C8B-B14F-4D97-AF65-F5344CB8AC3E}">
        <p14:creationId xmlns:p14="http://schemas.microsoft.com/office/powerpoint/2010/main" val="3171307424"/>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0">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12BFCA-1305-1C08-1638-2E16288666D2}"/>
              </a:ext>
            </a:extLst>
          </p:cNvPr>
          <p:cNvSpPr>
            <a:spLocks noGrp="1"/>
          </p:cNvSpPr>
          <p:nvPr>
            <p:ph type="title"/>
          </p:nvPr>
        </p:nvSpPr>
        <p:spPr>
          <a:xfrm>
            <a:off x="1136397" y="502020"/>
            <a:ext cx="5323715" cy="909530"/>
          </a:xfrm>
        </p:spPr>
        <p:txBody>
          <a:bodyPr anchor="b">
            <a:normAutofit/>
          </a:bodyPr>
          <a:lstStyle/>
          <a:p>
            <a:r>
              <a:rPr lang="en-US" sz="4000" dirty="0"/>
              <a:t>Student Success Stories </a:t>
            </a:r>
          </a:p>
        </p:txBody>
      </p:sp>
      <p:sp>
        <p:nvSpPr>
          <p:cNvPr id="3" name="Content Placeholder 2">
            <a:extLst>
              <a:ext uri="{FF2B5EF4-FFF2-40B4-BE49-F238E27FC236}">
                <a16:creationId xmlns:a16="http://schemas.microsoft.com/office/drawing/2014/main" id="{1203D08E-EFC0-57CA-A775-C9380E75B42C}"/>
              </a:ext>
            </a:extLst>
          </p:cNvPr>
          <p:cNvSpPr>
            <a:spLocks noGrp="1"/>
          </p:cNvSpPr>
          <p:nvPr>
            <p:ph idx="1"/>
          </p:nvPr>
        </p:nvSpPr>
        <p:spPr>
          <a:xfrm>
            <a:off x="1144923" y="1411551"/>
            <a:ext cx="5315189" cy="4988818"/>
          </a:xfrm>
        </p:spPr>
        <p:txBody>
          <a:bodyPr anchor="t">
            <a:normAutofit fontScale="92500" lnSpcReduction="20000"/>
          </a:bodyPr>
          <a:lstStyle/>
          <a:p>
            <a:pPr marL="0" marR="0" indent="0">
              <a:spcBef>
                <a:spcPts val="0"/>
              </a:spcBef>
              <a:spcAft>
                <a:spcPts val="0"/>
              </a:spcAft>
              <a:buNone/>
            </a:pPr>
            <a:r>
              <a:rPr lang="en-US" sz="1600" dirty="0">
                <a:effectLst/>
                <a:latin typeface="Arial" panose="020B0604020202020204" pitchFamily="34" charset="0"/>
                <a:ea typeface="Calibri" panose="020F0502020204030204" pitchFamily="34" charset="0"/>
                <a:cs typeface="Arial" panose="020B0604020202020204" pitchFamily="34" charset="0"/>
              </a:rPr>
              <a:t>Despite the delays created by Covid, MCTI Culinary graduate, Justin continued to advocate and persevere in pursuit of opportunities. </a:t>
            </a:r>
          </a:p>
          <a:p>
            <a:pPr marL="0" marR="0" indent="0">
              <a:spcBef>
                <a:spcPts val="0"/>
              </a:spcBef>
              <a:spcAft>
                <a:spcPts val="0"/>
              </a:spcAft>
              <a:buNone/>
            </a:pPr>
            <a:r>
              <a:rPr lang="en-US" sz="1600" dirty="0">
                <a:effectLst/>
                <a:latin typeface="Arial" panose="020B0604020202020204" pitchFamily="34" charset="0"/>
                <a:ea typeface="Calibri" panose="020F0502020204030204" pitchFamily="34" charset="0"/>
                <a:cs typeface="Arial" panose="020B0604020202020204" pitchFamily="34" charset="0"/>
              </a:rPr>
              <a:t> </a:t>
            </a:r>
          </a:p>
          <a:p>
            <a:pPr marL="0" marR="0" indent="0">
              <a:spcBef>
                <a:spcPts val="0"/>
              </a:spcBef>
              <a:spcAft>
                <a:spcPts val="0"/>
              </a:spcAft>
              <a:buNone/>
            </a:pPr>
            <a:r>
              <a:rPr lang="en-US" sz="1600" dirty="0">
                <a:effectLst/>
                <a:latin typeface="Arial" panose="020B0604020202020204" pitchFamily="34" charset="0"/>
                <a:ea typeface="Calibri" panose="020F0502020204030204" pitchFamily="34" charset="0"/>
                <a:cs typeface="Arial" panose="020B0604020202020204" pitchFamily="34" charset="0"/>
              </a:rPr>
              <a:t>Justin began his MCTI culinary studies in January 2022. </a:t>
            </a:r>
            <a:r>
              <a:rPr lang="en-US" sz="1600" dirty="0">
                <a:latin typeface="Arial" panose="020B0604020202020204" pitchFamily="34" charset="0"/>
                <a:ea typeface="Calibri" panose="020F0502020204030204" pitchFamily="34" charset="0"/>
                <a:cs typeface="Arial" panose="020B0604020202020204" pitchFamily="34" charset="0"/>
              </a:rPr>
              <a:t>He</a:t>
            </a:r>
            <a:r>
              <a:rPr lang="en-US" sz="1600" dirty="0">
                <a:effectLst/>
                <a:latin typeface="Arial" panose="020B0604020202020204" pitchFamily="34" charset="0"/>
                <a:ea typeface="Calibri" panose="020F0502020204030204" pitchFamily="34" charset="0"/>
                <a:cs typeface="Arial" panose="020B0604020202020204" pitchFamily="34" charset="0"/>
              </a:rPr>
              <a:t> immediately demonstrated a keen eye for detail in every dish he created. Justin’s cleaning skills are impeccable. </a:t>
            </a:r>
          </a:p>
          <a:p>
            <a:pPr marL="0" marR="0" indent="0">
              <a:spcBef>
                <a:spcPts val="0"/>
              </a:spcBef>
              <a:spcAft>
                <a:spcPts val="0"/>
              </a:spcAft>
              <a:buNone/>
            </a:pPr>
            <a:r>
              <a:rPr lang="en-US" sz="1600" dirty="0">
                <a:effectLst/>
                <a:latin typeface="Arial" panose="020B0604020202020204" pitchFamily="34" charset="0"/>
                <a:ea typeface="Calibri" panose="020F0502020204030204" pitchFamily="34" charset="0"/>
                <a:cs typeface="Arial" panose="020B0604020202020204" pitchFamily="34" charset="0"/>
              </a:rPr>
              <a:t> </a:t>
            </a:r>
          </a:p>
          <a:p>
            <a:pPr marL="0" marR="0" indent="0">
              <a:spcBef>
                <a:spcPts val="0"/>
              </a:spcBef>
              <a:spcAft>
                <a:spcPts val="0"/>
              </a:spcAft>
              <a:buNone/>
            </a:pPr>
            <a:r>
              <a:rPr lang="en-US" sz="1600" dirty="0">
                <a:effectLst/>
                <a:latin typeface="Arial" panose="020B0604020202020204" pitchFamily="34" charset="0"/>
                <a:ea typeface="Calibri" panose="020F0502020204030204" pitchFamily="34" charset="0"/>
                <a:cs typeface="Arial" panose="020B0604020202020204" pitchFamily="34" charset="0"/>
              </a:rPr>
              <a:t>During his final term, Justin approached his instructors and support team to advocate for an externship. With supports from his team, he applied, interviewed for and was hired in a sanitation role at Gun Lake Casino, just north of the MCTI campus. He pursued his driver’s license and the purchase of a vehicle. Within just a couple of months on the job, MCTI worked with human resources and the food services staff at GLC to move him into an externship role as a food prep worker.</a:t>
            </a:r>
          </a:p>
          <a:p>
            <a:pPr marL="0" marR="0" indent="0">
              <a:spcBef>
                <a:spcPts val="0"/>
              </a:spcBef>
              <a:spcAft>
                <a:spcPts val="0"/>
              </a:spcAft>
              <a:buNone/>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1600" dirty="0">
                <a:effectLst/>
                <a:latin typeface="Arial" panose="020B0604020202020204" pitchFamily="34" charset="0"/>
                <a:ea typeface="Calibri" panose="020F0502020204030204" pitchFamily="34" charset="0"/>
                <a:cs typeface="Arial" panose="020B0604020202020204" pitchFamily="34" charset="0"/>
              </a:rPr>
              <a:t>Justin has worked in food prep at GLC since August 2022 in two of the </a:t>
            </a:r>
            <a:r>
              <a:rPr lang="en-US" sz="1600" dirty="0">
                <a:latin typeface="Arial" panose="020B0604020202020204" pitchFamily="34" charset="0"/>
                <a:ea typeface="Calibri" panose="020F0502020204030204" pitchFamily="34" charset="0"/>
                <a:cs typeface="Arial" panose="020B0604020202020204" pitchFamily="34" charset="0"/>
              </a:rPr>
              <a:t>four </a:t>
            </a:r>
            <a:r>
              <a:rPr lang="en-US" sz="1600" dirty="0">
                <a:effectLst/>
                <a:latin typeface="Arial" panose="020B0604020202020204" pitchFamily="34" charset="0"/>
                <a:ea typeface="Calibri" panose="020F0502020204030204" pitchFamily="34" charset="0"/>
                <a:cs typeface="Arial" panose="020B0604020202020204" pitchFamily="34" charset="0"/>
              </a:rPr>
              <a:t>casino restaurants: learning and adapting to each menu and kitchen/chef expectations. GLC Chef Dustin Dexter noted, “Justin has gained more experience in his short time with GLC than most new direct hires.”  </a:t>
            </a:r>
          </a:p>
          <a:p>
            <a:pPr marL="0" marR="0" indent="0">
              <a:spcBef>
                <a:spcPts val="0"/>
              </a:spcBef>
              <a:spcAft>
                <a:spcPts val="0"/>
              </a:spcAft>
              <a:buNone/>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1600" dirty="0">
                <a:latin typeface="Arial" panose="020B0604020202020204" pitchFamily="34" charset="0"/>
                <a:ea typeface="Calibri" panose="020F0502020204030204" pitchFamily="34" charset="0"/>
                <a:cs typeface="Arial" panose="020B0604020202020204" pitchFamily="34" charset="0"/>
              </a:rPr>
              <a:t>J</a:t>
            </a:r>
            <a:r>
              <a:rPr lang="en-US" sz="1600" dirty="0">
                <a:effectLst/>
                <a:latin typeface="Arial" panose="020B0604020202020204" pitchFamily="34" charset="0"/>
                <a:ea typeface="Calibri" panose="020F0502020204030204" pitchFamily="34" charset="0"/>
                <a:cs typeface="Arial" panose="020B0604020202020204" pitchFamily="34" charset="0"/>
              </a:rPr>
              <a:t>ustin shared that from his training at MCTI he was able to, “take away general knowledge like knife usage, portioning and safe food handling practices. I learned how to meet sanitation expectation. I take those methods into my work where it has been recognized at in my current job.” </a:t>
            </a:r>
          </a:p>
          <a:p>
            <a:pPr marL="0" marR="0" indent="0">
              <a:spcBef>
                <a:spcPts val="0"/>
              </a:spcBef>
              <a:spcAft>
                <a:spcPts val="0"/>
              </a:spcAft>
              <a:buNone/>
            </a:pPr>
            <a:r>
              <a:rPr lang="en-US" sz="10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sz="1000" dirty="0"/>
          </a:p>
        </p:txBody>
      </p:sp>
      <p:sp>
        <p:nvSpPr>
          <p:cNvPr id="28" name="Rectangle 22">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D078077C-9E71-E338-2562-29397E8FD6DA}"/>
              </a:ext>
            </a:extLst>
          </p:cNvPr>
          <p:cNvPicPr>
            <a:picLocks noChangeAspect="1"/>
          </p:cNvPicPr>
          <p:nvPr/>
        </p:nvPicPr>
        <p:blipFill>
          <a:blip r:embed="rId2"/>
          <a:stretch>
            <a:fillRect/>
          </a:stretch>
        </p:blipFill>
        <p:spPr>
          <a:xfrm>
            <a:off x="7259333" y="909081"/>
            <a:ext cx="3803798" cy="5071731"/>
          </a:xfrm>
          <a:prstGeom prst="rect">
            <a:avLst/>
          </a:prstGeom>
        </p:spPr>
      </p:pic>
    </p:spTree>
    <p:extLst>
      <p:ext uri="{BB962C8B-B14F-4D97-AF65-F5344CB8AC3E}">
        <p14:creationId xmlns:p14="http://schemas.microsoft.com/office/powerpoint/2010/main" val="39222058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12BFCA-1305-1C08-1638-2E16288666D2}"/>
              </a:ext>
            </a:extLst>
          </p:cNvPr>
          <p:cNvSpPr>
            <a:spLocks noGrp="1"/>
          </p:cNvSpPr>
          <p:nvPr>
            <p:ph type="title"/>
          </p:nvPr>
        </p:nvSpPr>
        <p:spPr>
          <a:xfrm>
            <a:off x="836679" y="723898"/>
            <a:ext cx="6002110" cy="1495425"/>
          </a:xfrm>
        </p:spPr>
        <p:txBody>
          <a:bodyPr>
            <a:normAutofit/>
          </a:bodyPr>
          <a:lstStyle/>
          <a:p>
            <a:r>
              <a:rPr lang="en-US" sz="4000" dirty="0"/>
              <a:t>Student Success Stories </a:t>
            </a:r>
          </a:p>
        </p:txBody>
      </p:sp>
      <p:sp>
        <p:nvSpPr>
          <p:cNvPr id="7" name="Content Placeholder 6">
            <a:extLst>
              <a:ext uri="{FF2B5EF4-FFF2-40B4-BE49-F238E27FC236}">
                <a16:creationId xmlns:a16="http://schemas.microsoft.com/office/drawing/2014/main" id="{B997A7B1-15E4-864B-0836-C6D36EC7774B}"/>
              </a:ext>
            </a:extLst>
          </p:cNvPr>
          <p:cNvSpPr>
            <a:spLocks noGrp="1"/>
          </p:cNvSpPr>
          <p:nvPr>
            <p:ph idx="1"/>
          </p:nvPr>
        </p:nvSpPr>
        <p:spPr>
          <a:xfrm>
            <a:off x="569752" y="1865744"/>
            <a:ext cx="5587767" cy="4118271"/>
          </a:xfrm>
        </p:spPr>
        <p:txBody>
          <a:bodyPr>
            <a:noAutofit/>
          </a:bodyPr>
          <a:lstStyle/>
          <a:p>
            <a:pPr marL="0" indent="0">
              <a:buNone/>
            </a:pPr>
            <a:r>
              <a:rPr lang="en-US" sz="2000" dirty="0">
                <a:latin typeface="Arial" panose="020B0604020202020204" pitchFamily="34" charset="0"/>
                <a:cs typeface="Arial" panose="020B0604020202020204" pitchFamily="34" charset="0"/>
              </a:rPr>
              <a:t>“He displays great peer relations, has a positive attitude, good communication skills, and is caring and helpful.” These are some of the strengths the MCTI Certified Nursing instructors shared when talking about MCTI Fall CNA 2022 graduate Brendan. He has been working as a CENA since May 2023 at Woodward Hills Health and Rehabilitation. Brendan shared, “ What I like about my work is the relationships I make with the residents and the good rapport I have with my coworkers. I was never a great student in school, but I excelled at MCTI doing a subject I genuinely enjoyed. It propelled me into my career in the medical field and it’s an experience that I will cherish forever.” </a:t>
            </a:r>
          </a:p>
        </p:txBody>
      </p:sp>
      <p:pic>
        <p:nvPicPr>
          <p:cNvPr id="6" name="Picture 5" descr="A person standing next to a sign&#10;&#10;Description automatically generated">
            <a:extLst>
              <a:ext uri="{FF2B5EF4-FFF2-40B4-BE49-F238E27FC236}">
                <a16:creationId xmlns:a16="http://schemas.microsoft.com/office/drawing/2014/main" id="{5817C60B-9F13-B9B2-ED8B-A8AE7A364A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8789" y="171212"/>
            <a:ext cx="4701687" cy="6515576"/>
          </a:xfrm>
          <a:prstGeom prst="rect">
            <a:avLst/>
          </a:prstGeom>
        </p:spPr>
      </p:pic>
    </p:spTree>
    <p:extLst>
      <p:ext uri="{BB962C8B-B14F-4D97-AF65-F5344CB8AC3E}">
        <p14:creationId xmlns:p14="http://schemas.microsoft.com/office/powerpoint/2010/main" val="34250845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12BFCA-1305-1C08-1638-2E16288666D2}"/>
              </a:ext>
            </a:extLst>
          </p:cNvPr>
          <p:cNvSpPr>
            <a:spLocks noGrp="1"/>
          </p:cNvSpPr>
          <p:nvPr>
            <p:ph type="title"/>
          </p:nvPr>
        </p:nvSpPr>
        <p:spPr>
          <a:xfrm>
            <a:off x="836679" y="723899"/>
            <a:ext cx="6002110" cy="787402"/>
          </a:xfrm>
        </p:spPr>
        <p:txBody>
          <a:bodyPr>
            <a:normAutofit/>
          </a:bodyPr>
          <a:lstStyle/>
          <a:p>
            <a:r>
              <a:rPr lang="en-US" sz="4000" dirty="0"/>
              <a:t>Student Success Stories </a:t>
            </a:r>
          </a:p>
        </p:txBody>
      </p:sp>
      <p:sp>
        <p:nvSpPr>
          <p:cNvPr id="3" name="Content Placeholder 2">
            <a:extLst>
              <a:ext uri="{FF2B5EF4-FFF2-40B4-BE49-F238E27FC236}">
                <a16:creationId xmlns:a16="http://schemas.microsoft.com/office/drawing/2014/main" id="{1203D08E-EFC0-57CA-A775-C9380E75B42C}"/>
              </a:ext>
            </a:extLst>
          </p:cNvPr>
          <p:cNvSpPr>
            <a:spLocks noGrp="1"/>
          </p:cNvSpPr>
          <p:nvPr>
            <p:ph idx="1"/>
          </p:nvPr>
        </p:nvSpPr>
        <p:spPr>
          <a:xfrm>
            <a:off x="836679" y="1511301"/>
            <a:ext cx="6002110" cy="4889499"/>
          </a:xfrm>
        </p:spPr>
        <p:txBody>
          <a:bodyPr>
            <a:normAutofit lnSpcReduction="10000"/>
          </a:bodyPr>
          <a:lstStyle/>
          <a:p>
            <a:pPr marL="0" marR="0" indent="0">
              <a:spcBef>
                <a:spcPts val="0"/>
              </a:spcBef>
              <a:spcAft>
                <a:spcPts val="1000"/>
              </a:spcAft>
              <a:buNone/>
            </a:pPr>
            <a:r>
              <a:rPr lang="en-US" sz="1700" dirty="0">
                <a:effectLst/>
                <a:latin typeface="Arial" panose="020B0604020202020204" pitchFamily="34" charset="0"/>
                <a:ea typeface="Calibri" panose="020F0502020204030204" pitchFamily="34" charset="0"/>
                <a:cs typeface="Times New Roman" panose="02020603050405020304" pitchFamily="18" charset="0"/>
              </a:rPr>
              <a:t>Kyle is a Fall 2022 graduate of the Industrial Electronics program at Michigan Career and Technical Institute. Kyle was an exemplary student. He successfully completed his programming and exceeded the academic expectations, earning academic achievement honors and perfect attendance in all four terms. </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1000"/>
              </a:spcAft>
              <a:buNone/>
            </a:pPr>
            <a:r>
              <a:rPr lang="en-US" sz="1700" dirty="0">
                <a:effectLst/>
                <a:latin typeface="Arial" panose="020B0604020202020204" pitchFamily="34" charset="0"/>
                <a:ea typeface="Calibri" panose="020F0502020204030204" pitchFamily="34" charset="0"/>
                <a:cs typeface="Times New Roman" panose="02020603050405020304" pitchFamily="18" charset="0"/>
              </a:rPr>
              <a:t>He became one of five students to earn his Manufacturing Specialist and Manufacturing Technician certifications from the Manufacturing Skills Institute. While at MCTI, Kyle demonstrated leadership and dedication to the training and was actively involved on MCTI’s campus.</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1000"/>
              </a:spcAft>
              <a:buNone/>
            </a:pPr>
            <a:r>
              <a:rPr lang="en-US" sz="1700" dirty="0">
                <a:effectLst/>
                <a:latin typeface="Arial" panose="020B0604020202020204" pitchFamily="34" charset="0"/>
                <a:ea typeface="Calibri" panose="020F0502020204030204" pitchFamily="34" charset="0"/>
                <a:cs typeface="Times New Roman" panose="02020603050405020304" pitchFamily="18" charset="0"/>
              </a:rPr>
              <a:t>Kyle was very motivated to find employment in his trade and took the initiative to apply for jobs on his own. Kyle has been working as a Mechanic at Gear Headquarters in Kansas City, Kansas for almost one year. Kyle recently shared, with his MCTI instructor Dave VanHoose, “The lessons in pneumatics has provided a road map to my favorite task at my job which is deconstruct cylinders for customers. Nick, my boss, has been an amazing teacher. Duane praises me about the top-notch quality control I provide. The work is not boring however it is exciting.” </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300" dirty="0"/>
          </a:p>
        </p:txBody>
      </p:sp>
      <p:pic>
        <p:nvPicPr>
          <p:cNvPr id="5" name="Picture 4" descr="A picture containing ground, person, outdoor, person&#10;&#10;Description automatically generated">
            <a:extLst>
              <a:ext uri="{FF2B5EF4-FFF2-40B4-BE49-F238E27FC236}">
                <a16:creationId xmlns:a16="http://schemas.microsoft.com/office/drawing/2014/main" id="{47FFF18D-C4A2-71B7-EC06-E9B3FA7B8F89}"/>
              </a:ext>
            </a:extLst>
          </p:cNvPr>
          <p:cNvPicPr>
            <a:picLocks noChangeAspect="1"/>
          </p:cNvPicPr>
          <p:nvPr/>
        </p:nvPicPr>
        <p:blipFill rotWithShape="1">
          <a:blip r:embed="rId2">
            <a:extLst>
              <a:ext uri="{28A0092B-C50C-407E-A947-70E740481C1C}">
                <a14:useLocalDpi xmlns:a14="http://schemas.microsoft.com/office/drawing/2010/main" val="0"/>
              </a:ext>
            </a:extLst>
          </a:blip>
          <a:srcRect l="3257"/>
          <a:stretch/>
        </p:blipFill>
        <p:spPr>
          <a:xfrm>
            <a:off x="7424942" y="723898"/>
            <a:ext cx="3930378" cy="5398932"/>
          </a:xfrm>
          <a:prstGeom prst="rect">
            <a:avLst/>
          </a:prstGeom>
          <a:effectLst/>
        </p:spPr>
      </p:pic>
    </p:spTree>
    <p:extLst>
      <p:ext uri="{BB962C8B-B14F-4D97-AF65-F5344CB8AC3E}">
        <p14:creationId xmlns:p14="http://schemas.microsoft.com/office/powerpoint/2010/main" val="23913089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B8837-C5B9-4EEA-98CA-4D9E3CCA7160}"/>
              </a:ext>
            </a:extLst>
          </p:cNvPr>
          <p:cNvSpPr>
            <a:spLocks noGrp="1"/>
          </p:cNvSpPr>
          <p:nvPr>
            <p:ph type="title"/>
          </p:nvPr>
        </p:nvSpPr>
        <p:spPr>
          <a:xfrm>
            <a:off x="649664" y="-125069"/>
            <a:ext cx="10515600" cy="1325563"/>
          </a:xfrm>
        </p:spPr>
        <p:txBody>
          <a:bodyPr>
            <a:normAutofit/>
          </a:bodyPr>
          <a:lstStyle/>
          <a:p>
            <a:pPr algn="ctr"/>
            <a:r>
              <a:rPr lang="en-US" sz="5000" dirty="0">
                <a:latin typeface="Arial" panose="020B0604020202020204" pitchFamily="34" charset="0"/>
                <a:cs typeface="Arial" panose="020B0604020202020204" pitchFamily="34" charset="0"/>
              </a:rPr>
              <a:t>Questions?</a:t>
            </a:r>
          </a:p>
        </p:txBody>
      </p:sp>
      <p:graphicFrame>
        <p:nvGraphicFramePr>
          <p:cNvPr id="5" name="Content Placeholder 2">
            <a:extLst>
              <a:ext uri="{FF2B5EF4-FFF2-40B4-BE49-F238E27FC236}">
                <a16:creationId xmlns:a16="http://schemas.microsoft.com/office/drawing/2014/main" id="{E5550B01-24E6-4223-B467-C557E88AD143}"/>
              </a:ext>
            </a:extLst>
          </p:cNvPr>
          <p:cNvGraphicFramePr>
            <a:graphicFrameLocks noGrp="1"/>
          </p:cNvGraphicFramePr>
          <p:nvPr>
            <p:ph idx="1"/>
            <p:extLst>
              <p:ext uri="{D42A27DB-BD31-4B8C-83A1-F6EECF244321}">
                <p14:modId xmlns:p14="http://schemas.microsoft.com/office/powerpoint/2010/main" val="1697164176"/>
              </p:ext>
            </p:extLst>
          </p:nvPr>
        </p:nvGraphicFramePr>
        <p:xfrm>
          <a:off x="838199" y="914400"/>
          <a:ext cx="11180975" cy="5759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24368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21" name="Rectangle 822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23" name="Rectangle 822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25" name="Rectangle 822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27" name="Rectangle 822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94" name="Title 1">
            <a:extLst>
              <a:ext uri="{FF2B5EF4-FFF2-40B4-BE49-F238E27FC236}">
                <a16:creationId xmlns:a16="http://schemas.microsoft.com/office/drawing/2014/main" id="{76CAC8B4-41C4-4685-8055-D76BAB85611F}"/>
              </a:ext>
            </a:extLst>
          </p:cNvPr>
          <p:cNvSpPr>
            <a:spLocks noGrp="1" noChangeArrowheads="1"/>
          </p:cNvSpPr>
          <p:nvPr>
            <p:ph type="title"/>
          </p:nvPr>
        </p:nvSpPr>
        <p:spPr>
          <a:xfrm>
            <a:off x="1371597" y="348865"/>
            <a:ext cx="10044023" cy="877729"/>
          </a:xfrm>
        </p:spPr>
        <p:txBody>
          <a:bodyPr anchor="ctr">
            <a:normAutofit/>
          </a:bodyPr>
          <a:lstStyle/>
          <a:p>
            <a:pPr eaLnBrk="1" hangingPunct="1"/>
            <a:r>
              <a:rPr lang="en-US" altLang="en-US" sz="4000" b="1">
                <a:solidFill>
                  <a:srgbClr val="FFFFFF"/>
                </a:solidFill>
                <a:latin typeface="Arial" panose="020B0604020202020204" pitchFamily="34" charset="0"/>
                <a:cs typeface="Arial" panose="020B0604020202020204" pitchFamily="34" charset="0"/>
              </a:rPr>
              <a:t>Facts about MCTI</a:t>
            </a:r>
          </a:p>
        </p:txBody>
      </p:sp>
      <p:graphicFrame>
        <p:nvGraphicFramePr>
          <p:cNvPr id="8196" name="Content Placeholder 2">
            <a:extLst>
              <a:ext uri="{FF2B5EF4-FFF2-40B4-BE49-F238E27FC236}">
                <a16:creationId xmlns:a16="http://schemas.microsoft.com/office/drawing/2014/main" id="{DD24EBD8-1BFA-4DA4-B304-BB28C096D6A6}"/>
              </a:ext>
            </a:extLst>
          </p:cNvPr>
          <p:cNvGraphicFramePr>
            <a:graphicFrameLocks noGrp="1"/>
          </p:cNvGraphicFramePr>
          <p:nvPr>
            <p:ph idx="1"/>
            <p:extLst>
              <p:ext uri="{D42A27DB-BD31-4B8C-83A1-F6EECF244321}">
                <p14:modId xmlns:p14="http://schemas.microsoft.com/office/powerpoint/2010/main" val="2352110562"/>
              </p:ext>
            </p:extLst>
          </p:nvPr>
        </p:nvGraphicFramePr>
        <p:xfrm>
          <a:off x="644056" y="2122415"/>
          <a:ext cx="10927829" cy="41829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CF8387-8F00-5A63-219B-BE778B3FD9A5}"/>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5400" kern="1200">
                <a:solidFill>
                  <a:schemeClr val="bg1"/>
                </a:solidFill>
                <a:latin typeface="+mj-lt"/>
                <a:ea typeface="+mj-ea"/>
                <a:cs typeface="+mj-cs"/>
              </a:rPr>
              <a:t>MCTI Demographics – Students Served</a:t>
            </a:r>
          </a:p>
        </p:txBody>
      </p:sp>
      <p:cxnSp>
        <p:nvCxnSpPr>
          <p:cNvPr id="15" name="Straight Connector 14">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6" name="Table 6">
            <a:extLst>
              <a:ext uri="{FF2B5EF4-FFF2-40B4-BE49-F238E27FC236}">
                <a16:creationId xmlns:a16="http://schemas.microsoft.com/office/drawing/2014/main" id="{69390F07-AB4B-B20C-438A-B70CDAC0A790}"/>
              </a:ext>
            </a:extLst>
          </p:cNvPr>
          <p:cNvGraphicFramePr>
            <a:graphicFrameLocks noGrp="1"/>
          </p:cNvGraphicFramePr>
          <p:nvPr>
            <p:ph idx="1"/>
            <p:extLst>
              <p:ext uri="{D42A27DB-BD31-4B8C-83A1-F6EECF244321}">
                <p14:modId xmlns:p14="http://schemas.microsoft.com/office/powerpoint/2010/main" val="1475461237"/>
              </p:ext>
            </p:extLst>
          </p:nvPr>
        </p:nvGraphicFramePr>
        <p:xfrm>
          <a:off x="1083489" y="3185823"/>
          <a:ext cx="9969926" cy="2481072"/>
        </p:xfrm>
        <a:graphic>
          <a:graphicData uri="http://schemas.openxmlformats.org/drawingml/2006/table">
            <a:tbl>
              <a:tblPr firstRow="1" firstCol="1" bandRow="1">
                <a:tableStyleId>{5C22544A-7EE6-4342-B048-85BDC9FD1C3A}</a:tableStyleId>
              </a:tblPr>
              <a:tblGrid>
                <a:gridCol w="2230544">
                  <a:extLst>
                    <a:ext uri="{9D8B030D-6E8A-4147-A177-3AD203B41FA5}">
                      <a16:colId xmlns:a16="http://schemas.microsoft.com/office/drawing/2014/main" val="2846490770"/>
                    </a:ext>
                  </a:extLst>
                </a:gridCol>
                <a:gridCol w="2579794">
                  <a:extLst>
                    <a:ext uri="{9D8B030D-6E8A-4147-A177-3AD203B41FA5}">
                      <a16:colId xmlns:a16="http://schemas.microsoft.com/office/drawing/2014/main" val="2006729186"/>
                    </a:ext>
                  </a:extLst>
                </a:gridCol>
                <a:gridCol w="2579794">
                  <a:extLst>
                    <a:ext uri="{9D8B030D-6E8A-4147-A177-3AD203B41FA5}">
                      <a16:colId xmlns:a16="http://schemas.microsoft.com/office/drawing/2014/main" val="1303352875"/>
                    </a:ext>
                  </a:extLst>
                </a:gridCol>
                <a:gridCol w="2579794">
                  <a:extLst>
                    <a:ext uri="{9D8B030D-6E8A-4147-A177-3AD203B41FA5}">
                      <a16:colId xmlns:a16="http://schemas.microsoft.com/office/drawing/2014/main" val="2116016525"/>
                    </a:ext>
                  </a:extLst>
                </a:gridCol>
              </a:tblGrid>
              <a:tr h="1240536">
                <a:tc>
                  <a:txBody>
                    <a:bodyPr/>
                    <a:lstStyle/>
                    <a:p>
                      <a:endParaRPr lang="en-US" sz="3300" dirty="0"/>
                    </a:p>
                  </a:txBody>
                  <a:tcPr marL="167640" marR="167640" marT="83820" marB="83820" anchor="ctr">
                    <a:solidFill>
                      <a:srgbClr val="92D050"/>
                    </a:solidFill>
                  </a:tcPr>
                </a:tc>
                <a:tc>
                  <a:txBody>
                    <a:bodyPr/>
                    <a:lstStyle/>
                    <a:p>
                      <a:pPr algn="ctr"/>
                      <a:r>
                        <a:rPr lang="en-US" sz="3300" dirty="0"/>
                        <a:t>2022-2023</a:t>
                      </a:r>
                    </a:p>
                  </a:txBody>
                  <a:tcPr marL="167640" marR="167640" marT="83820" marB="83820" anchor="ctr"/>
                </a:tc>
                <a:tc>
                  <a:txBody>
                    <a:bodyPr/>
                    <a:lstStyle/>
                    <a:p>
                      <a:pPr algn="ctr"/>
                      <a:r>
                        <a:rPr lang="en-US" sz="3300" dirty="0"/>
                        <a:t>2021-2022</a:t>
                      </a:r>
                    </a:p>
                  </a:txBody>
                  <a:tcPr marL="167640" marR="167640" marT="83820" marB="83820" anchor="ctr"/>
                </a:tc>
                <a:tc>
                  <a:txBody>
                    <a:bodyPr/>
                    <a:lstStyle/>
                    <a:p>
                      <a:pPr algn="ctr"/>
                      <a:r>
                        <a:rPr lang="en-US" sz="3300" dirty="0"/>
                        <a:t>2020-2021</a:t>
                      </a:r>
                    </a:p>
                  </a:txBody>
                  <a:tcPr marL="167640" marR="167640" marT="83820" marB="83820" anchor="ctr"/>
                </a:tc>
                <a:extLst>
                  <a:ext uri="{0D108BD9-81ED-4DB2-BD59-A6C34878D82A}">
                    <a16:rowId xmlns:a16="http://schemas.microsoft.com/office/drawing/2014/main" val="3189824604"/>
                  </a:ext>
                </a:extLst>
              </a:tr>
              <a:tr h="1240536">
                <a:tc>
                  <a:txBody>
                    <a:bodyPr/>
                    <a:lstStyle/>
                    <a:p>
                      <a:r>
                        <a:rPr lang="en-US" sz="3300"/>
                        <a:t>Students Served</a:t>
                      </a:r>
                    </a:p>
                  </a:txBody>
                  <a:tcPr marL="167640" marR="167640" marT="83820" marB="83820" anchor="ctr"/>
                </a:tc>
                <a:tc>
                  <a:txBody>
                    <a:bodyPr/>
                    <a:lstStyle/>
                    <a:p>
                      <a:pPr algn="ctr"/>
                      <a:r>
                        <a:rPr lang="en-US" sz="3300" dirty="0"/>
                        <a:t>454</a:t>
                      </a:r>
                    </a:p>
                  </a:txBody>
                  <a:tcPr marL="167640" marR="167640" marT="83820" marB="83820" anchor="ctr"/>
                </a:tc>
                <a:tc>
                  <a:txBody>
                    <a:bodyPr/>
                    <a:lstStyle/>
                    <a:p>
                      <a:pPr algn="ctr"/>
                      <a:r>
                        <a:rPr lang="en-US" sz="3300" dirty="0"/>
                        <a:t>346</a:t>
                      </a:r>
                    </a:p>
                  </a:txBody>
                  <a:tcPr marL="167640" marR="167640" marT="83820" marB="83820" anchor="ctr"/>
                </a:tc>
                <a:tc>
                  <a:txBody>
                    <a:bodyPr/>
                    <a:lstStyle/>
                    <a:p>
                      <a:pPr algn="ctr"/>
                      <a:r>
                        <a:rPr lang="en-US" sz="3300" dirty="0"/>
                        <a:t>536</a:t>
                      </a:r>
                    </a:p>
                  </a:txBody>
                  <a:tcPr marL="167640" marR="167640" marT="83820" marB="83820" anchor="ctr"/>
                </a:tc>
                <a:extLst>
                  <a:ext uri="{0D108BD9-81ED-4DB2-BD59-A6C34878D82A}">
                    <a16:rowId xmlns:a16="http://schemas.microsoft.com/office/drawing/2014/main" val="3403720835"/>
                  </a:ext>
                </a:extLst>
              </a:tr>
            </a:tbl>
          </a:graphicData>
        </a:graphic>
      </p:graphicFrame>
    </p:spTree>
    <p:extLst>
      <p:ext uri="{BB962C8B-B14F-4D97-AF65-F5344CB8AC3E}">
        <p14:creationId xmlns:p14="http://schemas.microsoft.com/office/powerpoint/2010/main" val="1589322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6BD09B-A1DA-CC05-E7FC-F5483EA3498B}"/>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5400" kern="1200" dirty="0">
                <a:solidFill>
                  <a:schemeClr val="bg1"/>
                </a:solidFill>
                <a:latin typeface="+mj-lt"/>
                <a:ea typeface="+mj-ea"/>
                <a:cs typeface="+mj-cs"/>
              </a:rPr>
              <a:t>MCTI Demographics – Age</a:t>
            </a:r>
          </a:p>
        </p:txBody>
      </p:sp>
      <p:cxnSp>
        <p:nvCxnSpPr>
          <p:cNvPr id="13" name="Straight Connector 12">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4" name="Table 4">
            <a:extLst>
              <a:ext uri="{FF2B5EF4-FFF2-40B4-BE49-F238E27FC236}">
                <a16:creationId xmlns:a16="http://schemas.microsoft.com/office/drawing/2014/main" id="{346D5F62-48D4-C842-A535-9CF0B231B1B8}"/>
              </a:ext>
            </a:extLst>
          </p:cNvPr>
          <p:cNvGraphicFramePr>
            <a:graphicFrameLocks noGrp="1"/>
          </p:cNvGraphicFramePr>
          <p:nvPr>
            <p:ph idx="1"/>
            <p:extLst>
              <p:ext uri="{D42A27DB-BD31-4B8C-83A1-F6EECF244321}">
                <p14:modId xmlns:p14="http://schemas.microsoft.com/office/powerpoint/2010/main" val="3926163529"/>
              </p:ext>
            </p:extLst>
          </p:nvPr>
        </p:nvGraphicFramePr>
        <p:xfrm>
          <a:off x="1217373" y="2427541"/>
          <a:ext cx="9702156" cy="3997640"/>
        </p:xfrm>
        <a:graphic>
          <a:graphicData uri="http://schemas.openxmlformats.org/drawingml/2006/table">
            <a:tbl>
              <a:tblPr firstRow="1" firstCol="1" bandRow="1">
                <a:tableStyleId>{5C22544A-7EE6-4342-B048-85BDC9FD1C3A}</a:tableStyleId>
              </a:tblPr>
              <a:tblGrid>
                <a:gridCol w="1860024">
                  <a:extLst>
                    <a:ext uri="{9D8B030D-6E8A-4147-A177-3AD203B41FA5}">
                      <a16:colId xmlns:a16="http://schemas.microsoft.com/office/drawing/2014/main" val="1241641214"/>
                    </a:ext>
                  </a:extLst>
                </a:gridCol>
                <a:gridCol w="2614044">
                  <a:extLst>
                    <a:ext uri="{9D8B030D-6E8A-4147-A177-3AD203B41FA5}">
                      <a16:colId xmlns:a16="http://schemas.microsoft.com/office/drawing/2014/main" val="4227362956"/>
                    </a:ext>
                  </a:extLst>
                </a:gridCol>
                <a:gridCol w="2614044">
                  <a:extLst>
                    <a:ext uri="{9D8B030D-6E8A-4147-A177-3AD203B41FA5}">
                      <a16:colId xmlns:a16="http://schemas.microsoft.com/office/drawing/2014/main" val="2264721625"/>
                    </a:ext>
                  </a:extLst>
                </a:gridCol>
                <a:gridCol w="2614044">
                  <a:extLst>
                    <a:ext uri="{9D8B030D-6E8A-4147-A177-3AD203B41FA5}">
                      <a16:colId xmlns:a16="http://schemas.microsoft.com/office/drawing/2014/main" val="3377587048"/>
                    </a:ext>
                  </a:extLst>
                </a:gridCol>
              </a:tblGrid>
              <a:tr h="499705">
                <a:tc>
                  <a:txBody>
                    <a:bodyPr/>
                    <a:lstStyle/>
                    <a:p>
                      <a:endParaRPr lang="en-US" sz="2200" dirty="0"/>
                    </a:p>
                  </a:txBody>
                  <a:tcPr marL="113569" marR="113569" marT="56785" marB="56785" anchor="ctr">
                    <a:solidFill>
                      <a:srgbClr val="92D050"/>
                    </a:solidFill>
                  </a:tcPr>
                </a:tc>
                <a:tc>
                  <a:txBody>
                    <a:bodyPr/>
                    <a:lstStyle/>
                    <a:p>
                      <a:pPr algn="ctr"/>
                      <a:r>
                        <a:rPr lang="en-US" sz="2200" dirty="0"/>
                        <a:t>2022-2023</a:t>
                      </a:r>
                    </a:p>
                  </a:txBody>
                  <a:tcPr marL="113569" marR="113569" marT="56785" marB="56785" anchor="ctr"/>
                </a:tc>
                <a:tc>
                  <a:txBody>
                    <a:bodyPr/>
                    <a:lstStyle/>
                    <a:p>
                      <a:pPr algn="ctr"/>
                      <a:r>
                        <a:rPr lang="en-US" sz="2200" dirty="0"/>
                        <a:t>2021-2022</a:t>
                      </a:r>
                    </a:p>
                  </a:txBody>
                  <a:tcPr marL="113569" marR="113569" marT="56785" marB="56785" anchor="ctr"/>
                </a:tc>
                <a:tc>
                  <a:txBody>
                    <a:bodyPr/>
                    <a:lstStyle/>
                    <a:p>
                      <a:pPr algn="ctr"/>
                      <a:r>
                        <a:rPr lang="en-US" sz="2200" dirty="0"/>
                        <a:t>2020-2021</a:t>
                      </a:r>
                    </a:p>
                  </a:txBody>
                  <a:tcPr marL="113569" marR="113569" marT="56785" marB="56785" anchor="ctr"/>
                </a:tc>
                <a:extLst>
                  <a:ext uri="{0D108BD9-81ED-4DB2-BD59-A6C34878D82A}">
                    <a16:rowId xmlns:a16="http://schemas.microsoft.com/office/drawing/2014/main" val="4247113647"/>
                  </a:ext>
                </a:extLst>
              </a:tr>
              <a:tr h="499705">
                <a:tc>
                  <a:txBody>
                    <a:bodyPr/>
                    <a:lstStyle/>
                    <a:p>
                      <a:r>
                        <a:rPr lang="en-US" sz="2200"/>
                        <a:t>Age 18-22</a:t>
                      </a:r>
                    </a:p>
                  </a:txBody>
                  <a:tcPr marL="113569" marR="113569" marT="56785" marB="56785" anchor="ctr"/>
                </a:tc>
                <a:tc>
                  <a:txBody>
                    <a:bodyPr/>
                    <a:lstStyle/>
                    <a:p>
                      <a:pPr algn="ctr"/>
                      <a:r>
                        <a:rPr lang="en-US" sz="2200" dirty="0"/>
                        <a:t>80.6%</a:t>
                      </a:r>
                    </a:p>
                  </a:txBody>
                  <a:tcPr marL="113569" marR="113569" marT="56785" marB="56785" anchor="ctr"/>
                </a:tc>
                <a:tc>
                  <a:txBody>
                    <a:bodyPr/>
                    <a:lstStyle/>
                    <a:p>
                      <a:pPr algn="ctr"/>
                      <a:r>
                        <a:rPr lang="en-US" sz="2200" dirty="0"/>
                        <a:t>79.1%</a:t>
                      </a:r>
                    </a:p>
                  </a:txBody>
                  <a:tcPr marL="113569" marR="113569" marT="56785" marB="56785" anchor="ctr"/>
                </a:tc>
                <a:tc>
                  <a:txBody>
                    <a:bodyPr/>
                    <a:lstStyle/>
                    <a:p>
                      <a:pPr algn="ctr"/>
                      <a:r>
                        <a:rPr lang="en-US" sz="2200" dirty="0"/>
                        <a:t>84.4%</a:t>
                      </a:r>
                    </a:p>
                  </a:txBody>
                  <a:tcPr marL="113569" marR="113569" marT="56785" marB="56785" anchor="ctr"/>
                </a:tc>
                <a:extLst>
                  <a:ext uri="{0D108BD9-81ED-4DB2-BD59-A6C34878D82A}">
                    <a16:rowId xmlns:a16="http://schemas.microsoft.com/office/drawing/2014/main" val="3557008608"/>
                  </a:ext>
                </a:extLst>
              </a:tr>
              <a:tr h="499705">
                <a:tc>
                  <a:txBody>
                    <a:bodyPr/>
                    <a:lstStyle/>
                    <a:p>
                      <a:r>
                        <a:rPr lang="en-US" sz="2200" dirty="0"/>
                        <a:t>Age 23-26</a:t>
                      </a:r>
                    </a:p>
                  </a:txBody>
                  <a:tcPr marL="113569" marR="113569" marT="56785" marB="56785" anchor="ctr"/>
                </a:tc>
                <a:tc>
                  <a:txBody>
                    <a:bodyPr/>
                    <a:lstStyle/>
                    <a:p>
                      <a:pPr algn="ctr"/>
                      <a:r>
                        <a:rPr lang="en-US" sz="2200" dirty="0"/>
                        <a:t>15.6%</a:t>
                      </a:r>
                    </a:p>
                  </a:txBody>
                  <a:tcPr marL="113569" marR="113569" marT="56785" marB="56785" anchor="ctr"/>
                </a:tc>
                <a:tc>
                  <a:txBody>
                    <a:bodyPr/>
                    <a:lstStyle/>
                    <a:p>
                      <a:pPr algn="ctr"/>
                      <a:r>
                        <a:rPr lang="en-US" sz="2200" dirty="0"/>
                        <a:t>16.0%</a:t>
                      </a:r>
                    </a:p>
                  </a:txBody>
                  <a:tcPr marL="113569" marR="113569" marT="56785" marB="56785" anchor="ctr"/>
                </a:tc>
                <a:tc>
                  <a:txBody>
                    <a:bodyPr/>
                    <a:lstStyle/>
                    <a:p>
                      <a:pPr algn="ctr"/>
                      <a:r>
                        <a:rPr lang="en-US" sz="2200" dirty="0"/>
                        <a:t>11%</a:t>
                      </a:r>
                    </a:p>
                  </a:txBody>
                  <a:tcPr marL="113569" marR="113569" marT="56785" marB="56785" anchor="ctr"/>
                </a:tc>
                <a:extLst>
                  <a:ext uri="{0D108BD9-81ED-4DB2-BD59-A6C34878D82A}">
                    <a16:rowId xmlns:a16="http://schemas.microsoft.com/office/drawing/2014/main" val="2337678457"/>
                  </a:ext>
                </a:extLst>
              </a:tr>
              <a:tr h="499705">
                <a:tc>
                  <a:txBody>
                    <a:bodyPr/>
                    <a:lstStyle/>
                    <a:p>
                      <a:r>
                        <a:rPr lang="en-US" sz="2200" dirty="0"/>
                        <a:t>Age 27-31</a:t>
                      </a:r>
                    </a:p>
                  </a:txBody>
                  <a:tcPr marL="113569" marR="113569" marT="56785" marB="56785" anchor="ctr"/>
                </a:tc>
                <a:tc>
                  <a:txBody>
                    <a:bodyPr/>
                    <a:lstStyle/>
                    <a:p>
                      <a:pPr algn="ctr"/>
                      <a:r>
                        <a:rPr lang="en-US" sz="2200" dirty="0"/>
                        <a:t>3.1%</a:t>
                      </a:r>
                    </a:p>
                  </a:txBody>
                  <a:tcPr marL="113569" marR="113569" marT="56785" marB="56785" anchor="ctr"/>
                </a:tc>
                <a:tc>
                  <a:txBody>
                    <a:bodyPr/>
                    <a:lstStyle/>
                    <a:p>
                      <a:pPr algn="ctr"/>
                      <a:r>
                        <a:rPr lang="en-US" sz="2200" dirty="0"/>
                        <a:t>3.9%</a:t>
                      </a:r>
                    </a:p>
                  </a:txBody>
                  <a:tcPr marL="113569" marR="113569" marT="56785" marB="56785" anchor="ctr"/>
                </a:tc>
                <a:tc>
                  <a:txBody>
                    <a:bodyPr/>
                    <a:lstStyle/>
                    <a:p>
                      <a:pPr algn="ctr"/>
                      <a:r>
                        <a:rPr lang="en-US" sz="2200" dirty="0"/>
                        <a:t>3.4%</a:t>
                      </a:r>
                    </a:p>
                  </a:txBody>
                  <a:tcPr marL="113569" marR="113569" marT="56785" marB="56785" anchor="ctr"/>
                </a:tc>
                <a:extLst>
                  <a:ext uri="{0D108BD9-81ED-4DB2-BD59-A6C34878D82A}">
                    <a16:rowId xmlns:a16="http://schemas.microsoft.com/office/drawing/2014/main" val="2074652416"/>
                  </a:ext>
                </a:extLst>
              </a:tr>
              <a:tr h="499705">
                <a:tc>
                  <a:txBody>
                    <a:bodyPr/>
                    <a:lstStyle/>
                    <a:p>
                      <a:r>
                        <a:rPr lang="en-US" sz="2200" dirty="0"/>
                        <a:t>Age 32-35</a:t>
                      </a:r>
                    </a:p>
                  </a:txBody>
                  <a:tcPr marL="113569" marR="113569" marT="56785" marB="56785" anchor="ctr"/>
                </a:tc>
                <a:tc>
                  <a:txBody>
                    <a:bodyPr/>
                    <a:lstStyle/>
                    <a:p>
                      <a:pPr algn="ctr"/>
                      <a:r>
                        <a:rPr lang="en-US" sz="2200" dirty="0"/>
                        <a:t>0</a:t>
                      </a:r>
                    </a:p>
                  </a:txBody>
                  <a:tcPr marL="113569" marR="113569" marT="56785" marB="56785" anchor="ctr"/>
                </a:tc>
                <a:tc>
                  <a:txBody>
                    <a:bodyPr/>
                    <a:lstStyle/>
                    <a:p>
                      <a:pPr algn="ctr"/>
                      <a:r>
                        <a:rPr lang="en-US" sz="2200" dirty="0"/>
                        <a:t>0.5%</a:t>
                      </a:r>
                    </a:p>
                  </a:txBody>
                  <a:tcPr marL="113569" marR="113569" marT="56785" marB="56785" anchor="ctr"/>
                </a:tc>
                <a:tc>
                  <a:txBody>
                    <a:bodyPr/>
                    <a:lstStyle/>
                    <a:p>
                      <a:pPr algn="ctr"/>
                      <a:r>
                        <a:rPr lang="en-US" sz="2200" dirty="0"/>
                        <a:t>0</a:t>
                      </a:r>
                    </a:p>
                  </a:txBody>
                  <a:tcPr marL="113569" marR="113569" marT="56785" marB="56785" anchor="ctr"/>
                </a:tc>
                <a:extLst>
                  <a:ext uri="{0D108BD9-81ED-4DB2-BD59-A6C34878D82A}">
                    <a16:rowId xmlns:a16="http://schemas.microsoft.com/office/drawing/2014/main" val="2117152397"/>
                  </a:ext>
                </a:extLst>
              </a:tr>
              <a:tr h="499705">
                <a:tc>
                  <a:txBody>
                    <a:bodyPr/>
                    <a:lstStyle/>
                    <a:p>
                      <a:r>
                        <a:rPr lang="en-US" sz="2200" dirty="0"/>
                        <a:t>Age 36-45</a:t>
                      </a:r>
                    </a:p>
                  </a:txBody>
                  <a:tcPr marL="113569" marR="113569" marT="56785" marB="56785" anchor="ctr"/>
                </a:tc>
                <a:tc>
                  <a:txBody>
                    <a:bodyPr/>
                    <a:lstStyle/>
                    <a:p>
                      <a:pPr algn="ctr"/>
                      <a:r>
                        <a:rPr lang="en-US" sz="2200" dirty="0"/>
                        <a:t>0.7%</a:t>
                      </a:r>
                    </a:p>
                  </a:txBody>
                  <a:tcPr marL="113569" marR="113569" marT="56785" marB="56785" anchor="ctr"/>
                </a:tc>
                <a:tc>
                  <a:txBody>
                    <a:bodyPr/>
                    <a:lstStyle/>
                    <a:p>
                      <a:pPr algn="ctr"/>
                      <a:r>
                        <a:rPr lang="en-US" sz="2200" dirty="0"/>
                        <a:t>0.5%</a:t>
                      </a:r>
                    </a:p>
                  </a:txBody>
                  <a:tcPr marL="113569" marR="113569" marT="56785" marB="56785" anchor="ctr"/>
                </a:tc>
                <a:tc>
                  <a:txBody>
                    <a:bodyPr/>
                    <a:lstStyle/>
                    <a:p>
                      <a:pPr algn="ctr"/>
                      <a:r>
                        <a:rPr lang="en-US" sz="2200" dirty="0"/>
                        <a:t>0.8%</a:t>
                      </a:r>
                    </a:p>
                  </a:txBody>
                  <a:tcPr marL="113569" marR="113569" marT="56785" marB="56785" anchor="ctr"/>
                </a:tc>
                <a:extLst>
                  <a:ext uri="{0D108BD9-81ED-4DB2-BD59-A6C34878D82A}">
                    <a16:rowId xmlns:a16="http://schemas.microsoft.com/office/drawing/2014/main" val="2768955185"/>
                  </a:ext>
                </a:extLst>
              </a:tr>
              <a:tr h="499705">
                <a:tc>
                  <a:txBody>
                    <a:bodyPr/>
                    <a:lstStyle/>
                    <a:p>
                      <a:r>
                        <a:rPr lang="en-US" sz="2200" dirty="0"/>
                        <a:t>Age 46+</a:t>
                      </a:r>
                    </a:p>
                  </a:txBody>
                  <a:tcPr marL="113569" marR="113569" marT="56785" marB="56785" anchor="ctr"/>
                </a:tc>
                <a:tc>
                  <a:txBody>
                    <a:bodyPr/>
                    <a:lstStyle/>
                    <a:p>
                      <a:pPr algn="ctr"/>
                      <a:r>
                        <a:rPr lang="en-US" sz="2200" dirty="0"/>
                        <a:t>0</a:t>
                      </a:r>
                    </a:p>
                  </a:txBody>
                  <a:tcPr marL="113569" marR="113569" marT="56785" marB="56785" anchor="ctr"/>
                </a:tc>
                <a:tc>
                  <a:txBody>
                    <a:bodyPr/>
                    <a:lstStyle/>
                    <a:p>
                      <a:pPr algn="ctr"/>
                      <a:r>
                        <a:rPr lang="en-US" sz="2200" dirty="0"/>
                        <a:t>0</a:t>
                      </a:r>
                    </a:p>
                  </a:txBody>
                  <a:tcPr marL="113569" marR="113569" marT="56785" marB="56785" anchor="ctr"/>
                </a:tc>
                <a:tc>
                  <a:txBody>
                    <a:bodyPr/>
                    <a:lstStyle/>
                    <a:p>
                      <a:pPr algn="ctr"/>
                      <a:r>
                        <a:rPr lang="en-US" sz="2200" dirty="0"/>
                        <a:t>0.3%</a:t>
                      </a:r>
                    </a:p>
                  </a:txBody>
                  <a:tcPr marL="113569" marR="113569" marT="56785" marB="56785" anchor="ctr"/>
                </a:tc>
                <a:extLst>
                  <a:ext uri="{0D108BD9-81ED-4DB2-BD59-A6C34878D82A}">
                    <a16:rowId xmlns:a16="http://schemas.microsoft.com/office/drawing/2014/main" val="1476952389"/>
                  </a:ext>
                </a:extLst>
              </a:tr>
              <a:tr h="499705">
                <a:tc>
                  <a:txBody>
                    <a:bodyPr/>
                    <a:lstStyle/>
                    <a:p>
                      <a:r>
                        <a:rPr lang="en-US" sz="2200" dirty="0"/>
                        <a:t>Unknown</a:t>
                      </a:r>
                    </a:p>
                  </a:txBody>
                  <a:tcPr marL="113569" marR="113569" marT="56785" marB="56785" anchor="ctr"/>
                </a:tc>
                <a:tc>
                  <a:txBody>
                    <a:bodyPr/>
                    <a:lstStyle/>
                    <a:p>
                      <a:pPr algn="ctr"/>
                      <a:r>
                        <a:rPr lang="en-US" sz="2200" dirty="0"/>
                        <a:t>0</a:t>
                      </a:r>
                    </a:p>
                  </a:txBody>
                  <a:tcPr marL="113569" marR="113569" marT="56785" marB="56785" anchor="ctr"/>
                </a:tc>
                <a:tc>
                  <a:txBody>
                    <a:bodyPr/>
                    <a:lstStyle/>
                    <a:p>
                      <a:pPr algn="ctr"/>
                      <a:r>
                        <a:rPr lang="en-US" sz="2200" dirty="0"/>
                        <a:t>0</a:t>
                      </a:r>
                    </a:p>
                  </a:txBody>
                  <a:tcPr marL="113569" marR="113569" marT="56785" marB="56785" anchor="ctr"/>
                </a:tc>
                <a:tc>
                  <a:txBody>
                    <a:bodyPr/>
                    <a:lstStyle/>
                    <a:p>
                      <a:pPr algn="ctr"/>
                      <a:r>
                        <a:rPr lang="en-US" sz="2200" dirty="0"/>
                        <a:t>0.1%</a:t>
                      </a:r>
                    </a:p>
                  </a:txBody>
                  <a:tcPr marL="113569" marR="113569" marT="56785" marB="56785" anchor="ctr"/>
                </a:tc>
                <a:extLst>
                  <a:ext uri="{0D108BD9-81ED-4DB2-BD59-A6C34878D82A}">
                    <a16:rowId xmlns:a16="http://schemas.microsoft.com/office/drawing/2014/main" val="1340765808"/>
                  </a:ext>
                </a:extLst>
              </a:tr>
            </a:tbl>
          </a:graphicData>
        </a:graphic>
      </p:graphicFrame>
    </p:spTree>
    <p:extLst>
      <p:ext uri="{BB962C8B-B14F-4D97-AF65-F5344CB8AC3E}">
        <p14:creationId xmlns:p14="http://schemas.microsoft.com/office/powerpoint/2010/main" val="3312080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CA4691-66DB-CB5D-1A39-25AFEF4DD48B}"/>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5400" kern="1200">
                <a:solidFill>
                  <a:schemeClr val="bg1"/>
                </a:solidFill>
                <a:latin typeface="+mj-lt"/>
                <a:ea typeface="+mj-ea"/>
                <a:cs typeface="+mj-cs"/>
              </a:rPr>
              <a:t>MCTI Demographics – Gender</a:t>
            </a:r>
          </a:p>
        </p:txBody>
      </p:sp>
      <p:cxnSp>
        <p:nvCxnSpPr>
          <p:cNvPr id="16" name="Straight Connector 15">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7" name="Table 7">
            <a:extLst>
              <a:ext uri="{FF2B5EF4-FFF2-40B4-BE49-F238E27FC236}">
                <a16:creationId xmlns:a16="http://schemas.microsoft.com/office/drawing/2014/main" id="{1592697B-E4C8-254E-9B04-16B129660269}"/>
              </a:ext>
            </a:extLst>
          </p:cNvPr>
          <p:cNvGraphicFramePr>
            <a:graphicFrameLocks noGrp="1"/>
          </p:cNvGraphicFramePr>
          <p:nvPr>
            <p:ph idx="1"/>
            <p:extLst>
              <p:ext uri="{D42A27DB-BD31-4B8C-83A1-F6EECF244321}">
                <p14:modId xmlns:p14="http://schemas.microsoft.com/office/powerpoint/2010/main" val="2281365083"/>
              </p:ext>
            </p:extLst>
          </p:nvPr>
        </p:nvGraphicFramePr>
        <p:xfrm>
          <a:off x="850655" y="2448207"/>
          <a:ext cx="10435592" cy="3956304"/>
        </p:xfrm>
        <a:graphic>
          <a:graphicData uri="http://schemas.openxmlformats.org/drawingml/2006/table">
            <a:tbl>
              <a:tblPr firstRow="1" firstCol="1" bandRow="1">
                <a:tableStyleId>{5C22544A-7EE6-4342-B048-85BDC9FD1C3A}</a:tableStyleId>
              </a:tblPr>
              <a:tblGrid>
                <a:gridCol w="2696210">
                  <a:extLst>
                    <a:ext uri="{9D8B030D-6E8A-4147-A177-3AD203B41FA5}">
                      <a16:colId xmlns:a16="http://schemas.microsoft.com/office/drawing/2014/main" val="517849242"/>
                    </a:ext>
                  </a:extLst>
                </a:gridCol>
                <a:gridCol w="2579794">
                  <a:extLst>
                    <a:ext uri="{9D8B030D-6E8A-4147-A177-3AD203B41FA5}">
                      <a16:colId xmlns:a16="http://schemas.microsoft.com/office/drawing/2014/main" val="784122404"/>
                    </a:ext>
                  </a:extLst>
                </a:gridCol>
                <a:gridCol w="2579794">
                  <a:extLst>
                    <a:ext uri="{9D8B030D-6E8A-4147-A177-3AD203B41FA5}">
                      <a16:colId xmlns:a16="http://schemas.microsoft.com/office/drawing/2014/main" val="2048324790"/>
                    </a:ext>
                  </a:extLst>
                </a:gridCol>
                <a:gridCol w="2579794">
                  <a:extLst>
                    <a:ext uri="{9D8B030D-6E8A-4147-A177-3AD203B41FA5}">
                      <a16:colId xmlns:a16="http://schemas.microsoft.com/office/drawing/2014/main" val="2794664508"/>
                    </a:ext>
                  </a:extLst>
                </a:gridCol>
              </a:tblGrid>
              <a:tr h="737616">
                <a:tc>
                  <a:txBody>
                    <a:bodyPr/>
                    <a:lstStyle/>
                    <a:p>
                      <a:endParaRPr lang="en-US" sz="3300" dirty="0"/>
                    </a:p>
                  </a:txBody>
                  <a:tcPr marL="167640" marR="167640" marT="83820" marB="83820" anchor="ctr">
                    <a:solidFill>
                      <a:srgbClr val="92D050"/>
                    </a:solidFill>
                  </a:tcPr>
                </a:tc>
                <a:tc>
                  <a:txBody>
                    <a:bodyPr/>
                    <a:lstStyle/>
                    <a:p>
                      <a:pPr algn="ctr"/>
                      <a:r>
                        <a:rPr lang="en-US" sz="3300" dirty="0"/>
                        <a:t>2022-2023</a:t>
                      </a:r>
                    </a:p>
                  </a:txBody>
                  <a:tcPr marL="167640" marR="167640" marT="83820" marB="83820" anchor="ctr"/>
                </a:tc>
                <a:tc>
                  <a:txBody>
                    <a:bodyPr/>
                    <a:lstStyle/>
                    <a:p>
                      <a:pPr algn="ctr"/>
                      <a:r>
                        <a:rPr lang="en-US" sz="3300" dirty="0"/>
                        <a:t>2021-2022</a:t>
                      </a:r>
                    </a:p>
                  </a:txBody>
                  <a:tcPr marL="167640" marR="167640" marT="83820" marB="83820" anchor="ctr"/>
                </a:tc>
                <a:tc>
                  <a:txBody>
                    <a:bodyPr/>
                    <a:lstStyle/>
                    <a:p>
                      <a:pPr algn="ctr"/>
                      <a:r>
                        <a:rPr lang="en-US" sz="3300" dirty="0"/>
                        <a:t>2020-2021</a:t>
                      </a:r>
                    </a:p>
                  </a:txBody>
                  <a:tcPr marL="167640" marR="167640" marT="83820" marB="83820" anchor="ctr"/>
                </a:tc>
                <a:extLst>
                  <a:ext uri="{0D108BD9-81ED-4DB2-BD59-A6C34878D82A}">
                    <a16:rowId xmlns:a16="http://schemas.microsoft.com/office/drawing/2014/main" val="4008217696"/>
                  </a:ext>
                </a:extLst>
              </a:tr>
              <a:tr h="1072896">
                <a:tc>
                  <a:txBody>
                    <a:bodyPr/>
                    <a:lstStyle/>
                    <a:p>
                      <a:r>
                        <a:rPr lang="en-US" sz="3300" dirty="0"/>
                        <a:t>Male</a:t>
                      </a:r>
                    </a:p>
                  </a:txBody>
                  <a:tcPr marL="167640" marR="167640" marT="83820" marB="83820" anchor="ctr"/>
                </a:tc>
                <a:tc>
                  <a:txBody>
                    <a:bodyPr/>
                    <a:lstStyle/>
                    <a:p>
                      <a:pPr algn="ctr"/>
                      <a:r>
                        <a:rPr lang="en-US" sz="3300" dirty="0"/>
                        <a:t>82.4%</a:t>
                      </a:r>
                    </a:p>
                  </a:txBody>
                  <a:tcPr marL="167640" marR="167640" marT="83820" marB="83820" anchor="ctr"/>
                </a:tc>
                <a:tc>
                  <a:txBody>
                    <a:bodyPr/>
                    <a:lstStyle/>
                    <a:p>
                      <a:pPr algn="ctr"/>
                      <a:r>
                        <a:rPr lang="en-US" sz="3300" dirty="0"/>
                        <a:t>80.6%</a:t>
                      </a:r>
                    </a:p>
                  </a:txBody>
                  <a:tcPr marL="167640" marR="167640" marT="83820" marB="83820" anchor="ctr"/>
                </a:tc>
                <a:tc>
                  <a:txBody>
                    <a:bodyPr/>
                    <a:lstStyle/>
                    <a:p>
                      <a:pPr algn="ctr"/>
                      <a:r>
                        <a:rPr lang="en-US" sz="3300" dirty="0"/>
                        <a:t>75.8%</a:t>
                      </a:r>
                    </a:p>
                  </a:txBody>
                  <a:tcPr marL="167640" marR="167640" marT="83820" marB="83820" anchor="ctr"/>
                </a:tc>
                <a:extLst>
                  <a:ext uri="{0D108BD9-81ED-4DB2-BD59-A6C34878D82A}">
                    <a16:rowId xmlns:a16="http://schemas.microsoft.com/office/drawing/2014/main" val="2225949719"/>
                  </a:ext>
                </a:extLst>
              </a:tr>
              <a:tr h="1072896">
                <a:tc>
                  <a:txBody>
                    <a:bodyPr/>
                    <a:lstStyle/>
                    <a:p>
                      <a:r>
                        <a:rPr lang="en-US" sz="3300" dirty="0"/>
                        <a:t>Female</a:t>
                      </a:r>
                    </a:p>
                  </a:txBody>
                  <a:tcPr marL="167640" marR="167640" marT="83820" marB="83820" anchor="ctr"/>
                </a:tc>
                <a:tc>
                  <a:txBody>
                    <a:bodyPr/>
                    <a:lstStyle/>
                    <a:p>
                      <a:pPr algn="ctr"/>
                      <a:r>
                        <a:rPr lang="en-US" sz="3300" dirty="0"/>
                        <a:t>16.7%</a:t>
                      </a:r>
                    </a:p>
                  </a:txBody>
                  <a:tcPr marL="167640" marR="167640" marT="83820" marB="83820" anchor="ctr"/>
                </a:tc>
                <a:tc>
                  <a:txBody>
                    <a:bodyPr/>
                    <a:lstStyle/>
                    <a:p>
                      <a:pPr algn="ctr"/>
                      <a:r>
                        <a:rPr lang="en-US" sz="3300" dirty="0"/>
                        <a:t>18.7%</a:t>
                      </a:r>
                    </a:p>
                  </a:txBody>
                  <a:tcPr marL="167640" marR="167640" marT="83820" marB="83820" anchor="ctr"/>
                </a:tc>
                <a:tc>
                  <a:txBody>
                    <a:bodyPr/>
                    <a:lstStyle/>
                    <a:p>
                      <a:pPr algn="ctr"/>
                      <a:r>
                        <a:rPr lang="en-US" sz="3300" dirty="0"/>
                        <a:t>23.1%</a:t>
                      </a:r>
                    </a:p>
                  </a:txBody>
                  <a:tcPr marL="167640" marR="167640" marT="83820" marB="83820" anchor="ctr"/>
                </a:tc>
                <a:extLst>
                  <a:ext uri="{0D108BD9-81ED-4DB2-BD59-A6C34878D82A}">
                    <a16:rowId xmlns:a16="http://schemas.microsoft.com/office/drawing/2014/main" val="246355511"/>
                  </a:ext>
                </a:extLst>
              </a:tr>
              <a:tr h="1072896">
                <a:tc>
                  <a:txBody>
                    <a:bodyPr/>
                    <a:lstStyle/>
                    <a:p>
                      <a:r>
                        <a:rPr lang="en-US" sz="2800" dirty="0"/>
                        <a:t>Did not wish to self-identify</a:t>
                      </a:r>
                    </a:p>
                  </a:txBody>
                  <a:tcPr marL="167640" marR="167640" marT="83820" marB="83820" anchor="ctr"/>
                </a:tc>
                <a:tc>
                  <a:txBody>
                    <a:bodyPr/>
                    <a:lstStyle/>
                    <a:p>
                      <a:pPr algn="ctr"/>
                      <a:r>
                        <a:rPr lang="en-US" sz="3300" dirty="0"/>
                        <a:t>0.9%</a:t>
                      </a:r>
                    </a:p>
                  </a:txBody>
                  <a:tcPr marL="167640" marR="167640" marT="83820" marB="83820" anchor="ctr"/>
                </a:tc>
                <a:tc>
                  <a:txBody>
                    <a:bodyPr/>
                    <a:lstStyle/>
                    <a:p>
                      <a:pPr algn="ctr"/>
                      <a:r>
                        <a:rPr lang="en-US" sz="3300" dirty="0"/>
                        <a:t>0.7%</a:t>
                      </a:r>
                    </a:p>
                  </a:txBody>
                  <a:tcPr marL="167640" marR="167640" marT="83820" marB="83820" anchor="ctr"/>
                </a:tc>
                <a:tc>
                  <a:txBody>
                    <a:bodyPr/>
                    <a:lstStyle/>
                    <a:p>
                      <a:pPr algn="ctr"/>
                      <a:r>
                        <a:rPr lang="en-US" sz="3300" dirty="0"/>
                        <a:t>0.2%</a:t>
                      </a:r>
                    </a:p>
                  </a:txBody>
                  <a:tcPr marL="167640" marR="167640" marT="83820" marB="83820" anchor="ctr"/>
                </a:tc>
                <a:extLst>
                  <a:ext uri="{0D108BD9-81ED-4DB2-BD59-A6C34878D82A}">
                    <a16:rowId xmlns:a16="http://schemas.microsoft.com/office/drawing/2014/main" val="204854263"/>
                  </a:ext>
                </a:extLst>
              </a:tr>
            </a:tbl>
          </a:graphicData>
        </a:graphic>
      </p:graphicFrame>
    </p:spTree>
    <p:extLst>
      <p:ext uri="{BB962C8B-B14F-4D97-AF65-F5344CB8AC3E}">
        <p14:creationId xmlns:p14="http://schemas.microsoft.com/office/powerpoint/2010/main" val="2024524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D52F7E-AF2E-9777-C220-2239E8FCF738}"/>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5400" kern="1200" dirty="0">
                <a:solidFill>
                  <a:schemeClr val="bg1"/>
                </a:solidFill>
                <a:latin typeface="+mj-lt"/>
                <a:ea typeface="+mj-ea"/>
                <a:cs typeface="+mj-cs"/>
              </a:rPr>
              <a:t>MCTI Demographics – Ethnicity</a:t>
            </a:r>
          </a:p>
        </p:txBody>
      </p:sp>
      <p:cxnSp>
        <p:nvCxnSpPr>
          <p:cNvPr id="13" name="Straight Connector 12">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4" name="Content Placeholder 3">
            <a:extLst>
              <a:ext uri="{FF2B5EF4-FFF2-40B4-BE49-F238E27FC236}">
                <a16:creationId xmlns:a16="http://schemas.microsoft.com/office/drawing/2014/main" id="{6364F1AE-3E15-294D-0A74-215ADC8EE8E5}"/>
              </a:ext>
            </a:extLst>
          </p:cNvPr>
          <p:cNvGraphicFramePr>
            <a:graphicFrameLocks noGrp="1"/>
          </p:cNvGraphicFramePr>
          <p:nvPr>
            <p:ph idx="1"/>
            <p:extLst>
              <p:ext uri="{D42A27DB-BD31-4B8C-83A1-F6EECF244321}">
                <p14:modId xmlns:p14="http://schemas.microsoft.com/office/powerpoint/2010/main" val="1225389690"/>
              </p:ext>
            </p:extLst>
          </p:nvPr>
        </p:nvGraphicFramePr>
        <p:xfrm>
          <a:off x="320039" y="2613145"/>
          <a:ext cx="11345888" cy="3797945"/>
        </p:xfrm>
        <a:graphic>
          <a:graphicData uri="http://schemas.openxmlformats.org/drawingml/2006/table">
            <a:tbl>
              <a:tblPr firstRow="1" firstCol="1" bandRow="1">
                <a:tableStyleId>{5C22544A-7EE6-4342-B048-85BDC9FD1C3A}</a:tableStyleId>
              </a:tblPr>
              <a:tblGrid>
                <a:gridCol w="4976238">
                  <a:extLst>
                    <a:ext uri="{9D8B030D-6E8A-4147-A177-3AD203B41FA5}">
                      <a16:colId xmlns:a16="http://schemas.microsoft.com/office/drawing/2014/main" val="1733142780"/>
                    </a:ext>
                  </a:extLst>
                </a:gridCol>
                <a:gridCol w="2900394">
                  <a:extLst>
                    <a:ext uri="{9D8B030D-6E8A-4147-A177-3AD203B41FA5}">
                      <a16:colId xmlns:a16="http://schemas.microsoft.com/office/drawing/2014/main" val="3151848632"/>
                    </a:ext>
                  </a:extLst>
                </a:gridCol>
                <a:gridCol w="1734628">
                  <a:extLst>
                    <a:ext uri="{9D8B030D-6E8A-4147-A177-3AD203B41FA5}">
                      <a16:colId xmlns:a16="http://schemas.microsoft.com/office/drawing/2014/main" val="1582958587"/>
                    </a:ext>
                  </a:extLst>
                </a:gridCol>
                <a:gridCol w="1734628">
                  <a:extLst>
                    <a:ext uri="{9D8B030D-6E8A-4147-A177-3AD203B41FA5}">
                      <a16:colId xmlns:a16="http://schemas.microsoft.com/office/drawing/2014/main" val="3068581418"/>
                    </a:ext>
                  </a:extLst>
                </a:gridCol>
              </a:tblGrid>
              <a:tr h="386721">
                <a:tc>
                  <a:txBody>
                    <a:bodyPr/>
                    <a:lstStyle/>
                    <a:p>
                      <a:pPr marL="0" marR="0" algn="ctr">
                        <a:spcBef>
                          <a:spcPts val="300"/>
                        </a:spcBef>
                        <a:spcAft>
                          <a:spcPts val="300"/>
                        </a:spcAft>
                      </a:pPr>
                      <a:r>
                        <a:rPr lang="en-US" sz="2100" dirty="0">
                          <a:effectLst/>
                        </a:rPr>
                        <a:t> </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129869" marR="129869" marT="0" marB="0" anchor="ctr">
                    <a:solidFill>
                      <a:srgbClr val="92D050"/>
                    </a:solidFill>
                  </a:tcPr>
                </a:tc>
                <a:tc>
                  <a:txBody>
                    <a:bodyPr/>
                    <a:lstStyle/>
                    <a:p>
                      <a:pPr marL="0" marR="0" algn="ctr">
                        <a:spcBef>
                          <a:spcPts val="0"/>
                        </a:spcBef>
                        <a:spcAft>
                          <a:spcPts val="0"/>
                        </a:spcAft>
                      </a:pPr>
                      <a:r>
                        <a:rPr lang="en-US" sz="2100" dirty="0">
                          <a:effectLst/>
                        </a:rPr>
                        <a:t>2022-2023</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129869" marR="129869" marT="0" marB="0" anchor="ctr"/>
                </a:tc>
                <a:tc>
                  <a:txBody>
                    <a:bodyPr/>
                    <a:lstStyle/>
                    <a:p>
                      <a:pPr marL="0" marR="0" algn="ctr">
                        <a:spcBef>
                          <a:spcPts val="0"/>
                        </a:spcBef>
                        <a:spcAft>
                          <a:spcPts val="0"/>
                        </a:spcAft>
                      </a:pPr>
                      <a:r>
                        <a:rPr lang="en-US" sz="2100" dirty="0">
                          <a:effectLst/>
                        </a:rPr>
                        <a:t>2021-2022</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129869" marR="129869" marT="0" marB="0" anchor="ctr"/>
                </a:tc>
                <a:tc>
                  <a:txBody>
                    <a:bodyPr/>
                    <a:lstStyle/>
                    <a:p>
                      <a:pPr marL="0" marR="0" algn="ctr">
                        <a:spcBef>
                          <a:spcPts val="0"/>
                        </a:spcBef>
                        <a:spcAft>
                          <a:spcPts val="0"/>
                        </a:spcAft>
                      </a:pPr>
                      <a:r>
                        <a:rPr lang="en-US" sz="2100" dirty="0">
                          <a:effectLst/>
                          <a:latin typeface="Calibri" panose="020F0502020204030204" pitchFamily="34" charset="0"/>
                          <a:ea typeface="Calibri" panose="020F0502020204030204" pitchFamily="34" charset="0"/>
                          <a:cs typeface="Times New Roman" panose="02020603050405020304" pitchFamily="18" charset="0"/>
                        </a:rPr>
                        <a:t>2020-2021</a:t>
                      </a:r>
                    </a:p>
                  </a:txBody>
                  <a:tcPr marL="129869" marR="129869" marT="0" marB="0" anchor="ctr"/>
                </a:tc>
                <a:extLst>
                  <a:ext uri="{0D108BD9-81ED-4DB2-BD59-A6C34878D82A}">
                    <a16:rowId xmlns:a16="http://schemas.microsoft.com/office/drawing/2014/main" val="3845851247"/>
                  </a:ext>
                </a:extLst>
              </a:tr>
              <a:tr h="426403">
                <a:tc>
                  <a:txBody>
                    <a:bodyPr/>
                    <a:lstStyle/>
                    <a:p>
                      <a:pPr marL="0" marR="0" algn="l">
                        <a:spcBef>
                          <a:spcPts val="0"/>
                        </a:spcBef>
                        <a:spcAft>
                          <a:spcPts val="0"/>
                        </a:spcAft>
                      </a:pPr>
                      <a:r>
                        <a:rPr lang="en-US" sz="2100" dirty="0">
                          <a:effectLst/>
                        </a:rPr>
                        <a:t>White</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129869" marR="129869" marT="0" marB="0" anchor="ctr"/>
                </a:tc>
                <a:tc>
                  <a:txBody>
                    <a:bodyPr/>
                    <a:lstStyle/>
                    <a:p>
                      <a:pPr marL="0" marR="0" algn="ctr">
                        <a:spcBef>
                          <a:spcPts val="0"/>
                        </a:spcBef>
                        <a:spcAft>
                          <a:spcPts val="0"/>
                        </a:spcAft>
                      </a:pPr>
                      <a:r>
                        <a:rPr lang="en-US" sz="2100" dirty="0">
                          <a:effectLst/>
                          <a:latin typeface="Calibri" panose="020F0502020204030204" pitchFamily="34" charset="0"/>
                          <a:ea typeface="Calibri" panose="020F0502020204030204" pitchFamily="34" charset="0"/>
                          <a:cs typeface="Times New Roman" panose="02020603050405020304" pitchFamily="18" charset="0"/>
                        </a:rPr>
                        <a:t>79.5%</a:t>
                      </a:r>
                    </a:p>
                  </a:txBody>
                  <a:tcPr marL="129869" marR="129869" marT="0" marB="0" anchor="ctr"/>
                </a:tc>
                <a:tc>
                  <a:txBody>
                    <a:bodyPr/>
                    <a:lstStyle/>
                    <a:p>
                      <a:pPr marL="0" marR="0" algn="ctr">
                        <a:spcBef>
                          <a:spcPts val="0"/>
                        </a:spcBef>
                        <a:spcAft>
                          <a:spcPts val="0"/>
                        </a:spcAft>
                      </a:pPr>
                      <a:r>
                        <a:rPr lang="en-US" sz="2100" dirty="0">
                          <a:effectLst/>
                        </a:rPr>
                        <a:t>78.6%</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129869" marR="129869" marT="0" marB="0" anchor="ctr"/>
                </a:tc>
                <a:tc>
                  <a:txBody>
                    <a:bodyPr/>
                    <a:lstStyle/>
                    <a:p>
                      <a:pPr marL="0" marR="0" algn="ctr">
                        <a:spcBef>
                          <a:spcPts val="0"/>
                        </a:spcBef>
                        <a:spcAft>
                          <a:spcPts val="0"/>
                        </a:spcAft>
                      </a:pPr>
                      <a:r>
                        <a:rPr lang="en-US" sz="2100" dirty="0">
                          <a:effectLst/>
                        </a:rPr>
                        <a:t>76.4%</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129869" marR="129869" marT="0" marB="0" anchor="ctr"/>
                </a:tc>
                <a:extLst>
                  <a:ext uri="{0D108BD9-81ED-4DB2-BD59-A6C34878D82A}">
                    <a16:rowId xmlns:a16="http://schemas.microsoft.com/office/drawing/2014/main" val="486931862"/>
                  </a:ext>
                </a:extLst>
              </a:tr>
              <a:tr h="426403">
                <a:tc>
                  <a:txBody>
                    <a:bodyPr/>
                    <a:lstStyle/>
                    <a:p>
                      <a:pPr marL="0" marR="0" algn="l">
                        <a:spcBef>
                          <a:spcPts val="0"/>
                        </a:spcBef>
                        <a:spcAft>
                          <a:spcPts val="0"/>
                        </a:spcAft>
                      </a:pPr>
                      <a:r>
                        <a:rPr lang="en-US" sz="2100" dirty="0">
                          <a:effectLst/>
                        </a:rPr>
                        <a:t>Black/African American</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129869" marR="129869" marT="0" marB="0" anchor="ctr"/>
                </a:tc>
                <a:tc>
                  <a:txBody>
                    <a:bodyPr/>
                    <a:lstStyle/>
                    <a:p>
                      <a:pPr marL="0" marR="0" algn="ctr">
                        <a:spcBef>
                          <a:spcPts val="0"/>
                        </a:spcBef>
                        <a:spcAft>
                          <a:spcPts val="0"/>
                        </a:spcAft>
                      </a:pPr>
                      <a:r>
                        <a:rPr lang="en-US" sz="2100" dirty="0">
                          <a:effectLst/>
                          <a:latin typeface="Calibri" panose="020F0502020204030204" pitchFamily="34" charset="0"/>
                          <a:ea typeface="Calibri" panose="020F0502020204030204" pitchFamily="34" charset="0"/>
                          <a:cs typeface="Times New Roman" panose="02020603050405020304" pitchFamily="18" charset="0"/>
                        </a:rPr>
                        <a:t>9.9%</a:t>
                      </a:r>
                    </a:p>
                  </a:txBody>
                  <a:tcPr marL="129869" marR="129869" marT="0" marB="0" anchor="ctr"/>
                </a:tc>
                <a:tc>
                  <a:txBody>
                    <a:bodyPr/>
                    <a:lstStyle/>
                    <a:p>
                      <a:pPr marL="0" marR="0" algn="ctr">
                        <a:spcBef>
                          <a:spcPts val="0"/>
                        </a:spcBef>
                        <a:spcAft>
                          <a:spcPts val="0"/>
                        </a:spcAft>
                      </a:pPr>
                      <a:r>
                        <a:rPr lang="en-US" sz="2100" dirty="0">
                          <a:effectLst/>
                        </a:rPr>
                        <a:t>12.3%</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129869" marR="129869" marT="0" marB="0" anchor="ctr"/>
                </a:tc>
                <a:tc>
                  <a:txBody>
                    <a:bodyPr/>
                    <a:lstStyle/>
                    <a:p>
                      <a:pPr marL="0" marR="0" algn="ctr">
                        <a:spcBef>
                          <a:spcPts val="0"/>
                        </a:spcBef>
                        <a:spcAft>
                          <a:spcPts val="0"/>
                        </a:spcAft>
                      </a:pPr>
                      <a:r>
                        <a:rPr lang="en-US" sz="2100" dirty="0">
                          <a:effectLst/>
                        </a:rPr>
                        <a:t>11.5%</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129869" marR="129869" marT="0" marB="0" anchor="ctr"/>
                </a:tc>
                <a:extLst>
                  <a:ext uri="{0D108BD9-81ED-4DB2-BD59-A6C34878D82A}">
                    <a16:rowId xmlns:a16="http://schemas.microsoft.com/office/drawing/2014/main" val="2233059905"/>
                  </a:ext>
                </a:extLst>
              </a:tr>
              <a:tr h="426403">
                <a:tc>
                  <a:txBody>
                    <a:bodyPr/>
                    <a:lstStyle/>
                    <a:p>
                      <a:pPr marL="0" marR="0" algn="l">
                        <a:spcBef>
                          <a:spcPts val="0"/>
                        </a:spcBef>
                        <a:spcAft>
                          <a:spcPts val="0"/>
                        </a:spcAft>
                      </a:pPr>
                      <a:r>
                        <a:rPr lang="en-US" sz="2100" dirty="0">
                          <a:effectLst/>
                        </a:rPr>
                        <a:t>Multi-Racial</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129869" marR="129869" marT="0" marB="0" anchor="ctr"/>
                </a:tc>
                <a:tc>
                  <a:txBody>
                    <a:bodyPr/>
                    <a:lstStyle/>
                    <a:p>
                      <a:pPr marL="0" marR="0" algn="ctr">
                        <a:spcBef>
                          <a:spcPts val="0"/>
                        </a:spcBef>
                        <a:spcAft>
                          <a:spcPts val="0"/>
                        </a:spcAft>
                      </a:pPr>
                      <a:r>
                        <a:rPr lang="en-US" sz="2100" dirty="0">
                          <a:effectLst/>
                          <a:latin typeface="Calibri" panose="020F0502020204030204" pitchFamily="34" charset="0"/>
                          <a:ea typeface="Calibri" panose="020F0502020204030204" pitchFamily="34" charset="0"/>
                          <a:cs typeface="Times New Roman" panose="02020603050405020304" pitchFamily="18" charset="0"/>
                        </a:rPr>
                        <a:t>7.9%</a:t>
                      </a:r>
                    </a:p>
                  </a:txBody>
                  <a:tcPr marL="129869" marR="129869" marT="0" marB="0" anchor="ctr"/>
                </a:tc>
                <a:tc>
                  <a:txBody>
                    <a:bodyPr/>
                    <a:lstStyle/>
                    <a:p>
                      <a:pPr marL="0" marR="0" algn="ctr">
                        <a:spcBef>
                          <a:spcPts val="0"/>
                        </a:spcBef>
                        <a:spcAft>
                          <a:spcPts val="0"/>
                        </a:spcAft>
                      </a:pPr>
                      <a:r>
                        <a:rPr lang="en-US" sz="2100" dirty="0">
                          <a:effectLst/>
                        </a:rPr>
                        <a:t>7.4%</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129869" marR="129869" marT="0" marB="0" anchor="ctr"/>
                </a:tc>
                <a:tc>
                  <a:txBody>
                    <a:bodyPr/>
                    <a:lstStyle/>
                    <a:p>
                      <a:pPr marL="0" marR="0" algn="ctr">
                        <a:spcBef>
                          <a:spcPts val="0"/>
                        </a:spcBef>
                        <a:spcAft>
                          <a:spcPts val="0"/>
                        </a:spcAft>
                      </a:pPr>
                      <a:r>
                        <a:rPr lang="en-US" sz="2100" dirty="0">
                          <a:effectLst/>
                        </a:rPr>
                        <a:t>9.5%</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129869" marR="129869" marT="0" marB="0" anchor="ctr"/>
                </a:tc>
                <a:extLst>
                  <a:ext uri="{0D108BD9-81ED-4DB2-BD59-A6C34878D82A}">
                    <a16:rowId xmlns:a16="http://schemas.microsoft.com/office/drawing/2014/main" val="3294127501"/>
                  </a:ext>
                </a:extLst>
              </a:tr>
              <a:tr h="426403">
                <a:tc>
                  <a:txBody>
                    <a:bodyPr/>
                    <a:lstStyle/>
                    <a:p>
                      <a:pPr marL="0" marR="0" algn="l">
                        <a:spcBef>
                          <a:spcPts val="0"/>
                        </a:spcBef>
                        <a:spcAft>
                          <a:spcPts val="0"/>
                        </a:spcAft>
                      </a:pPr>
                      <a:r>
                        <a:rPr lang="en-US" sz="2100" dirty="0">
                          <a:effectLst/>
                        </a:rPr>
                        <a:t>American Indian or Alaskan Native</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129869" marR="129869" marT="0" marB="0" anchor="ctr"/>
                </a:tc>
                <a:tc>
                  <a:txBody>
                    <a:bodyPr/>
                    <a:lstStyle/>
                    <a:p>
                      <a:pPr marL="0" marR="0" algn="ctr">
                        <a:spcBef>
                          <a:spcPts val="0"/>
                        </a:spcBef>
                        <a:spcAft>
                          <a:spcPts val="0"/>
                        </a:spcAft>
                      </a:pPr>
                      <a:r>
                        <a:rPr lang="en-US" sz="2100" dirty="0">
                          <a:effectLst/>
                          <a:latin typeface="Calibri" panose="020F0502020204030204" pitchFamily="34" charset="0"/>
                          <a:ea typeface="Calibri" panose="020F0502020204030204" pitchFamily="34" charset="0"/>
                          <a:cs typeface="Times New Roman" panose="02020603050405020304" pitchFamily="18" charset="0"/>
                        </a:rPr>
                        <a:t>0.4%</a:t>
                      </a:r>
                    </a:p>
                  </a:txBody>
                  <a:tcPr marL="129869" marR="129869" marT="0" marB="0" anchor="ctr"/>
                </a:tc>
                <a:tc>
                  <a:txBody>
                    <a:bodyPr/>
                    <a:lstStyle/>
                    <a:p>
                      <a:pPr marL="0" marR="0" algn="ctr">
                        <a:spcBef>
                          <a:spcPts val="0"/>
                        </a:spcBef>
                        <a:spcAft>
                          <a:spcPts val="0"/>
                        </a:spcAft>
                      </a:pPr>
                      <a:r>
                        <a:rPr lang="en-US" sz="2100" dirty="0">
                          <a:effectLst/>
                        </a:rPr>
                        <a:t>0.5%</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129869" marR="129869" marT="0" marB="0" anchor="ctr"/>
                </a:tc>
                <a:tc>
                  <a:txBody>
                    <a:bodyPr/>
                    <a:lstStyle/>
                    <a:p>
                      <a:pPr marL="0" marR="0" algn="ctr">
                        <a:spcBef>
                          <a:spcPts val="0"/>
                        </a:spcBef>
                        <a:spcAft>
                          <a:spcPts val="0"/>
                        </a:spcAft>
                      </a:pPr>
                      <a:r>
                        <a:rPr lang="en-US" sz="2100" dirty="0">
                          <a:effectLst/>
                        </a:rPr>
                        <a:t>1%</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129869" marR="129869" marT="0" marB="0" anchor="ctr"/>
                </a:tc>
                <a:extLst>
                  <a:ext uri="{0D108BD9-81ED-4DB2-BD59-A6C34878D82A}">
                    <a16:rowId xmlns:a16="http://schemas.microsoft.com/office/drawing/2014/main" val="3816102218"/>
                  </a:ext>
                </a:extLst>
              </a:tr>
              <a:tr h="426403">
                <a:tc>
                  <a:txBody>
                    <a:bodyPr/>
                    <a:lstStyle/>
                    <a:p>
                      <a:pPr marL="0" marR="0" algn="l">
                        <a:spcBef>
                          <a:spcPts val="0"/>
                        </a:spcBef>
                        <a:spcAft>
                          <a:spcPts val="0"/>
                        </a:spcAft>
                      </a:pPr>
                      <a:r>
                        <a:rPr lang="en-US" sz="2100" dirty="0">
                          <a:effectLst/>
                        </a:rPr>
                        <a:t>Asian</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129869" marR="129869" marT="0" marB="0" anchor="ctr"/>
                </a:tc>
                <a:tc>
                  <a:txBody>
                    <a:bodyPr/>
                    <a:lstStyle/>
                    <a:p>
                      <a:pPr marL="0" marR="0" algn="ctr">
                        <a:spcBef>
                          <a:spcPts val="0"/>
                        </a:spcBef>
                        <a:spcAft>
                          <a:spcPts val="0"/>
                        </a:spcAft>
                      </a:pPr>
                      <a:r>
                        <a:rPr lang="en-US" sz="2100" dirty="0">
                          <a:effectLst/>
                          <a:latin typeface="Calibri" panose="020F0502020204030204" pitchFamily="34" charset="0"/>
                          <a:ea typeface="Calibri" panose="020F0502020204030204" pitchFamily="34" charset="0"/>
                          <a:cs typeface="Times New Roman" panose="02020603050405020304" pitchFamily="18" charset="0"/>
                        </a:rPr>
                        <a:t>2.0%</a:t>
                      </a:r>
                    </a:p>
                  </a:txBody>
                  <a:tcPr marL="129869" marR="129869" marT="0" marB="0" anchor="ctr"/>
                </a:tc>
                <a:tc>
                  <a:txBody>
                    <a:bodyPr/>
                    <a:lstStyle/>
                    <a:p>
                      <a:pPr marL="0" marR="0" algn="ctr">
                        <a:spcBef>
                          <a:spcPts val="0"/>
                        </a:spcBef>
                        <a:spcAft>
                          <a:spcPts val="0"/>
                        </a:spcAft>
                      </a:pPr>
                      <a:r>
                        <a:rPr lang="en-US" sz="2100" dirty="0">
                          <a:effectLst/>
                        </a:rPr>
                        <a:t>1.2%</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129869" marR="129869" marT="0" marB="0" anchor="ctr"/>
                </a:tc>
                <a:tc>
                  <a:txBody>
                    <a:bodyPr/>
                    <a:lstStyle/>
                    <a:p>
                      <a:pPr marL="0" marR="0" algn="ctr">
                        <a:spcBef>
                          <a:spcPts val="0"/>
                        </a:spcBef>
                        <a:spcAft>
                          <a:spcPts val="0"/>
                        </a:spcAft>
                      </a:pPr>
                      <a:r>
                        <a:rPr lang="en-US" sz="2100" dirty="0">
                          <a:effectLst/>
                        </a:rPr>
                        <a:t>1.2%</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129869" marR="129869" marT="0" marB="0" anchor="ctr"/>
                </a:tc>
                <a:extLst>
                  <a:ext uri="{0D108BD9-81ED-4DB2-BD59-A6C34878D82A}">
                    <a16:rowId xmlns:a16="http://schemas.microsoft.com/office/drawing/2014/main" val="815370639"/>
                  </a:ext>
                </a:extLst>
              </a:tr>
              <a:tr h="426403">
                <a:tc>
                  <a:txBody>
                    <a:bodyPr/>
                    <a:lstStyle/>
                    <a:p>
                      <a:pPr marL="0" marR="0" algn="l">
                        <a:spcBef>
                          <a:spcPts val="0"/>
                        </a:spcBef>
                        <a:spcAft>
                          <a:spcPts val="0"/>
                        </a:spcAft>
                      </a:pPr>
                      <a:r>
                        <a:rPr lang="en-US" sz="2100" dirty="0">
                          <a:effectLst/>
                        </a:rPr>
                        <a:t>Arab</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129869" marR="129869" marT="0" marB="0" anchor="ctr"/>
                </a:tc>
                <a:tc>
                  <a:txBody>
                    <a:bodyPr/>
                    <a:lstStyle/>
                    <a:p>
                      <a:pPr marL="0" marR="0" algn="ctr">
                        <a:spcBef>
                          <a:spcPts val="0"/>
                        </a:spcBef>
                        <a:spcAft>
                          <a:spcPts val="0"/>
                        </a:spcAft>
                      </a:pPr>
                      <a:r>
                        <a:rPr lang="en-US" sz="2100" dirty="0">
                          <a:effectLst/>
                          <a:latin typeface="Calibri" panose="020F0502020204030204" pitchFamily="34" charset="0"/>
                          <a:ea typeface="Calibri" panose="020F0502020204030204" pitchFamily="34" charset="0"/>
                          <a:cs typeface="Times New Roman" panose="02020603050405020304" pitchFamily="18" charset="0"/>
                        </a:rPr>
                        <a:t>0</a:t>
                      </a:r>
                    </a:p>
                  </a:txBody>
                  <a:tcPr marL="129869" marR="129869" marT="0" marB="0" anchor="ctr"/>
                </a:tc>
                <a:tc>
                  <a:txBody>
                    <a:bodyPr/>
                    <a:lstStyle/>
                    <a:p>
                      <a:pPr marL="0" marR="0" algn="ctr">
                        <a:spcBef>
                          <a:spcPts val="0"/>
                        </a:spcBef>
                        <a:spcAft>
                          <a:spcPts val="0"/>
                        </a:spcAft>
                      </a:pPr>
                      <a:r>
                        <a:rPr lang="en-US" sz="2100" dirty="0">
                          <a:effectLst/>
                        </a:rPr>
                        <a:t>N/A</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129869" marR="129869" marT="0" marB="0" anchor="ctr"/>
                </a:tc>
                <a:tc>
                  <a:txBody>
                    <a:bodyPr/>
                    <a:lstStyle/>
                    <a:p>
                      <a:pPr marL="0" marR="0" algn="ctr">
                        <a:spcBef>
                          <a:spcPts val="0"/>
                        </a:spcBef>
                        <a:spcAft>
                          <a:spcPts val="0"/>
                        </a:spcAft>
                      </a:pPr>
                      <a:r>
                        <a:rPr lang="en-US" sz="2100" dirty="0">
                          <a:effectLst/>
                        </a:rPr>
                        <a:t>.3%</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129869" marR="129869" marT="0" marB="0" anchor="ctr"/>
                </a:tc>
                <a:extLst>
                  <a:ext uri="{0D108BD9-81ED-4DB2-BD59-A6C34878D82A}">
                    <a16:rowId xmlns:a16="http://schemas.microsoft.com/office/drawing/2014/main" val="2404888360"/>
                  </a:ext>
                </a:extLst>
              </a:tr>
              <a:tr h="426403">
                <a:tc>
                  <a:txBody>
                    <a:bodyPr/>
                    <a:lstStyle/>
                    <a:p>
                      <a:pPr marL="0" marR="0" algn="l">
                        <a:spcBef>
                          <a:spcPts val="0"/>
                        </a:spcBef>
                        <a:spcAft>
                          <a:spcPts val="0"/>
                        </a:spcAft>
                      </a:pPr>
                      <a:r>
                        <a:rPr lang="en-US" sz="2100" dirty="0">
                          <a:effectLst/>
                        </a:rPr>
                        <a:t>Native Hawaiian or Other Specific Islander</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129869" marR="129869" marT="0" marB="0" anchor="ctr"/>
                </a:tc>
                <a:tc>
                  <a:txBody>
                    <a:bodyPr/>
                    <a:lstStyle/>
                    <a:p>
                      <a:pPr marL="0" marR="0" algn="ctr">
                        <a:spcBef>
                          <a:spcPts val="0"/>
                        </a:spcBef>
                        <a:spcAft>
                          <a:spcPts val="0"/>
                        </a:spcAft>
                      </a:pPr>
                      <a:r>
                        <a:rPr lang="en-US" sz="2100" dirty="0">
                          <a:effectLst/>
                          <a:latin typeface="Calibri" panose="020F0502020204030204" pitchFamily="34" charset="0"/>
                          <a:ea typeface="Calibri" panose="020F0502020204030204" pitchFamily="34" charset="0"/>
                          <a:cs typeface="Times New Roman" panose="02020603050405020304" pitchFamily="18" charset="0"/>
                        </a:rPr>
                        <a:t>0</a:t>
                      </a:r>
                    </a:p>
                  </a:txBody>
                  <a:tcPr marL="129869" marR="129869" marT="0" marB="0" anchor="ctr"/>
                </a:tc>
                <a:tc>
                  <a:txBody>
                    <a:bodyPr/>
                    <a:lstStyle/>
                    <a:p>
                      <a:pPr marL="0" marR="0" algn="ctr">
                        <a:spcBef>
                          <a:spcPts val="0"/>
                        </a:spcBef>
                        <a:spcAft>
                          <a:spcPts val="0"/>
                        </a:spcAft>
                      </a:pPr>
                      <a:r>
                        <a:rPr lang="en-US" sz="2100" dirty="0">
                          <a:effectLst/>
                        </a:rPr>
                        <a:t>N/A</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129869" marR="129869" marT="0" marB="0" anchor="ctr"/>
                </a:tc>
                <a:tc>
                  <a:txBody>
                    <a:bodyPr/>
                    <a:lstStyle/>
                    <a:p>
                      <a:pPr marL="0" marR="0" algn="ctr">
                        <a:spcBef>
                          <a:spcPts val="0"/>
                        </a:spcBef>
                        <a:spcAft>
                          <a:spcPts val="0"/>
                        </a:spcAft>
                      </a:pPr>
                      <a:r>
                        <a:rPr lang="en-US" sz="2100" dirty="0">
                          <a:effectLst/>
                        </a:rPr>
                        <a:t>.5%</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129869" marR="129869" marT="0" marB="0" anchor="ctr"/>
                </a:tc>
                <a:extLst>
                  <a:ext uri="{0D108BD9-81ED-4DB2-BD59-A6C34878D82A}">
                    <a16:rowId xmlns:a16="http://schemas.microsoft.com/office/drawing/2014/main" val="1297028050"/>
                  </a:ext>
                </a:extLst>
              </a:tr>
              <a:tr h="426403">
                <a:tc>
                  <a:txBody>
                    <a:bodyPr/>
                    <a:lstStyle/>
                    <a:p>
                      <a:pPr marL="0" marR="0" algn="l">
                        <a:spcBef>
                          <a:spcPts val="0"/>
                        </a:spcBef>
                        <a:spcAft>
                          <a:spcPts val="0"/>
                        </a:spcAft>
                      </a:pPr>
                      <a:r>
                        <a:rPr lang="en-US" sz="2100" dirty="0">
                          <a:effectLst/>
                        </a:rPr>
                        <a:t>Hmong</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129869" marR="129869" marT="0" marB="0" anchor="ctr"/>
                </a:tc>
                <a:tc>
                  <a:txBody>
                    <a:bodyPr/>
                    <a:lstStyle/>
                    <a:p>
                      <a:pPr marL="0" marR="0" algn="ctr">
                        <a:spcBef>
                          <a:spcPts val="0"/>
                        </a:spcBef>
                        <a:spcAft>
                          <a:spcPts val="0"/>
                        </a:spcAft>
                      </a:pPr>
                      <a:r>
                        <a:rPr lang="en-US" sz="2100" dirty="0">
                          <a:effectLst/>
                          <a:latin typeface="Calibri" panose="020F0502020204030204" pitchFamily="34" charset="0"/>
                          <a:ea typeface="Calibri" panose="020F0502020204030204" pitchFamily="34" charset="0"/>
                          <a:cs typeface="Times New Roman" panose="02020603050405020304" pitchFamily="18" charset="0"/>
                        </a:rPr>
                        <a:t>0</a:t>
                      </a:r>
                    </a:p>
                  </a:txBody>
                  <a:tcPr marL="129869" marR="129869" marT="0" marB="0" anchor="ctr"/>
                </a:tc>
                <a:tc>
                  <a:txBody>
                    <a:bodyPr/>
                    <a:lstStyle/>
                    <a:p>
                      <a:pPr marL="0" marR="0" algn="ctr">
                        <a:spcBef>
                          <a:spcPts val="0"/>
                        </a:spcBef>
                        <a:spcAft>
                          <a:spcPts val="0"/>
                        </a:spcAft>
                      </a:pPr>
                      <a:r>
                        <a:rPr lang="en-US" sz="2100" dirty="0">
                          <a:effectLst/>
                        </a:rPr>
                        <a:t>N/A</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129869" marR="129869" marT="0" marB="0" anchor="ctr"/>
                </a:tc>
                <a:tc>
                  <a:txBody>
                    <a:bodyPr/>
                    <a:lstStyle/>
                    <a:p>
                      <a:pPr marL="0" marR="0" algn="ctr">
                        <a:spcBef>
                          <a:spcPts val="0"/>
                        </a:spcBef>
                        <a:spcAft>
                          <a:spcPts val="0"/>
                        </a:spcAft>
                      </a:pPr>
                      <a:r>
                        <a:rPr lang="en-US" sz="2100" dirty="0">
                          <a:effectLst/>
                        </a:rPr>
                        <a:t>0</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129869" marR="129869" marT="0" marB="0" anchor="ctr"/>
                </a:tc>
                <a:extLst>
                  <a:ext uri="{0D108BD9-81ED-4DB2-BD59-A6C34878D82A}">
                    <a16:rowId xmlns:a16="http://schemas.microsoft.com/office/drawing/2014/main" val="536289471"/>
                  </a:ext>
                </a:extLst>
              </a:tr>
            </a:tbl>
          </a:graphicData>
        </a:graphic>
      </p:graphicFrame>
    </p:spTree>
    <p:extLst>
      <p:ext uri="{BB962C8B-B14F-4D97-AF65-F5344CB8AC3E}">
        <p14:creationId xmlns:p14="http://schemas.microsoft.com/office/powerpoint/2010/main" val="2116458081"/>
      </p:ext>
    </p:extLst>
  </p:cSld>
  <p:clrMapOvr>
    <a:masterClrMapping/>
  </p:clrMapOvr>
</p:sld>
</file>

<file path=ppt/theme/theme1.xml><?xml version="1.0" encoding="utf-8"?>
<a:theme xmlns:a="http://schemas.openxmlformats.org/drawingml/2006/main" name="Office Theme">
  <a:themeElements>
    <a:clrScheme name="MCTI">
      <a:dk1>
        <a:sysClr val="windowText" lastClr="000000"/>
      </a:dk1>
      <a:lt1>
        <a:sysClr val="window" lastClr="FFFFFF"/>
      </a:lt1>
      <a:dk2>
        <a:srgbClr val="44546A"/>
      </a:dk2>
      <a:lt2>
        <a:srgbClr val="E7E6E6"/>
      </a:lt2>
      <a:accent1>
        <a:srgbClr val="00B0F0"/>
      </a:accent1>
      <a:accent2>
        <a:srgbClr val="92D050"/>
      </a:accent2>
      <a:accent3>
        <a:srgbClr val="5CD3FF"/>
      </a:accent3>
      <a:accent4>
        <a:srgbClr val="FFD965"/>
      </a:accent4>
      <a:accent5>
        <a:srgbClr val="3E4A9D"/>
      </a:accent5>
      <a:accent6>
        <a:srgbClr val="308842"/>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4853</TotalTime>
  <Words>3215</Words>
  <Application>Microsoft Office PowerPoint</Application>
  <PresentationFormat>Widescreen</PresentationFormat>
  <Paragraphs>458</Paragraphs>
  <Slides>48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Calibri Light</vt:lpstr>
      <vt:lpstr>Symbol</vt:lpstr>
      <vt:lpstr>Office Theme</vt:lpstr>
      <vt:lpstr>Exploring Michigan Career and Technical Institute as a Post-Secondary Education Option</vt:lpstr>
      <vt:lpstr>   What is MCTI?</vt:lpstr>
      <vt:lpstr>Michigan Rehabilitation Services (MRS) </vt:lpstr>
      <vt:lpstr>Career and Technical Education</vt:lpstr>
      <vt:lpstr>Facts about MCTI</vt:lpstr>
      <vt:lpstr>MCTI Demographics – Students Served</vt:lpstr>
      <vt:lpstr>MCTI Demographics – Age</vt:lpstr>
      <vt:lpstr>MCTI Demographics – Gender</vt:lpstr>
      <vt:lpstr>MCTI Demographics – Ethnicity</vt:lpstr>
      <vt:lpstr>MCTI Demographics – Disability </vt:lpstr>
      <vt:lpstr>How do I get to MCTI?</vt:lpstr>
      <vt:lpstr>PowerPoint Presentation</vt:lpstr>
      <vt:lpstr>MCTI Life</vt:lpstr>
      <vt:lpstr>Support Services</vt:lpstr>
      <vt:lpstr>PowerPoint Presentation</vt:lpstr>
      <vt:lpstr>Career Readiness Center Career Assessment</vt:lpstr>
      <vt:lpstr>Career Assessment Services  CAS</vt:lpstr>
      <vt:lpstr>Integrated Trade Remediation Services </vt:lpstr>
      <vt:lpstr>Michigan Career &amp; Technical Institute 12 Vocational Training Programs</vt:lpstr>
      <vt:lpstr>Training Programs </vt:lpstr>
      <vt:lpstr>Automotive Technology</vt:lpstr>
      <vt:lpstr>Automotive Technology </vt:lpstr>
      <vt:lpstr>Cabinetmaking</vt:lpstr>
      <vt:lpstr>Cabinetmaking</vt:lpstr>
      <vt:lpstr>Certified Nurse Assistant (CNA)</vt:lpstr>
      <vt:lpstr>Certified Nursing Assistant </vt:lpstr>
      <vt:lpstr>Commercial Printing</vt:lpstr>
      <vt:lpstr>Commercial Printing </vt:lpstr>
      <vt:lpstr>Culinary Arts</vt:lpstr>
      <vt:lpstr>Culinary Arts</vt:lpstr>
      <vt:lpstr>Custodial</vt:lpstr>
      <vt:lpstr>Custodial </vt:lpstr>
      <vt:lpstr>Grounds Maintenance</vt:lpstr>
      <vt:lpstr>Grounds Maintenance </vt:lpstr>
      <vt:lpstr>Industrial Electronics</vt:lpstr>
      <vt:lpstr>Industrial Electronics </vt:lpstr>
      <vt:lpstr>Information Technology</vt:lpstr>
      <vt:lpstr>Information Technology </vt:lpstr>
      <vt:lpstr>Machine Technology – CNC and Welding</vt:lpstr>
      <vt:lpstr>Machine Technology </vt:lpstr>
      <vt:lpstr>Pharmacy Technician</vt:lpstr>
      <vt:lpstr>Pharmacy Technician</vt:lpstr>
      <vt:lpstr>Retail Marketing</vt:lpstr>
      <vt:lpstr>Retail Marketing  </vt:lpstr>
      <vt:lpstr>Student Success Stories </vt:lpstr>
      <vt:lpstr>Student Success Stories </vt:lpstr>
      <vt:lpstr>Student Success Stories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Burlew, Kasey (LEO)</dc:creator>
  <cp:lastModifiedBy>Matthews, Amanda (LEO)</cp:lastModifiedBy>
  <cp:revision>66</cp:revision>
  <cp:lastPrinted>2023-10-02T14:28:26Z</cp:lastPrinted>
  <dcterms:created xsi:type="dcterms:W3CDTF">2021-05-05T15:02:51Z</dcterms:created>
  <dcterms:modified xsi:type="dcterms:W3CDTF">2023-12-12T18:01:10Z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a2fed65-62e7-46ea-af74-187e0c17143a_Enabled">
    <vt:lpwstr>true</vt:lpwstr>
  </property>
  <property fmtid="{D5CDD505-2E9C-101B-9397-08002B2CF9AE}" pid="3" name="MSIP_Label_3a2fed65-62e7-46ea-af74-187e0c17143a_SetDate">
    <vt:lpwstr>2021-05-05T16:01:38Z</vt:lpwstr>
  </property>
  <property fmtid="{D5CDD505-2E9C-101B-9397-08002B2CF9AE}" pid="4" name="MSIP_Label_3a2fed65-62e7-46ea-af74-187e0c17143a_Method">
    <vt:lpwstr>Privileged</vt:lpwstr>
  </property>
  <property fmtid="{D5CDD505-2E9C-101B-9397-08002B2CF9AE}" pid="5" name="MSIP_Label_3a2fed65-62e7-46ea-af74-187e0c17143a_Name">
    <vt:lpwstr>3a2fed65-62e7-46ea-af74-187e0c17143a</vt:lpwstr>
  </property>
  <property fmtid="{D5CDD505-2E9C-101B-9397-08002B2CF9AE}" pid="6" name="MSIP_Label_3a2fed65-62e7-46ea-af74-187e0c17143a_SiteId">
    <vt:lpwstr>d5fb7087-3777-42ad-966a-892ef47225d1</vt:lpwstr>
  </property>
  <property fmtid="{D5CDD505-2E9C-101B-9397-08002B2CF9AE}" pid="7" name="MSIP_Label_3a2fed65-62e7-46ea-af74-187e0c17143a_ActionId">
    <vt:lpwstr>18dd5370-f4d5-451a-8791-cd4351d2794d</vt:lpwstr>
  </property>
  <property fmtid="{D5CDD505-2E9C-101B-9397-08002B2CF9AE}" pid="8" name="MSIP_Label_3a2fed65-62e7-46ea-af74-187e0c17143a_ContentBits">
    <vt:lpwstr>0</vt:lpwstr>
  </property>
</Properties>
</file>