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66569c29c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66569c29c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66569c29c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66569c29c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66569c29c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66569c29c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b1fdaaaf5c_0_20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b1fdaaaf5c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66569c29c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66569c29c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66569c29c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66569c29c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66569c29c3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66569c29c3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66569c29c3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66569c29c3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2540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5080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7747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0287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2827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15367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18034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20574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4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4722" name="adj1"/>
            </a:avLst>
          </a:prstGeom>
          <a:solidFill>
            <a:schemeClr val="accent1"/>
          </a:solidFill>
          <a:ln cap="flat" cmpd="sng" w="12700">
            <a:solidFill>
              <a:srgbClr val="0D645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4722" name="adj1"/>
            </a:avLst>
          </a:prstGeom>
          <a:gradFill>
            <a:gsLst>
              <a:gs pos="0">
                <a:schemeClr val="accent1"/>
              </a:gs>
              <a:gs pos="100000">
                <a:srgbClr val="112E37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rgbClr val="0D645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buNone/>
              <a:defRPr sz="1300">
                <a:solidFill>
                  <a:schemeClr val="dk1"/>
                </a:solidFill>
              </a:defRPr>
            </a:lvl1pPr>
            <a:lvl2pPr lvl="1" rtl="0">
              <a:buNone/>
              <a:defRPr sz="1300">
                <a:solidFill>
                  <a:schemeClr val="dk1"/>
                </a:solidFill>
              </a:defRPr>
            </a:lvl2pPr>
            <a:lvl3pPr lvl="2" rtl="0">
              <a:buNone/>
              <a:defRPr sz="1300">
                <a:solidFill>
                  <a:schemeClr val="dk1"/>
                </a:solidFill>
              </a:defRPr>
            </a:lvl3pPr>
            <a:lvl4pPr lvl="3" rtl="0">
              <a:buNone/>
              <a:defRPr sz="1300">
                <a:solidFill>
                  <a:schemeClr val="dk1"/>
                </a:solidFill>
              </a:defRPr>
            </a:lvl4pPr>
            <a:lvl5pPr lvl="4" rtl="0">
              <a:buNone/>
              <a:defRPr sz="1300">
                <a:solidFill>
                  <a:schemeClr val="dk1"/>
                </a:solidFill>
              </a:defRPr>
            </a:lvl5pPr>
            <a:lvl6pPr lvl="5" rtl="0">
              <a:buNone/>
              <a:defRPr sz="1300">
                <a:solidFill>
                  <a:schemeClr val="dk1"/>
                </a:solidFill>
              </a:defRPr>
            </a:lvl6pPr>
            <a:lvl7pPr lvl="6" rtl="0">
              <a:buNone/>
              <a:defRPr sz="1300">
                <a:solidFill>
                  <a:schemeClr val="dk1"/>
                </a:solidFill>
              </a:defRPr>
            </a:lvl7pPr>
            <a:lvl8pPr lvl="7" rtl="0">
              <a:buNone/>
              <a:defRPr sz="1300">
                <a:solidFill>
                  <a:schemeClr val="dk1"/>
                </a:solidFill>
              </a:defRPr>
            </a:lvl8pPr>
            <a:lvl9pPr lvl="8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0" y="-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4" name="Google Shape;64;p15"/>
          <p:cNvSpPr txBox="1"/>
          <p:nvPr>
            <p:ph idx="10" type="dt"/>
          </p:nvPr>
        </p:nvSpPr>
        <p:spPr>
          <a:xfrm>
            <a:off x="6286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1" type="ftr"/>
          </p:nvPr>
        </p:nvSpPr>
        <p:spPr>
          <a:xfrm>
            <a:off x="3028950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64579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" name="Google Shape;67;p15"/>
          <p:cNvSpPr/>
          <p:nvPr/>
        </p:nvSpPr>
        <p:spPr>
          <a:xfrm>
            <a:off x="0" y="4733925"/>
            <a:ext cx="9144000" cy="409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0D645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6286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3/7/2017</a:t>
            </a:r>
            <a:endParaRPr b="0" i="0" sz="7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7943850" y="4767265"/>
            <a:ext cx="57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astern-Saginaw-ISD_transparent.png" id="70" name="Google Shape;7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15050" y="4741468"/>
            <a:ext cx="1773900" cy="33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Google Shape;71;p15"/>
          <p:cNvCxnSpPr/>
          <p:nvPr/>
        </p:nvCxnSpPr>
        <p:spPr>
          <a:xfrm>
            <a:off x="7943850" y="4799489"/>
            <a:ext cx="0" cy="2739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72" name="Google Shape;72;p15"/>
          <p:cNvSpPr/>
          <p:nvPr/>
        </p:nvSpPr>
        <p:spPr>
          <a:xfrm>
            <a:off x="0" y="4733925"/>
            <a:ext cx="6114900" cy="409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0D645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Birch Run, Bridgeport-Spaulding, Carrollton, Chesaning, Frankenmuth, Freeland, Hemlock, Merrill, Saginaw Public, Saginaw Township, St. Charles, Swan Valley,  and multiple Charter, Private, Parochial Schools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descr="Eastern-Saginaw-ISD_transparent.png" id="73" name="Google Shape;7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15050" y="4741468"/>
            <a:ext cx="1773900" cy="33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" name="Google Shape;74;p15"/>
          <p:cNvCxnSpPr/>
          <p:nvPr/>
        </p:nvCxnSpPr>
        <p:spPr>
          <a:xfrm>
            <a:off x="7943850" y="4799489"/>
            <a:ext cx="0" cy="2739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3">
            <a:off x="8103425" y="59504"/>
            <a:ext cx="731230" cy="613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424375" y="145838"/>
            <a:ext cx="7462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424375" y="1140113"/>
            <a:ext cx="8334900" cy="32634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30200" lvl="0" marL="45720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21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21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21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21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6"/>
          <p:cNvSpPr txBox="1"/>
          <p:nvPr>
            <p:ph idx="10" type="dt"/>
          </p:nvPr>
        </p:nvSpPr>
        <p:spPr>
          <a:xfrm>
            <a:off x="6286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6"/>
          <p:cNvSpPr txBox="1"/>
          <p:nvPr>
            <p:ph idx="11" type="ftr"/>
          </p:nvPr>
        </p:nvSpPr>
        <p:spPr>
          <a:xfrm>
            <a:off x="3028950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7943850" y="4767265"/>
            <a:ext cx="57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2" name="Google Shape;82;p16"/>
          <p:cNvCxnSpPr/>
          <p:nvPr/>
        </p:nvCxnSpPr>
        <p:spPr>
          <a:xfrm>
            <a:off x="7943850" y="4799489"/>
            <a:ext cx="0" cy="2739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83" name="Google Shape;83;p16"/>
          <p:cNvCxnSpPr/>
          <p:nvPr/>
        </p:nvCxnSpPr>
        <p:spPr>
          <a:xfrm>
            <a:off x="7943850" y="4799489"/>
            <a:ext cx="0" cy="2739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84" name="Google Shape;84;p16"/>
          <p:cNvSpPr txBox="1"/>
          <p:nvPr/>
        </p:nvSpPr>
        <p:spPr>
          <a:xfrm>
            <a:off x="8068754" y="4805874"/>
            <a:ext cx="57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6"/>
          <p:cNvSpPr/>
          <p:nvPr/>
        </p:nvSpPr>
        <p:spPr>
          <a:xfrm>
            <a:off x="0" y="4682175"/>
            <a:ext cx="9107400" cy="4611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112E37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rgbClr val="0D645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0" y="4653225"/>
            <a:ext cx="60330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Birch Run, Bridgeport-Spaulding, Carrollton, Chesaning, Frankenmuth, Freeland, Hemlock, Merrill, 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Saginaw Public, Saginaw Township, St. Charles, Swan Valley,  and multiple Charter, Private, Parochial Schools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Eastern-Saginaw-ISD_transparent.png" id="87" name="Google Shape;8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63575" y="4756218"/>
            <a:ext cx="1773900" cy="33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16"/>
          <p:cNvCxnSpPr/>
          <p:nvPr/>
        </p:nvCxnSpPr>
        <p:spPr>
          <a:xfrm>
            <a:off x="8294850" y="4682164"/>
            <a:ext cx="0" cy="2739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89" name="Google Shape;89;p16"/>
          <p:cNvCxnSpPr/>
          <p:nvPr/>
        </p:nvCxnSpPr>
        <p:spPr>
          <a:xfrm>
            <a:off x="8294850" y="4682164"/>
            <a:ext cx="0" cy="2739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7">
            <a:off x="8378230" y="2"/>
            <a:ext cx="574326" cy="481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0" y="-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208625" y="8460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21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21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21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21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17"/>
          <p:cNvSpPr txBox="1"/>
          <p:nvPr>
            <p:ph idx="2" type="body"/>
          </p:nvPr>
        </p:nvSpPr>
        <p:spPr>
          <a:xfrm>
            <a:off x="4282825" y="8460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21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21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21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21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17"/>
          <p:cNvSpPr txBox="1"/>
          <p:nvPr>
            <p:ph idx="10" type="dt"/>
          </p:nvPr>
        </p:nvSpPr>
        <p:spPr>
          <a:xfrm>
            <a:off x="6286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17"/>
          <p:cNvSpPr txBox="1"/>
          <p:nvPr>
            <p:ph idx="11" type="ftr"/>
          </p:nvPr>
        </p:nvSpPr>
        <p:spPr>
          <a:xfrm>
            <a:off x="3028950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17"/>
          <p:cNvSpPr txBox="1"/>
          <p:nvPr>
            <p:ph idx="12" type="sldNum"/>
          </p:nvPr>
        </p:nvSpPr>
        <p:spPr>
          <a:xfrm>
            <a:off x="64579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17"/>
          <p:cNvSpPr/>
          <p:nvPr/>
        </p:nvSpPr>
        <p:spPr>
          <a:xfrm>
            <a:off x="0" y="4733925"/>
            <a:ext cx="9144000" cy="409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0D645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6286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3/7/2017</a:t>
            </a:r>
            <a:endParaRPr sz="7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astern-Saginaw-ISD_transparent.png" id="100" name="Google Shape;10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15050" y="4741468"/>
            <a:ext cx="1773900" cy="33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17"/>
          <p:cNvCxnSpPr/>
          <p:nvPr/>
        </p:nvCxnSpPr>
        <p:spPr>
          <a:xfrm>
            <a:off x="7943850" y="4799489"/>
            <a:ext cx="0" cy="2739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02" name="Google Shape;102;p17"/>
          <p:cNvSpPr/>
          <p:nvPr/>
        </p:nvSpPr>
        <p:spPr>
          <a:xfrm>
            <a:off x="0" y="4733925"/>
            <a:ext cx="6024600" cy="409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0D645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Birch Run, Bridgeport-Spaulding, Carrollton, Chesaning, Frankenmuth, Freeland, Hemlock, Merrill, Saginaw Public, Saginaw Township, St. Charles, Swan Valley,  and multiple Charter, Private, Parochial Schools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descr="Eastern-Saginaw-ISD_transparent.png" id="103" name="Google Shape;10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15050" y="4741468"/>
            <a:ext cx="1773900" cy="33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17"/>
          <p:cNvCxnSpPr/>
          <p:nvPr/>
        </p:nvCxnSpPr>
        <p:spPr>
          <a:xfrm>
            <a:off x="7943850" y="4799489"/>
            <a:ext cx="0" cy="2739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05" name="Google Shape;105;p17"/>
          <p:cNvSpPr txBox="1"/>
          <p:nvPr/>
        </p:nvSpPr>
        <p:spPr>
          <a:xfrm>
            <a:off x="8068752" y="4805875"/>
            <a:ext cx="256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57138" y="39431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314388" y="2179025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18"/>
          <p:cNvSpPr txBox="1"/>
          <p:nvPr>
            <p:ph idx="10" type="dt"/>
          </p:nvPr>
        </p:nvSpPr>
        <p:spPr>
          <a:xfrm>
            <a:off x="6286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18"/>
          <p:cNvSpPr txBox="1"/>
          <p:nvPr>
            <p:ph idx="11" type="ftr"/>
          </p:nvPr>
        </p:nvSpPr>
        <p:spPr>
          <a:xfrm>
            <a:off x="3028950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18"/>
          <p:cNvSpPr txBox="1"/>
          <p:nvPr>
            <p:ph idx="12" type="sldNum"/>
          </p:nvPr>
        </p:nvSpPr>
        <p:spPr>
          <a:xfrm>
            <a:off x="64579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8"/>
          <p:cNvSpPr/>
          <p:nvPr/>
        </p:nvSpPr>
        <p:spPr>
          <a:xfrm>
            <a:off x="0" y="4733925"/>
            <a:ext cx="9144000" cy="409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0D645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6286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3/7/2017</a:t>
            </a:r>
            <a:endParaRPr sz="7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astern-Saginaw-ISD_transparent.png"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15050" y="4741468"/>
            <a:ext cx="1773900" cy="33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18"/>
          <p:cNvCxnSpPr/>
          <p:nvPr/>
        </p:nvCxnSpPr>
        <p:spPr>
          <a:xfrm>
            <a:off x="7943850" y="4799489"/>
            <a:ext cx="0" cy="2739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16" name="Google Shape;116;p18"/>
          <p:cNvSpPr/>
          <p:nvPr/>
        </p:nvSpPr>
        <p:spPr>
          <a:xfrm>
            <a:off x="0" y="4733925"/>
            <a:ext cx="5994600" cy="409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0D645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Birch Run, Bridgeport-Spaulding, Carrollton, Chesaning, Frankenmuth, Freeland, Hemlock, Merrill, Saginaw Public, Saginaw Township, St. Charles, Swan Valley,  and multiple Charter, Private, Parochial Schools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descr="Eastern-Saginaw-ISD_transparent.png" id="117" name="Google Shape;117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15050" y="4741468"/>
            <a:ext cx="1773900" cy="33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18"/>
          <p:cNvCxnSpPr/>
          <p:nvPr/>
        </p:nvCxnSpPr>
        <p:spPr>
          <a:xfrm>
            <a:off x="7943850" y="4799489"/>
            <a:ext cx="0" cy="2739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19" name="Google Shape;119;p18"/>
          <p:cNvSpPr txBox="1"/>
          <p:nvPr/>
        </p:nvSpPr>
        <p:spPr>
          <a:xfrm>
            <a:off x="8120703" y="4799500"/>
            <a:ext cx="210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629841" y="27384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19"/>
          <p:cNvSpPr txBox="1"/>
          <p:nvPr>
            <p:ph idx="2" type="body"/>
          </p:nvPr>
        </p:nvSpPr>
        <p:spPr>
          <a:xfrm>
            <a:off x="548767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21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21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21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21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19"/>
          <p:cNvSpPr txBox="1"/>
          <p:nvPr>
            <p:ph idx="3" type="body"/>
          </p:nvPr>
        </p:nvSpPr>
        <p:spPr>
          <a:xfrm>
            <a:off x="4629151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p19"/>
          <p:cNvSpPr txBox="1"/>
          <p:nvPr>
            <p:ph idx="4" type="body"/>
          </p:nvPr>
        </p:nvSpPr>
        <p:spPr>
          <a:xfrm>
            <a:off x="4629151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21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21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21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21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19"/>
          <p:cNvSpPr txBox="1"/>
          <p:nvPr>
            <p:ph idx="10" type="dt"/>
          </p:nvPr>
        </p:nvSpPr>
        <p:spPr>
          <a:xfrm>
            <a:off x="6286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Google Shape;127;p19"/>
          <p:cNvSpPr txBox="1"/>
          <p:nvPr>
            <p:ph idx="11" type="ftr"/>
          </p:nvPr>
        </p:nvSpPr>
        <p:spPr>
          <a:xfrm>
            <a:off x="3028950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p19"/>
          <p:cNvSpPr txBox="1"/>
          <p:nvPr>
            <p:ph idx="12" type="sldNum"/>
          </p:nvPr>
        </p:nvSpPr>
        <p:spPr>
          <a:xfrm>
            <a:off x="64579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9" name="Google Shape;129;p19"/>
          <p:cNvSpPr/>
          <p:nvPr/>
        </p:nvSpPr>
        <p:spPr>
          <a:xfrm>
            <a:off x="0" y="4733925"/>
            <a:ext cx="9144000" cy="409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0D645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6286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3/7/2017</a:t>
            </a:r>
            <a:endParaRPr sz="7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7943850" y="4767265"/>
            <a:ext cx="57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astern-Saginaw-ISD_transparent.png" id="132" name="Google Shape;13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15050" y="4741468"/>
            <a:ext cx="1773900" cy="33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Google Shape;133;p19"/>
          <p:cNvCxnSpPr/>
          <p:nvPr/>
        </p:nvCxnSpPr>
        <p:spPr>
          <a:xfrm>
            <a:off x="7943850" y="4799489"/>
            <a:ext cx="0" cy="2739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34" name="Google Shape;134;p19"/>
          <p:cNvSpPr/>
          <p:nvPr/>
        </p:nvSpPr>
        <p:spPr>
          <a:xfrm>
            <a:off x="0" y="4733925"/>
            <a:ext cx="6060000" cy="409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0D645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Birch Run, Bridgeport-Spaulding, Carrollton, Chesaning, Frankenmuth, Freeland, Hemlock, Merrill, Saginaw Public, Saginaw Township, St. Charles, Swan Valley,  and multiple Charter, Private, Parochial Schools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descr="Eastern-Saginaw-ISD_transparent.png" id="135" name="Google Shape;135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15050" y="4741468"/>
            <a:ext cx="1773900" cy="33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19"/>
          <p:cNvCxnSpPr/>
          <p:nvPr/>
        </p:nvCxnSpPr>
        <p:spPr>
          <a:xfrm>
            <a:off x="7943850" y="4799489"/>
            <a:ext cx="0" cy="2739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37" name="Google Shape;137;p19"/>
          <p:cNvSpPr txBox="1"/>
          <p:nvPr/>
        </p:nvSpPr>
        <p:spPr>
          <a:xfrm>
            <a:off x="8068754" y="4805874"/>
            <a:ext cx="57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8688" y="42388"/>
            <a:ext cx="621506" cy="564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/>
        </p:nvSpPr>
        <p:spPr>
          <a:xfrm>
            <a:off x="8068754" y="4805874"/>
            <a:ext cx="57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22075" y="1308649"/>
            <a:ext cx="1803959" cy="151280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buNone/>
              <a:defRPr sz="1300">
                <a:solidFill>
                  <a:schemeClr val="dk1"/>
                </a:solidFill>
              </a:defRPr>
            </a:lvl1pPr>
            <a:lvl2pPr lvl="1" rtl="0">
              <a:buNone/>
              <a:defRPr sz="1300">
                <a:solidFill>
                  <a:schemeClr val="dk1"/>
                </a:solidFill>
              </a:defRPr>
            </a:lvl2pPr>
            <a:lvl3pPr lvl="2" rtl="0">
              <a:buNone/>
              <a:defRPr sz="1300">
                <a:solidFill>
                  <a:schemeClr val="dk1"/>
                </a:solidFill>
              </a:defRPr>
            </a:lvl3pPr>
            <a:lvl4pPr lvl="3" rtl="0">
              <a:buNone/>
              <a:defRPr sz="1300">
                <a:solidFill>
                  <a:schemeClr val="dk1"/>
                </a:solidFill>
              </a:defRPr>
            </a:lvl4pPr>
            <a:lvl5pPr lvl="4" rtl="0">
              <a:buNone/>
              <a:defRPr sz="1300">
                <a:solidFill>
                  <a:schemeClr val="dk1"/>
                </a:solidFill>
              </a:defRPr>
            </a:lvl5pPr>
            <a:lvl6pPr lvl="5" rtl="0">
              <a:buNone/>
              <a:defRPr sz="1300">
                <a:solidFill>
                  <a:schemeClr val="dk1"/>
                </a:solidFill>
              </a:defRPr>
            </a:lvl6pPr>
            <a:lvl7pPr lvl="6" rtl="0">
              <a:buNone/>
              <a:defRPr sz="1300">
                <a:solidFill>
                  <a:schemeClr val="dk1"/>
                </a:solidFill>
              </a:defRPr>
            </a:lvl7pPr>
            <a:lvl8pPr lvl="7" rtl="0">
              <a:buNone/>
              <a:defRPr sz="1300">
                <a:solidFill>
                  <a:schemeClr val="dk1"/>
                </a:solidFill>
              </a:defRPr>
            </a:lvl8pPr>
            <a:lvl9pPr lvl="8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45" name="Google Shape;145;p21"/>
          <p:cNvSpPr txBox="1"/>
          <p:nvPr>
            <p:ph idx="1" type="body"/>
          </p:nvPr>
        </p:nvSpPr>
        <p:spPr>
          <a:xfrm>
            <a:off x="3887391" y="740572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Google Shape;146;p21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Google Shape;147;p21"/>
          <p:cNvSpPr txBox="1"/>
          <p:nvPr>
            <p:ph idx="10" type="dt"/>
          </p:nvPr>
        </p:nvSpPr>
        <p:spPr>
          <a:xfrm>
            <a:off x="6286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" name="Google Shape;148;p21"/>
          <p:cNvSpPr txBox="1"/>
          <p:nvPr>
            <p:ph idx="11" type="ftr"/>
          </p:nvPr>
        </p:nvSpPr>
        <p:spPr>
          <a:xfrm>
            <a:off x="3028950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Google Shape;149;p21"/>
          <p:cNvSpPr txBox="1"/>
          <p:nvPr>
            <p:ph idx="12" type="sldNum"/>
          </p:nvPr>
        </p:nvSpPr>
        <p:spPr>
          <a:xfrm>
            <a:off x="64579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0" name="Google Shape;150;p21"/>
          <p:cNvSpPr/>
          <p:nvPr/>
        </p:nvSpPr>
        <p:spPr>
          <a:xfrm>
            <a:off x="0" y="4733925"/>
            <a:ext cx="9144000" cy="409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0D645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6286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3/7/2017</a:t>
            </a:r>
            <a:endParaRPr sz="7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7943850" y="4767265"/>
            <a:ext cx="57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astern-Saginaw-ISD_transparent.png" id="153" name="Google Shape;15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15050" y="4741468"/>
            <a:ext cx="1773900" cy="33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Google Shape;154;p21"/>
          <p:cNvCxnSpPr/>
          <p:nvPr/>
        </p:nvCxnSpPr>
        <p:spPr>
          <a:xfrm>
            <a:off x="7943850" y="4799489"/>
            <a:ext cx="0" cy="2739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55" name="Google Shape;155;p21"/>
          <p:cNvSpPr/>
          <p:nvPr/>
        </p:nvSpPr>
        <p:spPr>
          <a:xfrm>
            <a:off x="0" y="4733925"/>
            <a:ext cx="5994600" cy="409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0D645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Birch Run, Bridgeport-Spaulding, Carrollton, Chesaning, Frankenmuth, Freeland, Hemlock, Merrill, Saginaw Public, Saginaw Township, St. Charles, Swan Valley,  and multiple Charter, Private, Parochial Schools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descr="Eastern-Saginaw-ISD_transparent.png" id="156" name="Google Shape;15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15050" y="4741468"/>
            <a:ext cx="1773900" cy="33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1"/>
          <p:cNvCxnSpPr/>
          <p:nvPr/>
        </p:nvCxnSpPr>
        <p:spPr>
          <a:xfrm>
            <a:off x="7943850" y="4799489"/>
            <a:ext cx="0" cy="2739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58" name="Google Shape;158;p21"/>
          <p:cNvSpPr/>
          <p:nvPr/>
        </p:nvSpPr>
        <p:spPr>
          <a:xfrm>
            <a:off x="267274" y="3139000"/>
            <a:ext cx="1311600" cy="1302900"/>
          </a:xfrm>
          <a:prstGeom prst="ellipse">
            <a:avLst/>
          </a:prstGeom>
          <a:solidFill>
            <a:srgbClr val="CDD5D8">
              <a:alpha val="4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0939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1"/>
          <p:cNvSpPr/>
          <p:nvPr/>
        </p:nvSpPr>
        <p:spPr>
          <a:xfrm>
            <a:off x="1006648" y="3790427"/>
            <a:ext cx="763500" cy="764700"/>
          </a:xfrm>
          <a:prstGeom prst="ellipse">
            <a:avLst/>
          </a:prstGeom>
          <a:solidFill>
            <a:srgbClr val="9ABC79">
              <a:alpha val="749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0939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1"/>
          <p:cNvSpPr/>
          <p:nvPr/>
        </p:nvSpPr>
        <p:spPr>
          <a:xfrm>
            <a:off x="135820" y="3269679"/>
            <a:ext cx="1311600" cy="1302900"/>
          </a:xfrm>
          <a:prstGeom prst="ellipse">
            <a:avLst/>
          </a:prstGeom>
          <a:noFill/>
          <a:ln cap="flat" cmpd="sng" w="38100">
            <a:solidFill>
              <a:srgbClr val="1A5B6E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0939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1"/>
          <p:cNvSpPr/>
          <p:nvPr/>
        </p:nvSpPr>
        <p:spPr>
          <a:xfrm>
            <a:off x="8878118" y="612373"/>
            <a:ext cx="168000" cy="166800"/>
          </a:xfrm>
          <a:prstGeom prst="ellipse">
            <a:avLst/>
          </a:prstGeom>
          <a:solidFill>
            <a:srgbClr val="CDD5D8">
              <a:alpha val="49800"/>
            </a:srgbClr>
          </a:soli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70939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1"/>
          <p:cNvSpPr/>
          <p:nvPr/>
        </p:nvSpPr>
        <p:spPr>
          <a:xfrm>
            <a:off x="8454053" y="247239"/>
            <a:ext cx="342300" cy="342900"/>
          </a:xfrm>
          <a:prstGeom prst="ellipse">
            <a:avLst/>
          </a:prstGeom>
          <a:solidFill>
            <a:srgbClr val="9ABC79">
              <a:alpha val="74900"/>
            </a:srgbClr>
          </a:soli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70939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1"/>
          <p:cNvSpPr/>
          <p:nvPr/>
        </p:nvSpPr>
        <p:spPr>
          <a:xfrm>
            <a:off x="8625265" y="93991"/>
            <a:ext cx="420900" cy="417900"/>
          </a:xfrm>
          <a:prstGeom prst="ellipse">
            <a:avLst/>
          </a:prstGeom>
          <a:noFill/>
          <a:ln cap="flat" cmpd="sng" w="38100">
            <a:solidFill>
              <a:srgbClr val="1A5B6E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70939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8068754" y="4805874"/>
            <a:ext cx="57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8325" y="39425"/>
            <a:ext cx="871538" cy="785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68" name="Google Shape;168;p22"/>
          <p:cNvSpPr/>
          <p:nvPr>
            <p:ph idx="2" type="pic"/>
          </p:nvPr>
        </p:nvSpPr>
        <p:spPr>
          <a:xfrm>
            <a:off x="3914128" y="744147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254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508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7747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0287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2827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15367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1803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2057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9" name="Google Shape;169;p22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0" name="Google Shape;170;p22"/>
          <p:cNvSpPr txBox="1"/>
          <p:nvPr>
            <p:ph idx="10" type="dt"/>
          </p:nvPr>
        </p:nvSpPr>
        <p:spPr>
          <a:xfrm>
            <a:off x="6286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1" name="Google Shape;171;p22"/>
          <p:cNvSpPr txBox="1"/>
          <p:nvPr>
            <p:ph idx="11" type="ftr"/>
          </p:nvPr>
        </p:nvSpPr>
        <p:spPr>
          <a:xfrm>
            <a:off x="3028950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2" name="Google Shape;172;p22"/>
          <p:cNvSpPr txBox="1"/>
          <p:nvPr>
            <p:ph idx="12" type="sldNum"/>
          </p:nvPr>
        </p:nvSpPr>
        <p:spPr>
          <a:xfrm>
            <a:off x="64579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3" name="Google Shape;173;p22"/>
          <p:cNvSpPr/>
          <p:nvPr/>
        </p:nvSpPr>
        <p:spPr>
          <a:xfrm>
            <a:off x="0" y="4733925"/>
            <a:ext cx="9144000" cy="409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0D645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2"/>
          <p:cNvSpPr txBox="1"/>
          <p:nvPr/>
        </p:nvSpPr>
        <p:spPr>
          <a:xfrm>
            <a:off x="6286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3/7/2017</a:t>
            </a:r>
            <a:endParaRPr sz="7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7943850" y="4767265"/>
            <a:ext cx="57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astern-Saginaw-ISD_transparent.png" id="176" name="Google Shape;176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15050" y="4741468"/>
            <a:ext cx="1773900" cy="33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p22"/>
          <p:cNvCxnSpPr/>
          <p:nvPr/>
        </p:nvCxnSpPr>
        <p:spPr>
          <a:xfrm>
            <a:off x="7943850" y="4799489"/>
            <a:ext cx="0" cy="2739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78" name="Google Shape;178;p22"/>
          <p:cNvSpPr/>
          <p:nvPr/>
        </p:nvSpPr>
        <p:spPr>
          <a:xfrm>
            <a:off x="0" y="4733925"/>
            <a:ext cx="9144000" cy="409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0D645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Birch Run, Bridgeport-Spaulding, Carrollton, Chesaning, Frankenmuth, Freeland, Hemlock, Merrill, Saginaw Public, Saginaw Township, St. Charles, Swan Valley,  and multiple Charter, Private, Parochial Schools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descr="Eastern-Saginaw-ISD_transparent.png" id="179" name="Google Shape;17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15050" y="4741468"/>
            <a:ext cx="1773900" cy="33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22"/>
          <p:cNvCxnSpPr/>
          <p:nvPr/>
        </p:nvCxnSpPr>
        <p:spPr>
          <a:xfrm>
            <a:off x="7943850" y="4799489"/>
            <a:ext cx="0" cy="2739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81" name="Google Shape;181;p22"/>
          <p:cNvSpPr/>
          <p:nvPr/>
        </p:nvSpPr>
        <p:spPr>
          <a:xfrm>
            <a:off x="8878118" y="612373"/>
            <a:ext cx="168000" cy="166800"/>
          </a:xfrm>
          <a:prstGeom prst="ellipse">
            <a:avLst/>
          </a:prstGeom>
          <a:solidFill>
            <a:srgbClr val="CDD5D8">
              <a:alpha val="49800"/>
            </a:srgbClr>
          </a:soli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70939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2"/>
          <p:cNvSpPr/>
          <p:nvPr/>
        </p:nvSpPr>
        <p:spPr>
          <a:xfrm>
            <a:off x="8454053" y="247239"/>
            <a:ext cx="342300" cy="342900"/>
          </a:xfrm>
          <a:prstGeom prst="ellipse">
            <a:avLst/>
          </a:prstGeom>
          <a:solidFill>
            <a:srgbClr val="9ABC79">
              <a:alpha val="74900"/>
            </a:srgbClr>
          </a:soli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70939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2"/>
          <p:cNvSpPr/>
          <p:nvPr/>
        </p:nvSpPr>
        <p:spPr>
          <a:xfrm>
            <a:off x="8625265" y="93991"/>
            <a:ext cx="420900" cy="417900"/>
          </a:xfrm>
          <a:prstGeom prst="ellipse">
            <a:avLst/>
          </a:prstGeom>
          <a:noFill/>
          <a:ln cap="flat" cmpd="sng" w="38100">
            <a:solidFill>
              <a:srgbClr val="1A5B6E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70939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2"/>
          <p:cNvSpPr/>
          <p:nvPr/>
        </p:nvSpPr>
        <p:spPr>
          <a:xfrm>
            <a:off x="267274" y="3139000"/>
            <a:ext cx="1311600" cy="1302900"/>
          </a:xfrm>
          <a:prstGeom prst="ellipse">
            <a:avLst/>
          </a:prstGeom>
          <a:solidFill>
            <a:srgbClr val="CDD5D8">
              <a:alpha val="4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0939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2"/>
          <p:cNvSpPr/>
          <p:nvPr/>
        </p:nvSpPr>
        <p:spPr>
          <a:xfrm>
            <a:off x="1006648" y="3790427"/>
            <a:ext cx="763500" cy="764700"/>
          </a:xfrm>
          <a:prstGeom prst="ellipse">
            <a:avLst/>
          </a:prstGeom>
          <a:solidFill>
            <a:srgbClr val="9ABC79">
              <a:alpha val="749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0939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2"/>
          <p:cNvSpPr/>
          <p:nvPr/>
        </p:nvSpPr>
        <p:spPr>
          <a:xfrm>
            <a:off x="135820" y="3269679"/>
            <a:ext cx="1311600" cy="1302900"/>
          </a:xfrm>
          <a:prstGeom prst="ellipse">
            <a:avLst/>
          </a:prstGeom>
          <a:noFill/>
          <a:ln cap="flat" cmpd="sng" w="38100">
            <a:solidFill>
              <a:srgbClr val="1A5B6E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0939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2"/>
          <p:cNvSpPr txBox="1"/>
          <p:nvPr/>
        </p:nvSpPr>
        <p:spPr>
          <a:xfrm>
            <a:off x="8068754" y="4805874"/>
            <a:ext cx="57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8325" y="39425"/>
            <a:ext cx="871538" cy="785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/>
          <p:nvPr>
            <p:ph type="title"/>
          </p:nvPr>
        </p:nvSpPr>
        <p:spPr>
          <a:xfrm>
            <a:off x="0" y="-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91" name="Google Shape;191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21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21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21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21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2" name="Google Shape;192;p23"/>
          <p:cNvSpPr txBox="1"/>
          <p:nvPr>
            <p:ph idx="10" type="dt"/>
          </p:nvPr>
        </p:nvSpPr>
        <p:spPr>
          <a:xfrm>
            <a:off x="6286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23"/>
          <p:cNvSpPr txBox="1"/>
          <p:nvPr>
            <p:ph idx="11" type="ftr"/>
          </p:nvPr>
        </p:nvSpPr>
        <p:spPr>
          <a:xfrm>
            <a:off x="3028950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4" name="Google Shape;194;p23"/>
          <p:cNvSpPr txBox="1"/>
          <p:nvPr>
            <p:ph idx="12" type="sldNum"/>
          </p:nvPr>
        </p:nvSpPr>
        <p:spPr>
          <a:xfrm>
            <a:off x="64579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5" name="Google Shape;195;p23"/>
          <p:cNvSpPr/>
          <p:nvPr/>
        </p:nvSpPr>
        <p:spPr>
          <a:xfrm>
            <a:off x="0" y="4733925"/>
            <a:ext cx="9144000" cy="409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0D645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3"/>
          <p:cNvSpPr txBox="1"/>
          <p:nvPr/>
        </p:nvSpPr>
        <p:spPr>
          <a:xfrm>
            <a:off x="6286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3/7/2017</a:t>
            </a:r>
            <a:endParaRPr sz="7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3"/>
          <p:cNvSpPr txBox="1"/>
          <p:nvPr/>
        </p:nvSpPr>
        <p:spPr>
          <a:xfrm>
            <a:off x="7943850" y="4767265"/>
            <a:ext cx="57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astern-Saginaw-ISD_transparent.png" id="198" name="Google Shape;19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15050" y="4741468"/>
            <a:ext cx="1773900" cy="33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9" name="Google Shape;199;p23"/>
          <p:cNvCxnSpPr/>
          <p:nvPr/>
        </p:nvCxnSpPr>
        <p:spPr>
          <a:xfrm>
            <a:off x="7943850" y="4799489"/>
            <a:ext cx="0" cy="2739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00" name="Google Shape;200;p23"/>
          <p:cNvSpPr/>
          <p:nvPr/>
        </p:nvSpPr>
        <p:spPr>
          <a:xfrm>
            <a:off x="0" y="4733925"/>
            <a:ext cx="6060000" cy="409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0D645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Birch Run, Bridgeport-Spaulding, Carrollton, Chesaning, Frankenmuth, Freeland, Hemlock, Merrill, Saginaw Public, Saginaw Township, St. Charles, Swan Valley,  and multiple Charter, Private, Parochial Schools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descr="Eastern-Saginaw-ISD_transparent.png" id="201" name="Google Shape;201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15050" y="4741468"/>
            <a:ext cx="1773900" cy="33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" name="Google Shape;202;p23"/>
          <p:cNvCxnSpPr/>
          <p:nvPr/>
        </p:nvCxnSpPr>
        <p:spPr>
          <a:xfrm>
            <a:off x="7943850" y="4799489"/>
            <a:ext cx="0" cy="2739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03" name="Google Shape;203;p23"/>
          <p:cNvSpPr txBox="1"/>
          <p:nvPr/>
        </p:nvSpPr>
        <p:spPr>
          <a:xfrm>
            <a:off x="8068754" y="4805874"/>
            <a:ext cx="57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7688" y="69438"/>
            <a:ext cx="621506" cy="564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 txBox="1"/>
          <p:nvPr>
            <p:ph type="title"/>
          </p:nvPr>
        </p:nvSpPr>
        <p:spPr>
          <a:xfrm rot="5400000">
            <a:off x="5350052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07" name="Google Shape;207;p24"/>
          <p:cNvSpPr txBox="1"/>
          <p:nvPr>
            <p:ph idx="1" type="body"/>
          </p:nvPr>
        </p:nvSpPr>
        <p:spPr>
          <a:xfrm rot="5400000">
            <a:off x="1349477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21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21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21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21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8" name="Google Shape;208;p24"/>
          <p:cNvSpPr txBox="1"/>
          <p:nvPr>
            <p:ph idx="10" type="dt"/>
          </p:nvPr>
        </p:nvSpPr>
        <p:spPr>
          <a:xfrm>
            <a:off x="6286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9" name="Google Shape;209;p24"/>
          <p:cNvSpPr txBox="1"/>
          <p:nvPr>
            <p:ph idx="11" type="ftr"/>
          </p:nvPr>
        </p:nvSpPr>
        <p:spPr>
          <a:xfrm>
            <a:off x="3028950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0" name="Google Shape;210;p24"/>
          <p:cNvSpPr txBox="1"/>
          <p:nvPr>
            <p:ph idx="12" type="sldNum"/>
          </p:nvPr>
        </p:nvSpPr>
        <p:spPr>
          <a:xfrm>
            <a:off x="64579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1" name="Google Shape;211;p24"/>
          <p:cNvSpPr/>
          <p:nvPr/>
        </p:nvSpPr>
        <p:spPr>
          <a:xfrm>
            <a:off x="0" y="4733925"/>
            <a:ext cx="9144000" cy="409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0D645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4"/>
          <p:cNvSpPr txBox="1"/>
          <p:nvPr/>
        </p:nvSpPr>
        <p:spPr>
          <a:xfrm>
            <a:off x="6286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3/7/2017</a:t>
            </a:r>
            <a:endParaRPr sz="7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4"/>
          <p:cNvSpPr txBox="1"/>
          <p:nvPr/>
        </p:nvSpPr>
        <p:spPr>
          <a:xfrm>
            <a:off x="7943850" y="4767265"/>
            <a:ext cx="57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astern-Saginaw-ISD_transparent.png" id="214" name="Google Shape;21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15050" y="4741468"/>
            <a:ext cx="1773900" cy="33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24"/>
          <p:cNvCxnSpPr/>
          <p:nvPr/>
        </p:nvCxnSpPr>
        <p:spPr>
          <a:xfrm>
            <a:off x="7943850" y="4799489"/>
            <a:ext cx="0" cy="2739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16" name="Google Shape;216;p24"/>
          <p:cNvSpPr/>
          <p:nvPr/>
        </p:nvSpPr>
        <p:spPr>
          <a:xfrm>
            <a:off x="0" y="4733925"/>
            <a:ext cx="6060000" cy="409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0D645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Birch Run, Bridgeport-Spaulding, Carrollton, Chesaning, Frankenmuth, Freeland, Hemlock, Merrill, Saginaw Public, Saginaw Township, St. Charles, Swan Valley,  and multiple Charter, Private, Parochial Schools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217" name="Google Shape;217;p24"/>
          <p:cNvSpPr txBox="1"/>
          <p:nvPr/>
        </p:nvSpPr>
        <p:spPr>
          <a:xfrm>
            <a:off x="7943850" y="4767265"/>
            <a:ext cx="57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astern-Saginaw-ISD_transparent.png" id="218" name="Google Shape;218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15050" y="4741468"/>
            <a:ext cx="1773900" cy="33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9" name="Google Shape;219;p24"/>
          <p:cNvCxnSpPr/>
          <p:nvPr/>
        </p:nvCxnSpPr>
        <p:spPr>
          <a:xfrm>
            <a:off x="7943850" y="4799489"/>
            <a:ext cx="0" cy="2739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20" name="Google Shape;220;p24"/>
          <p:cNvSpPr txBox="1"/>
          <p:nvPr/>
        </p:nvSpPr>
        <p:spPr>
          <a:xfrm>
            <a:off x="8068754" y="4805874"/>
            <a:ext cx="57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8325" y="39425"/>
            <a:ext cx="871538" cy="785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"/>
          <p:cNvSpPr/>
          <p:nvPr/>
        </p:nvSpPr>
        <p:spPr>
          <a:xfrm>
            <a:off x="0" y="4691575"/>
            <a:ext cx="9144000" cy="4611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112E37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rgbClr val="0D645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5"/>
          <p:cNvSpPr txBox="1"/>
          <p:nvPr>
            <p:ph type="title"/>
          </p:nvPr>
        </p:nvSpPr>
        <p:spPr>
          <a:xfrm>
            <a:off x="0" y="0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25" name="Google Shape;225;p25"/>
          <p:cNvSpPr txBox="1"/>
          <p:nvPr>
            <p:ph idx="1" type="body"/>
          </p:nvPr>
        </p:nvSpPr>
        <p:spPr>
          <a:xfrm>
            <a:off x="134850" y="574637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⃞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●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21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21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21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21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26" name="Google Shape;226;p25"/>
          <p:cNvCxnSpPr/>
          <p:nvPr/>
        </p:nvCxnSpPr>
        <p:spPr>
          <a:xfrm>
            <a:off x="8293801" y="4756238"/>
            <a:ext cx="2100" cy="282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Eastern-Saginaw-ISD_transparent.png" id="227" name="Google Shape;22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63575" y="4756218"/>
            <a:ext cx="1773900" cy="33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25"/>
          <p:cNvCxnSpPr/>
          <p:nvPr/>
        </p:nvCxnSpPr>
        <p:spPr>
          <a:xfrm>
            <a:off x="8294850" y="4682164"/>
            <a:ext cx="0" cy="2739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29" name="Google Shape;229;p25"/>
          <p:cNvSpPr txBox="1"/>
          <p:nvPr/>
        </p:nvSpPr>
        <p:spPr>
          <a:xfrm>
            <a:off x="0" y="4653225"/>
            <a:ext cx="60330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Birch Run, Bridgeport-Spaulding, Carrollton, Chesaning, Frankenmuth, Freeland, Hemlock, Merrill, 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Saginaw Public, Saginaw Township, St. Charles, Swan Valley,  and multiple Charter, Private, Parochial Schools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0" name="Google Shape;23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4">
            <a:off x="8449100" y="2"/>
            <a:ext cx="459431" cy="38529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5"/>
          <p:cNvSpPr txBox="1"/>
          <p:nvPr>
            <p:ph idx="12" type="sldNum"/>
          </p:nvPr>
        </p:nvSpPr>
        <p:spPr>
          <a:xfrm>
            <a:off x="8325134" y="4700901"/>
            <a:ext cx="548700" cy="393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buNone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buNone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buNone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buNone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buNone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buNone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buNone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buNone/>
              <a:defRPr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_1">
  <p:cSld name="SECTION_HEADER_1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3" name="Google Shape;233;p26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4" name="Google Shape;234;p26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35" name="Google Shape;235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0" y="-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36525" y="829269"/>
            <a:ext cx="7886700" cy="3263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fadeDir="5400012" kx="0" rotWithShape="0" algn="bl" stPos="0" sy="-100000" ky="0"/>
          </a:effectLst>
        </p:spPr>
        <p:txBody>
          <a:bodyPr anchorCtr="0" anchor="t" bIns="68575" lIns="68575" spcFirstLastPara="1" rIns="68575" wrap="square" tIns="68575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21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21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21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21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mc:AlternateContent>
    <mc:Choice Requires="p14">
      <p:transition spd="slow" p14:dur="42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hyperlink" Target="https://selectivecase.org/" TargetMode="External"/><Relationship Id="rId10" Type="http://schemas.openxmlformats.org/officeDocument/2006/relationships/hyperlink" Target="https://www.simmonsadvantage.com/workforce-development" TargetMode="External"/><Relationship Id="rId13" Type="http://schemas.openxmlformats.org/officeDocument/2006/relationships/image" Target="../media/image10.png"/><Relationship Id="rId12" Type="http://schemas.openxmlformats.org/officeDocument/2006/relationships/hyperlink" Target="https://docs.google.com/presentation/d/1uamcM5HPFd24TM59YycFutA3Lr9KFfSjlr2-i9rvEAA/edit?usp=sharing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thearc.org/" TargetMode="External"/><Relationship Id="rId4" Type="http://schemas.openxmlformats.org/officeDocument/2006/relationships/hyperlink" Target="https://babha.org/" TargetMode="External"/><Relationship Id="rId9" Type="http://schemas.openxmlformats.org/officeDocument/2006/relationships/hyperlink" Target="https://www.goodwillsemi.org/services/employment-training-services/" TargetMode="External"/><Relationship Id="rId15" Type="http://schemas.openxmlformats.org/officeDocument/2006/relationships/image" Target="../media/image7.png"/><Relationship Id="rId14" Type="http://schemas.openxmlformats.org/officeDocument/2006/relationships/image" Target="../media/image8.png"/><Relationship Id="rId5" Type="http://schemas.openxmlformats.org/officeDocument/2006/relationships/hyperlink" Target="https://www.cmhcm.org/" TargetMode="External"/><Relationship Id="rId6" Type="http://schemas.openxmlformats.org/officeDocument/2006/relationships/hyperlink" Target="https://www.sccmha.org/" TargetMode="External"/><Relationship Id="rId7" Type="http://schemas.openxmlformats.org/officeDocument/2006/relationships/hyperlink" Target="https://www.dnmm.org/" TargetMode="External"/><Relationship Id="rId8" Type="http://schemas.openxmlformats.org/officeDocument/2006/relationships/hyperlink" Target="https://www.arnoldcenter.org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hyperlink" Target="https://docs.google.com/spreadsheets/d/1spzeLIA1xZw_ZLiuWzQOrkqIMwbcwV3D-pHRDLctYEA/edit?usp=sharing" TargetMode="External"/><Relationship Id="rId10" Type="http://schemas.openxmlformats.org/officeDocument/2006/relationships/image" Target="../media/image7.png"/><Relationship Id="rId13" Type="http://schemas.openxmlformats.org/officeDocument/2006/relationships/hyperlink" Target="https://docs.google.com/forms/d/e/1FAIpQLScbTmp61FAT1Ldu8hzLhv6GzupiUg7piepiFIb7xt78cViq8Q/viewform" TargetMode="External"/><Relationship Id="rId12" Type="http://schemas.openxmlformats.org/officeDocument/2006/relationships/hyperlink" Target="https://docs.google.com/presentation/d/1FlrT5f-waI7u9wwfBFTh3vDkzA15RWy2cbhxRjMd-WU/edit?usp=sharingZE0z0MoYkx2rc6ekZWTyJOqxwwbYKU_cZO3GjJE/edit?usp=sharing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7f0a.edulnk.com/e/s5dmv/F87onL?__$u__&amp;nk=NjU5NmM1NjUzNGNkOTkyZDc5YTE0MDBlLGtlbnRqQGJhaXNkLm5ldDo6OnFxMmxmYmZ6YWNjeXJiZ3o." TargetMode="External"/><Relationship Id="rId4" Type="http://schemas.openxmlformats.org/officeDocument/2006/relationships/hyperlink" Target="https://docs.google.com/forms/d/e/1FAIpQLSdzObJ5cbMN4LFlRynrSqyFYZL6ehhKZ_XgnHWJBFeiUxto6Q/viewform?usp=sf_link" TargetMode="External"/><Relationship Id="rId9" Type="http://schemas.openxmlformats.org/officeDocument/2006/relationships/image" Target="../media/image8.png"/><Relationship Id="rId5" Type="http://schemas.openxmlformats.org/officeDocument/2006/relationships/hyperlink" Target="https://docs.google.com/spreadsheets/d/1s8uUlRMCbZVP_8pAAbd-Ipm0J4PsYCKVxdwXlo1uAFI/edit?usp=sharing" TargetMode="External"/><Relationship Id="rId6" Type="http://schemas.openxmlformats.org/officeDocument/2006/relationships/hyperlink" Target="https://docs.google.com/document/d/1j3suhzn8GmFoLZFL_LUP8nUnx0dEZ2pUppo6wJk62jE/edit?usp=sharing" TargetMode="External"/><Relationship Id="rId7" Type="http://schemas.openxmlformats.org/officeDocument/2006/relationships/hyperlink" Target="https://docs.google.com/spreadsheets/d/1rpAOfx3Kytu6bn1vbVhkRMic1yVW_KbLXCXXOPMlVu4/edit?usp=sharing" TargetMode="External"/><Relationship Id="rId8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cs.google.com/document/d/1lw7EyC9zr-tzM7xQ7Md_d1pbixWaF29GXrQT5LIEjYw/edit?usp=sharing" TargetMode="External"/><Relationship Id="rId4" Type="http://schemas.openxmlformats.org/officeDocument/2006/relationships/hyperlink" Target="https://drive.google.com/file/d/1PbjM6ydJCpQ68bE7BuSkKzxxmUW--DLz/view?usp=sharing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7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jcoston@midlandesa.org" TargetMode="External"/><Relationship Id="rId4" Type="http://schemas.openxmlformats.org/officeDocument/2006/relationships/hyperlink" Target="mailto:kentj@baisd.net" TargetMode="External"/><Relationship Id="rId5" Type="http://schemas.openxmlformats.org/officeDocument/2006/relationships/hyperlink" Target="mailto:mwheatcr@sisd.cc" TargetMode="External"/><Relationship Id="rId6" Type="http://schemas.openxmlformats.org/officeDocument/2006/relationships/image" Target="../media/image10.png"/><Relationship Id="rId7" Type="http://schemas.openxmlformats.org/officeDocument/2006/relationships/image" Target="../media/image8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7"/>
          <p:cNvSpPr txBox="1"/>
          <p:nvPr>
            <p:ph type="ctrTitle"/>
          </p:nvPr>
        </p:nvSpPr>
        <p:spPr>
          <a:xfrm>
            <a:off x="311708" y="308550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/>
              <a:t>Cultivate School &amp; Agency Collaborations</a:t>
            </a:r>
            <a:endParaRPr sz="6000"/>
          </a:p>
        </p:txBody>
      </p:sp>
      <p:sp>
        <p:nvSpPr>
          <p:cNvPr id="241" name="Google Shape;241;p27"/>
          <p:cNvSpPr txBox="1"/>
          <p:nvPr>
            <p:ph idx="1" type="subTitle"/>
          </p:nvPr>
        </p:nvSpPr>
        <p:spPr>
          <a:xfrm>
            <a:off x="421225" y="2412950"/>
            <a:ext cx="8520600" cy="188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Jennifer Coston, Supervisor for the Midland County ESA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Mitch Wheatcraft, Assistant Principal &amp; Transition Coordinator for the Saginaw ISD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Jenille Kent, Transition Coach for the Bay Arenac ISD</a:t>
            </a:r>
            <a:endParaRPr sz="1400"/>
          </a:p>
        </p:txBody>
      </p:sp>
      <p:grpSp>
        <p:nvGrpSpPr>
          <p:cNvPr id="242" name="Google Shape;242;p27"/>
          <p:cNvGrpSpPr/>
          <p:nvPr/>
        </p:nvGrpSpPr>
        <p:grpSpPr>
          <a:xfrm>
            <a:off x="144048" y="3756526"/>
            <a:ext cx="8948904" cy="1350026"/>
            <a:chOff x="144048" y="3756526"/>
            <a:chExt cx="8948904" cy="1350026"/>
          </a:xfrm>
        </p:grpSpPr>
        <p:pic>
          <p:nvPicPr>
            <p:cNvPr id="243" name="Google Shape;243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31050" y="4101600"/>
              <a:ext cx="887651" cy="9532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742926" y="3756526"/>
              <a:ext cx="1350026" cy="13500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2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44048" y="3886075"/>
              <a:ext cx="851650" cy="11687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8"/>
          <p:cNvSpPr txBox="1"/>
          <p:nvPr>
            <p:ph type="title"/>
          </p:nvPr>
        </p:nvSpPr>
        <p:spPr>
          <a:xfrm>
            <a:off x="311700" y="223325"/>
            <a:ext cx="8520600" cy="6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20"/>
              <a:t>Agenda</a:t>
            </a:r>
            <a:endParaRPr sz="3620"/>
          </a:p>
        </p:txBody>
      </p:sp>
      <p:sp>
        <p:nvSpPr>
          <p:cNvPr id="251" name="Google Shape;251;p28"/>
          <p:cNvSpPr txBox="1"/>
          <p:nvPr>
            <p:ph idx="1" type="body"/>
          </p:nvPr>
        </p:nvSpPr>
        <p:spPr>
          <a:xfrm>
            <a:off x="147800" y="997675"/>
            <a:ext cx="8875500" cy="36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★"/>
            </a:pPr>
            <a:r>
              <a:rPr lang="en" sz="1600">
                <a:solidFill>
                  <a:schemeClr val="dk1"/>
                </a:solidFill>
              </a:rPr>
              <a:t>Agency overview - Arc, CMH, Disability Network, MRS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★"/>
            </a:pPr>
            <a:r>
              <a:rPr lang="en" sz="1600">
                <a:solidFill>
                  <a:schemeClr val="dk1"/>
                </a:solidFill>
              </a:rPr>
              <a:t>Identification of student’s agency needs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★"/>
            </a:pPr>
            <a:r>
              <a:rPr lang="en" sz="1600">
                <a:solidFill>
                  <a:schemeClr val="dk1"/>
                </a:solidFill>
              </a:rPr>
              <a:t>How to build relationships and capacity across adjacent ISD’s in regards to program and service implementation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★"/>
            </a:pPr>
            <a:r>
              <a:rPr lang="en" sz="1600">
                <a:solidFill>
                  <a:schemeClr val="dk1"/>
                </a:solidFill>
              </a:rPr>
              <a:t>Action Item List - What is your plan of action when you return to the classroom or office?</a:t>
            </a:r>
            <a:endParaRPr sz="1600"/>
          </a:p>
        </p:txBody>
      </p:sp>
      <p:grpSp>
        <p:nvGrpSpPr>
          <p:cNvPr id="252" name="Google Shape;252;p28"/>
          <p:cNvGrpSpPr/>
          <p:nvPr/>
        </p:nvGrpSpPr>
        <p:grpSpPr>
          <a:xfrm>
            <a:off x="144048" y="3756526"/>
            <a:ext cx="8948904" cy="1350026"/>
            <a:chOff x="144048" y="3756526"/>
            <a:chExt cx="8948904" cy="1350026"/>
          </a:xfrm>
        </p:grpSpPr>
        <p:pic>
          <p:nvPicPr>
            <p:cNvPr id="253" name="Google Shape;253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31050" y="4101600"/>
              <a:ext cx="887651" cy="9532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742926" y="3756526"/>
              <a:ext cx="1350026" cy="13500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Google Shape;255;p2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44048" y="3886075"/>
              <a:ext cx="851650" cy="11687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9"/>
          <p:cNvSpPr txBox="1"/>
          <p:nvPr>
            <p:ph type="title"/>
          </p:nvPr>
        </p:nvSpPr>
        <p:spPr>
          <a:xfrm>
            <a:off x="358200" y="827675"/>
            <a:ext cx="8520600" cy="67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Poll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1" name="Google Shape;261;p29"/>
          <p:cNvGrpSpPr/>
          <p:nvPr/>
        </p:nvGrpSpPr>
        <p:grpSpPr>
          <a:xfrm>
            <a:off x="144048" y="3756526"/>
            <a:ext cx="8948904" cy="1350026"/>
            <a:chOff x="144048" y="3756526"/>
            <a:chExt cx="8948904" cy="1350026"/>
          </a:xfrm>
        </p:grpSpPr>
        <p:pic>
          <p:nvPicPr>
            <p:cNvPr id="262" name="Google Shape;262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31050" y="4101600"/>
              <a:ext cx="887651" cy="9532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742926" y="3756526"/>
              <a:ext cx="1350026" cy="13500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2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44048" y="3886075"/>
              <a:ext cx="851650" cy="11687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5" name="Google Shape;265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85050" y="827675"/>
            <a:ext cx="3066900" cy="30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0"/>
          <p:cNvSpPr txBox="1"/>
          <p:nvPr>
            <p:ph type="title"/>
          </p:nvPr>
        </p:nvSpPr>
        <p:spPr>
          <a:xfrm>
            <a:off x="311700" y="127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2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" sz="2700"/>
              <a:t>Agency Overview </a:t>
            </a:r>
            <a:endParaRPr sz="2700"/>
          </a:p>
        </p:txBody>
      </p:sp>
      <p:sp>
        <p:nvSpPr>
          <p:cNvPr id="271" name="Google Shape;271;p30"/>
          <p:cNvSpPr txBox="1"/>
          <p:nvPr>
            <p:ph idx="1" type="body"/>
          </p:nvPr>
        </p:nvSpPr>
        <p:spPr>
          <a:xfrm>
            <a:off x="311700" y="699950"/>
            <a:ext cx="8520600" cy="39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How do agencies tie into school/student needs </a:t>
            </a:r>
            <a:endParaRPr sz="3500"/>
          </a:p>
          <a:p>
            <a:pPr indent="-286543" lvl="1" marL="9144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○"/>
            </a:pPr>
            <a:r>
              <a:rPr lang="en" sz="3650" u="sng">
                <a:solidFill>
                  <a:schemeClr val="hlink"/>
                </a:solidFill>
                <a:hlinkClick r:id="rId3"/>
              </a:rPr>
              <a:t>Arc</a:t>
            </a:r>
            <a:endParaRPr sz="3650"/>
          </a:p>
          <a:p>
            <a:pPr indent="-286543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3650"/>
              <a:t>Community Mental Health</a:t>
            </a:r>
            <a:endParaRPr sz="3650"/>
          </a:p>
          <a:p>
            <a:pPr indent="-286543" lvl="2" marL="1371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3650" u="sng">
                <a:solidFill>
                  <a:schemeClr val="hlink"/>
                </a:solidFill>
                <a:hlinkClick r:id="rId4"/>
              </a:rPr>
              <a:t>Bay-Arenac Behavioral Health</a:t>
            </a:r>
            <a:endParaRPr sz="3650"/>
          </a:p>
          <a:p>
            <a:pPr indent="-286543" lvl="2" marL="1371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3650" u="sng">
                <a:solidFill>
                  <a:schemeClr val="hlink"/>
                </a:solidFill>
                <a:hlinkClick r:id="rId5"/>
              </a:rPr>
              <a:t>Central Michigan</a:t>
            </a:r>
            <a:endParaRPr sz="3650"/>
          </a:p>
          <a:p>
            <a:pPr indent="-286543" lvl="2" marL="1371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3650" u="sng">
                <a:solidFill>
                  <a:schemeClr val="hlink"/>
                </a:solidFill>
                <a:hlinkClick r:id="rId6"/>
              </a:rPr>
              <a:t>Saginaw County</a:t>
            </a:r>
            <a:endParaRPr sz="3650"/>
          </a:p>
          <a:p>
            <a:pPr indent="-286543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3650" u="sng">
                <a:solidFill>
                  <a:schemeClr val="hlink"/>
                </a:solidFill>
                <a:hlinkClick r:id="rId7"/>
              </a:rPr>
              <a:t>Disability Network</a:t>
            </a:r>
            <a:endParaRPr sz="3650"/>
          </a:p>
          <a:p>
            <a:pPr indent="-286543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3650"/>
              <a:t>Michigan Rehabilitation Services</a:t>
            </a:r>
            <a:endParaRPr sz="3650"/>
          </a:p>
          <a:p>
            <a:pPr indent="-286543" lvl="2" marL="1371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3650"/>
              <a:t>Vendors:</a:t>
            </a:r>
            <a:endParaRPr sz="3650"/>
          </a:p>
          <a:p>
            <a:pPr indent="-286543" lvl="3" marL="18288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650"/>
              <a:t>Do-All</a:t>
            </a:r>
            <a:endParaRPr sz="3650"/>
          </a:p>
          <a:p>
            <a:pPr indent="-286543" lvl="3" marL="18288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650"/>
              <a:t>New Dimensions</a:t>
            </a:r>
            <a:endParaRPr sz="3650"/>
          </a:p>
          <a:p>
            <a:pPr indent="-286543" lvl="3" marL="18288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650" u="sng">
                <a:solidFill>
                  <a:schemeClr val="hlink"/>
                </a:solidFill>
                <a:hlinkClick r:id="rId8"/>
              </a:rPr>
              <a:t>Arnold Center</a:t>
            </a:r>
            <a:endParaRPr sz="3650"/>
          </a:p>
          <a:p>
            <a:pPr indent="-286543" lvl="3" marL="18288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650" u="sng">
                <a:solidFill>
                  <a:schemeClr val="hlink"/>
                </a:solidFill>
                <a:hlinkClick r:id="rId9"/>
              </a:rPr>
              <a:t>Goodwill</a:t>
            </a:r>
            <a:endParaRPr sz="3650"/>
          </a:p>
          <a:p>
            <a:pPr indent="-286543" lvl="3" marL="18288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650" u="sng">
                <a:solidFill>
                  <a:schemeClr val="hlink"/>
                </a:solidFill>
                <a:hlinkClick r:id="rId10"/>
              </a:rPr>
              <a:t>Simmons Advantage</a:t>
            </a:r>
            <a:endParaRPr sz="3650"/>
          </a:p>
          <a:p>
            <a:pPr indent="-286543" lvl="3" marL="18288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650" u="sng">
                <a:solidFill>
                  <a:schemeClr val="hlink"/>
                </a:solidFill>
                <a:hlinkClick r:id="rId11"/>
              </a:rPr>
              <a:t>Selective Case Management</a:t>
            </a:r>
            <a:endParaRPr sz="3650"/>
          </a:p>
          <a:p>
            <a:pPr indent="-286543" lvl="3" marL="18288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650" u="sng">
                <a:solidFill>
                  <a:schemeClr val="hlink"/>
                </a:solidFill>
                <a:hlinkClick r:id="rId12"/>
              </a:rPr>
              <a:t>Saginaw ISD STW</a:t>
            </a:r>
            <a:endParaRPr sz="3650"/>
          </a:p>
        </p:txBody>
      </p:sp>
      <p:grpSp>
        <p:nvGrpSpPr>
          <p:cNvPr id="272" name="Google Shape;272;p30"/>
          <p:cNvGrpSpPr/>
          <p:nvPr/>
        </p:nvGrpSpPr>
        <p:grpSpPr>
          <a:xfrm>
            <a:off x="144048" y="3756526"/>
            <a:ext cx="8948904" cy="1350026"/>
            <a:chOff x="144048" y="3756526"/>
            <a:chExt cx="8948904" cy="1350026"/>
          </a:xfrm>
        </p:grpSpPr>
        <p:pic>
          <p:nvPicPr>
            <p:cNvPr id="273" name="Google Shape;273;p30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4131050" y="4101600"/>
              <a:ext cx="887651" cy="9532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4" name="Google Shape;274;p30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7742926" y="3756526"/>
              <a:ext cx="1350026" cy="13500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30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144048" y="3886075"/>
              <a:ext cx="851650" cy="11687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1"/>
          <p:cNvSpPr txBox="1"/>
          <p:nvPr>
            <p:ph type="title"/>
          </p:nvPr>
        </p:nvSpPr>
        <p:spPr>
          <a:xfrm>
            <a:off x="344000" y="210956"/>
            <a:ext cx="4080300" cy="683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MRS/VR Process</a:t>
            </a:r>
            <a:endParaRPr/>
          </a:p>
        </p:txBody>
      </p:sp>
      <p:sp>
        <p:nvSpPr>
          <p:cNvPr id="281" name="Google Shape;281;p31"/>
          <p:cNvSpPr txBox="1"/>
          <p:nvPr>
            <p:ph idx="1" type="body"/>
          </p:nvPr>
        </p:nvSpPr>
        <p:spPr>
          <a:xfrm>
            <a:off x="133950" y="753450"/>
            <a:ext cx="8880600" cy="38778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2" name="Google Shape;2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950" y="753450"/>
            <a:ext cx="8880601" cy="3877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2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"/>
              <a:t>Identification of Student’s Agency Needs</a:t>
            </a:r>
            <a:endParaRPr/>
          </a:p>
        </p:txBody>
      </p:sp>
      <p:sp>
        <p:nvSpPr>
          <p:cNvPr id="288" name="Google Shape;288;p32"/>
          <p:cNvSpPr txBox="1"/>
          <p:nvPr>
            <p:ph idx="1" type="body"/>
          </p:nvPr>
        </p:nvSpPr>
        <p:spPr>
          <a:xfrm>
            <a:off x="311700" y="11928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Bay &amp; Saginaw - Mapping Process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Midland - IEP team decision</a:t>
            </a:r>
            <a:endParaRPr/>
          </a:p>
        </p:txBody>
      </p:sp>
      <p:sp>
        <p:nvSpPr>
          <p:cNvPr id="289" name="Google Shape;289;p32"/>
          <p:cNvSpPr txBox="1"/>
          <p:nvPr/>
        </p:nvSpPr>
        <p:spPr>
          <a:xfrm>
            <a:off x="5073450" y="1192813"/>
            <a:ext cx="3618000" cy="13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See the </a:t>
            </a:r>
            <a:r>
              <a:rPr b="1" lang="en" sz="10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attached PowerPoint</a:t>
            </a:r>
            <a:r>
              <a:rPr lang="en" sz="1000">
                <a:solidFill>
                  <a:schemeClr val="dk1"/>
                </a:solidFill>
              </a:rPr>
              <a:t> for an overview of the Student Mapping process.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Bay-Arenac Transition Request Link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Scheduling Document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hlink"/>
                </a:solidFill>
                <a:hlinkClick r:id="rId6"/>
              </a:rPr>
              <a:t>Parent Letter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hlink"/>
                </a:solidFill>
                <a:hlinkClick r:id="rId7"/>
              </a:rPr>
              <a:t>BAISD Mapping Sheet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</a:endParaRPr>
          </a:p>
        </p:txBody>
      </p:sp>
      <p:grpSp>
        <p:nvGrpSpPr>
          <p:cNvPr id="290" name="Google Shape;290;p32"/>
          <p:cNvGrpSpPr/>
          <p:nvPr/>
        </p:nvGrpSpPr>
        <p:grpSpPr>
          <a:xfrm>
            <a:off x="144048" y="3756526"/>
            <a:ext cx="8948904" cy="1350026"/>
            <a:chOff x="144048" y="3756526"/>
            <a:chExt cx="8948904" cy="1350026"/>
          </a:xfrm>
        </p:grpSpPr>
        <p:pic>
          <p:nvPicPr>
            <p:cNvPr id="291" name="Google Shape;291;p3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131050" y="4101600"/>
              <a:ext cx="887651" cy="9532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2" name="Google Shape;292;p3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7742926" y="3756526"/>
              <a:ext cx="1350026" cy="13500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32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44048" y="3886075"/>
              <a:ext cx="851650" cy="11687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4" name="Google Shape;294;p32"/>
          <p:cNvSpPr txBox="1"/>
          <p:nvPr/>
        </p:nvSpPr>
        <p:spPr>
          <a:xfrm>
            <a:off x="5184300" y="3085300"/>
            <a:ext cx="3396300" cy="8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11"/>
              </a:rPr>
              <a:t>Saginaw ISD Mapping Sheet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12"/>
              </a:rPr>
              <a:t>Mapping Process</a:t>
            </a:r>
            <a:br>
              <a:rPr lang="en">
                <a:solidFill>
                  <a:schemeClr val="dk2"/>
                </a:solidFill>
              </a:rPr>
            </a:br>
            <a:r>
              <a:rPr lang="en" u="sng">
                <a:solidFill>
                  <a:schemeClr val="hlink"/>
                </a:solidFill>
                <a:hlinkClick r:id="rId13"/>
              </a:rPr>
              <a:t>STW Referral Sheet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3"/>
          <p:cNvSpPr txBox="1"/>
          <p:nvPr>
            <p:ph type="title"/>
          </p:nvPr>
        </p:nvSpPr>
        <p:spPr>
          <a:xfrm>
            <a:off x="311700" y="127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2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" sz="2700"/>
              <a:t>How to Build Relationships &amp; Capacity </a:t>
            </a:r>
            <a:endParaRPr sz="2700"/>
          </a:p>
        </p:txBody>
      </p:sp>
      <p:sp>
        <p:nvSpPr>
          <p:cNvPr id="300" name="Google Shape;300;p33"/>
          <p:cNvSpPr txBox="1"/>
          <p:nvPr>
            <p:ph idx="1" type="body"/>
          </p:nvPr>
        </p:nvSpPr>
        <p:spPr>
          <a:xfrm>
            <a:off x="144050" y="746400"/>
            <a:ext cx="8688300" cy="38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50"/>
              <a:t>Our current Tri-County Collaboration</a:t>
            </a:r>
            <a:endParaRPr b="1" sz="2150"/>
          </a:p>
          <a:p>
            <a:pPr indent="-30003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★"/>
            </a:pPr>
            <a:r>
              <a:rPr lang="en"/>
              <a:t>Tri-County Teachers </a:t>
            </a:r>
            <a:r>
              <a:rPr lang="en"/>
              <a:t> </a:t>
            </a:r>
            <a:endParaRPr>
              <a:highlight>
                <a:srgbClr val="FFFF00"/>
              </a:highlight>
            </a:endParaRPr>
          </a:p>
          <a:p>
            <a:pPr indent="-284162" lvl="1" marL="914400" rtl="0" algn="l">
              <a:spcBef>
                <a:spcPts val="0"/>
              </a:spcBef>
              <a:spcAft>
                <a:spcPts val="0"/>
              </a:spcAft>
              <a:buSzPct val="127272"/>
              <a:buChar char="○"/>
            </a:pPr>
            <a:r>
              <a:rPr lang="en" sz="1100">
                <a:solidFill>
                  <a:srgbClr val="111111"/>
                </a:solidFill>
              </a:rPr>
              <a:t>A collaboration between Saginaw ISD, Midland County ESA and BAISD has created an opportunity for special education teachers to spend a day together. The goal of this day is for these educators to collaborate and share content and programming being implemented in their respective districts.</a:t>
            </a:r>
            <a:r>
              <a:rPr lang="en" sz="1800"/>
              <a:t> </a:t>
            </a:r>
            <a:endParaRPr sz="1800"/>
          </a:p>
          <a:p>
            <a:pPr indent="-28416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October Agenda Link</a:t>
            </a:r>
            <a:endParaRPr/>
          </a:p>
          <a:p>
            <a:pPr indent="-284162" lvl="1" marL="914400" rtl="0" algn="l">
              <a:spcBef>
                <a:spcPts val="0"/>
              </a:spcBef>
              <a:spcAft>
                <a:spcPts val="0"/>
              </a:spcAft>
              <a:buSzPct val="77777"/>
              <a:buChar char="○"/>
            </a:pPr>
            <a:r>
              <a:rPr lang="en" sz="18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Flier</a:t>
            </a:r>
            <a:r>
              <a:rPr lang="en" sz="1800"/>
              <a:t>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0003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★"/>
            </a:pPr>
            <a:r>
              <a:rPr lang="en"/>
              <a:t>Tri-County Transition Coordinators &amp; Department Heads of Local Partnering Agencies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Focus:</a:t>
            </a:r>
            <a:endParaRPr/>
          </a:p>
          <a:p>
            <a:pPr indent="-284162" lvl="1" marL="914400" rtl="0" algn="l">
              <a:spcBef>
                <a:spcPts val="120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Needs per county - summer programs, resource ideas, areas of concern, staff issues, referrals for work experience</a:t>
            </a:r>
            <a:endParaRPr/>
          </a:p>
          <a:p>
            <a:pPr indent="-28416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How to get information into the hands of students, families, and school teams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Goal: Students transitioning from school to adulthood</a:t>
            </a:r>
            <a:endParaRPr/>
          </a:p>
          <a:p>
            <a:pPr indent="-284162" lvl="2" marL="1371600" rtl="0" algn="l">
              <a:spcBef>
                <a:spcPts val="120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Connected to community agencies</a:t>
            </a:r>
            <a:endParaRPr/>
          </a:p>
          <a:p>
            <a:pPr indent="-284162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Leading productive adult lives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/>
          </a:p>
        </p:txBody>
      </p:sp>
      <p:grpSp>
        <p:nvGrpSpPr>
          <p:cNvPr id="301" name="Google Shape;301;p33"/>
          <p:cNvGrpSpPr/>
          <p:nvPr/>
        </p:nvGrpSpPr>
        <p:grpSpPr>
          <a:xfrm>
            <a:off x="144048" y="3756526"/>
            <a:ext cx="8948904" cy="1350026"/>
            <a:chOff x="144048" y="3756526"/>
            <a:chExt cx="8948904" cy="1350026"/>
          </a:xfrm>
        </p:grpSpPr>
        <p:pic>
          <p:nvPicPr>
            <p:cNvPr id="302" name="Google Shape;302;p3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131050" y="4101600"/>
              <a:ext cx="887651" cy="9532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p3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742926" y="3756526"/>
              <a:ext cx="1350026" cy="13500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p3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44048" y="3886075"/>
              <a:ext cx="851650" cy="11687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4"/>
          <p:cNvSpPr txBox="1"/>
          <p:nvPr>
            <p:ph type="title"/>
          </p:nvPr>
        </p:nvSpPr>
        <p:spPr>
          <a:xfrm>
            <a:off x="311700" y="1071575"/>
            <a:ext cx="8520600" cy="243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Action Time: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lang="en" sz="3550"/>
              <a:t>What is your plan of action when you return to the classroom or office?</a:t>
            </a:r>
            <a:endParaRPr sz="35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0" name="Google Shape;310;p34"/>
          <p:cNvGrpSpPr/>
          <p:nvPr/>
        </p:nvGrpSpPr>
        <p:grpSpPr>
          <a:xfrm>
            <a:off x="144048" y="3756526"/>
            <a:ext cx="8948904" cy="1350026"/>
            <a:chOff x="144048" y="3756526"/>
            <a:chExt cx="8948904" cy="1350026"/>
          </a:xfrm>
        </p:grpSpPr>
        <p:pic>
          <p:nvPicPr>
            <p:cNvPr id="311" name="Google Shape;311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31050" y="4101600"/>
              <a:ext cx="887651" cy="9532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2" name="Google Shape;312;p3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742926" y="3756526"/>
              <a:ext cx="1350026" cy="13500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p3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44048" y="3886075"/>
              <a:ext cx="851650" cy="11687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5"/>
          <p:cNvSpPr txBox="1"/>
          <p:nvPr>
            <p:ph type="title"/>
          </p:nvPr>
        </p:nvSpPr>
        <p:spPr>
          <a:xfrm>
            <a:off x="311700" y="1071575"/>
            <a:ext cx="5568600" cy="243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Information: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77"/>
              <a:t>Jennie Coston  </a:t>
            </a:r>
            <a:r>
              <a:rPr lang="en" sz="2377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jcoston@midlandesa.org</a:t>
            </a:r>
            <a:r>
              <a:rPr lang="en" sz="2377"/>
              <a:t>   </a:t>
            </a:r>
            <a:endParaRPr sz="2377"/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77"/>
              <a:t>989-631-5890 ext. 2140</a:t>
            </a:r>
            <a:endParaRPr sz="2377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Jenille Kent   </a:t>
            </a:r>
            <a:r>
              <a:rPr lang="en" sz="23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kentj@baisd.net</a:t>
            </a:r>
            <a:r>
              <a:rPr lang="en" sz="2300">
                <a:solidFill>
                  <a:srgbClr val="0000FF"/>
                </a:solidFill>
              </a:rPr>
              <a:t> </a:t>
            </a:r>
            <a:r>
              <a:rPr lang="en" sz="2300"/>
              <a:t>  </a:t>
            </a:r>
            <a:endParaRPr sz="2300"/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   </a:t>
            </a:r>
            <a:r>
              <a:rPr lang="en" sz="2300"/>
              <a:t>989-686-4410 ext. 3130</a:t>
            </a:r>
            <a:endParaRPr sz="2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Mitch Wheatcraft   </a:t>
            </a:r>
            <a:r>
              <a:rPr lang="en" sz="2300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mwheatcr@sisd.cc</a:t>
            </a:r>
            <a:r>
              <a:rPr lang="en" sz="2300">
                <a:solidFill>
                  <a:srgbClr val="0000FF"/>
                </a:solidFill>
              </a:rPr>
              <a:t> </a:t>
            </a:r>
            <a:r>
              <a:rPr lang="en" sz="2300"/>
              <a:t>  </a:t>
            </a:r>
            <a:endParaRPr sz="2300"/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     989-399-7400</a:t>
            </a:r>
            <a:endParaRPr sz="35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9" name="Google Shape;319;p35"/>
          <p:cNvGrpSpPr/>
          <p:nvPr/>
        </p:nvGrpSpPr>
        <p:grpSpPr>
          <a:xfrm>
            <a:off x="144048" y="3756526"/>
            <a:ext cx="8948904" cy="1350026"/>
            <a:chOff x="144048" y="3756526"/>
            <a:chExt cx="8948904" cy="1350026"/>
          </a:xfrm>
        </p:grpSpPr>
        <p:pic>
          <p:nvPicPr>
            <p:cNvPr id="320" name="Google Shape;320;p3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131050" y="4101600"/>
              <a:ext cx="887651" cy="9532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1" name="Google Shape;321;p3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742926" y="3756526"/>
              <a:ext cx="1350026" cy="13500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" name="Google Shape;322;p3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44048" y="3886075"/>
              <a:ext cx="851650" cy="11687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SD1">
  <a:themeElements>
    <a:clrScheme name="SISD 1">
      <a:dk1>
        <a:srgbClr val="000000"/>
      </a:dk1>
      <a:lt1>
        <a:srgbClr val="FFFFFF"/>
      </a:lt1>
      <a:dk2>
        <a:srgbClr val="1A5B6E"/>
      </a:dk2>
      <a:lt2>
        <a:srgbClr val="CDD5D8"/>
      </a:lt2>
      <a:accent1>
        <a:srgbClr val="138A7B"/>
      </a:accent1>
      <a:accent2>
        <a:srgbClr val="92BD68"/>
      </a:accent2>
      <a:accent3>
        <a:srgbClr val="1A5B6E"/>
      </a:accent3>
      <a:accent4>
        <a:srgbClr val="70939D"/>
      </a:accent4>
      <a:accent5>
        <a:srgbClr val="BBBBBB"/>
      </a:accent5>
      <a:accent6>
        <a:srgbClr val="CDD5D8"/>
      </a:accent6>
      <a:hlink>
        <a:srgbClr val="138A7B"/>
      </a:hlink>
      <a:folHlink>
        <a:srgbClr val="FF993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