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9" r:id="rId3"/>
  </p:sldMasterIdLst>
  <p:notesMasterIdLst>
    <p:notesMasterId r:id="rId28"/>
  </p:notesMasterIdLst>
  <p:sldIdLst>
    <p:sldId id="275" r:id="rId4"/>
    <p:sldId id="511" r:id="rId5"/>
    <p:sldId id="528" r:id="rId6"/>
    <p:sldId id="536" r:id="rId7"/>
    <p:sldId id="514" r:id="rId8"/>
    <p:sldId id="530" r:id="rId9"/>
    <p:sldId id="531" r:id="rId10"/>
    <p:sldId id="537" r:id="rId11"/>
    <p:sldId id="541" r:id="rId12"/>
    <p:sldId id="557" r:id="rId13"/>
    <p:sldId id="550" r:id="rId14"/>
    <p:sldId id="547" r:id="rId15"/>
    <p:sldId id="548" r:id="rId16"/>
    <p:sldId id="549" r:id="rId17"/>
    <p:sldId id="556" r:id="rId18"/>
    <p:sldId id="559" r:id="rId19"/>
    <p:sldId id="560" r:id="rId20"/>
    <p:sldId id="553" r:id="rId21"/>
    <p:sldId id="558" r:id="rId22"/>
    <p:sldId id="561" r:id="rId23"/>
    <p:sldId id="554" r:id="rId24"/>
    <p:sldId id="533" r:id="rId25"/>
    <p:sldId id="555" r:id="rId26"/>
    <p:sldId id="5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858735-CCBA-BB49-DB5C-3B112DBFE0EC}" name="Jereme VandenHeuvel" initials="JV" userId="8zLlgDiYSHJ5gu+CznG69pStoB5sjRA+7Yf18pmN/d8=" providerId="None"/>
  <p188:author id="{88A6248F-22D8-6023-E295-990B10D439F1}" name="Shannon McVoy" initials="SM" userId="Shannon McVoy" providerId="None"/>
  <p188:author id="{C46963D1-DB5A-C7C1-193B-DE227E9757E3}" name="Duke, Samantha (LEO)" initials="SD" userId="S::DukeS3@michigan.gov::f4f2d6fa-0b02-43da-9fbb-04dd5c1f2d84" providerId="AD"/>
  <p188:author id="{D4A058FF-F272-8132-6F7B-CE59BB68EC3D}" name="Rebecca Flatt" initials="RF" userId="iCge62PrNVbwsat5+/s/hJALCy+HTRkaGqdRzGJtmZ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E75FA-0128-41F7-AC3B-A2AFE61D51D7}" v="34" dt="2024-02-01T13:55:03.440"/>
    <p1510:client id="{16DB57A3-8ABD-4B9B-8545-FC5997342091}" v="327" dt="2024-01-31T13:48:41.735"/>
    <p1510:client id="{343BCA75-C6E7-4950-B324-F25AC272A7A7}" v="3" dt="2024-02-01T19:42:51.197"/>
    <p1510:client id="{4B2F50F8-88F1-46A1-ADE5-209FF41EA65C}" v="12" dt="2024-02-01T14:11:13.274"/>
    <p1510:client id="{6A8EDE4E-98F1-4C61-9126-2A5948F46CEC}" v="65" dt="2024-02-01T13:51:36.744"/>
    <p1510:client id="{7380A688-B60A-40BD-A468-34BE0C34AAC4}" v="40" dt="2024-02-01T13:39:29.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2" d="100"/>
          <a:sy n="22" d="100"/>
        </p:scale>
        <p:origin x="360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506CD-B243-40D3-A5E3-0D29C48013EB}"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52A3B-2DC4-4E7F-94FA-61C76596F188}" type="slidenum">
              <a:rPr lang="en-US" smtClean="0"/>
              <a:t>‹#›</a:t>
            </a:fld>
            <a:endParaRPr lang="en-US"/>
          </a:p>
        </p:txBody>
      </p:sp>
    </p:spTree>
    <p:extLst>
      <p:ext uri="{BB962C8B-B14F-4D97-AF65-F5344CB8AC3E}">
        <p14:creationId xmlns:p14="http://schemas.microsoft.com/office/powerpoint/2010/main" val="301397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rsa.ed.gov/about/states" TargetMode="External"/><Relationship Id="rId3" Type="http://schemas.openxmlformats.org/officeDocument/2006/relationships/hyperlink" Target="https://rsa.ed.gov/about/programs/vocational-rehabilitation-state-grants" TargetMode="External"/><Relationship Id="rId7" Type="http://schemas.openxmlformats.org/officeDocument/2006/relationships/hyperlink" Target="https://www.blind.msstate.edu/sites/www.blind.msstate.edu/files/2020-06/Does-VR-Agency-Structure-Matter.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rehabworks.org/about/history.html#:~:text=Walter%20Reed%201919-,1920,disabilities%20are%20eligible%20for%20services." TargetMode="External"/><Relationship Id="rId5" Type="http://schemas.openxmlformats.org/officeDocument/2006/relationships/hyperlink" Target="https://rsa.ed.gov/about/programs/independent-living-services-for-older-individuals-who-are-blind" TargetMode="External"/><Relationship Id="rId4" Type="http://schemas.openxmlformats.org/officeDocument/2006/relationships/hyperlink" Target="https://rsa.ed.gov/about/programs/supported-employment-services-for-individuals-with-the-most-significant-disabiliti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A8C8C53-E4F1-428D-9683-D7C50023CF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03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FE84-E200-2B35-2600-E1F686F50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D4CB3-019A-40C2-8274-0DF3D90C2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ED6A5-9564-8F44-613F-9A44BC988A11}"/>
              </a:ext>
            </a:extLst>
          </p:cNvPr>
          <p:cNvSpPr>
            <a:spLocks noGrp="1"/>
          </p:cNvSpPr>
          <p:nvPr>
            <p:ph type="body" idx="1"/>
          </p:nvPr>
        </p:nvSpPr>
        <p:spPr/>
        <p:txBody>
          <a:bodyPr/>
          <a:lstStyle/>
          <a:p>
            <a:r>
              <a:rPr lang="en-US"/>
              <a:t>Jereme WEST Region Slides</a:t>
            </a:r>
          </a:p>
          <a:p>
            <a:r>
              <a:rPr lang="en-US"/>
              <a:t>West Region highlights and programs </a:t>
            </a:r>
          </a:p>
          <a:p>
            <a:endParaRPr lang="en-US"/>
          </a:p>
          <a:p>
            <a:endParaRPr lang="en-US"/>
          </a:p>
        </p:txBody>
      </p:sp>
      <p:sp>
        <p:nvSpPr>
          <p:cNvPr id="4" name="Slide Number Placeholder 3">
            <a:extLst>
              <a:ext uri="{FF2B5EF4-FFF2-40B4-BE49-F238E27FC236}">
                <a16:creationId xmlns:a16="http://schemas.microsoft.com/office/drawing/2014/main" id="{0AB29FEA-725A-AEAF-C5A0-EA39F378E44D}"/>
              </a:ext>
            </a:extLst>
          </p:cNvPr>
          <p:cNvSpPr>
            <a:spLocks noGrp="1"/>
          </p:cNvSpPr>
          <p:nvPr>
            <p:ph type="sldNum" sz="quarter" idx="5"/>
          </p:nvPr>
        </p:nvSpPr>
        <p:spPr/>
        <p:txBody>
          <a:bodyPr/>
          <a:lstStyle/>
          <a:p>
            <a:fld id="{89052A3B-2DC4-4E7F-94FA-61C76596F188}" type="slidenum">
              <a:rPr lang="en-US" smtClean="0"/>
              <a:t>10</a:t>
            </a:fld>
            <a:endParaRPr lang="en-US"/>
          </a:p>
        </p:txBody>
      </p:sp>
    </p:spTree>
    <p:extLst>
      <p:ext uri="{BB962C8B-B14F-4D97-AF65-F5344CB8AC3E}">
        <p14:creationId xmlns:p14="http://schemas.microsoft.com/office/powerpoint/2010/main" val="66454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Sam</a:t>
            </a:r>
          </a:p>
        </p:txBody>
      </p:sp>
      <p:sp>
        <p:nvSpPr>
          <p:cNvPr id="4" name="Slide Number Placeholder 3"/>
          <p:cNvSpPr>
            <a:spLocks noGrp="1"/>
          </p:cNvSpPr>
          <p:nvPr>
            <p:ph type="sldNum" sz="quarter" idx="5"/>
          </p:nvPr>
        </p:nvSpPr>
        <p:spPr/>
        <p:txBody>
          <a:bodyPr/>
          <a:lstStyle/>
          <a:p>
            <a:fld id="{89052A3B-2DC4-4E7F-94FA-61C76596F188}" type="slidenum">
              <a:rPr lang="en-US" smtClean="0"/>
              <a:t>11</a:t>
            </a:fld>
            <a:endParaRPr lang="en-US"/>
          </a:p>
        </p:txBody>
      </p:sp>
    </p:spTree>
    <p:extLst>
      <p:ext uri="{BB962C8B-B14F-4D97-AF65-F5344CB8AC3E}">
        <p14:creationId xmlns:p14="http://schemas.microsoft.com/office/powerpoint/2010/main" val="132715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Becca</a:t>
            </a:r>
          </a:p>
        </p:txBody>
      </p:sp>
      <p:sp>
        <p:nvSpPr>
          <p:cNvPr id="4" name="Slide Number Placeholder 3"/>
          <p:cNvSpPr>
            <a:spLocks noGrp="1"/>
          </p:cNvSpPr>
          <p:nvPr>
            <p:ph type="sldNum" sz="quarter" idx="5"/>
          </p:nvPr>
        </p:nvSpPr>
        <p:spPr/>
        <p:txBody>
          <a:bodyPr/>
          <a:lstStyle/>
          <a:p>
            <a:fld id="{89052A3B-2DC4-4E7F-94FA-61C76596F188}" type="slidenum">
              <a:rPr lang="en-US" smtClean="0"/>
              <a:t>12</a:t>
            </a:fld>
            <a:endParaRPr lang="en-US"/>
          </a:p>
        </p:txBody>
      </p:sp>
    </p:spTree>
    <p:extLst>
      <p:ext uri="{BB962C8B-B14F-4D97-AF65-F5344CB8AC3E}">
        <p14:creationId xmlns:p14="http://schemas.microsoft.com/office/powerpoint/2010/main" val="50058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Becca</a:t>
            </a:r>
          </a:p>
        </p:txBody>
      </p:sp>
      <p:sp>
        <p:nvSpPr>
          <p:cNvPr id="4" name="Slide Number Placeholder 3"/>
          <p:cNvSpPr>
            <a:spLocks noGrp="1"/>
          </p:cNvSpPr>
          <p:nvPr>
            <p:ph type="sldNum" sz="quarter" idx="5"/>
          </p:nvPr>
        </p:nvSpPr>
        <p:spPr/>
        <p:txBody>
          <a:bodyPr/>
          <a:lstStyle/>
          <a:p>
            <a:fld id="{89052A3B-2DC4-4E7F-94FA-61C76596F188}" type="slidenum">
              <a:rPr lang="en-US" smtClean="0"/>
              <a:t>13</a:t>
            </a:fld>
            <a:endParaRPr lang="en-US"/>
          </a:p>
        </p:txBody>
      </p:sp>
    </p:spTree>
    <p:extLst>
      <p:ext uri="{BB962C8B-B14F-4D97-AF65-F5344CB8AC3E}">
        <p14:creationId xmlns:p14="http://schemas.microsoft.com/office/powerpoint/2010/main" val="125180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Becca</a:t>
            </a:r>
          </a:p>
          <a:p>
            <a:endParaRPr lang="en-US"/>
          </a:p>
        </p:txBody>
      </p:sp>
      <p:sp>
        <p:nvSpPr>
          <p:cNvPr id="4" name="Slide Number Placeholder 3"/>
          <p:cNvSpPr>
            <a:spLocks noGrp="1"/>
          </p:cNvSpPr>
          <p:nvPr>
            <p:ph type="sldNum" sz="quarter" idx="5"/>
          </p:nvPr>
        </p:nvSpPr>
        <p:spPr/>
        <p:txBody>
          <a:bodyPr/>
          <a:lstStyle/>
          <a:p>
            <a:fld id="{89052A3B-2DC4-4E7F-94FA-61C76596F188}" type="slidenum">
              <a:rPr lang="en-US" smtClean="0"/>
              <a:t>14</a:t>
            </a:fld>
            <a:endParaRPr lang="en-US"/>
          </a:p>
        </p:txBody>
      </p:sp>
    </p:spTree>
    <p:extLst>
      <p:ext uri="{BB962C8B-B14F-4D97-AF65-F5344CB8AC3E}">
        <p14:creationId xmlns:p14="http://schemas.microsoft.com/office/powerpoint/2010/main" val="424409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Shannon</a:t>
            </a:r>
          </a:p>
        </p:txBody>
      </p:sp>
      <p:sp>
        <p:nvSpPr>
          <p:cNvPr id="4" name="Slide Number Placeholder 3"/>
          <p:cNvSpPr>
            <a:spLocks noGrp="1"/>
          </p:cNvSpPr>
          <p:nvPr>
            <p:ph type="sldNum" sz="quarter" idx="5"/>
          </p:nvPr>
        </p:nvSpPr>
        <p:spPr/>
        <p:txBody>
          <a:bodyPr/>
          <a:lstStyle/>
          <a:p>
            <a:fld id="{89052A3B-2DC4-4E7F-94FA-61C76596F188}" type="slidenum">
              <a:rPr lang="en-US" smtClean="0"/>
              <a:t>15</a:t>
            </a:fld>
            <a:endParaRPr lang="en-US"/>
          </a:p>
        </p:txBody>
      </p:sp>
    </p:spTree>
    <p:extLst>
      <p:ext uri="{BB962C8B-B14F-4D97-AF65-F5344CB8AC3E}">
        <p14:creationId xmlns:p14="http://schemas.microsoft.com/office/powerpoint/2010/main" val="380763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Shannon</a:t>
            </a:r>
          </a:p>
        </p:txBody>
      </p:sp>
      <p:sp>
        <p:nvSpPr>
          <p:cNvPr id="4" name="Slide Number Placeholder 3"/>
          <p:cNvSpPr>
            <a:spLocks noGrp="1"/>
          </p:cNvSpPr>
          <p:nvPr>
            <p:ph type="sldNum" sz="quarter" idx="5"/>
          </p:nvPr>
        </p:nvSpPr>
        <p:spPr/>
        <p:txBody>
          <a:bodyPr/>
          <a:lstStyle/>
          <a:p>
            <a:fld id="{89052A3B-2DC4-4E7F-94FA-61C76596F188}" type="slidenum">
              <a:rPr lang="en-US" smtClean="0"/>
              <a:t>16</a:t>
            </a:fld>
            <a:endParaRPr lang="en-US"/>
          </a:p>
        </p:txBody>
      </p:sp>
    </p:spTree>
    <p:extLst>
      <p:ext uri="{BB962C8B-B14F-4D97-AF65-F5344CB8AC3E}">
        <p14:creationId xmlns:p14="http://schemas.microsoft.com/office/powerpoint/2010/main" val="177963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Shannon</a:t>
            </a:r>
          </a:p>
        </p:txBody>
      </p:sp>
      <p:sp>
        <p:nvSpPr>
          <p:cNvPr id="4" name="Slide Number Placeholder 3"/>
          <p:cNvSpPr>
            <a:spLocks noGrp="1"/>
          </p:cNvSpPr>
          <p:nvPr>
            <p:ph type="sldNum" sz="quarter" idx="5"/>
          </p:nvPr>
        </p:nvSpPr>
        <p:spPr/>
        <p:txBody>
          <a:bodyPr/>
          <a:lstStyle/>
          <a:p>
            <a:fld id="{89052A3B-2DC4-4E7F-94FA-61C76596F188}" type="slidenum">
              <a:rPr lang="en-US" smtClean="0"/>
              <a:t>17</a:t>
            </a:fld>
            <a:endParaRPr lang="en-US"/>
          </a:p>
        </p:txBody>
      </p:sp>
    </p:spTree>
    <p:extLst>
      <p:ext uri="{BB962C8B-B14F-4D97-AF65-F5344CB8AC3E}">
        <p14:creationId xmlns:p14="http://schemas.microsoft.com/office/powerpoint/2010/main" val="374695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Jereme</a:t>
            </a:r>
          </a:p>
          <a:p>
            <a:r>
              <a:rPr lang="en-US" dirty="0"/>
              <a:t>WEST REGION ICTAs SOWs/collaboration </a:t>
            </a:r>
            <a:endParaRPr lang="en-US" dirty="0">
              <a:cs typeface="Calibri"/>
            </a:endParaRPr>
          </a:p>
          <a:p>
            <a:endParaRPr lang="en-US" dirty="0"/>
          </a:p>
          <a:p>
            <a:r>
              <a:rPr lang="en-US" sz="1200" dirty="0">
                <a:solidFill>
                  <a:schemeClr val="dk1"/>
                </a:solidFill>
                <a:latin typeface="Calibri"/>
                <a:ea typeface="Calibri"/>
                <a:cs typeface="Calibri"/>
                <a:sym typeface="Calibri"/>
              </a:rPr>
              <a:t>So you will want to think about how education and VR currently work together in the coordination of transition-related goals and objectives in the IEP and IPE; and how services between the two are aligned. This will help to reduce duplication and strengthen coordinated service delivery to assist the student in successfully achieving their post-secondary goals</a:t>
            </a:r>
          </a:p>
          <a:p>
            <a:endParaRPr lang="en-US" sz="1200" dirty="0">
              <a:solidFill>
                <a:schemeClr val="dk1"/>
              </a:solidFill>
              <a:latin typeface="Calibri"/>
              <a:ea typeface="Calibri"/>
              <a:cs typeface="Calibri"/>
              <a:sym typeface="Calibri"/>
            </a:endParaRPr>
          </a:p>
          <a:p>
            <a:r>
              <a:rPr lang="en-US" sz="1200" b="1" dirty="0">
                <a:solidFill>
                  <a:schemeClr val="dk1"/>
                </a:solidFill>
                <a:latin typeface="Calibri"/>
                <a:ea typeface="Calibri"/>
                <a:cs typeface="Calibri"/>
                <a:sym typeface="Calibri"/>
              </a:rPr>
              <a:t>How do we do this?  We have different vocabulary, different history, different rules/regulations/etc.!  However, hopefully, you are seeing through this presentation that our goal is the same!  Positive post secondary outcomes – vocational and independent living.   A Student engaged within the community! </a:t>
            </a:r>
          </a:p>
        </p:txBody>
      </p:sp>
      <p:sp>
        <p:nvSpPr>
          <p:cNvPr id="4" name="Slide Number Placeholder 3"/>
          <p:cNvSpPr>
            <a:spLocks noGrp="1"/>
          </p:cNvSpPr>
          <p:nvPr>
            <p:ph type="sldNum" sz="quarter" idx="5"/>
          </p:nvPr>
        </p:nvSpPr>
        <p:spPr/>
        <p:txBody>
          <a:bodyPr/>
          <a:lstStyle/>
          <a:p>
            <a:fld id="{89052A3B-2DC4-4E7F-94FA-61C76596F188}" type="slidenum">
              <a:rPr lang="en-US" smtClean="0"/>
              <a:t>18</a:t>
            </a:fld>
            <a:endParaRPr lang="en-US"/>
          </a:p>
        </p:txBody>
      </p:sp>
    </p:spTree>
    <p:extLst>
      <p:ext uri="{BB962C8B-B14F-4D97-AF65-F5344CB8AC3E}">
        <p14:creationId xmlns:p14="http://schemas.microsoft.com/office/powerpoint/2010/main" val="934612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Jereme: </a:t>
            </a:r>
          </a:p>
          <a:p>
            <a:r>
              <a:rPr lang="en-US" dirty="0"/>
              <a:t>Tools to facilitate partnership and collaboration.   -   2 tools that go hand in hand are ICTAs and Statement of Works.   The Statement of Work (SOW) partnerships we currently have in motion are meant to help facilitate service delivery and identify gaps in services.  We partner with our local Centers for Independent Livings (CILS) to help map all the transition resources available within school districts.  The mapping is multipurpose:  1) it helps identify resources that are already being offered within the school districts for transition students so that services can be accessed for our students who are blind / visually impaired.  2) It helps us identify where gaps exist in services and potential opportunities for innovate planning.  </a:t>
            </a:r>
            <a:endParaRPr lang="en-US" dirty="0">
              <a:cs typeface="Calibri"/>
            </a:endParaRPr>
          </a:p>
          <a:p>
            <a:endParaRPr lang="en-US" dirty="0"/>
          </a:p>
          <a:p>
            <a:r>
              <a:rPr lang="en-US" dirty="0"/>
              <a:t>The </a:t>
            </a:r>
            <a:r>
              <a:rPr lang="en-US" b="1" dirty="0"/>
              <a:t>ICTAs </a:t>
            </a:r>
            <a:r>
              <a:rPr lang="en-US" dirty="0"/>
              <a:t>are established with ISDs and are designed to provide innovative solutions to problems and gaps in services.  The ICTAs can only occur between public agencies (i.e. school districts) and involve cash transactions.  They include a local fund source and must demonstrate direct benefit to students.  Services provided through ICTAs must not be customary or typical of services that each agency must already be providing.  The ICTA leverages 27% non-federal share match with 73% of Federal Funds for the program.   Examples of areas with ICTAS include Ottawa County ISD, Macomb County ISD, and Ingham County ISD.  Our goal is to develop more ICTAs around the State of Michigan. </a:t>
            </a:r>
          </a:p>
        </p:txBody>
      </p:sp>
      <p:sp>
        <p:nvSpPr>
          <p:cNvPr id="4" name="Slide Number Placeholder 3"/>
          <p:cNvSpPr>
            <a:spLocks noGrp="1"/>
          </p:cNvSpPr>
          <p:nvPr>
            <p:ph type="sldNum" sz="quarter" idx="5"/>
          </p:nvPr>
        </p:nvSpPr>
        <p:spPr/>
        <p:txBody>
          <a:bodyPr/>
          <a:lstStyle/>
          <a:p>
            <a:fld id="{89052A3B-2DC4-4E7F-94FA-61C76596F188}" type="slidenum">
              <a:rPr lang="en-US" smtClean="0"/>
              <a:t>19</a:t>
            </a:fld>
            <a:endParaRPr lang="en-US"/>
          </a:p>
        </p:txBody>
      </p:sp>
    </p:spTree>
    <p:extLst>
      <p:ext uri="{BB962C8B-B14F-4D97-AF65-F5344CB8AC3E}">
        <p14:creationId xmlns:p14="http://schemas.microsoft.com/office/powerpoint/2010/main" val="391163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t>All introduce self</a:t>
            </a:r>
            <a:endParaRPr lang="en-US" dirty="0"/>
          </a:p>
        </p:txBody>
      </p:sp>
    </p:spTree>
    <p:extLst>
      <p:ext uri="{BB962C8B-B14F-4D97-AF65-F5344CB8AC3E}">
        <p14:creationId xmlns:p14="http://schemas.microsoft.com/office/powerpoint/2010/main" val="1530000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Jereme: </a:t>
            </a:r>
            <a:endParaRPr lang="en-US"/>
          </a:p>
          <a:p>
            <a:r>
              <a:rPr lang="en-US" dirty="0"/>
              <a:t>In terms of pre- employment transition services – since these services must be provided by VR in collaboration with education, mapping is a crucial step.  Not just in ensuring that all students have access to these services, but that we can identify what exists so we are not duplicating or supplanting services.  </a:t>
            </a:r>
          </a:p>
          <a:p>
            <a:r>
              <a:rPr lang="en-US" dirty="0"/>
              <a:t>This is a simple worksheet or tool that identifies the five required pre-</a:t>
            </a:r>
            <a:r>
              <a:rPr lang="en-US" dirty="0" err="1"/>
              <a:t>ets</a:t>
            </a:r>
            <a:r>
              <a:rPr lang="en-US" dirty="0"/>
              <a:t> services and example activities so that staff can identify whether or not these activities are being done or provided by the LEA and when (what grade </a:t>
            </a:r>
            <a:r>
              <a:rPr lang="en-US" dirty="0" err="1"/>
              <a:t>etc</a:t>
            </a:r>
            <a:r>
              <a:rPr lang="en-US" dirty="0"/>
              <a:t>) </a:t>
            </a:r>
            <a:endParaRPr lang="en-US" dirty="0">
              <a:ea typeface="Calibri"/>
              <a:cs typeface="Calibri"/>
            </a:endParaRPr>
          </a:p>
          <a:p>
            <a:r>
              <a:rPr lang="en-US" dirty="0"/>
              <a:t>Doing this on at least an annual basis can help identify where gaps in services are and what services are most needed vs those already being provided. In some cases VR and the LEA may be jointly providing different pieces or activities within that service.  In other cases one entity or the other may be providing that service solely.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052A3B-2DC4-4E7F-94FA-61C76596F188}" type="slidenum">
              <a:rPr lang="en-US" smtClean="0"/>
              <a:t>20</a:t>
            </a:fld>
            <a:endParaRPr lang="en-US"/>
          </a:p>
        </p:txBody>
      </p:sp>
    </p:spTree>
    <p:extLst>
      <p:ext uri="{BB962C8B-B14F-4D97-AF65-F5344CB8AC3E}">
        <p14:creationId xmlns:p14="http://schemas.microsoft.com/office/powerpoint/2010/main" val="69620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Partnership Opportunities </a:t>
            </a:r>
            <a:r>
              <a:rPr lang="en-US" dirty="0"/>
              <a:t>are limited only be our own creativity!   State, regional and local partners must work together.  An example of working together in West Michigan is BSBP partnership with Disability Advocates of Kent County (CIL) for the Statement of Work leading towards a high-quality resource mapping project.  Once the mapping is complete, BSBP and the local school districts will outline what services will be provided by the school and what are available through BSBP.  An outcome will undoubtedly be that there are gaps in services between both due to barriers.  This is where an ICTA arrangement is being established between the local ISD and BSBP in order to develop innovative and unique services to address the unmet needs of students who are blind / visually impaired in the area.  The services will be provided and coordination documented and measured.  Ultimately, our hope is to demonstrate that the services made a difference in the post school outcomes of the students served!  </a:t>
            </a:r>
          </a:p>
          <a:p>
            <a:endParaRPr lang="en-US" dirty="0"/>
          </a:p>
          <a:p>
            <a:endParaRPr lang="en-US" dirty="0"/>
          </a:p>
        </p:txBody>
      </p:sp>
      <p:sp>
        <p:nvSpPr>
          <p:cNvPr id="4" name="Slide Number Placeholder 3"/>
          <p:cNvSpPr>
            <a:spLocks noGrp="1"/>
          </p:cNvSpPr>
          <p:nvPr>
            <p:ph type="sldNum" sz="quarter" idx="5"/>
          </p:nvPr>
        </p:nvSpPr>
        <p:spPr/>
        <p:txBody>
          <a:bodyPr/>
          <a:lstStyle/>
          <a:p>
            <a:fld id="{89052A3B-2DC4-4E7F-94FA-61C76596F188}" type="slidenum">
              <a:rPr lang="en-US" smtClean="0"/>
              <a:t>21</a:t>
            </a:fld>
            <a:endParaRPr lang="en-US"/>
          </a:p>
        </p:txBody>
      </p:sp>
    </p:spTree>
    <p:extLst>
      <p:ext uri="{BB962C8B-B14F-4D97-AF65-F5344CB8AC3E}">
        <p14:creationId xmlns:p14="http://schemas.microsoft.com/office/powerpoint/2010/main" val="2552353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Search your local office via the website link. </a:t>
            </a:r>
          </a:p>
          <a:p>
            <a:endParaRPr lang="en-US" dirty="0"/>
          </a:p>
        </p:txBody>
      </p:sp>
      <p:sp>
        <p:nvSpPr>
          <p:cNvPr id="4" name="Slide Number Placeholder 3"/>
          <p:cNvSpPr>
            <a:spLocks noGrp="1"/>
          </p:cNvSpPr>
          <p:nvPr>
            <p:ph type="sldNum" sz="quarter" idx="5"/>
          </p:nvPr>
        </p:nvSpPr>
        <p:spPr/>
        <p:txBody>
          <a:bodyPr/>
          <a:lstStyle/>
          <a:p>
            <a:fld id="{D9742913-6E3E-48B2-B235-17AB65A5BF58}" type="slidenum">
              <a:rPr lang="en-US" smtClean="0"/>
              <a:t>22</a:t>
            </a:fld>
            <a:endParaRPr lang="en-US"/>
          </a:p>
        </p:txBody>
      </p:sp>
    </p:spTree>
    <p:extLst>
      <p:ext uri="{BB962C8B-B14F-4D97-AF65-F5344CB8AC3E}">
        <p14:creationId xmlns:p14="http://schemas.microsoft.com/office/powerpoint/2010/main" val="1061825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 slide </a:t>
            </a:r>
          </a:p>
        </p:txBody>
      </p:sp>
      <p:sp>
        <p:nvSpPr>
          <p:cNvPr id="4" name="Slide Number Placeholder 3"/>
          <p:cNvSpPr>
            <a:spLocks noGrp="1"/>
          </p:cNvSpPr>
          <p:nvPr>
            <p:ph type="sldNum" sz="quarter" idx="5"/>
          </p:nvPr>
        </p:nvSpPr>
        <p:spPr/>
        <p:txBody>
          <a:bodyPr/>
          <a:lstStyle/>
          <a:p>
            <a:fld id="{89052A3B-2DC4-4E7F-94FA-61C76596F188}" type="slidenum">
              <a:rPr lang="en-US" smtClean="0"/>
              <a:t>23</a:t>
            </a:fld>
            <a:endParaRPr lang="en-US"/>
          </a:p>
        </p:txBody>
      </p:sp>
    </p:spTree>
    <p:extLst>
      <p:ext uri="{BB962C8B-B14F-4D97-AF65-F5344CB8AC3E}">
        <p14:creationId xmlns:p14="http://schemas.microsoft.com/office/powerpoint/2010/main" val="180453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defRPr/>
            </a:pPr>
            <a:r>
              <a:rPr lang="en-US" dirty="0"/>
              <a:t>Sam:</a:t>
            </a:r>
          </a:p>
          <a:p>
            <a:pPr algn="just">
              <a:lnSpc>
                <a:spcPct val="107000"/>
              </a:lnSpc>
              <a:defRPr/>
            </a:pPr>
            <a:r>
              <a:rPr lang="en-US" dirty="0"/>
              <a:t>RSA provides formula grants to VR agencies to administer the </a:t>
            </a:r>
            <a:r>
              <a:rPr lang="en-US" dirty="0">
                <a:hlinkClick r:id="rId3"/>
              </a:rPr>
              <a:t>VR</a:t>
            </a:r>
            <a:r>
              <a:rPr lang="en-US" dirty="0"/>
              <a:t>, </a:t>
            </a:r>
            <a:r>
              <a:rPr lang="en-US" dirty="0">
                <a:hlinkClick r:id="rId4"/>
              </a:rPr>
              <a:t>Supported Employment</a:t>
            </a:r>
            <a:r>
              <a:rPr lang="en-US" dirty="0"/>
              <a:t>, and </a:t>
            </a:r>
            <a:r>
              <a:rPr lang="en-US" dirty="0">
                <a:hlinkClick r:id="rId5"/>
              </a:rPr>
              <a:t>IL-OIB</a:t>
            </a:r>
            <a:r>
              <a:rPr lang="en-US" dirty="0"/>
              <a:t> programs in all 50 states, the District of Columbia, Puerto Rico, and four Territories.</a:t>
            </a:r>
          </a:p>
          <a:p>
            <a:pPr algn="just">
              <a:lnSpc>
                <a:spcPct val="107000"/>
              </a:lnSpc>
              <a:buFont typeface="+mj-lt"/>
              <a:defRPr/>
            </a:pPr>
            <a:endParaRPr lang="en-US" sz="2400" dirty="0">
              <a:ea typeface="Calibri" panose="020F0502020204030204" pitchFamily="34" charset="0"/>
              <a:cs typeface="Calibri"/>
            </a:endParaRPr>
          </a:p>
          <a:p>
            <a:pPr algn="just">
              <a:lnSpc>
                <a:spcPct val="107000"/>
              </a:lnSpc>
              <a:defRPr/>
            </a:pPr>
            <a:r>
              <a:rPr lang="en-US" sz="2400" u="none" dirty="0">
                <a:effectLst/>
                <a:latin typeface="+mn-lt"/>
                <a:ea typeface="Calibri"/>
                <a:cs typeface="Calibri"/>
              </a:rPr>
              <a:t>*</a:t>
            </a:r>
            <a:r>
              <a:rPr lang="en-US" sz="2400" dirty="0">
                <a:ea typeface="Calibri"/>
                <a:cs typeface="Calibri"/>
              </a:rPr>
              <a:t>BSBP</a:t>
            </a:r>
            <a:r>
              <a:rPr lang="en-US" sz="2400" u="none" dirty="0">
                <a:effectLst/>
                <a:latin typeface="+mn-lt"/>
                <a:ea typeface="Calibri"/>
                <a:cs typeface="Calibri"/>
              </a:rPr>
              <a:t> </a:t>
            </a:r>
            <a:r>
              <a:rPr lang="en-US" sz="2400" dirty="0">
                <a:ea typeface="Calibri"/>
                <a:cs typeface="Calibri"/>
              </a:rPr>
              <a:t>and </a:t>
            </a:r>
            <a:r>
              <a:rPr lang="en-US" sz="2400" u="none" dirty="0">
                <a:effectLst/>
                <a:latin typeface="+mn-lt"/>
                <a:ea typeface="Calibri"/>
                <a:cs typeface="Calibri"/>
              </a:rPr>
              <a:t>Michigan Rehabilitation Services </a:t>
            </a:r>
            <a:r>
              <a:rPr lang="en-US" sz="2400" dirty="0">
                <a:ea typeface="Calibri"/>
                <a:cs typeface="Calibri"/>
              </a:rPr>
              <a:t>are sister agencies</a:t>
            </a:r>
            <a:r>
              <a:rPr lang="en-US" sz="2400" u="none" dirty="0">
                <a:effectLst/>
                <a:latin typeface="+mn-lt"/>
                <a:ea typeface="Calibri"/>
                <a:cs typeface="Calibri"/>
              </a:rPr>
              <a:t>– operate under the same federal regulations, the largest difference is the population that we serve.</a:t>
            </a:r>
          </a:p>
          <a:p>
            <a:pPr algn="just">
              <a:lnSpc>
                <a:spcPct val="107000"/>
              </a:lnSpc>
              <a:defRPr/>
            </a:pPr>
            <a:endParaRPr lang="en-US" sz="2400" dirty="0">
              <a:cs typeface="Calibri"/>
            </a:endParaRPr>
          </a:p>
          <a:p>
            <a:pPr algn="just">
              <a:lnSpc>
                <a:spcPct val="107000"/>
              </a:lnSpc>
              <a:defRPr/>
            </a:pPr>
            <a:r>
              <a:rPr lang="en-US" dirty="0"/>
              <a:t>Separate agencies serve more economically and socially disadvantaged populations- Have more severe vision loss • Be Hispanic • Have less than a high school diploma • Have a secondary disability • Be female • Receive public assistance In general, the population served by separate agencies contains more consumers at higher risk for unemployment due to their sociodemographic characteristics, such as lower levels of education and the presence of secondary disabilities.</a:t>
            </a:r>
            <a:endParaRPr lang="en-US" dirty="0">
              <a:cs typeface="Calibri"/>
            </a:endParaRPr>
          </a:p>
          <a:p>
            <a:pPr algn="just">
              <a:lnSpc>
                <a:spcPct val="107000"/>
              </a:lnSpc>
              <a:defRPr/>
            </a:pPr>
            <a:endParaRPr lang="en-US" dirty="0"/>
          </a:p>
          <a:p>
            <a:pPr algn="just">
              <a:lnSpc>
                <a:spcPct val="107000"/>
              </a:lnSpc>
              <a:defRPr/>
            </a:pPr>
            <a:endParaRPr lang="en-US" dirty="0"/>
          </a:p>
          <a:p>
            <a:pPr algn="just">
              <a:lnSpc>
                <a:spcPct val="107000"/>
              </a:lnSpc>
              <a:defRPr/>
            </a:pPr>
            <a:r>
              <a:rPr lang="en-US" dirty="0">
                <a:cs typeface="Calibri"/>
              </a:rPr>
              <a:t>Resources: </a:t>
            </a:r>
          </a:p>
          <a:p>
            <a:pPr algn="just">
              <a:lnSpc>
                <a:spcPct val="107000"/>
              </a:lnSpc>
              <a:defRPr/>
            </a:pPr>
            <a:r>
              <a:rPr lang="en-US" dirty="0">
                <a:hlinkClick r:id="rId6"/>
              </a:rPr>
              <a:t>History | Vocational Rehabilitation | Florida Department of Education (rehabworks.org)</a:t>
            </a:r>
            <a:endParaRPr lang="en-US"/>
          </a:p>
          <a:p>
            <a:pPr algn="just">
              <a:lnSpc>
                <a:spcPct val="107000"/>
              </a:lnSpc>
              <a:defRPr/>
            </a:pPr>
            <a:r>
              <a:rPr lang="en-US" dirty="0">
                <a:hlinkClick r:id="rId7"/>
              </a:rPr>
              <a:t>https://www.blind.msstate.edu/sites/www.blind.msstate.edu/files/2020-06/Does-VR-Agency-Structure-Matter.pdf</a:t>
            </a:r>
            <a:endParaRPr lang="en-US" dirty="0">
              <a:cs typeface="Calibri"/>
              <a:hlinkClick r:id="rId7"/>
            </a:endParaRPr>
          </a:p>
          <a:p>
            <a:pPr algn="just">
              <a:lnSpc>
                <a:spcPct val="107000"/>
              </a:lnSpc>
              <a:defRPr/>
            </a:pPr>
            <a:r>
              <a:rPr lang="en-US" dirty="0">
                <a:hlinkClick r:id="rId8"/>
              </a:rPr>
              <a:t>https://rsa.ed.gov/about/states</a:t>
            </a:r>
            <a:endParaRPr lang="en-US"/>
          </a:p>
          <a:p>
            <a:pPr algn="just">
              <a:lnSpc>
                <a:spcPct val="107000"/>
              </a:lnSpc>
              <a:defRPr/>
            </a:pPr>
            <a:endParaRPr lang="en-US" dirty="0"/>
          </a:p>
        </p:txBody>
      </p:sp>
    </p:spTree>
    <p:extLst>
      <p:ext uri="{BB962C8B-B14F-4D97-AF65-F5344CB8AC3E}">
        <p14:creationId xmlns:p14="http://schemas.microsoft.com/office/powerpoint/2010/main" val="366789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2400" dirty="0">
                <a:effectLst/>
                <a:latin typeface="+mn-lt"/>
                <a:ea typeface="Calibri"/>
                <a:cs typeface="Calibri"/>
              </a:rPr>
              <a:t>Sam: </a:t>
            </a:r>
            <a:endParaRPr lang="en-US" sz="2400" u="sng" dirty="0">
              <a:ea typeface="Calibri"/>
              <a:cs typeface="Calibri"/>
            </a:endParaRPr>
          </a:p>
          <a:p>
            <a:pPr marL="0" marR="0" lvl="0" indent="0" algn="just">
              <a:lnSpc>
                <a:spcPct val="107000"/>
              </a:lnSpc>
              <a:spcBef>
                <a:spcPts val="0"/>
              </a:spcBef>
              <a:spcAft>
                <a:spcPts val="0"/>
              </a:spcAft>
              <a:buFont typeface="+mj-lt"/>
              <a:buNone/>
            </a:pPr>
            <a:r>
              <a:rPr lang="en-US" sz="2400" dirty="0">
                <a:effectLst/>
                <a:latin typeface="+mn-lt"/>
                <a:ea typeface="Calibri"/>
                <a:cs typeface="Calibri"/>
              </a:rPr>
              <a:t>Intended to provide counseling and guidance to help students explore career options. Could include informational interviews with employers, job shadows, researching job opportunities</a:t>
            </a:r>
            <a:endParaRPr lang="en-US" sz="2400" u="sng" dirty="0">
              <a:effectLst/>
              <a:latin typeface="+mn-lt"/>
              <a:ea typeface="Calibri"/>
              <a:cs typeface="Calibri"/>
            </a:endParaRPr>
          </a:p>
          <a:p>
            <a:pPr marL="342900" marR="0" lvl="0" indent="-342900" algn="just">
              <a:lnSpc>
                <a:spcPct val="107000"/>
              </a:lnSpc>
              <a:spcBef>
                <a:spcPts val="0"/>
              </a:spcBef>
              <a:spcAft>
                <a:spcPts val="0"/>
              </a:spcAft>
              <a:buFont typeface="+mj-lt"/>
              <a:buAutoNum type="arabicPeriod"/>
            </a:pPr>
            <a:r>
              <a:rPr lang="en-US" sz="2400" u="sng" dirty="0">
                <a:effectLst/>
                <a:latin typeface="+mn-lt"/>
                <a:ea typeface="Calibri" panose="020F0502020204030204" pitchFamily="34" charset="0"/>
                <a:cs typeface="Arial" panose="020B0604020202020204" pitchFamily="34" charset="0"/>
              </a:rPr>
              <a:t>Job Exploration Counseling</a:t>
            </a:r>
            <a:r>
              <a:rPr lang="en-US" sz="2400" dirty="0">
                <a:effectLst/>
                <a:latin typeface="+mn-lt"/>
                <a:ea typeface="Calibri" panose="020F0502020204030204" pitchFamily="34" charset="0"/>
                <a:cs typeface="Arial" panose="020B0604020202020204" pitchFamily="34" charset="0"/>
              </a:rPr>
              <a:t>:  and labor market information. Job exploration options are intended to foster motivation, consideration of opportunities and informed decision-making.</a:t>
            </a:r>
            <a:endParaRPr lang="en-US" sz="24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u="sng" dirty="0">
                <a:effectLst/>
                <a:latin typeface="+mn-lt"/>
                <a:ea typeface="Calibri" panose="020F0502020204030204" pitchFamily="34" charset="0"/>
                <a:cs typeface="Arial" panose="020B0604020202020204" pitchFamily="34" charset="0"/>
              </a:rPr>
              <a:t>Work-based Learning Experiences</a:t>
            </a:r>
            <a:r>
              <a:rPr lang="en-US" sz="2400" b="1" u="sng" dirty="0">
                <a:effectLst/>
                <a:latin typeface="+mn-lt"/>
                <a:ea typeface="Calibri" panose="020F0502020204030204" pitchFamily="34" charset="0"/>
                <a:cs typeface="Arial" panose="020B0604020202020204" pitchFamily="34" charset="0"/>
              </a:rPr>
              <a:t>:</a:t>
            </a:r>
            <a:r>
              <a:rPr lang="en-US" sz="2400" dirty="0">
                <a:effectLst/>
                <a:latin typeface="+mn-lt"/>
                <a:ea typeface="Calibri" panose="020F0502020204030204" pitchFamily="34" charset="0"/>
                <a:cs typeface="Arial" panose="020B0604020202020204" pitchFamily="34" charset="0"/>
              </a:rPr>
              <a:t> Experience</a:t>
            </a:r>
            <a:r>
              <a:rPr lang="en-US" sz="2400" b="1" dirty="0">
                <a:effectLst/>
                <a:latin typeface="+mn-lt"/>
                <a:ea typeface="Calibri" panose="020F0502020204030204" pitchFamily="34" charset="0"/>
                <a:cs typeface="Arial" panose="020B0604020202020204" pitchFamily="34" charset="0"/>
              </a:rPr>
              <a:t>s</a:t>
            </a:r>
            <a:r>
              <a:rPr lang="en-US" sz="2400" dirty="0">
                <a:effectLst/>
                <a:latin typeface="+mn-lt"/>
                <a:ea typeface="Calibri" panose="020F0502020204030204" pitchFamily="34" charset="0"/>
                <a:cs typeface="Arial" panose="020B0604020202020204" pitchFamily="34" charset="0"/>
              </a:rPr>
              <a:t> outside the traditional school setting, real work to provide students with the knowledge and skills that will help them connect school experience</a:t>
            </a:r>
            <a:r>
              <a:rPr lang="en-US" sz="2400" b="1" dirty="0">
                <a:effectLst/>
                <a:latin typeface="+mn-lt"/>
                <a:ea typeface="Calibri" panose="020F0502020204030204" pitchFamily="34" charset="0"/>
                <a:cs typeface="Arial" panose="020B0604020202020204" pitchFamily="34" charset="0"/>
              </a:rPr>
              <a:t>s</a:t>
            </a:r>
            <a:r>
              <a:rPr lang="en-US" sz="2400" dirty="0">
                <a:effectLst/>
                <a:latin typeface="+mn-lt"/>
                <a:ea typeface="Calibri" panose="020F0502020204030204" pitchFamily="34" charset="0"/>
                <a:cs typeface="Arial" panose="020B0604020202020204" pitchFamily="34" charset="0"/>
              </a:rPr>
              <a:t> to real-life work activities and future career opportunities.  </a:t>
            </a:r>
            <a:endParaRPr lang="en-US" sz="24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u="sng" dirty="0">
                <a:solidFill>
                  <a:srgbClr val="000000"/>
                </a:solidFill>
                <a:effectLst/>
                <a:latin typeface="+mn-lt"/>
                <a:ea typeface="Calibri" panose="020F0502020204030204" pitchFamily="34" charset="0"/>
                <a:cs typeface="Arial" panose="020B0604020202020204" pitchFamily="34" charset="0"/>
              </a:rPr>
              <a:t>Counseling on opportunities for enrollment in comprehensive transition or postsecondary educational programs:</a:t>
            </a:r>
            <a:r>
              <a:rPr lang="en-US" sz="2400" dirty="0">
                <a:solidFill>
                  <a:srgbClr val="000000"/>
                </a:solidFill>
                <a:effectLst/>
                <a:latin typeface="+mn-lt"/>
                <a:ea typeface="Calibri" panose="020F0502020204030204" pitchFamily="34" charset="0"/>
                <a:cs typeface="Arial" panose="020B0604020202020204" pitchFamily="34" charset="0"/>
              </a:rPr>
              <a:t> This activity area includes exploration of both post-high school transition programs at institutions of higher education</a:t>
            </a:r>
            <a:r>
              <a:rPr lang="en-US" sz="2400" b="1" dirty="0">
                <a:solidFill>
                  <a:srgbClr val="000000"/>
                </a:solidFill>
                <a:effectLst/>
                <a:latin typeface="+mn-lt"/>
                <a:ea typeface="Calibri" panose="020F0502020204030204" pitchFamily="34" charset="0"/>
                <a:cs typeface="Arial" panose="020B0604020202020204" pitchFamily="34" charset="0"/>
              </a:rPr>
              <a:t>, </a:t>
            </a:r>
            <a:r>
              <a:rPr lang="en-US" sz="2400" dirty="0">
                <a:solidFill>
                  <a:srgbClr val="000000"/>
                </a:solidFill>
                <a:effectLst/>
                <a:latin typeface="+mn-lt"/>
                <a:ea typeface="Calibri" panose="020F0502020204030204" pitchFamily="34" charset="0"/>
                <a:cs typeface="Arial" panose="020B0604020202020204" pitchFamily="34" charset="0"/>
              </a:rPr>
              <a:t>trade and vocational schools, as well as two and four-year colleges. </a:t>
            </a:r>
            <a:endParaRPr lang="en-US" sz="2400" dirty="0">
              <a:solidFill>
                <a:srgbClr val="000000"/>
              </a:solidFill>
              <a:effectLst/>
              <a:latin typeface="+mn-lt"/>
              <a:ea typeface="Calibri" panose="020F0502020204030204" pitchFamily="34" charset="0"/>
            </a:endParaRPr>
          </a:p>
          <a:p>
            <a:pPr marL="342900" marR="0" lvl="0" indent="-342900">
              <a:spcBef>
                <a:spcPts val="0"/>
              </a:spcBef>
              <a:spcAft>
                <a:spcPts val="0"/>
              </a:spcAft>
              <a:buFont typeface="+mj-lt"/>
              <a:buAutoNum type="arabicPeriod"/>
            </a:pPr>
            <a:r>
              <a:rPr lang="en-US" sz="2400" u="sng" dirty="0">
                <a:solidFill>
                  <a:srgbClr val="000000"/>
                </a:solidFill>
                <a:effectLst/>
                <a:latin typeface="+mn-lt"/>
                <a:ea typeface="Calibri" panose="020F0502020204030204" pitchFamily="34" charset="0"/>
                <a:cs typeface="Arial" panose="020B0604020202020204" pitchFamily="34" charset="0"/>
              </a:rPr>
              <a:t>Workplace Readiness Training:</a:t>
            </a:r>
            <a:r>
              <a:rPr lang="en-US" sz="2400" dirty="0">
                <a:solidFill>
                  <a:srgbClr val="000000"/>
                </a:solidFill>
                <a:effectLst/>
                <a:latin typeface="+mn-lt"/>
                <a:ea typeface="Calibri" panose="020F0502020204030204" pitchFamily="34" charset="0"/>
                <a:cs typeface="Arial" panose="020B0604020202020204" pitchFamily="34" charset="0"/>
              </a:rPr>
              <a:t>  Workplace Readiness Training is designed to develop Social Skills and Independent Living Workshops/job clubs on social skills, workplace behavior and interaction, multicultural awareness, problem-solving skills.  Designed to develop independent living and social skills necessary for a student to be successful in employment.</a:t>
            </a:r>
            <a:endParaRPr lang="en-US" sz="2400" dirty="0">
              <a:solidFill>
                <a:srgbClr val="000000"/>
              </a:solidFill>
              <a:effectLst/>
              <a:latin typeface="+mn-lt"/>
              <a:ea typeface="Calibri" panose="020F0502020204030204" pitchFamily="34" charset="0"/>
            </a:endParaRPr>
          </a:p>
          <a:p>
            <a:pPr marL="342900" marR="0" lvl="0" indent="-342900">
              <a:lnSpc>
                <a:spcPct val="107000"/>
              </a:lnSpc>
              <a:spcBef>
                <a:spcPts val="0"/>
              </a:spcBef>
              <a:spcAft>
                <a:spcPts val="800"/>
              </a:spcAft>
              <a:buFont typeface="+mj-lt"/>
              <a:buAutoNum type="arabicPeriod"/>
            </a:pPr>
            <a:r>
              <a:rPr lang="en-US" sz="2400" u="sng" dirty="0">
                <a:effectLst/>
                <a:latin typeface="+mn-lt"/>
                <a:ea typeface="Calibri" panose="020F0502020204030204" pitchFamily="34" charset="0"/>
                <a:cs typeface="Arial" panose="020B0604020202020204" pitchFamily="34" charset="0"/>
              </a:rPr>
              <a:t>Instruction in Self-Advocacy:</a:t>
            </a:r>
            <a:r>
              <a:rPr lang="en-US" sz="2400" dirty="0">
                <a:effectLst/>
                <a:latin typeface="+mn-lt"/>
                <a:ea typeface="Calibri" panose="020F0502020204030204" pitchFamily="34" charset="0"/>
                <a:cs typeface="Arial" panose="020B0604020202020204" pitchFamily="34" charset="0"/>
              </a:rPr>
              <a:t> Opportunities to learn about rights, responsibilities and how to request accommodations, services or supports students may need to successfully complete the transition from secondary to post-secondary education and/or employment.  These experiences may include mentoring by peers working in competitive integrated employment.</a:t>
            </a:r>
            <a:endParaRPr lang="en-US" sz="2400" dirty="0">
              <a:effectLst/>
              <a:latin typeface="+mn-lt"/>
              <a:ea typeface="Calibri" panose="020F0502020204030204" pitchFamily="34" charset="0"/>
              <a:cs typeface="Times New Roman" panose="02020603050405020304" pitchFamily="18" charset="0"/>
            </a:endParaRPr>
          </a:p>
          <a:p>
            <a:pPr defTabSz="924916">
              <a:defRPr/>
            </a:pPr>
            <a:endParaRPr lang="en-US" dirty="0"/>
          </a:p>
        </p:txBody>
      </p:sp>
    </p:spTree>
    <p:extLst>
      <p:ext uri="{BB962C8B-B14F-4D97-AF65-F5344CB8AC3E}">
        <p14:creationId xmlns:p14="http://schemas.microsoft.com/office/powerpoint/2010/main" val="366789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a:t>
            </a:r>
          </a:p>
          <a:p>
            <a:endParaRPr lang="en-US" dirty="0"/>
          </a:p>
          <a:p>
            <a:r>
              <a:rPr lang="en-US" dirty="0"/>
              <a:t>PE: Provides an early start at job exploration to assist students with identifying career interests that may be further explored through VR services.  </a:t>
            </a:r>
            <a:endParaRPr lang="en-US" dirty="0">
              <a:ea typeface="Calibri" panose="020F0502020204030204"/>
              <a:cs typeface="Calibri" panose="020F0502020204030204"/>
            </a:endParaRPr>
          </a:p>
          <a:p>
            <a:endParaRPr lang="en-US" dirty="0"/>
          </a:p>
          <a:p>
            <a:r>
              <a:rPr lang="en-US" dirty="0"/>
              <a:t>Differences: </a:t>
            </a:r>
          </a:p>
          <a:p>
            <a:r>
              <a:rPr lang="en-US" dirty="0"/>
              <a:t>- VR has eligibility process that requires medical information and assessment</a:t>
            </a:r>
          </a:p>
          <a:p>
            <a:r>
              <a:rPr lang="en-US" dirty="0"/>
              <a:t>- VR case can follow the student once they are no longer in school </a:t>
            </a:r>
          </a:p>
          <a:p>
            <a:r>
              <a:rPr lang="en-US" dirty="0"/>
              <a:t>- VR case can offer all 5 areas of Pre-ETS services and more</a:t>
            </a:r>
          </a:p>
          <a:p>
            <a:r>
              <a:rPr lang="en-US" dirty="0"/>
              <a:t>- PE pre-</a:t>
            </a:r>
            <a:r>
              <a:rPr lang="en-US" dirty="0" err="1"/>
              <a:t>ets</a:t>
            </a:r>
            <a:r>
              <a:rPr lang="en-US" dirty="0"/>
              <a:t> is exploratory in nature and VR services are comprehensive </a:t>
            </a:r>
          </a:p>
          <a:p>
            <a:r>
              <a:rPr lang="en-US" dirty="0"/>
              <a:t>NOTE:  Out of School Youth can access VR, but do not qualify for Pre-ETS services as they do not meet the definition of as student with a disability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9052A3B-2DC4-4E7F-94FA-61C76596F188}" type="slidenum">
              <a:rPr lang="en-US" smtClean="0"/>
              <a:t>5</a:t>
            </a:fld>
            <a:endParaRPr lang="en-US"/>
          </a:p>
        </p:txBody>
      </p:sp>
    </p:spTree>
    <p:extLst>
      <p:ext uri="{BB962C8B-B14F-4D97-AF65-F5344CB8AC3E}">
        <p14:creationId xmlns:p14="http://schemas.microsoft.com/office/powerpoint/2010/main" val="76911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 </a:t>
            </a:r>
            <a:endParaRPr lang="en-US" dirty="0"/>
          </a:p>
          <a:p>
            <a:endParaRPr lang="en-US" dirty="0"/>
          </a:p>
          <a:p>
            <a:r>
              <a:rPr lang="en-US" dirty="0"/>
              <a:t>Other stats: </a:t>
            </a:r>
            <a:endParaRPr lang="en-US" dirty="0">
              <a:ea typeface="Calibri"/>
              <a:cs typeface="Calibri"/>
            </a:endParaRPr>
          </a:p>
          <a:p>
            <a:pPr algn="l">
              <a:buFont typeface="Arial" panose="020B0604020202020204" pitchFamily="34" charset="0"/>
              <a:buChar char="•"/>
            </a:pPr>
            <a:r>
              <a:rPr lang="en-US" b="0" i="0" dirty="0">
                <a:solidFill>
                  <a:srgbClr val="1A1A1A"/>
                </a:solidFill>
                <a:effectLst/>
                <a:latin typeface="Nunito Sans" pitchFamily="2" charset="0"/>
              </a:rPr>
              <a:t>Over half of working-age people who are blind or visually impaired are not in the labor market, meaning they are not working and not seeking work, compared with fewer than a quarter of people without disabilities.</a:t>
            </a:r>
          </a:p>
          <a:p>
            <a:pPr algn="l">
              <a:buFont typeface="Arial" panose="020B0604020202020204" pitchFamily="34" charset="0"/>
              <a:buChar char="•"/>
            </a:pPr>
            <a:r>
              <a:rPr lang="en-US" b="0" i="0" dirty="0">
                <a:solidFill>
                  <a:srgbClr val="1A1A1A"/>
                </a:solidFill>
                <a:effectLst/>
                <a:latin typeface="Nunito Sans" pitchFamily="2" charset="0"/>
              </a:rPr>
              <a:t>Only 44 percent of people who are blind or visually impaired are employed, compared with 79 percent of those without disabilities.</a:t>
            </a:r>
          </a:p>
          <a:p>
            <a:pPr defTabSz="924916">
              <a:defRPr/>
            </a:pPr>
            <a:endParaRPr lang="en-US" dirty="0"/>
          </a:p>
          <a:p>
            <a:pPr defTabSz="924916">
              <a:defRPr/>
            </a:pPr>
            <a:endParaRPr lang="en-US" dirty="0"/>
          </a:p>
          <a:p>
            <a:pPr marL="0" marR="0" lvl="0" indent="0" algn="l" defTabSz="924916" rtl="0" eaLnBrk="1" fontAlgn="auto" latinLnBrk="0" hangingPunct="1">
              <a:lnSpc>
                <a:spcPct val="100000"/>
              </a:lnSpc>
              <a:spcBef>
                <a:spcPts val="0"/>
              </a:spcBef>
              <a:spcAft>
                <a:spcPts val="0"/>
              </a:spcAft>
              <a:buClrTx/>
              <a:buSzTx/>
              <a:buFontTx/>
              <a:buNone/>
              <a:tabLst/>
              <a:defRPr/>
            </a:pPr>
            <a:r>
              <a:rPr lang="en-US" dirty="0"/>
              <a:t>Stats from: https://www.afb.org/research-and-initiatives/employment/reviewing-disability-employment-research-people-blind-visually</a:t>
            </a:r>
          </a:p>
          <a:p>
            <a:pPr defTabSz="924916">
              <a:defRPr/>
            </a:pPr>
            <a:endParaRPr lang="en-US" dirty="0"/>
          </a:p>
        </p:txBody>
      </p:sp>
    </p:spTree>
    <p:extLst>
      <p:ext uri="{BB962C8B-B14F-4D97-AF65-F5344CB8AC3E}">
        <p14:creationId xmlns:p14="http://schemas.microsoft.com/office/powerpoint/2010/main" val="86321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Sam</a:t>
            </a:r>
          </a:p>
        </p:txBody>
      </p:sp>
    </p:spTree>
    <p:extLst>
      <p:ext uri="{BB962C8B-B14F-4D97-AF65-F5344CB8AC3E}">
        <p14:creationId xmlns:p14="http://schemas.microsoft.com/office/powerpoint/2010/main" val="330981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endParaRPr lang="en-US" dirty="0">
              <a:cs typeface="Calibri"/>
            </a:endParaRPr>
          </a:p>
        </p:txBody>
      </p:sp>
      <p:sp>
        <p:nvSpPr>
          <p:cNvPr id="4" name="Slide Number Placeholder 3"/>
          <p:cNvSpPr>
            <a:spLocks noGrp="1"/>
          </p:cNvSpPr>
          <p:nvPr>
            <p:ph type="sldNum" sz="quarter" idx="5"/>
          </p:nvPr>
        </p:nvSpPr>
        <p:spPr/>
        <p:txBody>
          <a:bodyPr/>
          <a:lstStyle/>
          <a:p>
            <a:fld id="{89052A3B-2DC4-4E7F-94FA-61C76596F188}" type="slidenum">
              <a:rPr lang="en-US" smtClean="0"/>
              <a:t>8</a:t>
            </a:fld>
            <a:endParaRPr lang="en-US"/>
          </a:p>
        </p:txBody>
      </p:sp>
    </p:spTree>
    <p:extLst>
      <p:ext uri="{BB962C8B-B14F-4D97-AF65-F5344CB8AC3E}">
        <p14:creationId xmlns:p14="http://schemas.microsoft.com/office/powerpoint/2010/main" val="1523927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Shannon </a:t>
            </a:r>
            <a:endParaRPr lang="en-US" dirty="0"/>
          </a:p>
        </p:txBody>
      </p:sp>
      <p:sp>
        <p:nvSpPr>
          <p:cNvPr id="4" name="Slide Number Placeholder 3"/>
          <p:cNvSpPr>
            <a:spLocks noGrp="1"/>
          </p:cNvSpPr>
          <p:nvPr>
            <p:ph type="sldNum" sz="quarter" idx="5"/>
          </p:nvPr>
        </p:nvSpPr>
        <p:spPr/>
        <p:txBody>
          <a:bodyPr/>
          <a:lstStyle/>
          <a:p>
            <a:fld id="{89052A3B-2DC4-4E7F-94FA-61C76596F188}" type="slidenum">
              <a:rPr lang="en-US" smtClean="0"/>
              <a:t>9</a:t>
            </a:fld>
            <a:endParaRPr lang="en-US"/>
          </a:p>
        </p:txBody>
      </p:sp>
    </p:spTree>
    <p:extLst>
      <p:ext uri="{BB962C8B-B14F-4D97-AF65-F5344CB8AC3E}">
        <p14:creationId xmlns:p14="http://schemas.microsoft.com/office/powerpoint/2010/main" val="398265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9E46-6D58-63C2-386D-64615E9ED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B69E50-2A42-0B60-E2EC-4B1BCC085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3CF13E-0BC7-817C-448E-D35418B37E93}"/>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E88CA77E-1717-61BB-E330-1E4DFE810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52BD7-41E0-BD7E-2314-4CA883059CBA}"/>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245080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6797-4799-633A-997B-8502FA785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19A8B-FB5F-D3DB-D449-0A7B440D52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980C0-BAC0-3ED4-E639-B2E2FD9B7253}"/>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3C387F3A-C050-EB14-CECC-725F5AF2C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B9B46-F7BC-68E9-0E49-1CEABF6002D5}"/>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201623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5C375-A97B-5ABC-7EBD-3251557A5A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591CA-C9E3-BE52-6E1E-8CB1D60A2F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C19AC-9D4A-302B-62C9-6A9F8779732E}"/>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C425BE49-1005-1E6D-61F3-A5BE161E6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DB816-D3ED-808E-D399-52F0DA3F7EE3}"/>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91799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6A278-D56B-4D97-AC8B-6038BFD5CA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27" r="5827" b="1201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3BC1FA9-B48E-4F0B-BC4A-812DDD0D5093}"/>
              </a:ext>
            </a:extLst>
          </p:cNvPr>
          <p:cNvSpPr/>
          <p:nvPr userDrawn="1"/>
        </p:nvSpPr>
        <p:spPr>
          <a:xfrm>
            <a:off x="1" y="4340711"/>
            <a:ext cx="12192000" cy="1778974"/>
          </a:xfrm>
          <a:prstGeom prst="rect">
            <a:avLst/>
          </a:prstGeom>
          <a:solidFill>
            <a:srgbClr val="3C4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1802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82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9400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6458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727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9969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84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044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0E23-4F13-E2C4-AB19-97B6D5911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E5328-9DFD-970C-337E-E2ADD96F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913EF-3228-4E55-1259-71034E54AEC2}"/>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6B1EDD58-6C4B-4D83-F4B5-68B7AE64D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9D280-69FA-400F-2CAD-5F4DD6A1CFC6}"/>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4149254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2736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6224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311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207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71724" y="346523"/>
            <a:ext cx="10515600" cy="720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228601" y="1932273"/>
            <a:ext cx="3921200" cy="91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body" idx="2"/>
          </p:nvPr>
        </p:nvSpPr>
        <p:spPr>
          <a:xfrm>
            <a:off x="228601" y="3435269"/>
            <a:ext cx="3921200" cy="23324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Clr>
                <a:schemeClr val="dk1"/>
              </a:buClr>
              <a:buSzPts val="2100"/>
              <a:buChar char="●"/>
              <a:defRPr>
                <a:latin typeface="Verdana"/>
                <a:ea typeface="Verdana"/>
                <a:cs typeface="Verdana"/>
                <a:sym typeface="Verdana"/>
              </a:defRPr>
            </a:lvl1pPr>
            <a:lvl2pPr marL="1219170" lvl="1" indent="-457189" algn="l" rtl="0">
              <a:lnSpc>
                <a:spcPct val="90000"/>
              </a:lnSpc>
              <a:spcBef>
                <a:spcPts val="1600"/>
              </a:spcBef>
              <a:spcAft>
                <a:spcPts val="0"/>
              </a:spcAft>
              <a:buClr>
                <a:schemeClr val="dk1"/>
              </a:buClr>
              <a:buSzPts val="1800"/>
              <a:buChar char="○"/>
              <a:defRPr>
                <a:latin typeface="Verdana"/>
                <a:ea typeface="Verdana"/>
                <a:cs typeface="Verdana"/>
                <a:sym typeface="Verdana"/>
              </a:defRPr>
            </a:lvl2pPr>
            <a:lvl3pPr marL="1828754" lvl="2" indent="-431789" algn="l" rtl="0">
              <a:lnSpc>
                <a:spcPct val="90000"/>
              </a:lnSpc>
              <a:spcBef>
                <a:spcPts val="1600"/>
              </a:spcBef>
              <a:spcAft>
                <a:spcPts val="0"/>
              </a:spcAft>
              <a:buClr>
                <a:schemeClr val="dk1"/>
              </a:buClr>
              <a:buSzPts val="1500"/>
              <a:buChar char="■"/>
              <a:defRPr>
                <a:latin typeface="Verdana"/>
                <a:ea typeface="Verdana"/>
                <a:cs typeface="Verdana"/>
                <a:sym typeface="Verdana"/>
              </a:defRPr>
            </a:lvl3pPr>
            <a:lvl4pPr marL="2438339" lvl="3" indent="-423323" algn="l" rtl="0">
              <a:lnSpc>
                <a:spcPct val="90000"/>
              </a:lnSpc>
              <a:spcBef>
                <a:spcPts val="1600"/>
              </a:spcBef>
              <a:spcAft>
                <a:spcPts val="0"/>
              </a:spcAft>
              <a:buClr>
                <a:schemeClr val="dk1"/>
              </a:buClr>
              <a:buSzPts val="1400"/>
              <a:buChar char="●"/>
              <a:defRPr>
                <a:latin typeface="Verdana"/>
                <a:ea typeface="Verdana"/>
                <a:cs typeface="Verdana"/>
                <a:sym typeface="Verdana"/>
              </a:defRPr>
            </a:lvl4pPr>
            <a:lvl5pPr marL="3047924" lvl="4" indent="-423323" algn="l" rtl="0">
              <a:lnSpc>
                <a:spcPct val="90000"/>
              </a:lnSpc>
              <a:spcBef>
                <a:spcPts val="1600"/>
              </a:spcBef>
              <a:spcAft>
                <a:spcPts val="0"/>
              </a:spcAft>
              <a:buClr>
                <a:schemeClr val="dk1"/>
              </a:buClr>
              <a:buSzPts val="1400"/>
              <a:buChar char="○"/>
              <a:defRPr>
                <a:latin typeface="Verdana"/>
                <a:ea typeface="Verdana"/>
                <a:cs typeface="Verdana"/>
                <a:sym typeface="Verdana"/>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4" name="Google Shape;54;p13"/>
          <p:cNvSpPr txBox="1">
            <a:spLocks noGrp="1"/>
          </p:cNvSpPr>
          <p:nvPr>
            <p:ph type="body" idx="3"/>
          </p:nvPr>
        </p:nvSpPr>
        <p:spPr>
          <a:xfrm>
            <a:off x="4507524" y="1932275"/>
            <a:ext cx="3558000" cy="91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5" name="Google Shape;55;p13"/>
          <p:cNvSpPr txBox="1">
            <a:spLocks noGrp="1"/>
          </p:cNvSpPr>
          <p:nvPr>
            <p:ph type="body" idx="4"/>
          </p:nvPr>
        </p:nvSpPr>
        <p:spPr>
          <a:xfrm>
            <a:off x="4507523" y="3435269"/>
            <a:ext cx="3558000" cy="2332400"/>
          </a:xfrm>
          <a:prstGeom prst="rect">
            <a:avLst/>
          </a:prstGeom>
          <a:noFill/>
          <a:ln>
            <a:noFill/>
          </a:ln>
        </p:spPr>
        <p:txBody>
          <a:bodyPr spcFirstLastPara="1" wrap="square" lIns="68575" tIns="34275" rIns="68575" bIns="34275" anchor="t" anchorCtr="0">
            <a:normAutofit/>
          </a:bodyPr>
          <a:lstStyle>
            <a:lvl1pPr marL="609585" lvl="0" indent="-482588" algn="l" rtl="0">
              <a:lnSpc>
                <a:spcPct val="90000"/>
              </a:lnSpc>
              <a:spcBef>
                <a:spcPts val="1067"/>
              </a:spcBef>
              <a:spcAft>
                <a:spcPts val="0"/>
              </a:spcAft>
              <a:buClr>
                <a:schemeClr val="dk1"/>
              </a:buClr>
              <a:buSzPts val="2100"/>
              <a:buChar char="●"/>
              <a:defRPr>
                <a:latin typeface="Verdana"/>
                <a:ea typeface="Verdana"/>
                <a:cs typeface="Verdana"/>
                <a:sym typeface="Verdana"/>
              </a:defRPr>
            </a:lvl1pPr>
            <a:lvl2pPr marL="1219170" lvl="1" indent="-457189" algn="l" rtl="0">
              <a:lnSpc>
                <a:spcPct val="90000"/>
              </a:lnSpc>
              <a:spcBef>
                <a:spcPts val="1600"/>
              </a:spcBef>
              <a:spcAft>
                <a:spcPts val="0"/>
              </a:spcAft>
              <a:buClr>
                <a:schemeClr val="dk1"/>
              </a:buClr>
              <a:buSzPts val="1800"/>
              <a:buChar char="○"/>
              <a:defRPr>
                <a:latin typeface="Verdana"/>
                <a:ea typeface="Verdana"/>
                <a:cs typeface="Verdana"/>
                <a:sym typeface="Verdana"/>
              </a:defRPr>
            </a:lvl2pPr>
            <a:lvl3pPr marL="1828754" lvl="2" indent="-431789" algn="l" rtl="0">
              <a:lnSpc>
                <a:spcPct val="90000"/>
              </a:lnSpc>
              <a:spcBef>
                <a:spcPts val="1600"/>
              </a:spcBef>
              <a:spcAft>
                <a:spcPts val="0"/>
              </a:spcAft>
              <a:buClr>
                <a:schemeClr val="dk1"/>
              </a:buClr>
              <a:buSzPts val="1500"/>
              <a:buChar char="■"/>
              <a:defRPr>
                <a:latin typeface="Verdana"/>
                <a:ea typeface="Verdana"/>
                <a:cs typeface="Verdana"/>
                <a:sym typeface="Verdana"/>
              </a:defRPr>
            </a:lvl3pPr>
            <a:lvl4pPr marL="2438339" lvl="3" indent="-423323" algn="l" rtl="0">
              <a:lnSpc>
                <a:spcPct val="90000"/>
              </a:lnSpc>
              <a:spcBef>
                <a:spcPts val="1600"/>
              </a:spcBef>
              <a:spcAft>
                <a:spcPts val="0"/>
              </a:spcAft>
              <a:buClr>
                <a:schemeClr val="dk1"/>
              </a:buClr>
              <a:buSzPts val="1400"/>
              <a:buChar char="●"/>
              <a:defRPr>
                <a:latin typeface="Verdana"/>
                <a:ea typeface="Verdana"/>
                <a:cs typeface="Verdana"/>
                <a:sym typeface="Verdana"/>
              </a:defRPr>
            </a:lvl4pPr>
            <a:lvl5pPr marL="3047924" lvl="4" indent="-423323" algn="l" rtl="0">
              <a:lnSpc>
                <a:spcPct val="90000"/>
              </a:lnSpc>
              <a:spcBef>
                <a:spcPts val="1600"/>
              </a:spcBef>
              <a:spcAft>
                <a:spcPts val="0"/>
              </a:spcAft>
              <a:buClr>
                <a:schemeClr val="dk1"/>
              </a:buClr>
              <a:buSzPts val="1400"/>
              <a:buChar char="○"/>
              <a:defRPr>
                <a:latin typeface="Verdana"/>
                <a:ea typeface="Verdana"/>
                <a:cs typeface="Verdana"/>
                <a:sym typeface="Verdana"/>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6" name="Google Shape;56;p13"/>
          <p:cNvSpPr txBox="1">
            <a:spLocks noGrp="1"/>
          </p:cNvSpPr>
          <p:nvPr>
            <p:ph type="body" idx="5"/>
          </p:nvPr>
        </p:nvSpPr>
        <p:spPr>
          <a:xfrm>
            <a:off x="8513640" y="1932273"/>
            <a:ext cx="3282800" cy="91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7" name="Google Shape;57;p13"/>
          <p:cNvSpPr txBox="1">
            <a:spLocks noGrp="1"/>
          </p:cNvSpPr>
          <p:nvPr>
            <p:ph type="body" idx="6"/>
          </p:nvPr>
        </p:nvSpPr>
        <p:spPr>
          <a:xfrm>
            <a:off x="8423032" y="3435268"/>
            <a:ext cx="3464000" cy="2332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1600"/>
              </a:spcBef>
              <a:spcAft>
                <a:spcPts val="0"/>
              </a:spcAft>
              <a:buClr>
                <a:schemeClr val="dk1"/>
              </a:buClr>
              <a:buSzPts val="1400"/>
              <a:buChar char="○"/>
              <a:defRPr/>
            </a:lvl2pPr>
            <a:lvl3pPr marL="1828754" lvl="2" indent="-423323" algn="l" rtl="0">
              <a:lnSpc>
                <a:spcPct val="90000"/>
              </a:lnSpc>
              <a:spcBef>
                <a:spcPts val="1600"/>
              </a:spcBef>
              <a:spcAft>
                <a:spcPts val="0"/>
              </a:spcAft>
              <a:buClr>
                <a:schemeClr val="dk1"/>
              </a:buClr>
              <a:buSzPts val="1400"/>
              <a:buChar char="■"/>
              <a:defRPr/>
            </a:lvl3pPr>
            <a:lvl4pPr marL="2438339" lvl="3" indent="-423323" algn="l" rtl="0">
              <a:lnSpc>
                <a:spcPct val="90000"/>
              </a:lnSpc>
              <a:spcBef>
                <a:spcPts val="1600"/>
              </a:spcBef>
              <a:spcAft>
                <a:spcPts val="0"/>
              </a:spcAft>
              <a:buClr>
                <a:schemeClr val="dk1"/>
              </a:buClr>
              <a:buSzPts val="1400"/>
              <a:buChar char="●"/>
              <a:defRPr/>
            </a:lvl4pPr>
            <a:lvl5pPr marL="3047924" lvl="4" indent="-423323" algn="l" rtl="0">
              <a:lnSpc>
                <a:spcPct val="90000"/>
              </a:lnSpc>
              <a:spcBef>
                <a:spcPts val="1600"/>
              </a:spcBef>
              <a:spcAft>
                <a:spcPts val="0"/>
              </a:spcAft>
              <a:buClr>
                <a:schemeClr val="dk1"/>
              </a:buClr>
              <a:buSzPts val="1400"/>
              <a:buChar char="○"/>
              <a:defRPr/>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8" name="Google Shape;58;p13"/>
          <p:cNvSpPr txBox="1">
            <a:spLocks noGrp="1"/>
          </p:cNvSpPr>
          <p:nvPr>
            <p:ph type="ftr" idx="11"/>
          </p:nvPr>
        </p:nvSpPr>
        <p:spPr>
          <a:xfrm>
            <a:off x="2184861" y="6356351"/>
            <a:ext cx="4114800" cy="365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5867564" y="6356351"/>
            <a:ext cx="4736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60" name="Google Shape;60;p13"/>
          <p:cNvSpPr txBox="1">
            <a:spLocks noGrp="1"/>
          </p:cNvSpPr>
          <p:nvPr>
            <p:ph type="dt" idx="10"/>
          </p:nvPr>
        </p:nvSpPr>
        <p:spPr>
          <a:xfrm>
            <a:off x="410548" y="6356351"/>
            <a:ext cx="1335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Tree>
    <p:extLst>
      <p:ext uri="{BB962C8B-B14F-4D97-AF65-F5344CB8AC3E}">
        <p14:creationId xmlns:p14="http://schemas.microsoft.com/office/powerpoint/2010/main" val="2732117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0" y="0"/>
            <a:ext cx="12192000" cy="1417600"/>
          </a:xfrm>
          <a:prstGeom prst="rect">
            <a:avLst/>
          </a:prstGeom>
          <a:solidFill>
            <a:schemeClr val="accent2"/>
          </a:solidFill>
          <a:ln>
            <a:noFill/>
          </a:ln>
        </p:spPr>
        <p:txBody>
          <a:bodyPr spcFirstLastPara="1" wrap="square" lIns="91425" tIns="45700" rIns="91425" bIns="45700" anchor="ctr" anchorCtr="0">
            <a:normAutofit/>
          </a:bodyPr>
          <a:lstStyle>
            <a:lvl1pPr lvl="0" algn="r" rtl="0">
              <a:spcBef>
                <a:spcPts val="0"/>
              </a:spcBef>
              <a:spcAft>
                <a:spcPts val="0"/>
              </a:spcAft>
              <a:buSzPts val="2800"/>
              <a:buNone/>
              <a:defRPr>
                <a:solidFill>
                  <a:schemeClr val="lt1"/>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3" name="Google Shape;63;p14"/>
          <p:cNvSpPr txBox="1">
            <a:spLocks noGrp="1"/>
          </p:cNvSpPr>
          <p:nvPr>
            <p:ph type="body" idx="1"/>
          </p:nvPr>
        </p:nvSpPr>
        <p:spPr>
          <a:xfrm>
            <a:off x="609600" y="1600200"/>
            <a:ext cx="10972800" cy="5085200"/>
          </a:xfrm>
          <a:prstGeom prst="rect">
            <a:avLst/>
          </a:prstGeom>
          <a:solidFill>
            <a:schemeClr val="dk2"/>
          </a:solidFill>
          <a:ln>
            <a:noFill/>
          </a:ln>
        </p:spPr>
        <p:txBody>
          <a:bodyPr spcFirstLastPara="1" wrap="square" lIns="91425" tIns="45700" rIns="91425" bIns="45700" anchor="t" anchorCtr="0">
            <a:normAutofit/>
          </a:bodyPr>
          <a:lstStyle>
            <a:lvl1pPr marL="609585" lvl="0" indent="-457189" rtl="0">
              <a:spcBef>
                <a:spcPts val="640"/>
              </a:spcBef>
              <a:spcAft>
                <a:spcPts val="0"/>
              </a:spcAft>
              <a:buSzPts val="1800"/>
              <a:buChar char="●"/>
              <a:defRPr sz="4267">
                <a:latin typeface="Times New Roman"/>
                <a:ea typeface="Times New Roman"/>
                <a:cs typeface="Times New Roman"/>
                <a:sym typeface="Times New Roman"/>
              </a:defRPr>
            </a:lvl1pPr>
            <a:lvl2pPr marL="1219170" lvl="1" indent="-507987" algn="l" rtl="0">
              <a:spcBef>
                <a:spcPts val="1600"/>
              </a:spcBef>
              <a:spcAft>
                <a:spcPts val="0"/>
              </a:spcAft>
              <a:buClr>
                <a:srgbClr val="002060"/>
              </a:buClr>
              <a:buSzPts val="2400"/>
              <a:buChar char="○"/>
              <a:defRPr sz="3200">
                <a:solidFill>
                  <a:srgbClr val="002060"/>
                </a:solidFill>
                <a:latin typeface="Times New Roman"/>
                <a:ea typeface="Times New Roman"/>
                <a:cs typeface="Times New Roman"/>
                <a:sym typeface="Times New Roman"/>
              </a:defRPr>
            </a:lvl2pPr>
            <a:lvl3pPr marL="1828754" lvl="2" indent="-507987" algn="l" rtl="0">
              <a:spcBef>
                <a:spcPts val="640"/>
              </a:spcBef>
              <a:spcAft>
                <a:spcPts val="0"/>
              </a:spcAft>
              <a:buClr>
                <a:srgbClr val="002060"/>
              </a:buClr>
              <a:buSzPts val="2400"/>
              <a:buChar char="■"/>
              <a:defRPr sz="3200">
                <a:solidFill>
                  <a:srgbClr val="002060"/>
                </a:solidFill>
                <a:latin typeface="Times New Roman"/>
                <a:ea typeface="Times New Roman"/>
                <a:cs typeface="Times New Roman"/>
                <a:sym typeface="Times New Roman"/>
              </a:defRPr>
            </a:lvl3pPr>
            <a:lvl4pPr marL="2438339" lvl="3" indent="-507987" algn="l" rtl="0">
              <a:spcBef>
                <a:spcPts val="640"/>
              </a:spcBef>
              <a:spcAft>
                <a:spcPts val="0"/>
              </a:spcAft>
              <a:buClr>
                <a:srgbClr val="002060"/>
              </a:buClr>
              <a:buSzPts val="2400"/>
              <a:buChar char="●"/>
              <a:defRPr sz="3200">
                <a:solidFill>
                  <a:srgbClr val="002060"/>
                </a:solidFill>
                <a:latin typeface="Times New Roman"/>
                <a:ea typeface="Times New Roman"/>
                <a:cs typeface="Times New Roman"/>
                <a:sym typeface="Times New Roman"/>
              </a:defRPr>
            </a:lvl4pPr>
            <a:lvl5pPr marL="3047924" lvl="4" indent="-507987" algn="l" rtl="0">
              <a:spcBef>
                <a:spcPts val="640"/>
              </a:spcBef>
              <a:spcAft>
                <a:spcPts val="0"/>
              </a:spcAft>
              <a:buClr>
                <a:srgbClr val="002060"/>
              </a:buClr>
              <a:buSzPts val="2400"/>
              <a:buChar char="○"/>
              <a:defRPr sz="3200">
                <a:solidFill>
                  <a:srgbClr val="002060"/>
                </a:solidFill>
                <a:latin typeface="Times New Roman"/>
                <a:ea typeface="Times New Roman"/>
                <a:cs typeface="Times New Roman"/>
                <a:sym typeface="Times New Roman"/>
              </a:defRPr>
            </a:lvl5pPr>
            <a:lvl6pPr marL="3657509" lvl="5" indent="-457189" algn="l" rtl="0">
              <a:spcBef>
                <a:spcPts val="480"/>
              </a:spcBef>
              <a:spcAft>
                <a:spcPts val="0"/>
              </a:spcAft>
              <a:buClr>
                <a:schemeClr val="dk1"/>
              </a:buClr>
              <a:buSzPts val="1800"/>
              <a:buChar char="■"/>
              <a:defRPr/>
            </a:lvl6pPr>
            <a:lvl7pPr marL="4267093" lvl="6" indent="-457189" algn="l" rtl="0">
              <a:spcBef>
                <a:spcPts val="1600"/>
              </a:spcBef>
              <a:spcAft>
                <a:spcPts val="0"/>
              </a:spcAft>
              <a:buClr>
                <a:schemeClr val="dk1"/>
              </a:buClr>
              <a:buSzPts val="1800"/>
              <a:buChar char="●"/>
              <a:defRPr/>
            </a:lvl7pPr>
            <a:lvl8pPr marL="4876678" lvl="7" indent="-457189" algn="l" rtl="0">
              <a:spcBef>
                <a:spcPts val="1600"/>
              </a:spcBef>
              <a:spcAft>
                <a:spcPts val="0"/>
              </a:spcAft>
              <a:buClr>
                <a:schemeClr val="dk1"/>
              </a:buClr>
              <a:buSzPts val="1800"/>
              <a:buChar char="○"/>
              <a:defRPr/>
            </a:lvl8pPr>
            <a:lvl9pPr marL="5486263" lvl="8" indent="-457189" algn="l" rtl="0">
              <a:spcBef>
                <a:spcPts val="1600"/>
              </a:spcBef>
              <a:spcAft>
                <a:spcPts val="1600"/>
              </a:spcAft>
              <a:buClr>
                <a:schemeClr val="dk1"/>
              </a:buClr>
              <a:buSzPts val="1800"/>
              <a:buChar char="■"/>
              <a:defRPr/>
            </a:lvl9pPr>
          </a:lstStyle>
          <a:p>
            <a:endParaRPr/>
          </a:p>
        </p:txBody>
      </p:sp>
      <p:sp>
        <p:nvSpPr>
          <p:cNvPr id="64" name="Google Shape;64;p14"/>
          <p:cNvSpPr txBox="1">
            <a:spLocks noGrp="1"/>
          </p:cNvSpPr>
          <p:nvPr>
            <p:ph type="sldNum" idx="12"/>
          </p:nvPr>
        </p:nvSpPr>
        <p:spPr>
          <a:xfrm>
            <a:off x="8940800" y="6492876"/>
            <a:ext cx="2844800" cy="365200"/>
          </a:xfrm>
          <a:prstGeom prst="rect">
            <a:avLst/>
          </a:prstGeom>
          <a:noFill/>
          <a:ln>
            <a:noFill/>
          </a:ln>
        </p:spPr>
        <p:txBody>
          <a:bodyPr spcFirstLastPara="1" wrap="square" lIns="91425" tIns="45700" rIns="91425" bIns="45700" anchor="ctr" anchorCtr="0">
            <a:normAutofit lnSpcReduction="10000"/>
          </a:bodyPr>
          <a:lstStyle>
            <a:lvl1pPr marL="0" marR="0" lvl="0"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1pPr>
            <a:lvl2pPr marL="0" marR="0" lvl="1"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2pPr>
            <a:lvl3pPr marL="0" marR="0" lvl="2"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3pPr>
            <a:lvl4pPr marL="0" marR="0" lvl="3"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4pPr>
            <a:lvl5pPr marL="0" marR="0" lvl="4"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5pPr>
            <a:lvl6pPr marL="0" marR="0" lvl="5"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6pPr>
            <a:lvl7pPr marL="0" marR="0" lvl="6"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7pPr>
            <a:lvl8pPr marL="0" marR="0" lvl="7"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8pPr>
            <a:lvl9pPr marL="0" marR="0" lvl="8" indent="0" algn="r" rtl="0">
              <a:spcBef>
                <a:spcPts val="0"/>
              </a:spcBef>
              <a:spcAft>
                <a:spcPts val="0"/>
              </a:spcAft>
              <a:buNone/>
              <a:defRPr sz="1600" b="0" i="0" u="none" strike="noStrike" cap="none">
                <a:solidFill>
                  <a:srgbClr val="FFFFFF"/>
                </a:solidFill>
                <a:latin typeface="Book Antiqua"/>
                <a:ea typeface="Book Antiqua"/>
                <a:cs typeface="Book Antiqua"/>
                <a:sym typeface="Book Antiqu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6292254"/>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65"/>
        <p:cNvGrpSpPr/>
        <p:nvPr/>
      </p:nvGrpSpPr>
      <p:grpSpPr>
        <a:xfrm>
          <a:off x="0" y="0"/>
          <a:ext cx="0" cy="0"/>
          <a:chOff x="0" y="0"/>
          <a:chExt cx="0" cy="0"/>
        </a:xfrm>
      </p:grpSpPr>
      <p:sp>
        <p:nvSpPr>
          <p:cNvPr id="66" name="Google Shape;66;p15"/>
          <p:cNvSpPr txBox="1">
            <a:spLocks noGrp="1"/>
          </p:cNvSpPr>
          <p:nvPr>
            <p:ph type="body" idx="1"/>
          </p:nvPr>
        </p:nvSpPr>
        <p:spPr>
          <a:xfrm>
            <a:off x="609600" y="1295401"/>
            <a:ext cx="10972800" cy="4648400"/>
          </a:xfrm>
          <a:prstGeom prst="rect">
            <a:avLst/>
          </a:prstGeom>
          <a:noFill/>
          <a:ln>
            <a:noFill/>
          </a:ln>
        </p:spPr>
        <p:txBody>
          <a:bodyPr spcFirstLastPara="1" wrap="square" lIns="91425" tIns="45700" rIns="91425" bIns="45700" anchor="t" anchorCtr="0">
            <a:normAutofit/>
          </a:bodyPr>
          <a:lstStyle>
            <a:lvl1pPr marL="609585" lvl="0" indent="-457189" algn="l" rtl="0">
              <a:spcBef>
                <a:spcPts val="480"/>
              </a:spcBef>
              <a:spcAft>
                <a:spcPts val="0"/>
              </a:spcAft>
              <a:buClr>
                <a:srgbClr val="002060"/>
              </a:buClr>
              <a:buSzPts val="1800"/>
              <a:buChar char="●"/>
              <a:defRPr/>
            </a:lvl1pPr>
            <a:lvl2pPr marL="1219170" lvl="1" indent="-457189" algn="l" rtl="0">
              <a:spcBef>
                <a:spcPts val="480"/>
              </a:spcBef>
              <a:spcAft>
                <a:spcPts val="0"/>
              </a:spcAft>
              <a:buClr>
                <a:srgbClr val="002060"/>
              </a:buClr>
              <a:buSzPts val="1800"/>
              <a:buChar char="○"/>
              <a:defRPr/>
            </a:lvl2pPr>
            <a:lvl3pPr marL="1828754" lvl="2" indent="-457189" algn="l" rtl="0">
              <a:spcBef>
                <a:spcPts val="480"/>
              </a:spcBef>
              <a:spcAft>
                <a:spcPts val="0"/>
              </a:spcAft>
              <a:buClr>
                <a:srgbClr val="002060"/>
              </a:buClr>
              <a:buSzPts val="1800"/>
              <a:buChar char="■"/>
              <a:defRPr/>
            </a:lvl3pPr>
            <a:lvl4pPr marL="2438339" lvl="3" indent="-457189" algn="l" rtl="0">
              <a:spcBef>
                <a:spcPts val="480"/>
              </a:spcBef>
              <a:spcAft>
                <a:spcPts val="0"/>
              </a:spcAft>
              <a:buClr>
                <a:srgbClr val="002060"/>
              </a:buClr>
              <a:buSzPts val="1800"/>
              <a:buChar char="●"/>
              <a:defRPr/>
            </a:lvl4pPr>
            <a:lvl5pPr marL="3047924" lvl="4" indent="-457189" algn="l" rtl="0">
              <a:spcBef>
                <a:spcPts val="480"/>
              </a:spcBef>
              <a:spcAft>
                <a:spcPts val="0"/>
              </a:spcAft>
              <a:buClr>
                <a:srgbClr val="002060"/>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1600"/>
              </a:spcBef>
              <a:spcAft>
                <a:spcPts val="0"/>
              </a:spcAft>
              <a:buClr>
                <a:schemeClr val="dk1"/>
              </a:buClr>
              <a:buSzPts val="1800"/>
              <a:buChar char="●"/>
              <a:defRPr/>
            </a:lvl7pPr>
            <a:lvl8pPr marL="4876678" lvl="7" indent="-457189" algn="l" rtl="0">
              <a:spcBef>
                <a:spcPts val="1600"/>
              </a:spcBef>
              <a:spcAft>
                <a:spcPts val="0"/>
              </a:spcAft>
              <a:buClr>
                <a:schemeClr val="dk1"/>
              </a:buClr>
              <a:buSzPts val="1800"/>
              <a:buChar char="○"/>
              <a:defRPr/>
            </a:lvl8pPr>
            <a:lvl9pPr marL="5486263" lvl="8" indent="-457189" algn="l" rtl="0">
              <a:spcBef>
                <a:spcPts val="1600"/>
              </a:spcBef>
              <a:spcAft>
                <a:spcPts val="1600"/>
              </a:spcAft>
              <a:buClr>
                <a:schemeClr val="dk1"/>
              </a:buClr>
              <a:buSzPts val="1800"/>
              <a:buChar char="■"/>
              <a:defRPr/>
            </a:lvl9pPr>
          </a:lstStyle>
          <a:p>
            <a:endParaRPr/>
          </a:p>
        </p:txBody>
      </p:sp>
      <p:sp>
        <p:nvSpPr>
          <p:cNvPr id="67" name="Google Shape;67;p15"/>
          <p:cNvSpPr txBox="1">
            <a:spLocks noGrp="1"/>
          </p:cNvSpPr>
          <p:nvPr>
            <p:ph type="title"/>
          </p:nvPr>
        </p:nvSpPr>
        <p:spPr>
          <a:xfrm>
            <a:off x="609600" y="152400"/>
            <a:ext cx="11176000" cy="716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2800"/>
              <a:buNone/>
              <a:defRPr>
                <a:solidFill>
                  <a:srgbClr val="002060"/>
                </a:solidFill>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8" name="Google Shape;68;p15"/>
          <p:cNvSpPr txBox="1">
            <a:spLocks noGrp="1"/>
          </p:cNvSpPr>
          <p:nvPr>
            <p:ph type="ftr" idx="11"/>
          </p:nvPr>
        </p:nvSpPr>
        <p:spPr>
          <a:xfrm>
            <a:off x="609600" y="6096000"/>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5"/>
          <p:cNvSpPr txBox="1">
            <a:spLocks noGrp="1"/>
          </p:cNvSpPr>
          <p:nvPr>
            <p:ph type="dt" idx="10"/>
          </p:nvPr>
        </p:nvSpPr>
        <p:spPr>
          <a:xfrm>
            <a:off x="0" y="6492875"/>
            <a:ext cx="14224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5"/>
          <p:cNvSpPr txBox="1">
            <a:spLocks noGrp="1"/>
          </p:cNvSpPr>
          <p:nvPr>
            <p:ph type="sldNum" idx="12"/>
          </p:nvPr>
        </p:nvSpPr>
        <p:spPr>
          <a:xfrm>
            <a:off x="10769600" y="6492875"/>
            <a:ext cx="1422400" cy="365200"/>
          </a:xfrm>
          <a:prstGeom prst="rect">
            <a:avLst/>
          </a:prstGeom>
          <a:noFill/>
          <a:ln>
            <a:noFill/>
          </a:ln>
        </p:spPr>
        <p:txBody>
          <a:bodyPr spcFirstLastPara="1" wrap="square" lIns="91425" tIns="45700" rIns="91425" bIns="45700" anchor="ctr" anchorCtr="0">
            <a:normAutofit lnSpcReduction="10000"/>
          </a:bodyPr>
          <a:lstStyle>
            <a:lvl1pPr marL="0" lvl="0" indent="0" algn="r" rtl="0">
              <a:spcBef>
                <a:spcPts val="0"/>
              </a:spcBef>
              <a:spcAft>
                <a:spcPts val="0"/>
              </a:spcAft>
              <a:buNone/>
              <a:defRPr sz="1600" b="0" i="0" u="none" strike="noStrike" cap="none">
                <a:solidFill>
                  <a:schemeClr val="lt1"/>
                </a:solidFill>
                <a:latin typeface="Calibri"/>
                <a:ea typeface="Calibri"/>
                <a:cs typeface="Calibri"/>
                <a:sym typeface="Calibri"/>
              </a:defRPr>
            </a:lvl1pPr>
            <a:lvl2pPr marL="0" lvl="1" indent="0" algn="r" rtl="0">
              <a:spcBef>
                <a:spcPts val="0"/>
              </a:spcBef>
              <a:spcAft>
                <a:spcPts val="0"/>
              </a:spcAft>
              <a:buNone/>
              <a:defRPr sz="1600" b="0" i="0" u="none" strike="noStrike" cap="none">
                <a:solidFill>
                  <a:schemeClr val="lt1"/>
                </a:solidFill>
                <a:latin typeface="Calibri"/>
                <a:ea typeface="Calibri"/>
                <a:cs typeface="Calibri"/>
                <a:sym typeface="Calibri"/>
              </a:defRPr>
            </a:lvl2pPr>
            <a:lvl3pPr marL="0" lvl="2" indent="0" algn="r" rtl="0">
              <a:spcBef>
                <a:spcPts val="0"/>
              </a:spcBef>
              <a:spcAft>
                <a:spcPts val="0"/>
              </a:spcAft>
              <a:buNone/>
              <a:defRPr sz="1600" b="0" i="0" u="none" strike="noStrike" cap="none">
                <a:solidFill>
                  <a:schemeClr val="lt1"/>
                </a:solidFill>
                <a:latin typeface="Calibri"/>
                <a:ea typeface="Calibri"/>
                <a:cs typeface="Calibri"/>
                <a:sym typeface="Calibri"/>
              </a:defRPr>
            </a:lvl3pPr>
            <a:lvl4pPr marL="0" lvl="3" indent="0" algn="r" rtl="0">
              <a:spcBef>
                <a:spcPts val="0"/>
              </a:spcBef>
              <a:spcAft>
                <a:spcPts val="0"/>
              </a:spcAft>
              <a:buNone/>
              <a:defRPr sz="1600" b="0" i="0" u="none" strike="noStrike" cap="none">
                <a:solidFill>
                  <a:schemeClr val="lt1"/>
                </a:solidFill>
                <a:latin typeface="Calibri"/>
                <a:ea typeface="Calibri"/>
                <a:cs typeface="Calibri"/>
                <a:sym typeface="Calibri"/>
              </a:defRPr>
            </a:lvl4pPr>
            <a:lvl5pPr marL="0" lvl="4" indent="0" algn="r" rtl="0">
              <a:spcBef>
                <a:spcPts val="0"/>
              </a:spcBef>
              <a:spcAft>
                <a:spcPts val="0"/>
              </a:spcAft>
              <a:buNone/>
              <a:defRPr sz="1600" b="0" i="0" u="none" strike="noStrike" cap="none">
                <a:solidFill>
                  <a:schemeClr val="lt1"/>
                </a:solidFill>
                <a:latin typeface="Calibri"/>
                <a:ea typeface="Calibri"/>
                <a:cs typeface="Calibri"/>
                <a:sym typeface="Calibri"/>
              </a:defRPr>
            </a:lvl5pPr>
            <a:lvl6pPr marL="0" lvl="5" indent="0" algn="r" rtl="0">
              <a:spcBef>
                <a:spcPts val="0"/>
              </a:spcBef>
              <a:spcAft>
                <a:spcPts val="0"/>
              </a:spcAft>
              <a:buNone/>
              <a:defRPr sz="1600" b="0" i="0" u="none" strike="noStrike" cap="none">
                <a:solidFill>
                  <a:schemeClr val="lt1"/>
                </a:solidFill>
                <a:latin typeface="Calibri"/>
                <a:ea typeface="Calibri"/>
                <a:cs typeface="Calibri"/>
                <a:sym typeface="Calibri"/>
              </a:defRPr>
            </a:lvl6pPr>
            <a:lvl7pPr marL="0" lvl="6" indent="0" algn="r" rtl="0">
              <a:spcBef>
                <a:spcPts val="0"/>
              </a:spcBef>
              <a:spcAft>
                <a:spcPts val="0"/>
              </a:spcAft>
              <a:buNone/>
              <a:defRPr sz="1600" b="0" i="0" u="none" strike="noStrike" cap="none">
                <a:solidFill>
                  <a:schemeClr val="lt1"/>
                </a:solidFill>
                <a:latin typeface="Calibri"/>
                <a:ea typeface="Calibri"/>
                <a:cs typeface="Calibri"/>
                <a:sym typeface="Calibri"/>
              </a:defRPr>
            </a:lvl7pPr>
            <a:lvl8pPr marL="0" lvl="7" indent="0" algn="r" rtl="0">
              <a:spcBef>
                <a:spcPts val="0"/>
              </a:spcBef>
              <a:spcAft>
                <a:spcPts val="0"/>
              </a:spcAft>
              <a:buNone/>
              <a:defRPr sz="1600" b="0" i="0" u="none" strike="noStrike" cap="none">
                <a:solidFill>
                  <a:schemeClr val="lt1"/>
                </a:solidFill>
                <a:latin typeface="Calibri"/>
                <a:ea typeface="Calibri"/>
                <a:cs typeface="Calibri"/>
                <a:sym typeface="Calibri"/>
              </a:defRPr>
            </a:lvl8pPr>
            <a:lvl9pPr marL="0" lvl="8" indent="0" algn="r" rtl="0">
              <a:spcBef>
                <a:spcPts val="0"/>
              </a:spcBef>
              <a:spcAft>
                <a:spcPts val="0"/>
              </a:spcAft>
              <a:buNone/>
              <a:defRPr sz="16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8326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1" type="twoObj">
  <p:cSld name="Two Content 1">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09600" y="152403"/>
            <a:ext cx="11176000" cy="716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73" name="Google Shape;73;p16"/>
          <p:cNvSpPr txBox="1">
            <a:spLocks noGrp="1"/>
          </p:cNvSpPr>
          <p:nvPr>
            <p:ph type="body" idx="1"/>
          </p:nvPr>
        </p:nvSpPr>
        <p:spPr>
          <a:xfrm>
            <a:off x="609600" y="1600204"/>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spcBef>
                <a:spcPts val="747"/>
              </a:spcBef>
              <a:spcAft>
                <a:spcPts val="0"/>
              </a:spcAft>
              <a:buClr>
                <a:srgbClr val="002060"/>
              </a:buClr>
              <a:buSzPts val="2800"/>
              <a:buChar char="●"/>
              <a:defRPr sz="3733"/>
            </a:lvl1pPr>
            <a:lvl2pPr marL="1219170" lvl="1" indent="-507987" algn="l" rtl="0">
              <a:spcBef>
                <a:spcPts val="640"/>
              </a:spcBef>
              <a:spcAft>
                <a:spcPts val="0"/>
              </a:spcAft>
              <a:buClr>
                <a:srgbClr val="002060"/>
              </a:buClr>
              <a:buSzPts val="2400"/>
              <a:buChar char="○"/>
              <a:defRPr sz="3200"/>
            </a:lvl2pPr>
            <a:lvl3pPr marL="1828754" lvl="2" indent="-474121" algn="l" rtl="0">
              <a:spcBef>
                <a:spcPts val="533"/>
              </a:spcBef>
              <a:spcAft>
                <a:spcPts val="0"/>
              </a:spcAft>
              <a:buClr>
                <a:srgbClr val="002060"/>
              </a:buClr>
              <a:buSzPts val="2000"/>
              <a:buChar char="■"/>
              <a:defRPr sz="2667"/>
            </a:lvl3pPr>
            <a:lvl4pPr marL="2438339" lvl="3" indent="-457189" algn="l" rtl="0">
              <a:spcBef>
                <a:spcPts val="480"/>
              </a:spcBef>
              <a:spcAft>
                <a:spcPts val="0"/>
              </a:spcAft>
              <a:buClr>
                <a:srgbClr val="002060"/>
              </a:buClr>
              <a:buSzPts val="1800"/>
              <a:buChar char="●"/>
              <a:defRPr sz="2400"/>
            </a:lvl4pPr>
            <a:lvl5pPr marL="3047924" lvl="4" indent="-457189" algn="l" rtl="0">
              <a:spcBef>
                <a:spcPts val="480"/>
              </a:spcBef>
              <a:spcAft>
                <a:spcPts val="0"/>
              </a:spcAft>
              <a:buClr>
                <a:srgbClr val="002060"/>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1600"/>
              </a:spcBef>
              <a:spcAft>
                <a:spcPts val="0"/>
              </a:spcAft>
              <a:buClr>
                <a:schemeClr val="dk1"/>
              </a:buClr>
              <a:buSzPts val="1800"/>
              <a:buChar char="●"/>
              <a:defRPr sz="2400"/>
            </a:lvl7pPr>
            <a:lvl8pPr marL="4876678" lvl="7" indent="-457189" algn="l" rtl="0">
              <a:spcBef>
                <a:spcPts val="1600"/>
              </a:spcBef>
              <a:spcAft>
                <a:spcPts val="0"/>
              </a:spcAft>
              <a:buClr>
                <a:schemeClr val="dk1"/>
              </a:buClr>
              <a:buSzPts val="1800"/>
              <a:buChar char="○"/>
              <a:defRPr sz="2400"/>
            </a:lvl8pPr>
            <a:lvl9pPr marL="5486263" lvl="8" indent="-457189" algn="l" rtl="0">
              <a:spcBef>
                <a:spcPts val="1600"/>
              </a:spcBef>
              <a:spcAft>
                <a:spcPts val="1600"/>
              </a:spcAft>
              <a:buClr>
                <a:schemeClr val="dk1"/>
              </a:buClr>
              <a:buSzPts val="1800"/>
              <a:buChar char="■"/>
              <a:defRPr sz="2400"/>
            </a:lvl9pPr>
          </a:lstStyle>
          <a:p>
            <a:endParaRPr/>
          </a:p>
        </p:txBody>
      </p:sp>
      <p:sp>
        <p:nvSpPr>
          <p:cNvPr id="74" name="Google Shape;74;p16"/>
          <p:cNvSpPr txBox="1">
            <a:spLocks noGrp="1"/>
          </p:cNvSpPr>
          <p:nvPr>
            <p:ph type="body" idx="2"/>
          </p:nvPr>
        </p:nvSpPr>
        <p:spPr>
          <a:xfrm>
            <a:off x="6197600" y="1600204"/>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spcBef>
                <a:spcPts val="747"/>
              </a:spcBef>
              <a:spcAft>
                <a:spcPts val="0"/>
              </a:spcAft>
              <a:buClr>
                <a:srgbClr val="002060"/>
              </a:buClr>
              <a:buSzPts val="2800"/>
              <a:buChar char="●"/>
              <a:defRPr sz="3733"/>
            </a:lvl1pPr>
            <a:lvl2pPr marL="1219170" lvl="1" indent="-507987" algn="l" rtl="0">
              <a:spcBef>
                <a:spcPts val="640"/>
              </a:spcBef>
              <a:spcAft>
                <a:spcPts val="0"/>
              </a:spcAft>
              <a:buClr>
                <a:srgbClr val="002060"/>
              </a:buClr>
              <a:buSzPts val="2400"/>
              <a:buChar char="○"/>
              <a:defRPr sz="3200"/>
            </a:lvl2pPr>
            <a:lvl3pPr marL="1828754" lvl="2" indent="-474121" algn="l" rtl="0">
              <a:spcBef>
                <a:spcPts val="533"/>
              </a:spcBef>
              <a:spcAft>
                <a:spcPts val="0"/>
              </a:spcAft>
              <a:buClr>
                <a:srgbClr val="002060"/>
              </a:buClr>
              <a:buSzPts val="2000"/>
              <a:buChar char="■"/>
              <a:defRPr sz="2667"/>
            </a:lvl3pPr>
            <a:lvl4pPr marL="2438339" lvl="3" indent="-457189" algn="l" rtl="0">
              <a:spcBef>
                <a:spcPts val="480"/>
              </a:spcBef>
              <a:spcAft>
                <a:spcPts val="0"/>
              </a:spcAft>
              <a:buClr>
                <a:srgbClr val="002060"/>
              </a:buClr>
              <a:buSzPts val="1800"/>
              <a:buChar char="●"/>
              <a:defRPr sz="2400"/>
            </a:lvl4pPr>
            <a:lvl5pPr marL="3047924" lvl="4" indent="-457189" algn="l" rtl="0">
              <a:spcBef>
                <a:spcPts val="480"/>
              </a:spcBef>
              <a:spcAft>
                <a:spcPts val="0"/>
              </a:spcAft>
              <a:buClr>
                <a:srgbClr val="002060"/>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1600"/>
              </a:spcBef>
              <a:spcAft>
                <a:spcPts val="0"/>
              </a:spcAft>
              <a:buClr>
                <a:schemeClr val="dk1"/>
              </a:buClr>
              <a:buSzPts val="1800"/>
              <a:buChar char="●"/>
              <a:defRPr sz="2400"/>
            </a:lvl7pPr>
            <a:lvl8pPr marL="4876678" lvl="7" indent="-457189" algn="l" rtl="0">
              <a:spcBef>
                <a:spcPts val="1600"/>
              </a:spcBef>
              <a:spcAft>
                <a:spcPts val="0"/>
              </a:spcAft>
              <a:buClr>
                <a:schemeClr val="dk1"/>
              </a:buClr>
              <a:buSzPts val="1800"/>
              <a:buChar char="○"/>
              <a:defRPr sz="2400"/>
            </a:lvl8pPr>
            <a:lvl9pPr marL="5486263" lvl="8" indent="-457189" algn="l" rtl="0">
              <a:spcBef>
                <a:spcPts val="1600"/>
              </a:spcBef>
              <a:spcAft>
                <a:spcPts val="1600"/>
              </a:spcAft>
              <a:buClr>
                <a:schemeClr val="dk1"/>
              </a:buClr>
              <a:buSzPts val="1800"/>
              <a:buChar char="■"/>
              <a:defRPr sz="2400"/>
            </a:lvl9pPr>
          </a:lstStyle>
          <a:p>
            <a:endParaRPr/>
          </a:p>
        </p:txBody>
      </p:sp>
      <p:sp>
        <p:nvSpPr>
          <p:cNvPr id="75" name="Google Shape;75;p16"/>
          <p:cNvSpPr txBox="1">
            <a:spLocks noGrp="1"/>
          </p:cNvSpPr>
          <p:nvPr>
            <p:ph type="ftr" idx="11"/>
          </p:nvPr>
        </p:nvSpPr>
        <p:spPr>
          <a:xfrm>
            <a:off x="609600" y="6188079"/>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6"/>
          <p:cNvSpPr txBox="1">
            <a:spLocks noGrp="1"/>
          </p:cNvSpPr>
          <p:nvPr>
            <p:ph type="dt" idx="10"/>
          </p:nvPr>
        </p:nvSpPr>
        <p:spPr>
          <a:xfrm>
            <a:off x="0" y="6492879"/>
            <a:ext cx="14224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10769600" y="6492879"/>
            <a:ext cx="1422400" cy="365200"/>
          </a:xfrm>
          <a:prstGeom prst="rect">
            <a:avLst/>
          </a:prstGeom>
          <a:noFill/>
          <a:ln>
            <a:noFill/>
          </a:ln>
        </p:spPr>
        <p:txBody>
          <a:bodyPr spcFirstLastPara="1" wrap="square" lIns="91425" tIns="45700" rIns="91425" bIns="45700" anchor="ctr" anchorCtr="0">
            <a:normAutofit lnSpcReduction="10000"/>
          </a:bodyPr>
          <a:lstStyle>
            <a:lvl1pPr marL="0" lvl="0" indent="0" algn="r" rtl="0">
              <a:spcBef>
                <a:spcPts val="0"/>
              </a:spcBef>
              <a:spcAft>
                <a:spcPts val="0"/>
              </a:spcAft>
              <a:buNone/>
              <a:defRPr sz="1600" b="0" i="0" u="none" strike="noStrike" cap="none">
                <a:solidFill>
                  <a:schemeClr val="lt1"/>
                </a:solidFill>
                <a:latin typeface="Calibri"/>
                <a:ea typeface="Calibri"/>
                <a:cs typeface="Calibri"/>
                <a:sym typeface="Calibri"/>
              </a:defRPr>
            </a:lvl1pPr>
            <a:lvl2pPr marL="0" lvl="1" indent="0" algn="r" rtl="0">
              <a:spcBef>
                <a:spcPts val="0"/>
              </a:spcBef>
              <a:spcAft>
                <a:spcPts val="0"/>
              </a:spcAft>
              <a:buNone/>
              <a:defRPr sz="1600" b="0" i="0" u="none" strike="noStrike" cap="none">
                <a:solidFill>
                  <a:schemeClr val="lt1"/>
                </a:solidFill>
                <a:latin typeface="Calibri"/>
                <a:ea typeface="Calibri"/>
                <a:cs typeface="Calibri"/>
                <a:sym typeface="Calibri"/>
              </a:defRPr>
            </a:lvl2pPr>
            <a:lvl3pPr marL="0" lvl="2" indent="0" algn="r" rtl="0">
              <a:spcBef>
                <a:spcPts val="0"/>
              </a:spcBef>
              <a:spcAft>
                <a:spcPts val="0"/>
              </a:spcAft>
              <a:buNone/>
              <a:defRPr sz="1600" b="0" i="0" u="none" strike="noStrike" cap="none">
                <a:solidFill>
                  <a:schemeClr val="lt1"/>
                </a:solidFill>
                <a:latin typeface="Calibri"/>
                <a:ea typeface="Calibri"/>
                <a:cs typeface="Calibri"/>
                <a:sym typeface="Calibri"/>
              </a:defRPr>
            </a:lvl3pPr>
            <a:lvl4pPr marL="0" lvl="3" indent="0" algn="r" rtl="0">
              <a:spcBef>
                <a:spcPts val="0"/>
              </a:spcBef>
              <a:spcAft>
                <a:spcPts val="0"/>
              </a:spcAft>
              <a:buNone/>
              <a:defRPr sz="1600" b="0" i="0" u="none" strike="noStrike" cap="none">
                <a:solidFill>
                  <a:schemeClr val="lt1"/>
                </a:solidFill>
                <a:latin typeface="Calibri"/>
                <a:ea typeface="Calibri"/>
                <a:cs typeface="Calibri"/>
                <a:sym typeface="Calibri"/>
              </a:defRPr>
            </a:lvl4pPr>
            <a:lvl5pPr marL="0" lvl="4" indent="0" algn="r" rtl="0">
              <a:spcBef>
                <a:spcPts val="0"/>
              </a:spcBef>
              <a:spcAft>
                <a:spcPts val="0"/>
              </a:spcAft>
              <a:buNone/>
              <a:defRPr sz="1600" b="0" i="0" u="none" strike="noStrike" cap="none">
                <a:solidFill>
                  <a:schemeClr val="lt1"/>
                </a:solidFill>
                <a:latin typeface="Calibri"/>
                <a:ea typeface="Calibri"/>
                <a:cs typeface="Calibri"/>
                <a:sym typeface="Calibri"/>
              </a:defRPr>
            </a:lvl5pPr>
            <a:lvl6pPr marL="0" lvl="5" indent="0" algn="r" rtl="0">
              <a:spcBef>
                <a:spcPts val="0"/>
              </a:spcBef>
              <a:spcAft>
                <a:spcPts val="0"/>
              </a:spcAft>
              <a:buNone/>
              <a:defRPr sz="1600" b="0" i="0" u="none" strike="noStrike" cap="none">
                <a:solidFill>
                  <a:schemeClr val="lt1"/>
                </a:solidFill>
                <a:latin typeface="Calibri"/>
                <a:ea typeface="Calibri"/>
                <a:cs typeface="Calibri"/>
                <a:sym typeface="Calibri"/>
              </a:defRPr>
            </a:lvl6pPr>
            <a:lvl7pPr marL="0" lvl="6" indent="0" algn="r" rtl="0">
              <a:spcBef>
                <a:spcPts val="0"/>
              </a:spcBef>
              <a:spcAft>
                <a:spcPts val="0"/>
              </a:spcAft>
              <a:buNone/>
              <a:defRPr sz="1600" b="0" i="0" u="none" strike="noStrike" cap="none">
                <a:solidFill>
                  <a:schemeClr val="lt1"/>
                </a:solidFill>
                <a:latin typeface="Calibri"/>
                <a:ea typeface="Calibri"/>
                <a:cs typeface="Calibri"/>
                <a:sym typeface="Calibri"/>
              </a:defRPr>
            </a:lvl7pPr>
            <a:lvl8pPr marL="0" lvl="7" indent="0" algn="r" rtl="0">
              <a:spcBef>
                <a:spcPts val="0"/>
              </a:spcBef>
              <a:spcAft>
                <a:spcPts val="0"/>
              </a:spcAft>
              <a:buNone/>
              <a:defRPr sz="1600" b="0" i="0" u="none" strike="noStrike" cap="none">
                <a:solidFill>
                  <a:schemeClr val="lt1"/>
                </a:solidFill>
                <a:latin typeface="Calibri"/>
                <a:ea typeface="Calibri"/>
                <a:cs typeface="Calibri"/>
                <a:sym typeface="Calibri"/>
              </a:defRPr>
            </a:lvl8pPr>
            <a:lvl9pPr marL="0" lvl="8" indent="0" algn="r" rtl="0">
              <a:spcBef>
                <a:spcPts val="0"/>
              </a:spcBef>
              <a:spcAft>
                <a:spcPts val="0"/>
              </a:spcAft>
              <a:buNone/>
              <a:defRPr sz="16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3886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78"/>
        <p:cNvGrpSpPr/>
        <p:nvPr/>
      </p:nvGrpSpPr>
      <p:grpSpPr>
        <a:xfrm>
          <a:off x="0" y="0"/>
          <a:ext cx="0" cy="0"/>
          <a:chOff x="0" y="0"/>
          <a:chExt cx="0" cy="0"/>
        </a:xfrm>
      </p:grpSpPr>
      <p:sp>
        <p:nvSpPr>
          <p:cNvPr id="79" name="Google Shape;79;p17"/>
          <p:cNvSpPr txBox="1">
            <a:spLocks noGrp="1"/>
          </p:cNvSpPr>
          <p:nvPr>
            <p:ph type="body" idx="1"/>
          </p:nvPr>
        </p:nvSpPr>
        <p:spPr>
          <a:xfrm>
            <a:off x="7488193" y="1742304"/>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0" name="Google Shape;80;p17"/>
          <p:cNvSpPr txBox="1">
            <a:spLocks noGrp="1"/>
          </p:cNvSpPr>
          <p:nvPr>
            <p:ph type="body" idx="2"/>
          </p:nvPr>
        </p:nvSpPr>
        <p:spPr>
          <a:xfrm>
            <a:off x="7488193" y="2780272"/>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1" name="Google Shape;81;p17"/>
          <p:cNvSpPr txBox="1">
            <a:spLocks noGrp="1"/>
          </p:cNvSpPr>
          <p:nvPr>
            <p:ph type="body" idx="3"/>
          </p:nvPr>
        </p:nvSpPr>
        <p:spPr>
          <a:xfrm>
            <a:off x="7488193" y="3842953"/>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2" name="Google Shape;82;p17"/>
          <p:cNvSpPr txBox="1">
            <a:spLocks noGrp="1"/>
          </p:cNvSpPr>
          <p:nvPr>
            <p:ph type="body" idx="4"/>
          </p:nvPr>
        </p:nvSpPr>
        <p:spPr>
          <a:xfrm>
            <a:off x="7488193" y="4880921"/>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3" name="Google Shape;83;p17"/>
          <p:cNvSpPr/>
          <p:nvPr/>
        </p:nvSpPr>
        <p:spPr>
          <a:xfrm rot="5400000">
            <a:off x="-1" y="0"/>
            <a:ext cx="6096000" cy="6096000"/>
          </a:xfrm>
          <a:prstGeom prst="rtTriangl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84" name="Google Shape;84;p17"/>
          <p:cNvSpPr txBox="1">
            <a:spLocks noGrp="1"/>
          </p:cNvSpPr>
          <p:nvPr>
            <p:ph type="title"/>
          </p:nvPr>
        </p:nvSpPr>
        <p:spPr>
          <a:xfrm>
            <a:off x="257432" y="365125"/>
            <a:ext cx="4710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700"/>
              <a:buFont typeface="Helvetica Neue"/>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85" name="Google Shape;85;p17"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61071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6"/>
        <p:cNvGrpSpPr/>
        <p:nvPr/>
      </p:nvGrpSpPr>
      <p:grpSpPr>
        <a:xfrm>
          <a:off x="0" y="0"/>
          <a:ext cx="0" cy="0"/>
          <a:chOff x="0" y="0"/>
          <a:chExt cx="0" cy="0"/>
        </a:xfrm>
      </p:grpSpPr>
      <p:sp>
        <p:nvSpPr>
          <p:cNvPr id="87" name="Google Shape;87;p18"/>
          <p:cNvSpPr txBox="1">
            <a:spLocks noGrp="1"/>
          </p:cNvSpPr>
          <p:nvPr>
            <p:ph type="body" idx="1"/>
          </p:nvPr>
        </p:nvSpPr>
        <p:spPr>
          <a:xfrm>
            <a:off x="257432" y="1681163"/>
            <a:ext cx="57404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300"/>
              <a:buNone/>
              <a:defRPr sz="2400" b="1">
                <a:latin typeface="Arial"/>
                <a:ea typeface="Arial"/>
                <a:cs typeface="Arial"/>
                <a:sym typeface="Arial"/>
              </a:defRPr>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14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8" name="Google Shape;88;p18"/>
          <p:cNvSpPr txBox="1">
            <a:spLocks noGrp="1"/>
          </p:cNvSpPr>
          <p:nvPr>
            <p:ph type="body" idx="2"/>
          </p:nvPr>
        </p:nvSpPr>
        <p:spPr>
          <a:xfrm>
            <a:off x="257432" y="2455756"/>
            <a:ext cx="5740400" cy="30184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atin typeface="Arial"/>
                <a:ea typeface="Arial"/>
                <a:cs typeface="Arial"/>
                <a:sym typeface="Arial"/>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9" name="Google Shape;89;p18"/>
          <p:cNvSpPr txBox="1">
            <a:spLocks noGrp="1"/>
          </p:cNvSpPr>
          <p:nvPr>
            <p:ph type="body" idx="3"/>
          </p:nvPr>
        </p:nvSpPr>
        <p:spPr>
          <a:xfrm>
            <a:off x="6172200" y="2505075"/>
            <a:ext cx="5183200" cy="30184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atin typeface="Arial"/>
                <a:ea typeface="Arial"/>
                <a:cs typeface="Arial"/>
                <a:sym typeface="Arial"/>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0" name="Google Shape;90;p18"/>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91" name="Google Shape;91;p18"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67021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24A9-0E13-7006-689E-CFE134923A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3CAA93-83BD-4395-9002-04607D9AB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9FE494-6E98-CBFE-FC6D-F509D1B1E65E}"/>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4C58C7A4-AA54-1D00-0FC7-2C8B2949A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C6F3B-A33A-A023-A6E5-E6507F407EDE}"/>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1452335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6"/>
        <p:cNvGrpSpPr/>
        <p:nvPr/>
      </p:nvGrpSpPr>
      <p:grpSpPr>
        <a:xfrm>
          <a:off x="0" y="0"/>
          <a:ext cx="0" cy="0"/>
          <a:chOff x="0" y="0"/>
          <a:chExt cx="0" cy="0"/>
        </a:xfrm>
      </p:grpSpPr>
      <p:sp>
        <p:nvSpPr>
          <p:cNvPr id="97" name="Google Shape;97;p20"/>
          <p:cNvSpPr/>
          <p:nvPr/>
        </p:nvSpPr>
        <p:spPr>
          <a:xfrm>
            <a:off x="0" y="0"/>
            <a:ext cx="121920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98" name="Google Shape;98;p20"/>
          <p:cNvPicPr preferRelativeResize="0"/>
          <p:nvPr/>
        </p:nvPicPr>
        <p:blipFill rotWithShape="1">
          <a:blip r:embed="rId2">
            <a:alphaModFix/>
          </a:blip>
          <a:srcRect/>
          <a:stretch/>
        </p:blipFill>
        <p:spPr>
          <a:xfrm>
            <a:off x="1146149" y="570008"/>
            <a:ext cx="11178659" cy="6287993"/>
          </a:xfrm>
          <a:prstGeom prst="rect">
            <a:avLst/>
          </a:prstGeom>
          <a:noFill/>
          <a:ln>
            <a:noFill/>
          </a:ln>
        </p:spPr>
      </p:pic>
      <p:sp>
        <p:nvSpPr>
          <p:cNvPr id="99" name="Google Shape;99;p20"/>
          <p:cNvSpPr txBox="1">
            <a:spLocks noGrp="1"/>
          </p:cNvSpPr>
          <p:nvPr>
            <p:ph type="ctrTitle"/>
          </p:nvPr>
        </p:nvSpPr>
        <p:spPr>
          <a:xfrm>
            <a:off x="375845" y="2360141"/>
            <a:ext cx="9144000" cy="304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Helvetica Neue"/>
              <a:buNone/>
              <a:defRPr sz="6000" b="1">
                <a:solidFill>
                  <a:schemeClr val="lt1"/>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0" name="Google Shape;100;p20"/>
          <p:cNvSpPr txBox="1">
            <a:spLocks noGrp="1"/>
          </p:cNvSpPr>
          <p:nvPr>
            <p:ph type="subTitle" idx="1"/>
          </p:nvPr>
        </p:nvSpPr>
        <p:spPr>
          <a:xfrm>
            <a:off x="462344" y="5699641"/>
            <a:ext cx="4789200" cy="750442"/>
          </a:xfrm>
          <a:prstGeom prst="rect">
            <a:avLst/>
          </a:prstGeom>
          <a:solidFill>
            <a:srgbClr val="662D91"/>
          </a:solidFill>
          <a:ln>
            <a:noFill/>
          </a:ln>
        </p:spPr>
        <p:txBody>
          <a:bodyPr spcFirstLastPara="1" wrap="square" lIns="137150" tIns="137150" rIns="137150" bIns="137150" anchor="t" anchorCtr="0">
            <a:spAutoFit/>
          </a:bodyPr>
          <a:lstStyle>
            <a:lvl1pPr lvl="0" algn="l" rtl="0">
              <a:lnSpc>
                <a:spcPct val="90000"/>
              </a:lnSpc>
              <a:spcBef>
                <a:spcPts val="1067"/>
              </a:spcBef>
              <a:spcAft>
                <a:spcPts val="0"/>
              </a:spcAft>
              <a:buSzPts val="1300"/>
              <a:buNone/>
              <a:defRPr sz="2400">
                <a:solidFill>
                  <a:schemeClr val="lt1"/>
                </a:solidFill>
                <a:latin typeface="Georgia"/>
                <a:ea typeface="Georgia"/>
                <a:cs typeface="Georgia"/>
                <a:sym typeface="Georgia"/>
              </a:defRPr>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14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pic>
        <p:nvPicPr>
          <p:cNvPr id="101" name="Google Shape;101;p20"/>
          <p:cNvPicPr preferRelativeResize="0"/>
          <p:nvPr/>
        </p:nvPicPr>
        <p:blipFill rotWithShape="1">
          <a:blip r:embed="rId3">
            <a:alphaModFix/>
          </a:blip>
          <a:srcRect/>
          <a:stretch/>
        </p:blipFill>
        <p:spPr>
          <a:xfrm>
            <a:off x="269626" y="-1376058"/>
            <a:ext cx="4805057" cy="4805057"/>
          </a:xfrm>
          <a:prstGeom prst="rect">
            <a:avLst/>
          </a:prstGeom>
          <a:noFill/>
          <a:ln>
            <a:noFill/>
          </a:ln>
        </p:spPr>
      </p:pic>
    </p:spTree>
    <p:extLst>
      <p:ext uri="{BB962C8B-B14F-4D97-AF65-F5344CB8AC3E}">
        <p14:creationId xmlns:p14="http://schemas.microsoft.com/office/powerpoint/2010/main" val="3501506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1"/>
          <p:cNvSpPr txBox="1">
            <a:spLocks noGrp="1"/>
          </p:cNvSpPr>
          <p:nvPr>
            <p:ph type="body" idx="1"/>
          </p:nvPr>
        </p:nvSpPr>
        <p:spPr>
          <a:xfrm>
            <a:off x="257432" y="1825625"/>
            <a:ext cx="11568000" cy="38252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05" name="Google Shape;105;p21"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1781010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6"/>
        <p:cNvGrpSpPr/>
        <p:nvPr/>
      </p:nvGrpSpPr>
      <p:grpSpPr>
        <a:xfrm>
          <a:off x="0" y="0"/>
          <a:ext cx="0" cy="0"/>
          <a:chOff x="0" y="0"/>
          <a:chExt cx="0" cy="0"/>
        </a:xfrm>
      </p:grpSpPr>
      <p:sp>
        <p:nvSpPr>
          <p:cNvPr id="107" name="Google Shape;107;p22"/>
          <p:cNvSpPr txBox="1">
            <a:spLocks noGrp="1"/>
          </p:cNvSpPr>
          <p:nvPr>
            <p:ph type="body" idx="1"/>
          </p:nvPr>
        </p:nvSpPr>
        <p:spPr>
          <a:xfrm>
            <a:off x="257432" y="1681163"/>
            <a:ext cx="57404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SzPts val="1300"/>
              <a:buNone/>
              <a:defRPr sz="2400" b="1"/>
            </a:lvl1pPr>
            <a:lvl2pPr marL="1219170" lvl="1" indent="-304792" algn="l" rtl="0">
              <a:lnSpc>
                <a:spcPct val="90000"/>
              </a:lnSpc>
              <a:spcBef>
                <a:spcPts val="533"/>
              </a:spcBef>
              <a:spcAft>
                <a:spcPts val="0"/>
              </a:spcAft>
              <a:buSzPts val="1500"/>
              <a:buNone/>
              <a:defRPr sz="2000" b="1"/>
            </a:lvl2pPr>
            <a:lvl3pPr marL="1828754" lvl="2" indent="-304792" algn="l" rtl="0">
              <a:lnSpc>
                <a:spcPct val="90000"/>
              </a:lnSpc>
              <a:spcBef>
                <a:spcPts val="533"/>
              </a:spcBef>
              <a:spcAft>
                <a:spcPts val="0"/>
              </a:spcAft>
              <a:buSzPts val="1400"/>
              <a:buNone/>
              <a:defRPr sz="1867" b="1"/>
            </a:lvl3pPr>
            <a:lvl4pPr marL="2438339" lvl="3" indent="-304792" algn="l" rtl="0">
              <a:lnSpc>
                <a:spcPct val="90000"/>
              </a:lnSpc>
              <a:spcBef>
                <a:spcPts val="533"/>
              </a:spcBef>
              <a:spcAft>
                <a:spcPts val="0"/>
              </a:spcAft>
              <a:buSzPts val="1200"/>
              <a:buNone/>
              <a:defRPr sz="1600" b="1"/>
            </a:lvl4pPr>
            <a:lvl5pPr marL="3047924" lvl="4" indent="-304792" algn="l" rtl="0">
              <a:lnSpc>
                <a:spcPct val="90000"/>
              </a:lnSpc>
              <a:spcBef>
                <a:spcPts val="533"/>
              </a:spcBef>
              <a:spcAft>
                <a:spcPts val="0"/>
              </a:spcAft>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08" name="Google Shape;108;p22"/>
          <p:cNvSpPr txBox="1">
            <a:spLocks noGrp="1"/>
          </p:cNvSpPr>
          <p:nvPr>
            <p:ph type="body" idx="2"/>
          </p:nvPr>
        </p:nvSpPr>
        <p:spPr>
          <a:xfrm>
            <a:off x="257432" y="2455756"/>
            <a:ext cx="5740400" cy="30184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2"/>
          <p:cNvSpPr txBox="1">
            <a:spLocks noGrp="1"/>
          </p:cNvSpPr>
          <p:nvPr>
            <p:ph type="body" idx="3"/>
          </p:nvPr>
        </p:nvSpPr>
        <p:spPr>
          <a:xfrm>
            <a:off x="6172200" y="2505075"/>
            <a:ext cx="5183200" cy="30184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 name="Google Shape;110;p22"/>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11" name="Google Shape;111;p22"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134099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2"/>
        <p:cNvGrpSpPr/>
        <p:nvPr/>
      </p:nvGrpSpPr>
      <p:grpSpPr>
        <a:xfrm>
          <a:off x="0" y="0"/>
          <a:ext cx="0" cy="0"/>
          <a:chOff x="0" y="0"/>
          <a:chExt cx="0" cy="0"/>
        </a:xfrm>
      </p:grpSpPr>
      <p:sp>
        <p:nvSpPr>
          <p:cNvPr id="113" name="Google Shape;113;p23"/>
          <p:cNvSpPr/>
          <p:nvPr/>
        </p:nvSpPr>
        <p:spPr>
          <a:xfrm>
            <a:off x="0" y="0"/>
            <a:ext cx="12192000" cy="6858000"/>
          </a:xfrm>
          <a:prstGeom prst="rect">
            <a:avLst/>
          </a:prstGeom>
          <a:solidFill>
            <a:schemeClr val="dk2"/>
          </a:solidFill>
          <a:ln w="12700" cap="flat" cmpd="sng">
            <a:solidFill>
              <a:srgbClr val="004B8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dk2"/>
              </a:solidFill>
              <a:latin typeface="Calibri"/>
              <a:ea typeface="Calibri"/>
              <a:cs typeface="Calibri"/>
              <a:sym typeface="Calibri"/>
            </a:endParaRPr>
          </a:p>
        </p:txBody>
      </p:sp>
      <p:sp>
        <p:nvSpPr>
          <p:cNvPr id="114" name="Google Shape;114;p23"/>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700"/>
              <a:buFont typeface="Helvetica Neue"/>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a:off x="257432" y="1825625"/>
            <a:ext cx="11568000" cy="3825200"/>
          </a:xfrm>
          <a:prstGeom prst="rect">
            <a:avLst/>
          </a:prstGeom>
          <a:noFill/>
          <a:ln>
            <a:noFill/>
          </a:ln>
        </p:spPr>
        <p:txBody>
          <a:bodyPr spcFirstLastPara="1" wrap="square" lIns="68575" tIns="34275" rIns="68575" bIns="34275" anchor="t" anchorCtr="0">
            <a:normAutofit/>
          </a:bodyPr>
          <a:lstStyle>
            <a:lvl1pPr marL="609585" lvl="0" indent="-431789" algn="l" rtl="0">
              <a:lnSpc>
                <a:spcPct val="90000"/>
              </a:lnSpc>
              <a:spcBef>
                <a:spcPts val="1067"/>
              </a:spcBef>
              <a:spcAft>
                <a:spcPts val="0"/>
              </a:spcAft>
              <a:buClr>
                <a:schemeClr val="accent4"/>
              </a:buClr>
              <a:buSzPts val="1500"/>
              <a:buChar char="→"/>
              <a:defRPr>
                <a:solidFill>
                  <a:schemeClr val="lt1"/>
                </a:solidFill>
              </a:defRPr>
            </a:lvl1pPr>
            <a:lvl2pPr marL="1219170" lvl="1" indent="-457189" algn="l" rtl="0">
              <a:lnSpc>
                <a:spcPct val="90000"/>
              </a:lnSpc>
              <a:spcBef>
                <a:spcPts val="533"/>
              </a:spcBef>
              <a:spcAft>
                <a:spcPts val="0"/>
              </a:spcAft>
              <a:buSzPts val="1800"/>
              <a:buChar char="•"/>
              <a:defRPr>
                <a:solidFill>
                  <a:schemeClr val="lt1"/>
                </a:solidFill>
              </a:defRPr>
            </a:lvl2pPr>
            <a:lvl3pPr marL="1828754" lvl="2" indent="-431789" algn="l" rtl="0">
              <a:lnSpc>
                <a:spcPct val="90000"/>
              </a:lnSpc>
              <a:spcBef>
                <a:spcPts val="533"/>
              </a:spcBef>
              <a:spcAft>
                <a:spcPts val="0"/>
              </a:spcAft>
              <a:buSzPts val="1500"/>
              <a:buChar char="o"/>
              <a:defRPr>
                <a:solidFill>
                  <a:schemeClr val="lt1"/>
                </a:solidFill>
              </a:defRPr>
            </a:lvl3pPr>
            <a:lvl4pPr marL="2438339" lvl="3" indent="-423323" algn="l" rtl="0">
              <a:lnSpc>
                <a:spcPct val="90000"/>
              </a:lnSpc>
              <a:spcBef>
                <a:spcPts val="533"/>
              </a:spcBef>
              <a:spcAft>
                <a:spcPts val="0"/>
              </a:spcAft>
              <a:buSzPts val="1400"/>
              <a:buChar char="▪"/>
              <a:defRPr>
                <a:solidFill>
                  <a:schemeClr val="lt1"/>
                </a:solidFill>
              </a:defRPr>
            </a:lvl4pPr>
            <a:lvl5pPr marL="3047924" lvl="4" indent="-423323" algn="l" rtl="0">
              <a:lnSpc>
                <a:spcPct val="90000"/>
              </a:lnSpc>
              <a:spcBef>
                <a:spcPts val="533"/>
              </a:spcBef>
              <a:spcAft>
                <a:spcPts val="0"/>
              </a:spcAft>
              <a:buSzPts val="1400"/>
              <a:buChar char="▪"/>
              <a:defRPr>
                <a:solidFill>
                  <a:schemeClr val="lt1"/>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6" name="Google Shape;116;p23"/>
          <p:cNvSpPr/>
          <p:nvPr/>
        </p:nvSpPr>
        <p:spPr>
          <a:xfrm>
            <a:off x="11392929" y="6227805"/>
            <a:ext cx="432800" cy="4328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chemeClr val="lt1"/>
                </a:solidFill>
                <a:latin typeface="Helvetica Neue"/>
                <a:ea typeface="Helvetica Neue"/>
                <a:cs typeface="Helvetica Neue"/>
                <a:sym typeface="Helvetica Neue"/>
              </a:rPr>
              <a:pPr marL="0" marR="0" lvl="0" indent="0" algn="ctr" rtl="0">
                <a:lnSpc>
                  <a:spcPct val="100000"/>
                </a:lnSpc>
                <a:spcBef>
                  <a:spcPts val="0"/>
                </a:spcBef>
                <a:spcAft>
                  <a:spcPts val="0"/>
                </a:spcAft>
                <a:buClr>
                  <a:srgbClr val="000000"/>
                </a:buClr>
                <a:buSzPts val="700"/>
                <a:buFont typeface="Arial"/>
                <a:buNone/>
              </a:pPr>
              <a:t>‹#›</a:t>
            </a:fld>
            <a:endParaRPr sz="933" b="0" i="0" u="none" strike="noStrike" cap="none">
              <a:solidFill>
                <a:schemeClr val="lt1"/>
              </a:solidFill>
              <a:latin typeface="Helvetica Neue"/>
              <a:ea typeface="Helvetica Neue"/>
              <a:cs typeface="Helvetica Neue"/>
              <a:sym typeface="Helvetica Neue"/>
            </a:endParaRPr>
          </a:p>
        </p:txBody>
      </p:sp>
      <p:pic>
        <p:nvPicPr>
          <p:cNvPr id="117" name="Google Shape;117;p23"/>
          <p:cNvPicPr preferRelativeResize="0"/>
          <p:nvPr/>
        </p:nvPicPr>
        <p:blipFill rotWithShape="1">
          <a:blip r:embed="rId2">
            <a:alphaModFix/>
          </a:blip>
          <a:srcRect/>
          <a:stretch/>
        </p:blipFill>
        <p:spPr>
          <a:xfrm>
            <a:off x="188346" y="5037386"/>
            <a:ext cx="2690649" cy="2690649"/>
          </a:xfrm>
          <a:prstGeom prst="rect">
            <a:avLst/>
          </a:prstGeom>
          <a:noFill/>
          <a:ln>
            <a:noFill/>
          </a:ln>
        </p:spPr>
      </p:pic>
    </p:spTree>
    <p:extLst>
      <p:ext uri="{BB962C8B-B14F-4D97-AF65-F5344CB8AC3E}">
        <p14:creationId xmlns:p14="http://schemas.microsoft.com/office/powerpoint/2010/main" val="3331137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8"/>
        <p:cNvGrpSpPr/>
        <p:nvPr/>
      </p:nvGrpSpPr>
      <p:grpSpPr>
        <a:xfrm>
          <a:off x="0" y="0"/>
          <a:ext cx="0" cy="0"/>
          <a:chOff x="0" y="0"/>
          <a:chExt cx="0" cy="0"/>
        </a:xfrm>
      </p:grpSpPr>
      <p:sp>
        <p:nvSpPr>
          <p:cNvPr id="119" name="Google Shape;119;p24"/>
          <p:cNvSpPr/>
          <p:nvPr/>
        </p:nvSpPr>
        <p:spPr>
          <a:xfrm>
            <a:off x="0" y="0"/>
            <a:ext cx="121920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0" name="Google Shape;120;p24"/>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2700"/>
              <a:buFont typeface="Helvetica Neue"/>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a:off x="450231" y="4030489"/>
            <a:ext cx="26136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lt1"/>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body" idx="2"/>
          </p:nvPr>
        </p:nvSpPr>
        <p:spPr>
          <a:xfrm>
            <a:off x="3456172"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lt1"/>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3" name="Google Shape;123;p24"/>
          <p:cNvSpPr txBox="1">
            <a:spLocks noGrp="1"/>
          </p:cNvSpPr>
          <p:nvPr>
            <p:ph type="body" idx="3"/>
          </p:nvPr>
        </p:nvSpPr>
        <p:spPr>
          <a:xfrm>
            <a:off x="6311608"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lt1"/>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4" name="Google Shape;124;p24"/>
          <p:cNvSpPr/>
          <p:nvPr/>
        </p:nvSpPr>
        <p:spPr>
          <a:xfrm>
            <a:off x="870679" y="1964724"/>
            <a:ext cx="1791600" cy="17916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5" name="Google Shape;125;p24"/>
          <p:cNvSpPr/>
          <p:nvPr/>
        </p:nvSpPr>
        <p:spPr>
          <a:xfrm>
            <a:off x="3791864" y="1964724"/>
            <a:ext cx="1791600" cy="17916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6" name="Google Shape;126;p24"/>
          <p:cNvSpPr/>
          <p:nvPr/>
        </p:nvSpPr>
        <p:spPr>
          <a:xfrm>
            <a:off x="6603183" y="1964724"/>
            <a:ext cx="1791600" cy="17916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7" name="Google Shape;127;p24"/>
          <p:cNvSpPr txBox="1">
            <a:spLocks noGrp="1"/>
          </p:cNvSpPr>
          <p:nvPr>
            <p:ph type="body" idx="4"/>
          </p:nvPr>
        </p:nvSpPr>
        <p:spPr>
          <a:xfrm>
            <a:off x="9193899"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lt1"/>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4"/>
          <p:cNvSpPr/>
          <p:nvPr/>
        </p:nvSpPr>
        <p:spPr>
          <a:xfrm>
            <a:off x="9529591" y="1964724"/>
            <a:ext cx="1791600" cy="17916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29" name="Google Shape;129;p24"/>
          <p:cNvSpPr/>
          <p:nvPr/>
        </p:nvSpPr>
        <p:spPr>
          <a:xfrm>
            <a:off x="11392929" y="6227805"/>
            <a:ext cx="432800" cy="432800"/>
          </a:xfrm>
          <a:prstGeom prst="ellipse">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chemeClr val="lt1"/>
                </a:solidFill>
                <a:latin typeface="Helvetica Neue"/>
                <a:ea typeface="Helvetica Neue"/>
                <a:cs typeface="Helvetica Neue"/>
                <a:sym typeface="Helvetica Neue"/>
              </a:rPr>
              <a:pPr marL="0" marR="0" lvl="0" indent="0" algn="ctr" rtl="0">
                <a:lnSpc>
                  <a:spcPct val="100000"/>
                </a:lnSpc>
                <a:spcBef>
                  <a:spcPts val="0"/>
                </a:spcBef>
                <a:spcAft>
                  <a:spcPts val="0"/>
                </a:spcAft>
                <a:buClr>
                  <a:srgbClr val="000000"/>
                </a:buClr>
                <a:buSzPts val="700"/>
                <a:buFont typeface="Arial"/>
                <a:buNone/>
              </a:pPr>
              <a:t>‹#›</a:t>
            </a:fld>
            <a:endParaRPr sz="933" b="0" i="0" u="none" strike="noStrike" cap="none">
              <a:solidFill>
                <a:schemeClr val="lt1"/>
              </a:solidFill>
              <a:latin typeface="Helvetica Neue"/>
              <a:ea typeface="Helvetica Neue"/>
              <a:cs typeface="Helvetica Neue"/>
              <a:sym typeface="Helvetica Neue"/>
            </a:endParaRPr>
          </a:p>
        </p:txBody>
      </p:sp>
      <p:pic>
        <p:nvPicPr>
          <p:cNvPr id="130" name="Google Shape;130;p24"/>
          <p:cNvPicPr preferRelativeResize="0"/>
          <p:nvPr/>
        </p:nvPicPr>
        <p:blipFill rotWithShape="1">
          <a:blip r:embed="rId2">
            <a:alphaModFix/>
          </a:blip>
          <a:srcRect/>
          <a:stretch/>
        </p:blipFill>
        <p:spPr>
          <a:xfrm>
            <a:off x="188346" y="5037386"/>
            <a:ext cx="2690649" cy="2690649"/>
          </a:xfrm>
          <a:prstGeom prst="rect">
            <a:avLst/>
          </a:prstGeom>
          <a:noFill/>
          <a:ln>
            <a:noFill/>
          </a:ln>
        </p:spPr>
      </p:pic>
    </p:spTree>
    <p:extLst>
      <p:ext uri="{BB962C8B-B14F-4D97-AF65-F5344CB8AC3E}">
        <p14:creationId xmlns:p14="http://schemas.microsoft.com/office/powerpoint/2010/main" val="1762484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2"/>
              </a:buClr>
              <a:buSzPts val="2700"/>
              <a:buFont typeface="Helvetica Neue"/>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p25"/>
          <p:cNvSpPr txBox="1">
            <a:spLocks noGrp="1"/>
          </p:cNvSpPr>
          <p:nvPr>
            <p:ph type="body" idx="1"/>
          </p:nvPr>
        </p:nvSpPr>
        <p:spPr>
          <a:xfrm>
            <a:off x="450231" y="4030489"/>
            <a:ext cx="26136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accent2"/>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4" name="Google Shape;134;p25"/>
          <p:cNvSpPr txBox="1">
            <a:spLocks noGrp="1"/>
          </p:cNvSpPr>
          <p:nvPr>
            <p:ph type="body" idx="2"/>
          </p:nvPr>
        </p:nvSpPr>
        <p:spPr>
          <a:xfrm>
            <a:off x="3456172"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accent2"/>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5" name="Google Shape;135;p25"/>
          <p:cNvSpPr txBox="1">
            <a:spLocks noGrp="1"/>
          </p:cNvSpPr>
          <p:nvPr>
            <p:ph type="body" idx="3"/>
          </p:nvPr>
        </p:nvSpPr>
        <p:spPr>
          <a:xfrm>
            <a:off x="6311608"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accent2"/>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6" name="Google Shape;136;p25"/>
          <p:cNvSpPr/>
          <p:nvPr/>
        </p:nvSpPr>
        <p:spPr>
          <a:xfrm>
            <a:off x="870679" y="1964724"/>
            <a:ext cx="1791600" cy="1791600"/>
          </a:xfrm>
          <a:prstGeom prst="ellips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37" name="Google Shape;137;p25"/>
          <p:cNvSpPr/>
          <p:nvPr/>
        </p:nvSpPr>
        <p:spPr>
          <a:xfrm>
            <a:off x="3791864" y="1964724"/>
            <a:ext cx="1791600" cy="1791600"/>
          </a:xfrm>
          <a:prstGeom prst="ellips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38" name="Google Shape;138;p25"/>
          <p:cNvSpPr/>
          <p:nvPr/>
        </p:nvSpPr>
        <p:spPr>
          <a:xfrm>
            <a:off x="6603183" y="1964724"/>
            <a:ext cx="1791600" cy="1791600"/>
          </a:xfrm>
          <a:prstGeom prst="ellips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39" name="Google Shape;139;p25"/>
          <p:cNvSpPr txBox="1">
            <a:spLocks noGrp="1"/>
          </p:cNvSpPr>
          <p:nvPr>
            <p:ph type="body" idx="4"/>
          </p:nvPr>
        </p:nvSpPr>
        <p:spPr>
          <a:xfrm>
            <a:off x="9193899" y="4030489"/>
            <a:ext cx="2463200" cy="1844400"/>
          </a:xfrm>
          <a:prstGeom prst="rect">
            <a:avLst/>
          </a:prstGeom>
          <a:noFill/>
          <a:ln>
            <a:noFill/>
          </a:ln>
        </p:spPr>
        <p:txBody>
          <a:bodyPr spcFirstLastPara="1" wrap="square" lIns="68575" tIns="34275" rIns="68575" bIns="34275" anchor="t" anchorCtr="0">
            <a:normAutofit/>
          </a:bodyPr>
          <a:lstStyle>
            <a:lvl1pPr marL="609585" lvl="0" indent="-304792" algn="ctr" rtl="0">
              <a:lnSpc>
                <a:spcPct val="90000"/>
              </a:lnSpc>
              <a:spcBef>
                <a:spcPts val="1067"/>
              </a:spcBef>
              <a:spcAft>
                <a:spcPts val="0"/>
              </a:spcAft>
              <a:buSzPts val="1100"/>
              <a:buNone/>
              <a:defRPr sz="2000" b="1">
                <a:solidFill>
                  <a:schemeClr val="accent2"/>
                </a:solidFill>
              </a:defRPr>
            </a:lvl1pPr>
            <a:lvl2pPr marL="1219170" lvl="1" indent="-304792" algn="l" rtl="0">
              <a:lnSpc>
                <a:spcPct val="90000"/>
              </a:lnSpc>
              <a:spcBef>
                <a:spcPts val="533"/>
              </a:spcBef>
              <a:spcAft>
                <a:spcPts val="0"/>
              </a:spcAft>
              <a:buSzPts val="1800"/>
              <a:buNone/>
              <a:defRPr/>
            </a:lvl2pPr>
            <a:lvl3pPr marL="1828754" lvl="2" indent="-304792" algn="l" rtl="0">
              <a:lnSpc>
                <a:spcPct val="90000"/>
              </a:lnSpc>
              <a:spcBef>
                <a:spcPts val="533"/>
              </a:spcBef>
              <a:spcAft>
                <a:spcPts val="0"/>
              </a:spcAft>
              <a:buSzPts val="1500"/>
              <a:buNone/>
              <a:defRPr/>
            </a:lvl3pPr>
            <a:lvl4pPr marL="2438339" lvl="3" indent="-304792" algn="l" rtl="0">
              <a:lnSpc>
                <a:spcPct val="90000"/>
              </a:lnSpc>
              <a:spcBef>
                <a:spcPts val="533"/>
              </a:spcBef>
              <a:spcAft>
                <a:spcPts val="0"/>
              </a:spcAft>
              <a:buSzPts val="1400"/>
              <a:buNone/>
              <a:defRPr/>
            </a:lvl4pPr>
            <a:lvl5pPr marL="3047924" lvl="4" indent="-304792" algn="l" rtl="0">
              <a:lnSpc>
                <a:spcPct val="90000"/>
              </a:lnSpc>
              <a:spcBef>
                <a:spcPts val="533"/>
              </a:spcBef>
              <a:spcAft>
                <a:spcPts val="0"/>
              </a:spcAft>
              <a:buSzPts val="1400"/>
              <a:buNone/>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40" name="Google Shape;140;p25"/>
          <p:cNvSpPr/>
          <p:nvPr/>
        </p:nvSpPr>
        <p:spPr>
          <a:xfrm>
            <a:off x="9529591" y="1964724"/>
            <a:ext cx="1791600" cy="1791600"/>
          </a:xfrm>
          <a:prstGeom prst="ellips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41" name="Google Shape;141;p25"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2614205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2"/>
        <p:cNvGrpSpPr/>
        <p:nvPr/>
      </p:nvGrpSpPr>
      <p:grpSpPr>
        <a:xfrm>
          <a:off x="0" y="0"/>
          <a:ext cx="0" cy="0"/>
          <a:chOff x="0" y="0"/>
          <a:chExt cx="0" cy="0"/>
        </a:xfrm>
      </p:grpSpPr>
      <p:pic>
        <p:nvPicPr>
          <p:cNvPr id="143" name="Google Shape;143;p26"/>
          <p:cNvPicPr preferRelativeResize="0"/>
          <p:nvPr/>
        </p:nvPicPr>
        <p:blipFill rotWithShape="1">
          <a:blip r:embed="rId2">
            <a:alphaModFix amt="25000"/>
          </a:blip>
          <a:srcRect/>
          <a:stretch/>
        </p:blipFill>
        <p:spPr>
          <a:xfrm>
            <a:off x="1132701" y="568411"/>
            <a:ext cx="11178659" cy="6287993"/>
          </a:xfrm>
          <a:prstGeom prst="rect">
            <a:avLst/>
          </a:prstGeom>
          <a:noFill/>
          <a:ln>
            <a:noFill/>
          </a:ln>
        </p:spPr>
      </p:pic>
      <p:sp>
        <p:nvSpPr>
          <p:cNvPr id="144" name="Google Shape;144;p26"/>
          <p:cNvSpPr txBox="1">
            <a:spLocks noGrp="1"/>
          </p:cNvSpPr>
          <p:nvPr>
            <p:ph type="ctrTitle"/>
          </p:nvPr>
        </p:nvSpPr>
        <p:spPr>
          <a:xfrm>
            <a:off x="375845" y="2174789"/>
            <a:ext cx="9144000" cy="3234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4500"/>
              <a:buFont typeface="Helvetica Neue"/>
              <a:buNone/>
              <a:defRPr sz="6000" b="1">
                <a:solidFill>
                  <a:schemeClr val="dk2"/>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 name="Google Shape;145;p26"/>
          <p:cNvSpPr txBox="1">
            <a:spLocks noGrp="1"/>
          </p:cNvSpPr>
          <p:nvPr>
            <p:ph type="subTitle" idx="1"/>
          </p:nvPr>
        </p:nvSpPr>
        <p:spPr>
          <a:xfrm>
            <a:off x="462344" y="5699641"/>
            <a:ext cx="4789200" cy="750442"/>
          </a:xfrm>
          <a:prstGeom prst="rect">
            <a:avLst/>
          </a:prstGeom>
          <a:solidFill>
            <a:schemeClr val="accent1"/>
          </a:solidFill>
          <a:ln>
            <a:noFill/>
          </a:ln>
        </p:spPr>
        <p:txBody>
          <a:bodyPr spcFirstLastPara="1" wrap="square" lIns="137150" tIns="137150" rIns="137150" bIns="137150" anchor="t" anchorCtr="0">
            <a:spAutoFit/>
          </a:bodyPr>
          <a:lstStyle>
            <a:lvl1pPr lvl="0" algn="l" rtl="0">
              <a:lnSpc>
                <a:spcPct val="90000"/>
              </a:lnSpc>
              <a:spcBef>
                <a:spcPts val="1067"/>
              </a:spcBef>
              <a:spcAft>
                <a:spcPts val="0"/>
              </a:spcAft>
              <a:buSzPts val="1300"/>
              <a:buNone/>
              <a:defRPr sz="2400">
                <a:solidFill>
                  <a:schemeClr val="lt1"/>
                </a:solidFill>
                <a:latin typeface="Georgia"/>
                <a:ea typeface="Georgia"/>
                <a:cs typeface="Georgia"/>
                <a:sym typeface="Georgia"/>
              </a:defRPr>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14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pic>
        <p:nvPicPr>
          <p:cNvPr id="146" name="Google Shape;146;p26" descr="Text&#10;&#10;Description automatically generated"/>
          <p:cNvPicPr preferRelativeResize="0"/>
          <p:nvPr/>
        </p:nvPicPr>
        <p:blipFill rotWithShape="1">
          <a:blip r:embed="rId3">
            <a:alphaModFix/>
          </a:blip>
          <a:srcRect/>
          <a:stretch/>
        </p:blipFill>
        <p:spPr>
          <a:xfrm>
            <a:off x="480168" y="-206022"/>
            <a:ext cx="4383977" cy="2465987"/>
          </a:xfrm>
          <a:prstGeom prst="rect">
            <a:avLst/>
          </a:prstGeom>
          <a:noFill/>
          <a:ln>
            <a:noFill/>
          </a:ln>
        </p:spPr>
      </p:pic>
    </p:spTree>
    <p:extLst>
      <p:ext uri="{BB962C8B-B14F-4D97-AF65-F5344CB8AC3E}">
        <p14:creationId xmlns:p14="http://schemas.microsoft.com/office/powerpoint/2010/main" val="726016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47"/>
        <p:cNvGrpSpPr/>
        <p:nvPr/>
      </p:nvGrpSpPr>
      <p:grpSpPr>
        <a:xfrm>
          <a:off x="0" y="0"/>
          <a:ext cx="0" cy="0"/>
          <a:chOff x="0" y="0"/>
          <a:chExt cx="0" cy="0"/>
        </a:xfrm>
      </p:grpSpPr>
      <p:sp>
        <p:nvSpPr>
          <p:cNvPr id="148" name="Google Shape;148;p27"/>
          <p:cNvSpPr txBox="1">
            <a:spLocks noGrp="1"/>
          </p:cNvSpPr>
          <p:nvPr>
            <p:ph type="body" idx="1"/>
          </p:nvPr>
        </p:nvSpPr>
        <p:spPr>
          <a:xfrm>
            <a:off x="7488193" y="1742304"/>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49" name="Google Shape;149;p27"/>
          <p:cNvSpPr txBox="1">
            <a:spLocks noGrp="1"/>
          </p:cNvSpPr>
          <p:nvPr>
            <p:ph type="body" idx="2"/>
          </p:nvPr>
        </p:nvSpPr>
        <p:spPr>
          <a:xfrm>
            <a:off x="7488193" y="2780272"/>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0" name="Google Shape;150;p27"/>
          <p:cNvSpPr txBox="1">
            <a:spLocks noGrp="1"/>
          </p:cNvSpPr>
          <p:nvPr>
            <p:ph type="body" idx="3"/>
          </p:nvPr>
        </p:nvSpPr>
        <p:spPr>
          <a:xfrm>
            <a:off x="7488193" y="3842953"/>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1" name="Google Shape;151;p27"/>
          <p:cNvSpPr txBox="1">
            <a:spLocks noGrp="1"/>
          </p:cNvSpPr>
          <p:nvPr>
            <p:ph type="body" idx="4"/>
          </p:nvPr>
        </p:nvSpPr>
        <p:spPr>
          <a:xfrm>
            <a:off x="7488193" y="4880921"/>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2" name="Google Shape;152;p27"/>
          <p:cNvSpPr/>
          <p:nvPr/>
        </p:nvSpPr>
        <p:spPr>
          <a:xfrm rot="5400000">
            <a:off x="-1" y="0"/>
            <a:ext cx="6096000" cy="6096000"/>
          </a:xfrm>
          <a:prstGeom prst="rtTriangl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53" name="Google Shape;153;p27"/>
          <p:cNvSpPr txBox="1">
            <a:spLocks noGrp="1"/>
          </p:cNvSpPr>
          <p:nvPr>
            <p:ph type="title"/>
          </p:nvPr>
        </p:nvSpPr>
        <p:spPr>
          <a:xfrm>
            <a:off x="257432" y="365125"/>
            <a:ext cx="4710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700"/>
              <a:buFont typeface="Helvetica Neue"/>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54" name="Google Shape;154;p27"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1523377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5"/>
        <p:cNvGrpSpPr/>
        <p:nvPr/>
      </p:nvGrpSpPr>
      <p:grpSpPr>
        <a:xfrm>
          <a:off x="0" y="0"/>
          <a:ext cx="0" cy="0"/>
          <a:chOff x="0" y="0"/>
          <a:chExt cx="0" cy="0"/>
        </a:xfrm>
      </p:grpSpPr>
      <p:sp>
        <p:nvSpPr>
          <p:cNvPr id="156" name="Google Shape;156;p28"/>
          <p:cNvSpPr txBox="1">
            <a:spLocks noGrp="1"/>
          </p:cNvSpPr>
          <p:nvPr>
            <p:ph type="body" idx="1"/>
          </p:nvPr>
        </p:nvSpPr>
        <p:spPr>
          <a:xfrm>
            <a:off x="7488193" y="1742304"/>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7" name="Google Shape;157;p28"/>
          <p:cNvSpPr txBox="1">
            <a:spLocks noGrp="1"/>
          </p:cNvSpPr>
          <p:nvPr>
            <p:ph type="body" idx="2"/>
          </p:nvPr>
        </p:nvSpPr>
        <p:spPr>
          <a:xfrm>
            <a:off x="7488193" y="2780272"/>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8" name="Google Shape;158;p28"/>
          <p:cNvSpPr txBox="1">
            <a:spLocks noGrp="1"/>
          </p:cNvSpPr>
          <p:nvPr>
            <p:ph type="body" idx="3"/>
          </p:nvPr>
        </p:nvSpPr>
        <p:spPr>
          <a:xfrm>
            <a:off x="7488193" y="3842953"/>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59" name="Google Shape;159;p28"/>
          <p:cNvSpPr txBox="1">
            <a:spLocks noGrp="1"/>
          </p:cNvSpPr>
          <p:nvPr>
            <p:ph type="body" idx="4"/>
          </p:nvPr>
        </p:nvSpPr>
        <p:spPr>
          <a:xfrm>
            <a:off x="7488193" y="4880921"/>
            <a:ext cx="3859200" cy="852800"/>
          </a:xfrm>
          <a:prstGeom prst="rect">
            <a:avLst/>
          </a:prstGeom>
          <a:noFill/>
          <a:ln>
            <a:noFill/>
          </a:ln>
        </p:spPr>
        <p:txBody>
          <a:bodyPr spcFirstLastPara="1" wrap="square" lIns="68575" tIns="34275" rIns="68575" bIns="34275" anchor="ctr" anchorCtr="0">
            <a:normAutofit/>
          </a:bodyPr>
          <a:lstStyle>
            <a:lvl1pPr marL="609585" lvl="0" indent="-304792" algn="l" rtl="0">
              <a:lnSpc>
                <a:spcPct val="90000"/>
              </a:lnSpc>
              <a:spcBef>
                <a:spcPts val="1067"/>
              </a:spcBef>
              <a:spcAft>
                <a:spcPts val="0"/>
              </a:spcAft>
              <a:buSzPts val="1300"/>
              <a:buNone/>
              <a:defRPr sz="2400">
                <a:solidFill>
                  <a:srgbClr val="888888"/>
                </a:solidFill>
              </a:defRPr>
            </a:lvl1pPr>
            <a:lvl2pPr marL="1219170" lvl="1" indent="-304792" algn="l" rtl="0">
              <a:lnSpc>
                <a:spcPct val="90000"/>
              </a:lnSpc>
              <a:spcBef>
                <a:spcPts val="533"/>
              </a:spcBef>
              <a:spcAft>
                <a:spcPts val="0"/>
              </a:spcAft>
              <a:buSzPts val="1500"/>
              <a:buNone/>
              <a:defRPr sz="2000">
                <a:solidFill>
                  <a:srgbClr val="888888"/>
                </a:solidFill>
              </a:defRPr>
            </a:lvl2pPr>
            <a:lvl3pPr marL="1828754" lvl="2" indent="-304792" algn="l" rtl="0">
              <a:lnSpc>
                <a:spcPct val="90000"/>
              </a:lnSpc>
              <a:spcBef>
                <a:spcPts val="533"/>
              </a:spcBef>
              <a:spcAft>
                <a:spcPts val="0"/>
              </a:spcAft>
              <a:buSzPts val="1400"/>
              <a:buNone/>
              <a:defRPr sz="1867">
                <a:solidFill>
                  <a:srgbClr val="888888"/>
                </a:solidFill>
              </a:defRPr>
            </a:lvl3pPr>
            <a:lvl4pPr marL="2438339" lvl="3" indent="-304792" algn="l" rtl="0">
              <a:lnSpc>
                <a:spcPct val="90000"/>
              </a:lnSpc>
              <a:spcBef>
                <a:spcPts val="533"/>
              </a:spcBef>
              <a:spcAft>
                <a:spcPts val="0"/>
              </a:spcAft>
              <a:buSzPts val="1200"/>
              <a:buNone/>
              <a:defRPr sz="1600">
                <a:solidFill>
                  <a:srgbClr val="888888"/>
                </a:solidFill>
              </a:defRPr>
            </a:lvl4pPr>
            <a:lvl5pPr marL="3047924" lvl="4" indent="-304792" algn="l" rtl="0">
              <a:lnSpc>
                <a:spcPct val="90000"/>
              </a:lnSpc>
              <a:spcBef>
                <a:spcPts val="533"/>
              </a:spcBef>
              <a:spcAft>
                <a:spcPts val="0"/>
              </a:spcAft>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60" name="Google Shape;160;p28"/>
          <p:cNvSpPr/>
          <p:nvPr/>
        </p:nvSpPr>
        <p:spPr>
          <a:xfrm rot="5400000">
            <a:off x="-1" y="0"/>
            <a:ext cx="6096000" cy="6096000"/>
          </a:xfrm>
          <a:prstGeom prst="rtTriangle">
            <a:avLst/>
          </a:prstGeom>
          <a:gradFill>
            <a:gsLst>
              <a:gs pos="0">
                <a:schemeClr val="dk2"/>
              </a:gs>
              <a:gs pos="21000">
                <a:schemeClr val="dk2"/>
              </a:gs>
              <a:gs pos="100000">
                <a:schemeClr val="accent1"/>
              </a:gs>
            </a:gsLst>
            <a:lin ang="16200038"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61" name="Google Shape;161;p28"/>
          <p:cNvSpPr txBox="1">
            <a:spLocks noGrp="1"/>
          </p:cNvSpPr>
          <p:nvPr>
            <p:ph type="title"/>
          </p:nvPr>
        </p:nvSpPr>
        <p:spPr>
          <a:xfrm>
            <a:off x="257432" y="365125"/>
            <a:ext cx="4710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700"/>
              <a:buFont typeface="Helvetica Neue"/>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62" name="Google Shape;162;p28"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415954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3"/>
        <p:cNvGrpSpPr/>
        <p:nvPr/>
      </p:nvGrpSpPr>
      <p:grpSpPr>
        <a:xfrm>
          <a:off x="0" y="0"/>
          <a:ext cx="0" cy="0"/>
          <a:chOff x="0" y="0"/>
          <a:chExt cx="0" cy="0"/>
        </a:xfrm>
      </p:grpSpPr>
      <p:sp>
        <p:nvSpPr>
          <p:cNvPr id="164" name="Google Shape;164;p29"/>
          <p:cNvSpPr/>
          <p:nvPr/>
        </p:nvSpPr>
        <p:spPr>
          <a:xfrm>
            <a:off x="0" y="0"/>
            <a:ext cx="121920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pic>
        <p:nvPicPr>
          <p:cNvPr id="165" name="Google Shape;165;p29"/>
          <p:cNvPicPr preferRelativeResize="0"/>
          <p:nvPr/>
        </p:nvPicPr>
        <p:blipFill rotWithShape="1">
          <a:blip r:embed="rId2">
            <a:alphaModFix/>
          </a:blip>
          <a:srcRect/>
          <a:stretch/>
        </p:blipFill>
        <p:spPr>
          <a:xfrm>
            <a:off x="1132701" y="568411"/>
            <a:ext cx="11178659" cy="6287993"/>
          </a:xfrm>
          <a:prstGeom prst="rect">
            <a:avLst/>
          </a:prstGeom>
          <a:noFill/>
          <a:ln>
            <a:noFill/>
          </a:ln>
        </p:spPr>
      </p:pic>
      <p:sp>
        <p:nvSpPr>
          <p:cNvPr id="166" name="Google Shape;166;p29"/>
          <p:cNvSpPr txBox="1">
            <a:spLocks noGrp="1"/>
          </p:cNvSpPr>
          <p:nvPr>
            <p:ph type="ctrTitle"/>
          </p:nvPr>
        </p:nvSpPr>
        <p:spPr>
          <a:xfrm>
            <a:off x="375845" y="566816"/>
            <a:ext cx="9144000" cy="3049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lt1"/>
              </a:buClr>
              <a:buSzPts val="4500"/>
              <a:buFont typeface="Helvetica Neue"/>
              <a:buNone/>
              <a:defRPr sz="6000" b="1">
                <a:solidFill>
                  <a:schemeClr val="lt1"/>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67" name="Google Shape;167;p29"/>
          <p:cNvPicPr preferRelativeResize="0"/>
          <p:nvPr/>
        </p:nvPicPr>
        <p:blipFill rotWithShape="1">
          <a:blip r:embed="rId3">
            <a:alphaModFix/>
          </a:blip>
          <a:srcRect/>
          <a:stretch/>
        </p:blipFill>
        <p:spPr>
          <a:xfrm>
            <a:off x="188346" y="5037386"/>
            <a:ext cx="2690649" cy="2690649"/>
          </a:xfrm>
          <a:prstGeom prst="rect">
            <a:avLst/>
          </a:prstGeom>
          <a:noFill/>
          <a:ln>
            <a:noFill/>
          </a:ln>
        </p:spPr>
      </p:pic>
    </p:spTree>
    <p:extLst>
      <p:ext uri="{BB962C8B-B14F-4D97-AF65-F5344CB8AC3E}">
        <p14:creationId xmlns:p14="http://schemas.microsoft.com/office/powerpoint/2010/main" val="1143356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3946-4554-21F0-F5FA-351FEF7480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E8095D-B2D5-D311-FE56-DE49C5614E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151419-7568-A518-AFF0-DBB60FC22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9C8635-F3BA-4CD4-3E31-2A9011E79056}"/>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6" name="Footer Placeholder 5">
            <a:extLst>
              <a:ext uri="{FF2B5EF4-FFF2-40B4-BE49-F238E27FC236}">
                <a16:creationId xmlns:a16="http://schemas.microsoft.com/office/drawing/2014/main" id="{74249DFD-7AA2-B808-146C-8427715F3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0C1F7-EDEF-413B-1BD7-0ACCAF64DDED}"/>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2595436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68"/>
        <p:cNvGrpSpPr/>
        <p:nvPr/>
      </p:nvGrpSpPr>
      <p:grpSpPr>
        <a:xfrm>
          <a:off x="0" y="0"/>
          <a:ext cx="0" cy="0"/>
          <a:chOff x="0" y="0"/>
          <a:chExt cx="0" cy="0"/>
        </a:xfrm>
      </p:grpSpPr>
      <p:pic>
        <p:nvPicPr>
          <p:cNvPr id="169" name="Google Shape;169;p30"/>
          <p:cNvPicPr preferRelativeResize="0"/>
          <p:nvPr/>
        </p:nvPicPr>
        <p:blipFill rotWithShape="1">
          <a:blip r:embed="rId2">
            <a:alphaModFix amt="25000"/>
          </a:blip>
          <a:srcRect/>
          <a:stretch/>
        </p:blipFill>
        <p:spPr>
          <a:xfrm>
            <a:off x="1132701" y="568411"/>
            <a:ext cx="11178659" cy="6287993"/>
          </a:xfrm>
          <a:prstGeom prst="rect">
            <a:avLst/>
          </a:prstGeom>
          <a:noFill/>
          <a:ln>
            <a:noFill/>
          </a:ln>
        </p:spPr>
      </p:pic>
      <p:sp>
        <p:nvSpPr>
          <p:cNvPr id="170" name="Google Shape;170;p30"/>
          <p:cNvSpPr txBox="1">
            <a:spLocks noGrp="1"/>
          </p:cNvSpPr>
          <p:nvPr>
            <p:ph type="ctrTitle"/>
          </p:nvPr>
        </p:nvSpPr>
        <p:spPr>
          <a:xfrm>
            <a:off x="375845" y="568411"/>
            <a:ext cx="9144000" cy="3234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2"/>
              </a:buClr>
              <a:buSzPts val="4500"/>
              <a:buFont typeface="Helvetica Neue"/>
              <a:buNone/>
              <a:defRPr sz="6000" b="1">
                <a:solidFill>
                  <a:schemeClr val="dk2"/>
                </a:solidFill>
                <a:latin typeface="Helvetica Neue"/>
                <a:ea typeface="Helvetica Neue"/>
                <a:cs typeface="Helvetica Neue"/>
                <a:sym typeface="Helvetica Neu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71" name="Google Shape;171;p30" descr="Text&#10;&#10;Description automatically generated"/>
          <p:cNvPicPr preferRelativeResize="0"/>
          <p:nvPr/>
        </p:nvPicPr>
        <p:blipFill rotWithShape="1">
          <a:blip r:embed="rId3">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3171210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p31"/>
          <p:cNvSpPr txBox="1">
            <a:spLocks noGrp="1"/>
          </p:cNvSpPr>
          <p:nvPr>
            <p:ph type="body" idx="1"/>
          </p:nvPr>
        </p:nvSpPr>
        <p:spPr>
          <a:xfrm>
            <a:off x="257432" y="1825625"/>
            <a:ext cx="11568000" cy="3825200"/>
          </a:xfrm>
          <a:prstGeom prst="rect">
            <a:avLst/>
          </a:prstGeom>
          <a:noFill/>
          <a:ln>
            <a:noFill/>
          </a:ln>
        </p:spPr>
        <p:txBody>
          <a:bodyPr spcFirstLastPara="1" wrap="square" lIns="68575" tIns="34275" rIns="68575" bIns="34275" anchor="t" anchorCtr="0">
            <a:normAutofit/>
          </a:bodyPr>
          <a:lstStyle>
            <a:lvl1pPr marL="609585" lvl="0" indent="-380990" algn="l" rtl="0">
              <a:lnSpc>
                <a:spcPct val="90000"/>
              </a:lnSpc>
              <a:spcBef>
                <a:spcPts val="1067"/>
              </a:spcBef>
              <a:spcAft>
                <a:spcPts val="0"/>
              </a:spcAft>
              <a:buSzPts val="9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o"/>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75" name="Google Shape;175;p31" descr="Text&#10;&#10;Description automatically generated"/>
          <p:cNvPicPr preferRelativeResize="0"/>
          <p:nvPr/>
        </p:nvPicPr>
        <p:blipFill rotWithShape="1">
          <a:blip r:embed="rId2">
            <a:alphaModFix/>
          </a:blip>
          <a:srcRect/>
          <a:stretch/>
        </p:blipFill>
        <p:spPr>
          <a:xfrm>
            <a:off x="311254" y="5693274"/>
            <a:ext cx="2452267" cy="1379399"/>
          </a:xfrm>
          <a:prstGeom prst="rect">
            <a:avLst/>
          </a:prstGeom>
          <a:noFill/>
          <a:ln>
            <a:noFill/>
          </a:ln>
        </p:spPr>
      </p:pic>
    </p:spTree>
    <p:extLst>
      <p:ext uri="{BB962C8B-B14F-4D97-AF65-F5344CB8AC3E}">
        <p14:creationId xmlns:p14="http://schemas.microsoft.com/office/powerpoint/2010/main" val="1820632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1295400" y="255135"/>
            <a:ext cx="9601200" cy="10368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lt1"/>
              </a:buClr>
              <a:buSzPts val="2400"/>
              <a:buFont typeface="Book Antiqua"/>
              <a:buNone/>
              <a:defRPr sz="32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78" name="Google Shape;178;p32"/>
          <p:cNvSpPr txBox="1">
            <a:spLocks noGrp="1"/>
          </p:cNvSpPr>
          <p:nvPr>
            <p:ph type="body" idx="1"/>
          </p:nvPr>
        </p:nvSpPr>
        <p:spPr>
          <a:xfrm>
            <a:off x="1295400" y="1828800"/>
            <a:ext cx="4572000" cy="850400"/>
          </a:xfrm>
          <a:prstGeom prst="rect">
            <a:avLst/>
          </a:prstGeom>
          <a:noFill/>
          <a:ln>
            <a:noFill/>
          </a:ln>
        </p:spPr>
        <p:txBody>
          <a:bodyPr spcFirstLastPara="1" wrap="square" lIns="68575" tIns="34275" rIns="68575" bIns="34275" anchor="ctr" anchorCtr="0">
            <a:normAutofit/>
          </a:bodyPr>
          <a:lstStyle>
            <a:lvl1pPr marL="609585" marR="0" lvl="0" indent="-304792" algn="l" rtl="0">
              <a:lnSpc>
                <a:spcPct val="90000"/>
              </a:lnSpc>
              <a:spcBef>
                <a:spcPts val="1867"/>
              </a:spcBef>
              <a:spcAft>
                <a:spcPts val="0"/>
              </a:spcAft>
              <a:buClr>
                <a:srgbClr val="080808"/>
              </a:buClr>
              <a:buSzPts val="2000"/>
              <a:buFont typeface="Arial"/>
              <a:buNone/>
              <a:defRPr sz="2667" b="0" i="0" u="none" strike="noStrike" cap="none">
                <a:solidFill>
                  <a:srgbClr val="034680"/>
                </a:solidFill>
                <a:latin typeface="Arial"/>
                <a:ea typeface="Arial"/>
                <a:cs typeface="Arial"/>
                <a:sym typeface="Arial"/>
              </a:defRPr>
            </a:lvl1pPr>
            <a:lvl2pPr marL="1219170" marR="0" lvl="1" indent="-304792" algn="l" rtl="0">
              <a:lnSpc>
                <a:spcPct val="90000"/>
              </a:lnSpc>
              <a:spcBef>
                <a:spcPts val="1067"/>
              </a:spcBef>
              <a:spcAft>
                <a:spcPts val="0"/>
              </a:spcAft>
              <a:buClr>
                <a:srgbClr val="080808"/>
              </a:buClr>
              <a:buSzPts val="1500"/>
              <a:buFont typeface="Arial"/>
              <a:buNone/>
              <a:defRPr sz="2000" b="1" i="0" u="none" strike="noStrike" cap="none">
                <a:solidFill>
                  <a:srgbClr val="377BBB"/>
                </a:solidFill>
                <a:latin typeface="Arial"/>
                <a:ea typeface="Arial"/>
                <a:cs typeface="Arial"/>
                <a:sym typeface="Arial"/>
              </a:defRPr>
            </a:lvl2pPr>
            <a:lvl3pPr marL="1828754" marR="0" lvl="2" indent="-304792" algn="l" rtl="0">
              <a:lnSpc>
                <a:spcPct val="90000"/>
              </a:lnSpc>
              <a:spcBef>
                <a:spcPts val="800"/>
              </a:spcBef>
              <a:spcAft>
                <a:spcPts val="0"/>
              </a:spcAft>
              <a:buClr>
                <a:srgbClr val="080808"/>
              </a:buClr>
              <a:buSzPts val="1400"/>
              <a:buFont typeface="Arial"/>
              <a:buNone/>
              <a:defRPr sz="1867" b="1" i="0" u="none" strike="noStrike" cap="none">
                <a:solidFill>
                  <a:srgbClr val="377BBB"/>
                </a:solidFill>
                <a:latin typeface="Arial"/>
                <a:ea typeface="Arial"/>
                <a:cs typeface="Arial"/>
                <a:sym typeface="Arial"/>
              </a:defRPr>
            </a:lvl3pPr>
            <a:lvl4pPr marL="2438339" marR="0" lvl="3" indent="-304792" algn="l" rtl="0">
              <a:lnSpc>
                <a:spcPct val="90000"/>
              </a:lnSpc>
              <a:spcBef>
                <a:spcPts val="800"/>
              </a:spcBef>
              <a:spcAft>
                <a:spcPts val="0"/>
              </a:spcAft>
              <a:buClr>
                <a:srgbClr val="080808"/>
              </a:buClr>
              <a:buSzPts val="1200"/>
              <a:buFont typeface="Arial"/>
              <a:buNone/>
              <a:defRPr sz="1600" b="1" i="0" u="none" strike="noStrike" cap="none">
                <a:solidFill>
                  <a:srgbClr val="377BBB"/>
                </a:solidFill>
                <a:latin typeface="Arial"/>
                <a:ea typeface="Arial"/>
                <a:cs typeface="Arial"/>
                <a:sym typeface="Arial"/>
              </a:defRPr>
            </a:lvl4pPr>
            <a:lvl5pPr marL="3047924" marR="0" lvl="4" indent="-304792" algn="l" rtl="0">
              <a:lnSpc>
                <a:spcPct val="90000"/>
              </a:lnSpc>
              <a:spcBef>
                <a:spcPts val="800"/>
              </a:spcBef>
              <a:spcAft>
                <a:spcPts val="0"/>
              </a:spcAft>
              <a:buClr>
                <a:srgbClr val="080808"/>
              </a:buClr>
              <a:buSzPts val="1200"/>
              <a:buFont typeface="Arial"/>
              <a:buNone/>
              <a:defRPr sz="1600" b="1" i="0" u="none" strike="noStrike" cap="none">
                <a:solidFill>
                  <a:srgbClr val="377BBB"/>
                </a:solidFill>
                <a:latin typeface="Arial"/>
                <a:ea typeface="Arial"/>
                <a:cs typeface="Arial"/>
                <a:sym typeface="Arial"/>
              </a:defRPr>
            </a:lvl5pPr>
            <a:lvl6pPr marL="3657509" marR="0" lvl="5"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6pPr>
            <a:lvl7pPr marL="4267093" marR="0" lvl="6"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7pPr>
            <a:lvl8pPr marL="4876678" marR="0" lvl="7"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8pPr>
            <a:lvl9pPr marL="5486263" marR="0" lvl="8"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9pPr>
          </a:lstStyle>
          <a:p>
            <a:endParaRPr/>
          </a:p>
        </p:txBody>
      </p:sp>
      <p:sp>
        <p:nvSpPr>
          <p:cNvPr id="179" name="Google Shape;179;p32"/>
          <p:cNvSpPr txBox="1">
            <a:spLocks noGrp="1"/>
          </p:cNvSpPr>
          <p:nvPr>
            <p:ph type="body" idx="2"/>
          </p:nvPr>
        </p:nvSpPr>
        <p:spPr>
          <a:xfrm>
            <a:off x="1295400" y="2705100"/>
            <a:ext cx="4572000" cy="3467200"/>
          </a:xfrm>
          <a:prstGeom prst="rect">
            <a:avLst/>
          </a:prstGeom>
          <a:noFill/>
          <a:ln>
            <a:noFill/>
          </a:ln>
        </p:spPr>
        <p:txBody>
          <a:bodyPr spcFirstLastPara="1" wrap="square" lIns="68575" tIns="34275" rIns="68575" bIns="34275" anchor="t" anchorCtr="0">
            <a:normAutofit/>
          </a:bodyPr>
          <a:lstStyle>
            <a:lvl1pPr marL="609585" marR="0" lvl="0" indent="-457189" algn="l" rtl="0">
              <a:lnSpc>
                <a:spcPct val="90000"/>
              </a:lnSpc>
              <a:spcBef>
                <a:spcPts val="1867"/>
              </a:spcBef>
              <a:spcAft>
                <a:spcPts val="0"/>
              </a:spcAft>
              <a:buClr>
                <a:srgbClr val="080808"/>
              </a:buClr>
              <a:buSzPts val="1800"/>
              <a:buFont typeface="Arial"/>
              <a:buChar char="•"/>
              <a:defRPr sz="2400" b="0" i="0" u="none" strike="noStrike" cap="none">
                <a:solidFill>
                  <a:srgbClr val="034680"/>
                </a:solidFill>
                <a:latin typeface="Arial"/>
                <a:ea typeface="Arial"/>
                <a:cs typeface="Arial"/>
                <a:sym typeface="Arial"/>
              </a:defRPr>
            </a:lvl1pPr>
            <a:lvl2pPr marL="1219170" marR="0" lvl="1" indent="-431789" algn="l" rtl="0">
              <a:lnSpc>
                <a:spcPct val="90000"/>
              </a:lnSpc>
              <a:spcBef>
                <a:spcPts val="1067"/>
              </a:spcBef>
              <a:spcAft>
                <a:spcPts val="0"/>
              </a:spcAft>
              <a:buClr>
                <a:srgbClr val="080808"/>
              </a:buClr>
              <a:buSzPts val="1500"/>
              <a:buFont typeface="Arial"/>
              <a:buChar char="•"/>
              <a:defRPr sz="2000" b="0" i="0" u="none" strike="noStrike" cap="none">
                <a:solidFill>
                  <a:srgbClr val="377BBB"/>
                </a:solidFill>
                <a:latin typeface="Arial"/>
                <a:ea typeface="Arial"/>
                <a:cs typeface="Arial"/>
                <a:sym typeface="Arial"/>
              </a:defRPr>
            </a:lvl2pPr>
            <a:lvl3pPr marL="1828754" marR="0" lvl="2" indent="-423323" algn="l" rtl="0">
              <a:lnSpc>
                <a:spcPct val="90000"/>
              </a:lnSpc>
              <a:spcBef>
                <a:spcPts val="800"/>
              </a:spcBef>
              <a:spcAft>
                <a:spcPts val="0"/>
              </a:spcAft>
              <a:buClr>
                <a:srgbClr val="080808"/>
              </a:buClr>
              <a:buSzPts val="1400"/>
              <a:buFont typeface="Arial"/>
              <a:buChar char="•"/>
              <a:defRPr sz="1867" b="0" i="0" u="none" strike="noStrike" cap="none">
                <a:solidFill>
                  <a:srgbClr val="377BBB"/>
                </a:solidFill>
                <a:latin typeface="Arial"/>
                <a:ea typeface="Arial"/>
                <a:cs typeface="Arial"/>
                <a:sym typeface="Arial"/>
              </a:defRPr>
            </a:lvl3pPr>
            <a:lvl4pPr marL="2438339" marR="0" lvl="3" indent="-406390" algn="l" rtl="0">
              <a:lnSpc>
                <a:spcPct val="90000"/>
              </a:lnSpc>
              <a:spcBef>
                <a:spcPts val="800"/>
              </a:spcBef>
              <a:spcAft>
                <a:spcPts val="0"/>
              </a:spcAft>
              <a:buClr>
                <a:srgbClr val="080808"/>
              </a:buClr>
              <a:buSzPts val="1200"/>
              <a:buFont typeface="Arial"/>
              <a:buChar char="•"/>
              <a:defRPr sz="1600" b="0" i="0" u="none" strike="noStrike" cap="none">
                <a:solidFill>
                  <a:srgbClr val="377BBB"/>
                </a:solidFill>
                <a:latin typeface="Arial"/>
                <a:ea typeface="Arial"/>
                <a:cs typeface="Arial"/>
                <a:sym typeface="Arial"/>
              </a:defRPr>
            </a:lvl4pPr>
            <a:lvl5pPr marL="3047924" marR="0" lvl="4" indent="-406390" algn="l" rtl="0">
              <a:lnSpc>
                <a:spcPct val="90000"/>
              </a:lnSpc>
              <a:spcBef>
                <a:spcPts val="800"/>
              </a:spcBef>
              <a:spcAft>
                <a:spcPts val="0"/>
              </a:spcAft>
              <a:buClr>
                <a:srgbClr val="080808"/>
              </a:buClr>
              <a:buSzPts val="1200"/>
              <a:buFont typeface="Arial"/>
              <a:buChar char="•"/>
              <a:defRPr sz="1600" b="0" i="0" u="none" strike="noStrike" cap="none">
                <a:solidFill>
                  <a:srgbClr val="377BBB"/>
                </a:solidFill>
                <a:latin typeface="Arial"/>
                <a:ea typeface="Arial"/>
                <a:cs typeface="Arial"/>
                <a:sym typeface="Arial"/>
              </a:defRPr>
            </a:lvl5pPr>
            <a:lvl6pPr marL="3657509" marR="0" lvl="5"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6pPr>
            <a:lvl7pPr marL="4267093" marR="0" lvl="6"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7pPr>
            <a:lvl8pPr marL="4876678" marR="0" lvl="7"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8pPr>
            <a:lvl9pPr marL="5486263" marR="0" lvl="8"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80" name="Google Shape;180;p32"/>
          <p:cNvSpPr txBox="1">
            <a:spLocks noGrp="1"/>
          </p:cNvSpPr>
          <p:nvPr>
            <p:ph type="body" idx="3"/>
          </p:nvPr>
        </p:nvSpPr>
        <p:spPr>
          <a:xfrm>
            <a:off x="6324600" y="1828800"/>
            <a:ext cx="4572000" cy="848000"/>
          </a:xfrm>
          <a:prstGeom prst="rect">
            <a:avLst/>
          </a:prstGeom>
          <a:noFill/>
          <a:ln>
            <a:noFill/>
          </a:ln>
        </p:spPr>
        <p:txBody>
          <a:bodyPr spcFirstLastPara="1" wrap="square" lIns="68575" tIns="34275" rIns="68575" bIns="34275" anchor="ctr" anchorCtr="0">
            <a:normAutofit/>
          </a:bodyPr>
          <a:lstStyle>
            <a:lvl1pPr marL="609585" marR="0" lvl="0" indent="-304792" algn="l" rtl="0">
              <a:lnSpc>
                <a:spcPct val="90000"/>
              </a:lnSpc>
              <a:spcBef>
                <a:spcPts val="1867"/>
              </a:spcBef>
              <a:spcAft>
                <a:spcPts val="0"/>
              </a:spcAft>
              <a:buClr>
                <a:srgbClr val="080808"/>
              </a:buClr>
              <a:buSzPts val="2000"/>
              <a:buFont typeface="Arial"/>
              <a:buNone/>
              <a:defRPr sz="2667" b="0" i="0" u="none" strike="noStrike" cap="none">
                <a:solidFill>
                  <a:srgbClr val="034680"/>
                </a:solidFill>
                <a:latin typeface="Arial"/>
                <a:ea typeface="Arial"/>
                <a:cs typeface="Arial"/>
                <a:sym typeface="Arial"/>
              </a:defRPr>
            </a:lvl1pPr>
            <a:lvl2pPr marL="1219170" marR="0" lvl="1" indent="-304792" algn="l" rtl="0">
              <a:lnSpc>
                <a:spcPct val="90000"/>
              </a:lnSpc>
              <a:spcBef>
                <a:spcPts val="1067"/>
              </a:spcBef>
              <a:spcAft>
                <a:spcPts val="0"/>
              </a:spcAft>
              <a:buClr>
                <a:srgbClr val="080808"/>
              </a:buClr>
              <a:buSzPts val="1500"/>
              <a:buFont typeface="Arial"/>
              <a:buNone/>
              <a:defRPr sz="2000" b="1" i="0" u="none" strike="noStrike" cap="none">
                <a:solidFill>
                  <a:srgbClr val="377BBB"/>
                </a:solidFill>
                <a:latin typeface="Arial"/>
                <a:ea typeface="Arial"/>
                <a:cs typeface="Arial"/>
                <a:sym typeface="Arial"/>
              </a:defRPr>
            </a:lvl2pPr>
            <a:lvl3pPr marL="1828754" marR="0" lvl="2" indent="-304792" algn="l" rtl="0">
              <a:lnSpc>
                <a:spcPct val="90000"/>
              </a:lnSpc>
              <a:spcBef>
                <a:spcPts val="800"/>
              </a:spcBef>
              <a:spcAft>
                <a:spcPts val="0"/>
              </a:spcAft>
              <a:buClr>
                <a:srgbClr val="080808"/>
              </a:buClr>
              <a:buSzPts val="1400"/>
              <a:buFont typeface="Arial"/>
              <a:buNone/>
              <a:defRPr sz="1867" b="1" i="0" u="none" strike="noStrike" cap="none">
                <a:solidFill>
                  <a:srgbClr val="377BBB"/>
                </a:solidFill>
                <a:latin typeface="Arial"/>
                <a:ea typeface="Arial"/>
                <a:cs typeface="Arial"/>
                <a:sym typeface="Arial"/>
              </a:defRPr>
            </a:lvl3pPr>
            <a:lvl4pPr marL="2438339" marR="0" lvl="3" indent="-304792" algn="l" rtl="0">
              <a:lnSpc>
                <a:spcPct val="90000"/>
              </a:lnSpc>
              <a:spcBef>
                <a:spcPts val="800"/>
              </a:spcBef>
              <a:spcAft>
                <a:spcPts val="0"/>
              </a:spcAft>
              <a:buClr>
                <a:srgbClr val="080808"/>
              </a:buClr>
              <a:buSzPts val="1200"/>
              <a:buFont typeface="Arial"/>
              <a:buNone/>
              <a:defRPr sz="1600" b="1" i="0" u="none" strike="noStrike" cap="none">
                <a:solidFill>
                  <a:srgbClr val="377BBB"/>
                </a:solidFill>
                <a:latin typeface="Arial"/>
                <a:ea typeface="Arial"/>
                <a:cs typeface="Arial"/>
                <a:sym typeface="Arial"/>
              </a:defRPr>
            </a:lvl4pPr>
            <a:lvl5pPr marL="3047924" marR="0" lvl="4" indent="-304792" algn="l" rtl="0">
              <a:lnSpc>
                <a:spcPct val="90000"/>
              </a:lnSpc>
              <a:spcBef>
                <a:spcPts val="800"/>
              </a:spcBef>
              <a:spcAft>
                <a:spcPts val="0"/>
              </a:spcAft>
              <a:buClr>
                <a:srgbClr val="080808"/>
              </a:buClr>
              <a:buSzPts val="1200"/>
              <a:buFont typeface="Arial"/>
              <a:buNone/>
              <a:defRPr sz="1600" b="1" i="0" u="none" strike="noStrike" cap="none">
                <a:solidFill>
                  <a:srgbClr val="377BBB"/>
                </a:solidFill>
                <a:latin typeface="Arial"/>
                <a:ea typeface="Arial"/>
                <a:cs typeface="Arial"/>
                <a:sym typeface="Arial"/>
              </a:defRPr>
            </a:lvl5pPr>
            <a:lvl6pPr marL="3657509" marR="0" lvl="5"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6pPr>
            <a:lvl7pPr marL="4267093" marR="0" lvl="6"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7pPr>
            <a:lvl8pPr marL="4876678" marR="0" lvl="7"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8pPr>
            <a:lvl9pPr marL="5486263" marR="0" lvl="8" indent="-304792" algn="l" rtl="0">
              <a:lnSpc>
                <a:spcPct val="90000"/>
              </a:lnSpc>
              <a:spcBef>
                <a:spcPts val="800"/>
              </a:spcBef>
              <a:spcAft>
                <a:spcPts val="0"/>
              </a:spcAft>
              <a:buClr>
                <a:schemeClr val="dk1"/>
              </a:buClr>
              <a:buSzPts val="1200"/>
              <a:buFont typeface="Arial"/>
              <a:buNone/>
              <a:defRPr sz="1600" b="1" i="0" u="none" strike="noStrike" cap="none">
                <a:solidFill>
                  <a:schemeClr val="dk1"/>
                </a:solidFill>
                <a:latin typeface="Book Antiqua"/>
                <a:ea typeface="Book Antiqua"/>
                <a:cs typeface="Book Antiqua"/>
                <a:sym typeface="Book Antiqua"/>
              </a:defRPr>
            </a:lvl9pPr>
          </a:lstStyle>
          <a:p>
            <a:endParaRPr/>
          </a:p>
        </p:txBody>
      </p:sp>
      <p:sp>
        <p:nvSpPr>
          <p:cNvPr id="181" name="Google Shape;181;p32"/>
          <p:cNvSpPr txBox="1">
            <a:spLocks noGrp="1"/>
          </p:cNvSpPr>
          <p:nvPr>
            <p:ph type="body" idx="4"/>
          </p:nvPr>
        </p:nvSpPr>
        <p:spPr>
          <a:xfrm>
            <a:off x="6324600" y="2705100"/>
            <a:ext cx="4572000" cy="3467200"/>
          </a:xfrm>
          <a:prstGeom prst="rect">
            <a:avLst/>
          </a:prstGeom>
          <a:noFill/>
          <a:ln>
            <a:noFill/>
          </a:ln>
        </p:spPr>
        <p:txBody>
          <a:bodyPr spcFirstLastPara="1" wrap="square" lIns="68575" tIns="34275" rIns="68575" bIns="34275" anchor="t" anchorCtr="0">
            <a:normAutofit/>
          </a:bodyPr>
          <a:lstStyle>
            <a:lvl1pPr marL="609585" marR="0" lvl="0" indent="-457189" algn="l" rtl="0">
              <a:lnSpc>
                <a:spcPct val="90000"/>
              </a:lnSpc>
              <a:spcBef>
                <a:spcPts val="1867"/>
              </a:spcBef>
              <a:spcAft>
                <a:spcPts val="0"/>
              </a:spcAft>
              <a:buClr>
                <a:srgbClr val="080808"/>
              </a:buClr>
              <a:buSzPts val="1800"/>
              <a:buFont typeface="Arial"/>
              <a:buChar char="•"/>
              <a:defRPr sz="2400" b="0" i="0" u="none" strike="noStrike" cap="none">
                <a:solidFill>
                  <a:srgbClr val="034680"/>
                </a:solidFill>
                <a:latin typeface="Arial"/>
                <a:ea typeface="Arial"/>
                <a:cs typeface="Arial"/>
                <a:sym typeface="Arial"/>
              </a:defRPr>
            </a:lvl1pPr>
            <a:lvl2pPr marL="1219170" marR="0" lvl="1" indent="-431789" algn="l" rtl="0">
              <a:lnSpc>
                <a:spcPct val="90000"/>
              </a:lnSpc>
              <a:spcBef>
                <a:spcPts val="1067"/>
              </a:spcBef>
              <a:spcAft>
                <a:spcPts val="0"/>
              </a:spcAft>
              <a:buClr>
                <a:srgbClr val="080808"/>
              </a:buClr>
              <a:buSzPts val="1500"/>
              <a:buFont typeface="Arial"/>
              <a:buChar char="•"/>
              <a:defRPr sz="2000" b="0" i="0" u="none" strike="noStrike" cap="none">
                <a:solidFill>
                  <a:srgbClr val="377BBB"/>
                </a:solidFill>
                <a:latin typeface="Arial"/>
                <a:ea typeface="Arial"/>
                <a:cs typeface="Arial"/>
                <a:sym typeface="Arial"/>
              </a:defRPr>
            </a:lvl2pPr>
            <a:lvl3pPr marL="1828754" marR="0" lvl="2" indent="-423323" algn="l" rtl="0">
              <a:lnSpc>
                <a:spcPct val="90000"/>
              </a:lnSpc>
              <a:spcBef>
                <a:spcPts val="800"/>
              </a:spcBef>
              <a:spcAft>
                <a:spcPts val="0"/>
              </a:spcAft>
              <a:buClr>
                <a:srgbClr val="080808"/>
              </a:buClr>
              <a:buSzPts val="1400"/>
              <a:buFont typeface="Arial"/>
              <a:buChar char="•"/>
              <a:defRPr sz="1867" b="0" i="0" u="none" strike="noStrike" cap="none">
                <a:solidFill>
                  <a:srgbClr val="377BBB"/>
                </a:solidFill>
                <a:latin typeface="Arial"/>
                <a:ea typeface="Arial"/>
                <a:cs typeface="Arial"/>
                <a:sym typeface="Arial"/>
              </a:defRPr>
            </a:lvl3pPr>
            <a:lvl4pPr marL="2438339" marR="0" lvl="3" indent="-406390" algn="l" rtl="0">
              <a:lnSpc>
                <a:spcPct val="90000"/>
              </a:lnSpc>
              <a:spcBef>
                <a:spcPts val="800"/>
              </a:spcBef>
              <a:spcAft>
                <a:spcPts val="0"/>
              </a:spcAft>
              <a:buClr>
                <a:srgbClr val="080808"/>
              </a:buClr>
              <a:buSzPts val="1200"/>
              <a:buFont typeface="Arial"/>
              <a:buChar char="•"/>
              <a:defRPr sz="1600" b="0" i="0" u="none" strike="noStrike" cap="none">
                <a:solidFill>
                  <a:srgbClr val="377BBB"/>
                </a:solidFill>
                <a:latin typeface="Arial"/>
                <a:ea typeface="Arial"/>
                <a:cs typeface="Arial"/>
                <a:sym typeface="Arial"/>
              </a:defRPr>
            </a:lvl4pPr>
            <a:lvl5pPr marL="3047924" marR="0" lvl="4" indent="-406390" algn="l" rtl="0">
              <a:lnSpc>
                <a:spcPct val="90000"/>
              </a:lnSpc>
              <a:spcBef>
                <a:spcPts val="800"/>
              </a:spcBef>
              <a:spcAft>
                <a:spcPts val="0"/>
              </a:spcAft>
              <a:buClr>
                <a:srgbClr val="080808"/>
              </a:buClr>
              <a:buSzPts val="1200"/>
              <a:buFont typeface="Arial"/>
              <a:buChar char="•"/>
              <a:defRPr sz="1600" b="0" i="0" u="none" strike="noStrike" cap="none">
                <a:solidFill>
                  <a:srgbClr val="377BBB"/>
                </a:solidFill>
                <a:latin typeface="Arial"/>
                <a:ea typeface="Arial"/>
                <a:cs typeface="Arial"/>
                <a:sym typeface="Arial"/>
              </a:defRPr>
            </a:lvl5pPr>
            <a:lvl6pPr marL="3657509" marR="0" lvl="5"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6pPr>
            <a:lvl7pPr marL="4267093" marR="0" lvl="6"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7pPr>
            <a:lvl8pPr marL="4876678" marR="0" lvl="7"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8pPr>
            <a:lvl9pPr marL="5486263" marR="0" lvl="8" indent="-406390" algn="l" rtl="0">
              <a:lnSpc>
                <a:spcPct val="90000"/>
              </a:lnSpc>
              <a:spcBef>
                <a:spcPts val="800"/>
              </a:spcBef>
              <a:spcAft>
                <a:spcPts val="0"/>
              </a:spcAft>
              <a:buClr>
                <a:schemeClr val="dk1"/>
              </a:buClr>
              <a:buSzPts val="12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82" name="Google Shape;182;p32"/>
          <p:cNvSpPr txBox="1">
            <a:spLocks noGrp="1"/>
          </p:cNvSpPr>
          <p:nvPr>
            <p:ph type="dt" idx="10"/>
          </p:nvPr>
        </p:nvSpPr>
        <p:spPr>
          <a:xfrm>
            <a:off x="7791449" y="6374999"/>
            <a:ext cx="1480800" cy="2744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1067"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9pPr>
          </a:lstStyle>
          <a:p>
            <a:endParaRPr/>
          </a:p>
        </p:txBody>
      </p:sp>
      <p:sp>
        <p:nvSpPr>
          <p:cNvPr id="183" name="Google Shape;183;p32"/>
          <p:cNvSpPr txBox="1">
            <a:spLocks noGrp="1"/>
          </p:cNvSpPr>
          <p:nvPr>
            <p:ph type="ftr" idx="11"/>
          </p:nvPr>
        </p:nvSpPr>
        <p:spPr>
          <a:xfrm>
            <a:off x="1295399" y="6374999"/>
            <a:ext cx="6243200" cy="2744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067"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Book Antiqua"/>
                <a:ea typeface="Book Antiqua"/>
                <a:cs typeface="Book Antiqua"/>
                <a:sym typeface="Book Antiqua"/>
              </a:defRPr>
            </a:lvl9pPr>
          </a:lstStyle>
          <a:p>
            <a:endParaRPr/>
          </a:p>
        </p:txBody>
      </p:sp>
      <p:sp>
        <p:nvSpPr>
          <p:cNvPr id="184" name="Google Shape;184;p32"/>
          <p:cNvSpPr txBox="1">
            <a:spLocks noGrp="1"/>
          </p:cNvSpPr>
          <p:nvPr>
            <p:ph type="sldNum" idx="12"/>
          </p:nvPr>
        </p:nvSpPr>
        <p:spPr>
          <a:xfrm>
            <a:off x="9525000" y="6374999"/>
            <a:ext cx="1371600" cy="2744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Book Antiqua"/>
                <a:ea typeface="Book Antiqua"/>
                <a:cs typeface="Book Antiqua"/>
                <a:sym typeface="Book Antiqu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78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85"/>
        <p:cNvGrpSpPr/>
        <p:nvPr/>
      </p:nvGrpSpPr>
      <p:grpSpPr>
        <a:xfrm>
          <a:off x="0" y="0"/>
          <a:ext cx="0" cy="0"/>
          <a:chOff x="0" y="0"/>
          <a:chExt cx="0" cy="0"/>
        </a:xfrm>
      </p:grpSpPr>
      <p:sp>
        <p:nvSpPr>
          <p:cNvPr id="186" name="Google Shape;186;p33"/>
          <p:cNvSpPr txBox="1">
            <a:spLocks noGrp="1"/>
          </p:cNvSpPr>
          <p:nvPr>
            <p:ph type="body" idx="1"/>
          </p:nvPr>
        </p:nvSpPr>
        <p:spPr>
          <a:xfrm>
            <a:off x="609600" y="1295401"/>
            <a:ext cx="10972800" cy="4648400"/>
          </a:xfrm>
          <a:prstGeom prst="rect">
            <a:avLst/>
          </a:prstGeom>
          <a:noFill/>
          <a:ln>
            <a:noFill/>
          </a:ln>
        </p:spPr>
        <p:txBody>
          <a:bodyPr spcFirstLastPara="1" wrap="square" lIns="91425" tIns="45700" rIns="91425" bIns="45700" anchor="t" anchorCtr="0">
            <a:normAutofit/>
          </a:bodyPr>
          <a:lstStyle>
            <a:lvl1pPr marL="609585" lvl="0" indent="-457189" algn="l" rtl="0">
              <a:spcBef>
                <a:spcPts val="480"/>
              </a:spcBef>
              <a:spcAft>
                <a:spcPts val="0"/>
              </a:spcAft>
              <a:buClr>
                <a:srgbClr val="002060"/>
              </a:buClr>
              <a:buSzPts val="1800"/>
              <a:buChar char="→"/>
              <a:defRPr/>
            </a:lvl1pPr>
            <a:lvl2pPr marL="1219170" lvl="1" indent="-457189" algn="l" rtl="0">
              <a:spcBef>
                <a:spcPts val="480"/>
              </a:spcBef>
              <a:spcAft>
                <a:spcPts val="0"/>
              </a:spcAft>
              <a:buClr>
                <a:srgbClr val="002060"/>
              </a:buClr>
              <a:buSzPts val="1800"/>
              <a:buChar char="•"/>
              <a:defRPr/>
            </a:lvl2pPr>
            <a:lvl3pPr marL="1828754" lvl="2" indent="-457189" algn="l" rtl="0">
              <a:spcBef>
                <a:spcPts val="480"/>
              </a:spcBef>
              <a:spcAft>
                <a:spcPts val="0"/>
              </a:spcAft>
              <a:buClr>
                <a:srgbClr val="002060"/>
              </a:buClr>
              <a:buSzPts val="1800"/>
              <a:buChar char="o"/>
              <a:defRPr/>
            </a:lvl3pPr>
            <a:lvl4pPr marL="2438339" lvl="3" indent="-457189" algn="l" rtl="0">
              <a:spcBef>
                <a:spcPts val="480"/>
              </a:spcBef>
              <a:spcAft>
                <a:spcPts val="0"/>
              </a:spcAft>
              <a:buClr>
                <a:srgbClr val="002060"/>
              </a:buClr>
              <a:buSzPts val="1800"/>
              <a:buChar char="▪"/>
              <a:defRPr/>
            </a:lvl4pPr>
            <a:lvl5pPr marL="3047924" lvl="4" indent="-457189" algn="l" rtl="0">
              <a:spcBef>
                <a:spcPts val="480"/>
              </a:spcBef>
              <a:spcAft>
                <a:spcPts val="0"/>
              </a:spcAft>
              <a:buClr>
                <a:srgbClr val="002060"/>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87" name="Google Shape;187;p33"/>
          <p:cNvSpPr txBox="1">
            <a:spLocks noGrp="1"/>
          </p:cNvSpPr>
          <p:nvPr>
            <p:ph type="title"/>
          </p:nvPr>
        </p:nvSpPr>
        <p:spPr>
          <a:xfrm>
            <a:off x="609600" y="152400"/>
            <a:ext cx="11176000" cy="716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2700"/>
              <a:buNone/>
              <a:defRPr>
                <a:solidFill>
                  <a:srgbClr val="002060"/>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8" name="Google Shape;188;p33"/>
          <p:cNvSpPr txBox="1">
            <a:spLocks noGrp="1"/>
          </p:cNvSpPr>
          <p:nvPr>
            <p:ph type="ftr" idx="11"/>
          </p:nvPr>
        </p:nvSpPr>
        <p:spPr>
          <a:xfrm>
            <a:off x="609600" y="6096000"/>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3"/>
          <p:cNvSpPr txBox="1">
            <a:spLocks noGrp="1"/>
          </p:cNvSpPr>
          <p:nvPr>
            <p:ph type="dt" idx="10"/>
          </p:nvPr>
        </p:nvSpPr>
        <p:spPr>
          <a:xfrm>
            <a:off x="0" y="6492875"/>
            <a:ext cx="14224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33"/>
          <p:cNvSpPr txBox="1">
            <a:spLocks noGrp="1"/>
          </p:cNvSpPr>
          <p:nvPr>
            <p:ph type="sldNum" idx="12"/>
          </p:nvPr>
        </p:nvSpPr>
        <p:spPr>
          <a:xfrm>
            <a:off x="10769600" y="6492875"/>
            <a:ext cx="14224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600" b="0" i="0" u="none" strike="noStrike" cap="none">
                <a:solidFill>
                  <a:schemeClr val="lt1"/>
                </a:solidFill>
                <a:latin typeface="Calibri"/>
                <a:ea typeface="Calibri"/>
                <a:cs typeface="Calibri"/>
                <a:sym typeface="Calibri"/>
              </a:defRPr>
            </a:lvl1pPr>
            <a:lvl2pPr marL="0" lvl="1" indent="0" algn="r" rtl="0">
              <a:spcBef>
                <a:spcPts val="0"/>
              </a:spcBef>
              <a:spcAft>
                <a:spcPts val="0"/>
              </a:spcAft>
              <a:buNone/>
              <a:defRPr sz="1600" b="0" i="0" u="none" strike="noStrike" cap="none">
                <a:solidFill>
                  <a:schemeClr val="lt1"/>
                </a:solidFill>
                <a:latin typeface="Calibri"/>
                <a:ea typeface="Calibri"/>
                <a:cs typeface="Calibri"/>
                <a:sym typeface="Calibri"/>
              </a:defRPr>
            </a:lvl2pPr>
            <a:lvl3pPr marL="0" lvl="2" indent="0" algn="r" rtl="0">
              <a:spcBef>
                <a:spcPts val="0"/>
              </a:spcBef>
              <a:spcAft>
                <a:spcPts val="0"/>
              </a:spcAft>
              <a:buNone/>
              <a:defRPr sz="1600" b="0" i="0" u="none" strike="noStrike" cap="none">
                <a:solidFill>
                  <a:schemeClr val="lt1"/>
                </a:solidFill>
                <a:latin typeface="Calibri"/>
                <a:ea typeface="Calibri"/>
                <a:cs typeface="Calibri"/>
                <a:sym typeface="Calibri"/>
              </a:defRPr>
            </a:lvl3pPr>
            <a:lvl4pPr marL="0" lvl="3" indent="0" algn="r" rtl="0">
              <a:spcBef>
                <a:spcPts val="0"/>
              </a:spcBef>
              <a:spcAft>
                <a:spcPts val="0"/>
              </a:spcAft>
              <a:buNone/>
              <a:defRPr sz="1600" b="0" i="0" u="none" strike="noStrike" cap="none">
                <a:solidFill>
                  <a:schemeClr val="lt1"/>
                </a:solidFill>
                <a:latin typeface="Calibri"/>
                <a:ea typeface="Calibri"/>
                <a:cs typeface="Calibri"/>
                <a:sym typeface="Calibri"/>
              </a:defRPr>
            </a:lvl4pPr>
            <a:lvl5pPr marL="0" lvl="4" indent="0" algn="r" rtl="0">
              <a:spcBef>
                <a:spcPts val="0"/>
              </a:spcBef>
              <a:spcAft>
                <a:spcPts val="0"/>
              </a:spcAft>
              <a:buNone/>
              <a:defRPr sz="1600" b="0" i="0" u="none" strike="noStrike" cap="none">
                <a:solidFill>
                  <a:schemeClr val="lt1"/>
                </a:solidFill>
                <a:latin typeface="Calibri"/>
                <a:ea typeface="Calibri"/>
                <a:cs typeface="Calibri"/>
                <a:sym typeface="Calibri"/>
              </a:defRPr>
            </a:lvl5pPr>
            <a:lvl6pPr marL="0" lvl="5" indent="0" algn="r" rtl="0">
              <a:spcBef>
                <a:spcPts val="0"/>
              </a:spcBef>
              <a:spcAft>
                <a:spcPts val="0"/>
              </a:spcAft>
              <a:buNone/>
              <a:defRPr sz="1600" b="0" i="0" u="none" strike="noStrike" cap="none">
                <a:solidFill>
                  <a:schemeClr val="lt1"/>
                </a:solidFill>
                <a:latin typeface="Calibri"/>
                <a:ea typeface="Calibri"/>
                <a:cs typeface="Calibri"/>
                <a:sym typeface="Calibri"/>
              </a:defRPr>
            </a:lvl6pPr>
            <a:lvl7pPr marL="0" lvl="6" indent="0" algn="r" rtl="0">
              <a:spcBef>
                <a:spcPts val="0"/>
              </a:spcBef>
              <a:spcAft>
                <a:spcPts val="0"/>
              </a:spcAft>
              <a:buNone/>
              <a:defRPr sz="1600" b="0" i="0" u="none" strike="noStrike" cap="none">
                <a:solidFill>
                  <a:schemeClr val="lt1"/>
                </a:solidFill>
                <a:latin typeface="Calibri"/>
                <a:ea typeface="Calibri"/>
                <a:cs typeface="Calibri"/>
                <a:sym typeface="Calibri"/>
              </a:defRPr>
            </a:lvl7pPr>
            <a:lvl8pPr marL="0" lvl="7" indent="0" algn="r" rtl="0">
              <a:spcBef>
                <a:spcPts val="0"/>
              </a:spcBef>
              <a:spcAft>
                <a:spcPts val="0"/>
              </a:spcAft>
              <a:buNone/>
              <a:defRPr sz="1600" b="0" i="0" u="none" strike="noStrike" cap="none">
                <a:solidFill>
                  <a:schemeClr val="lt1"/>
                </a:solidFill>
                <a:latin typeface="Calibri"/>
                <a:ea typeface="Calibri"/>
                <a:cs typeface="Calibri"/>
                <a:sym typeface="Calibri"/>
              </a:defRPr>
            </a:lvl8pPr>
            <a:lvl9pPr marL="0" lvl="8" indent="0" algn="r" rtl="0">
              <a:spcBef>
                <a:spcPts val="0"/>
              </a:spcBef>
              <a:spcAft>
                <a:spcPts val="0"/>
              </a:spcAft>
              <a:buNone/>
              <a:defRPr sz="16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3583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1" type="twoObj">
  <p:cSld name="Two Content 1">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609600" y="152400"/>
            <a:ext cx="11176000" cy="716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27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 name="Google Shape;193;p34"/>
          <p:cNvSpPr txBox="1">
            <a:spLocks noGrp="1"/>
          </p:cNvSpPr>
          <p:nvPr>
            <p:ph type="body" idx="1"/>
          </p:nvPr>
        </p:nvSpPr>
        <p:spPr>
          <a:xfrm>
            <a:off x="609600" y="1600200"/>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spcBef>
                <a:spcPts val="747"/>
              </a:spcBef>
              <a:spcAft>
                <a:spcPts val="0"/>
              </a:spcAft>
              <a:buClr>
                <a:srgbClr val="002060"/>
              </a:buClr>
              <a:buSzPts val="2800"/>
              <a:buChar char="→"/>
              <a:defRPr sz="3733"/>
            </a:lvl1pPr>
            <a:lvl2pPr marL="1219170" lvl="1" indent="-507987" algn="l" rtl="0">
              <a:spcBef>
                <a:spcPts val="640"/>
              </a:spcBef>
              <a:spcAft>
                <a:spcPts val="0"/>
              </a:spcAft>
              <a:buClr>
                <a:srgbClr val="002060"/>
              </a:buClr>
              <a:buSzPts val="2400"/>
              <a:buChar char="•"/>
              <a:defRPr sz="3200"/>
            </a:lvl2pPr>
            <a:lvl3pPr marL="1828754" lvl="2" indent="-474121" algn="l" rtl="0">
              <a:spcBef>
                <a:spcPts val="533"/>
              </a:spcBef>
              <a:spcAft>
                <a:spcPts val="0"/>
              </a:spcAft>
              <a:buClr>
                <a:srgbClr val="002060"/>
              </a:buClr>
              <a:buSzPts val="2000"/>
              <a:buChar char="o"/>
              <a:defRPr sz="2667"/>
            </a:lvl3pPr>
            <a:lvl4pPr marL="2438339" lvl="3" indent="-457189" algn="l" rtl="0">
              <a:spcBef>
                <a:spcPts val="480"/>
              </a:spcBef>
              <a:spcAft>
                <a:spcPts val="0"/>
              </a:spcAft>
              <a:buClr>
                <a:srgbClr val="002060"/>
              </a:buClr>
              <a:buSzPts val="1800"/>
              <a:buChar char="▪"/>
              <a:defRPr sz="2400"/>
            </a:lvl4pPr>
            <a:lvl5pPr marL="3047924" lvl="4" indent="-457189" algn="l" rtl="0">
              <a:spcBef>
                <a:spcPts val="480"/>
              </a:spcBef>
              <a:spcAft>
                <a:spcPts val="0"/>
              </a:spcAft>
              <a:buClr>
                <a:srgbClr val="002060"/>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94" name="Google Shape;194;p34"/>
          <p:cNvSpPr txBox="1">
            <a:spLocks noGrp="1"/>
          </p:cNvSpPr>
          <p:nvPr>
            <p:ph type="body" idx="2"/>
          </p:nvPr>
        </p:nvSpPr>
        <p:spPr>
          <a:xfrm>
            <a:off x="6197600" y="1600200"/>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spcBef>
                <a:spcPts val="747"/>
              </a:spcBef>
              <a:spcAft>
                <a:spcPts val="0"/>
              </a:spcAft>
              <a:buClr>
                <a:srgbClr val="002060"/>
              </a:buClr>
              <a:buSzPts val="2800"/>
              <a:buChar char="→"/>
              <a:defRPr sz="3733"/>
            </a:lvl1pPr>
            <a:lvl2pPr marL="1219170" lvl="1" indent="-507987" algn="l" rtl="0">
              <a:spcBef>
                <a:spcPts val="640"/>
              </a:spcBef>
              <a:spcAft>
                <a:spcPts val="0"/>
              </a:spcAft>
              <a:buClr>
                <a:srgbClr val="002060"/>
              </a:buClr>
              <a:buSzPts val="2400"/>
              <a:buChar char="•"/>
              <a:defRPr sz="3200"/>
            </a:lvl2pPr>
            <a:lvl3pPr marL="1828754" lvl="2" indent="-474121" algn="l" rtl="0">
              <a:spcBef>
                <a:spcPts val="533"/>
              </a:spcBef>
              <a:spcAft>
                <a:spcPts val="0"/>
              </a:spcAft>
              <a:buClr>
                <a:srgbClr val="002060"/>
              </a:buClr>
              <a:buSzPts val="2000"/>
              <a:buChar char="o"/>
              <a:defRPr sz="2667"/>
            </a:lvl3pPr>
            <a:lvl4pPr marL="2438339" lvl="3" indent="-457189" algn="l" rtl="0">
              <a:spcBef>
                <a:spcPts val="480"/>
              </a:spcBef>
              <a:spcAft>
                <a:spcPts val="0"/>
              </a:spcAft>
              <a:buClr>
                <a:srgbClr val="002060"/>
              </a:buClr>
              <a:buSzPts val="1800"/>
              <a:buChar char="▪"/>
              <a:defRPr sz="2400"/>
            </a:lvl4pPr>
            <a:lvl5pPr marL="3047924" lvl="4" indent="-457189" algn="l" rtl="0">
              <a:spcBef>
                <a:spcPts val="480"/>
              </a:spcBef>
              <a:spcAft>
                <a:spcPts val="0"/>
              </a:spcAft>
              <a:buClr>
                <a:srgbClr val="002060"/>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95" name="Google Shape;195;p34"/>
          <p:cNvSpPr txBox="1">
            <a:spLocks noGrp="1"/>
          </p:cNvSpPr>
          <p:nvPr>
            <p:ph type="ftr" idx="11"/>
          </p:nvPr>
        </p:nvSpPr>
        <p:spPr>
          <a:xfrm>
            <a:off x="609600" y="6188075"/>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34"/>
          <p:cNvSpPr txBox="1">
            <a:spLocks noGrp="1"/>
          </p:cNvSpPr>
          <p:nvPr>
            <p:ph type="dt" idx="10"/>
          </p:nvPr>
        </p:nvSpPr>
        <p:spPr>
          <a:xfrm>
            <a:off x="0" y="6492875"/>
            <a:ext cx="14224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4"/>
          <p:cNvSpPr txBox="1">
            <a:spLocks noGrp="1"/>
          </p:cNvSpPr>
          <p:nvPr>
            <p:ph type="sldNum" idx="12"/>
          </p:nvPr>
        </p:nvSpPr>
        <p:spPr>
          <a:xfrm>
            <a:off x="10769600" y="6492875"/>
            <a:ext cx="14224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600" b="0" i="0" u="none" strike="noStrike" cap="none">
                <a:solidFill>
                  <a:schemeClr val="lt1"/>
                </a:solidFill>
                <a:latin typeface="Calibri"/>
                <a:ea typeface="Calibri"/>
                <a:cs typeface="Calibri"/>
                <a:sym typeface="Calibri"/>
              </a:defRPr>
            </a:lvl1pPr>
            <a:lvl2pPr marL="0" lvl="1" indent="0" algn="r" rtl="0">
              <a:spcBef>
                <a:spcPts val="0"/>
              </a:spcBef>
              <a:spcAft>
                <a:spcPts val="0"/>
              </a:spcAft>
              <a:buNone/>
              <a:defRPr sz="1600" b="0" i="0" u="none" strike="noStrike" cap="none">
                <a:solidFill>
                  <a:schemeClr val="lt1"/>
                </a:solidFill>
                <a:latin typeface="Calibri"/>
                <a:ea typeface="Calibri"/>
                <a:cs typeface="Calibri"/>
                <a:sym typeface="Calibri"/>
              </a:defRPr>
            </a:lvl2pPr>
            <a:lvl3pPr marL="0" lvl="2" indent="0" algn="r" rtl="0">
              <a:spcBef>
                <a:spcPts val="0"/>
              </a:spcBef>
              <a:spcAft>
                <a:spcPts val="0"/>
              </a:spcAft>
              <a:buNone/>
              <a:defRPr sz="1600" b="0" i="0" u="none" strike="noStrike" cap="none">
                <a:solidFill>
                  <a:schemeClr val="lt1"/>
                </a:solidFill>
                <a:latin typeface="Calibri"/>
                <a:ea typeface="Calibri"/>
                <a:cs typeface="Calibri"/>
                <a:sym typeface="Calibri"/>
              </a:defRPr>
            </a:lvl3pPr>
            <a:lvl4pPr marL="0" lvl="3" indent="0" algn="r" rtl="0">
              <a:spcBef>
                <a:spcPts val="0"/>
              </a:spcBef>
              <a:spcAft>
                <a:spcPts val="0"/>
              </a:spcAft>
              <a:buNone/>
              <a:defRPr sz="1600" b="0" i="0" u="none" strike="noStrike" cap="none">
                <a:solidFill>
                  <a:schemeClr val="lt1"/>
                </a:solidFill>
                <a:latin typeface="Calibri"/>
                <a:ea typeface="Calibri"/>
                <a:cs typeface="Calibri"/>
                <a:sym typeface="Calibri"/>
              </a:defRPr>
            </a:lvl4pPr>
            <a:lvl5pPr marL="0" lvl="4" indent="0" algn="r" rtl="0">
              <a:spcBef>
                <a:spcPts val="0"/>
              </a:spcBef>
              <a:spcAft>
                <a:spcPts val="0"/>
              </a:spcAft>
              <a:buNone/>
              <a:defRPr sz="1600" b="0" i="0" u="none" strike="noStrike" cap="none">
                <a:solidFill>
                  <a:schemeClr val="lt1"/>
                </a:solidFill>
                <a:latin typeface="Calibri"/>
                <a:ea typeface="Calibri"/>
                <a:cs typeface="Calibri"/>
                <a:sym typeface="Calibri"/>
              </a:defRPr>
            </a:lvl5pPr>
            <a:lvl6pPr marL="0" lvl="5" indent="0" algn="r" rtl="0">
              <a:spcBef>
                <a:spcPts val="0"/>
              </a:spcBef>
              <a:spcAft>
                <a:spcPts val="0"/>
              </a:spcAft>
              <a:buNone/>
              <a:defRPr sz="1600" b="0" i="0" u="none" strike="noStrike" cap="none">
                <a:solidFill>
                  <a:schemeClr val="lt1"/>
                </a:solidFill>
                <a:latin typeface="Calibri"/>
                <a:ea typeface="Calibri"/>
                <a:cs typeface="Calibri"/>
                <a:sym typeface="Calibri"/>
              </a:defRPr>
            </a:lvl6pPr>
            <a:lvl7pPr marL="0" lvl="6" indent="0" algn="r" rtl="0">
              <a:spcBef>
                <a:spcPts val="0"/>
              </a:spcBef>
              <a:spcAft>
                <a:spcPts val="0"/>
              </a:spcAft>
              <a:buNone/>
              <a:defRPr sz="1600" b="0" i="0" u="none" strike="noStrike" cap="none">
                <a:solidFill>
                  <a:schemeClr val="lt1"/>
                </a:solidFill>
                <a:latin typeface="Calibri"/>
                <a:ea typeface="Calibri"/>
                <a:cs typeface="Calibri"/>
                <a:sym typeface="Calibri"/>
              </a:defRPr>
            </a:lvl7pPr>
            <a:lvl8pPr marL="0" lvl="7" indent="0" algn="r" rtl="0">
              <a:spcBef>
                <a:spcPts val="0"/>
              </a:spcBef>
              <a:spcAft>
                <a:spcPts val="0"/>
              </a:spcAft>
              <a:buNone/>
              <a:defRPr sz="1600" b="0" i="0" u="none" strike="noStrike" cap="none">
                <a:solidFill>
                  <a:schemeClr val="lt1"/>
                </a:solidFill>
                <a:latin typeface="Calibri"/>
                <a:ea typeface="Calibri"/>
                <a:cs typeface="Calibri"/>
                <a:sym typeface="Calibri"/>
              </a:defRPr>
            </a:lvl8pPr>
            <a:lvl9pPr marL="0" lvl="8" indent="0" algn="r" rtl="0">
              <a:spcBef>
                <a:spcPts val="0"/>
              </a:spcBef>
              <a:spcAft>
                <a:spcPts val="0"/>
              </a:spcAft>
              <a:buNone/>
              <a:defRPr sz="1600"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7301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8"/>
        <p:cNvGrpSpPr/>
        <p:nvPr/>
      </p:nvGrpSpPr>
      <p:grpSpPr>
        <a:xfrm>
          <a:off x="0" y="0"/>
          <a:ext cx="0" cy="0"/>
          <a:chOff x="0" y="0"/>
          <a:chExt cx="0" cy="0"/>
        </a:xfrm>
      </p:grpSpPr>
      <p:pic>
        <p:nvPicPr>
          <p:cNvPr id="199" name="Google Shape;199;p35"/>
          <p:cNvPicPr preferRelativeResize="0"/>
          <p:nvPr/>
        </p:nvPicPr>
        <p:blipFill rotWithShape="1">
          <a:blip r:embed="rId2">
            <a:alphaModFix/>
          </a:blip>
          <a:srcRect/>
          <a:stretch/>
        </p:blipFill>
        <p:spPr>
          <a:xfrm>
            <a:off x="3553" y="284"/>
            <a:ext cx="12184897" cy="6857433"/>
          </a:xfrm>
          <a:prstGeom prst="rect">
            <a:avLst/>
          </a:prstGeom>
          <a:noFill/>
          <a:ln>
            <a:noFill/>
          </a:ln>
        </p:spPr>
      </p:pic>
      <p:sp>
        <p:nvSpPr>
          <p:cNvPr id="200" name="Google Shape;200;p35"/>
          <p:cNvSpPr txBox="1">
            <a:spLocks noGrp="1"/>
          </p:cNvSpPr>
          <p:nvPr>
            <p:ph type="title"/>
          </p:nvPr>
        </p:nvSpPr>
        <p:spPr>
          <a:xfrm>
            <a:off x="831851" y="1709739"/>
            <a:ext cx="58024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1" name="Google Shape;201;p35"/>
          <p:cNvSpPr txBox="1">
            <a:spLocks noGrp="1"/>
          </p:cNvSpPr>
          <p:nvPr>
            <p:ph type="body" idx="1"/>
          </p:nvPr>
        </p:nvSpPr>
        <p:spPr>
          <a:xfrm>
            <a:off x="831851" y="4589463"/>
            <a:ext cx="58024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02" name="Google Shape;202;p3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203" name="Google Shape;203;p3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204" name="Google Shape;204;p3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0364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5"/>
        <p:cNvGrpSpPr/>
        <p:nvPr/>
      </p:nvGrpSpPr>
      <p:grpSpPr>
        <a:xfrm>
          <a:off x="0" y="0"/>
          <a:ext cx="0" cy="0"/>
          <a:chOff x="0" y="0"/>
          <a:chExt cx="0" cy="0"/>
        </a:xfrm>
      </p:grpSpPr>
      <p:pic>
        <p:nvPicPr>
          <p:cNvPr id="206" name="Google Shape;206;p36"/>
          <p:cNvPicPr preferRelativeResize="0"/>
          <p:nvPr/>
        </p:nvPicPr>
        <p:blipFill rotWithShape="1">
          <a:blip r:embed="rId2">
            <a:alphaModFix/>
          </a:blip>
          <a:srcRect/>
          <a:stretch/>
        </p:blipFill>
        <p:spPr>
          <a:xfrm>
            <a:off x="3553" y="284"/>
            <a:ext cx="12184897" cy="6857433"/>
          </a:xfrm>
          <a:prstGeom prst="rect">
            <a:avLst/>
          </a:prstGeom>
          <a:noFill/>
          <a:ln>
            <a:noFill/>
          </a:ln>
        </p:spPr>
      </p:pic>
      <p:sp>
        <p:nvSpPr>
          <p:cNvPr id="207" name="Google Shape;207;p3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8" name="Google Shape;208;p3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209" name="Google Shape;209;p3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210" name="Google Shape;210;p3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082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CA95-BC18-7AAA-BEA4-69EFCCF6F3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F929F-7BA9-2D11-43AF-2F64ED9B6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2404-D44E-5362-D361-075B04B661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99051-AFBA-61AE-5420-B8681B34F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B462E3-3D16-AC0F-C22E-F83CC03A85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9C29B-55BA-EF08-F2C0-927ED42F216E}"/>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8" name="Footer Placeholder 7">
            <a:extLst>
              <a:ext uri="{FF2B5EF4-FFF2-40B4-BE49-F238E27FC236}">
                <a16:creationId xmlns:a16="http://schemas.microsoft.com/office/drawing/2014/main" id="{94A68600-19D2-569F-0B25-ED5B0BCECB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3F1295-9C0D-7381-0196-0D2C0CBCD0AA}"/>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48656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04E7-230F-8029-FAAF-80E8D02A3E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E58F1-00F4-7C4C-AB44-5284267CC2C0}"/>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4" name="Footer Placeholder 3">
            <a:extLst>
              <a:ext uri="{FF2B5EF4-FFF2-40B4-BE49-F238E27FC236}">
                <a16:creationId xmlns:a16="http://schemas.microsoft.com/office/drawing/2014/main" id="{2648BFFF-9169-9986-EF30-91B64D356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03D1C-A517-6321-1954-3FFF6E1DB985}"/>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320899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93C24-D931-291C-B369-14F0214941DF}"/>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3" name="Footer Placeholder 2">
            <a:extLst>
              <a:ext uri="{FF2B5EF4-FFF2-40B4-BE49-F238E27FC236}">
                <a16:creationId xmlns:a16="http://schemas.microsoft.com/office/drawing/2014/main" id="{27893731-D1BF-F746-9C97-3ED1079A3E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539255-2AED-9884-796E-83B609640485}"/>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3493553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A624-3F15-6343-FCF9-749FD80D2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D8F201-FAFE-1C7E-C50A-E5E92E5D45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62402-5D21-CC85-80EA-2AFBA03EA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DB49A-E9A9-C086-31EB-B4BC6983F20A}"/>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6" name="Footer Placeholder 5">
            <a:extLst>
              <a:ext uri="{FF2B5EF4-FFF2-40B4-BE49-F238E27FC236}">
                <a16:creationId xmlns:a16="http://schemas.microsoft.com/office/drawing/2014/main" id="{2F1E73A0-3BAC-363B-015B-6782053EB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022C87-AD1E-11F6-2ACA-E2055C536C08}"/>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385915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013E-A585-A812-88F6-436AF9CCF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EDF88E-6A21-E72E-A2B5-735E07C11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22B588-DC4B-376A-7B90-6E3E2D3B9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DB49D-EC25-FD7C-D9AB-964377069D45}"/>
              </a:ext>
            </a:extLst>
          </p:cNvPr>
          <p:cNvSpPr>
            <a:spLocks noGrp="1"/>
          </p:cNvSpPr>
          <p:nvPr>
            <p:ph type="dt" sz="half" idx="10"/>
          </p:nvPr>
        </p:nvSpPr>
        <p:spPr/>
        <p:txBody>
          <a:bodyPr/>
          <a:lstStyle/>
          <a:p>
            <a:fld id="{B44D6150-B336-4C90-AB13-F8A9F01E2122}" type="datetimeFigureOut">
              <a:rPr lang="en-US" smtClean="0"/>
              <a:t>2/7/2024</a:t>
            </a:fld>
            <a:endParaRPr lang="en-US"/>
          </a:p>
        </p:txBody>
      </p:sp>
      <p:sp>
        <p:nvSpPr>
          <p:cNvPr id="6" name="Footer Placeholder 5">
            <a:extLst>
              <a:ext uri="{FF2B5EF4-FFF2-40B4-BE49-F238E27FC236}">
                <a16:creationId xmlns:a16="http://schemas.microsoft.com/office/drawing/2014/main" id="{5CDF14FB-3AF8-A961-992E-E35F25DA1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DCFA7-7660-5BA8-22C0-BEA7A3526EFF}"/>
              </a:ext>
            </a:extLst>
          </p:cNvPr>
          <p:cNvSpPr>
            <a:spLocks noGrp="1"/>
          </p:cNvSpPr>
          <p:nvPr>
            <p:ph type="sldNum" sz="quarter" idx="12"/>
          </p:nvPr>
        </p:nvSpPr>
        <p:spPr/>
        <p:txBody>
          <a:bodyPr/>
          <a:lstStyle/>
          <a:p>
            <a:fld id="{3438D630-95BD-42D7-A94F-0CADAF09B3D5}" type="slidenum">
              <a:rPr lang="en-US" smtClean="0"/>
              <a:t>‹#›</a:t>
            </a:fld>
            <a:endParaRPr lang="en-US"/>
          </a:p>
        </p:txBody>
      </p:sp>
    </p:spTree>
    <p:extLst>
      <p:ext uri="{BB962C8B-B14F-4D97-AF65-F5344CB8AC3E}">
        <p14:creationId xmlns:p14="http://schemas.microsoft.com/office/powerpoint/2010/main" val="296980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50DB8-B6F8-B5E6-22D0-1A47828FDD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77B39-12CA-866A-162E-97FFFD69B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3366B-896C-D8B5-EB20-C7B05BE23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D6150-B336-4C90-AB13-F8A9F01E2122}" type="datetimeFigureOut">
              <a:rPr lang="en-US" smtClean="0"/>
              <a:t>2/7/2024</a:t>
            </a:fld>
            <a:endParaRPr lang="en-US"/>
          </a:p>
        </p:txBody>
      </p:sp>
      <p:sp>
        <p:nvSpPr>
          <p:cNvPr id="5" name="Footer Placeholder 4">
            <a:extLst>
              <a:ext uri="{FF2B5EF4-FFF2-40B4-BE49-F238E27FC236}">
                <a16:creationId xmlns:a16="http://schemas.microsoft.com/office/drawing/2014/main" id="{52C97213-512E-4BFE-7590-14FE15118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DF7951-ADA4-D099-8084-76084A8D6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8D630-95BD-42D7-A94F-0CADAF09B3D5}" type="slidenum">
              <a:rPr lang="en-US" smtClean="0"/>
              <a:t>‹#›</a:t>
            </a:fld>
            <a:endParaRPr lang="en-US"/>
          </a:p>
        </p:txBody>
      </p:sp>
    </p:spTree>
    <p:extLst>
      <p:ext uri="{BB962C8B-B14F-4D97-AF65-F5344CB8AC3E}">
        <p14:creationId xmlns:p14="http://schemas.microsoft.com/office/powerpoint/2010/main" val="389646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305710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257432" y="365125"/>
            <a:ext cx="115680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2"/>
              </a:buClr>
              <a:buSzPts val="2700"/>
              <a:buFont typeface="Helvetica Neue"/>
              <a:buNone/>
              <a:defRPr sz="2700" b="1"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9"/>
          <p:cNvSpPr txBox="1">
            <a:spLocks noGrp="1"/>
          </p:cNvSpPr>
          <p:nvPr>
            <p:ph type="body" idx="1"/>
          </p:nvPr>
        </p:nvSpPr>
        <p:spPr>
          <a:xfrm>
            <a:off x="257432" y="1825625"/>
            <a:ext cx="11568000" cy="43512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800"/>
              </a:spcBef>
              <a:spcAft>
                <a:spcPts val="0"/>
              </a:spcAft>
              <a:buClr>
                <a:schemeClr val="accent6"/>
              </a:buClr>
              <a:buSzPts val="1500"/>
              <a:buFont typeface="NTR"/>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4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dk2"/>
              </a:buClr>
              <a:buSzPts val="1500"/>
              <a:buFont typeface="Courier New"/>
              <a:buChar char="o"/>
              <a:defRPr sz="15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dk2"/>
              </a:buClr>
              <a:buSzPts val="1400"/>
              <a:buFont typeface="Noto Sans Symbols"/>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dk2"/>
              </a:buClr>
              <a:buSzPts val="1400"/>
              <a:buFont typeface="Noto Sans Symbols"/>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Google Shape;95;p19"/>
          <p:cNvSpPr/>
          <p:nvPr/>
        </p:nvSpPr>
        <p:spPr>
          <a:xfrm>
            <a:off x="11392929" y="6227805"/>
            <a:ext cx="432800" cy="432800"/>
          </a:xfrm>
          <a:prstGeom prst="ellipse">
            <a:avLst/>
          </a:prstGeom>
          <a:gradFill>
            <a:gsLst>
              <a:gs pos="0">
                <a:schemeClr val="dk2"/>
              </a:gs>
              <a:gs pos="100000">
                <a:schemeClr val="accent1"/>
              </a:gs>
            </a:gsLst>
            <a:lin ang="5400012"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chemeClr val="lt1"/>
                </a:solidFill>
                <a:latin typeface="Helvetica Neue"/>
                <a:ea typeface="Helvetica Neue"/>
                <a:cs typeface="Helvetica Neue"/>
                <a:sym typeface="Helvetica Neue"/>
              </a:rPr>
              <a:pPr marL="0" marR="0" lvl="0" indent="0" algn="ctr" rtl="0">
                <a:lnSpc>
                  <a:spcPct val="100000"/>
                </a:lnSpc>
                <a:spcBef>
                  <a:spcPts val="0"/>
                </a:spcBef>
                <a:spcAft>
                  <a:spcPts val="0"/>
                </a:spcAft>
                <a:buClr>
                  <a:srgbClr val="000000"/>
                </a:buClr>
                <a:buSzPts val="700"/>
                <a:buFont typeface="Arial"/>
                <a:buNone/>
              </a:pPr>
              <a:t>‹#›</a:t>
            </a:fld>
            <a:endParaRPr sz="933"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029003722"/>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www.michigan.gov/leo/bureaus-agencies/bureau-of-services-for-blind-persons/bsbp-local-offices"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michigan.gov/leo/-/media/Project/Websites/leo/Documents/BSBP2/Forms/PE-PreETS-Referral-Form-2021.pdf?rev=85ea1ee6a1b14587ab67a76a2b3ed043&amp;hash=6CC38992BB11435F35A5BAEFE8D7E5B6"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mailto:mcvoys@michigan.gov"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mailto:vandenheuvelj4@michigan.gov" TargetMode="External"/><Relationship Id="rId5" Type="http://schemas.openxmlformats.org/officeDocument/2006/relationships/hyperlink" Target="mailto:dukes3@michigan.gov" TargetMode="External"/><Relationship Id="rId4" Type="http://schemas.openxmlformats.org/officeDocument/2006/relationships/hyperlink" Target="mailto:flattr1@michigan.gov"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michigan.gov/leo/bureaus-agencies/bureau-of-services-for-blind-persons/bsbp-local-offic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michigan.gov/leo/bureaus-agencies/bureau-of-services-for-blind-persons/bsbp-training-center/overview/take-a-tour"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4230AD-07A1-42DB-9A06-B9EA8A6135CB}"/>
              </a:ext>
            </a:extLst>
          </p:cNvPr>
          <p:cNvSpPr/>
          <p:nvPr/>
        </p:nvSpPr>
        <p:spPr>
          <a:xfrm>
            <a:off x="0" y="4452377"/>
            <a:ext cx="12192000" cy="1692771"/>
          </a:xfrm>
          <a:prstGeom prst="rect">
            <a:avLst/>
          </a:prstGeom>
        </p:spPr>
        <p:txBody>
          <a:bodyPr wrap="square">
            <a:spAutoFit/>
          </a:bodyPr>
          <a:lstStyle/>
          <a:p>
            <a:pPr lvl="0" algn="ctr">
              <a:defRPr/>
            </a:pPr>
            <a:r>
              <a:rPr lang="en-US" sz="3200" b="1" dirty="0">
                <a:solidFill>
                  <a:prstClr val="white"/>
                </a:solidFill>
                <a:latin typeface="Arial" panose="020B0604020202020204" pitchFamily="34" charset="0"/>
                <a:cs typeface="Arial" panose="020B0604020202020204" pitchFamily="34" charset="0"/>
              </a:rPr>
              <a:t>Empowering Every Vision: BSBP Transition Reboot</a:t>
            </a:r>
          </a:p>
          <a:p>
            <a:pPr lvl="0" algn="ctr">
              <a:defRPr/>
            </a:pPr>
            <a:r>
              <a:rPr lang="en-US" sz="2400" dirty="0">
                <a:solidFill>
                  <a:prstClr val="white"/>
                </a:solidFill>
                <a:latin typeface="Arial" panose="020B0604020202020204" pitchFamily="34" charset="0"/>
                <a:cs typeface="Arial" panose="020B0604020202020204" pitchFamily="34" charset="0"/>
              </a:rPr>
              <a:t>Bureau of Services for Blind Persons</a:t>
            </a:r>
          </a:p>
          <a:p>
            <a:pPr lvl="0" algn="ctr">
              <a:defRPr/>
            </a:pPr>
            <a:r>
              <a:rPr lang="en-US" sz="2400" dirty="0">
                <a:solidFill>
                  <a:prstClr val="white"/>
                </a:solidFill>
                <a:latin typeface="Arial" panose="020B0604020202020204" pitchFamily="34" charset="0"/>
                <a:cs typeface="Arial" panose="020B0604020202020204" pitchFamily="34" charset="0"/>
              </a:rPr>
              <a:t>Michigan Department of Labor and Economic Opportunity</a:t>
            </a:r>
            <a:br>
              <a:rPr lang="en-US" sz="2400" dirty="0">
                <a:solidFill>
                  <a:prstClr val="white"/>
                </a:solidFill>
                <a:latin typeface="Arial" panose="020B0604020202020204" pitchFamily="34" charset="0"/>
                <a:cs typeface="Arial" panose="020B0604020202020204" pitchFamily="34" charset="0"/>
              </a:rPr>
            </a:br>
            <a:r>
              <a:rPr lang="en-US" sz="2400" dirty="0">
                <a:solidFill>
                  <a:prstClr val="white"/>
                </a:solidFill>
                <a:latin typeface="Arial" panose="020B0604020202020204" pitchFamily="34" charset="0"/>
                <a:cs typeface="Arial" panose="020B0604020202020204" pitchFamily="34" charset="0"/>
              </a:rPr>
              <a:t>MTSA Conference 2024</a:t>
            </a:r>
          </a:p>
        </p:txBody>
      </p:sp>
    </p:spTree>
    <p:extLst>
      <p:ext uri="{BB962C8B-B14F-4D97-AF65-F5344CB8AC3E}">
        <p14:creationId xmlns:p14="http://schemas.microsoft.com/office/powerpoint/2010/main" val="337427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7374EB-D596-090A-D37F-707721506B78}"/>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06F9C0E-B08E-ED25-DCE5-C5C8B3474B0F}"/>
              </a:ext>
            </a:extLst>
          </p:cNvPr>
          <p:cNvSpPr txBox="1">
            <a:spLocks/>
          </p:cNvSpPr>
          <p:nvPr/>
        </p:nvSpPr>
        <p:spPr>
          <a:xfrm>
            <a:off x="738641" y="586822"/>
            <a:ext cx="4700654"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i="1" dirty="0"/>
              <a:t>BSBP Regional Pre-ETS Highlights</a:t>
            </a:r>
          </a:p>
        </p:txBody>
      </p:sp>
      <p:sp>
        <p:nvSpPr>
          <p:cNvPr id="25" name="Rectangle 2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104C649-D9D5-6FC9-CAE2-CCFA2B1B0F4A}"/>
              </a:ext>
            </a:extLst>
          </p:cNvPr>
          <p:cNvSpPr txBox="1"/>
          <p:nvPr/>
        </p:nvSpPr>
        <p:spPr>
          <a:xfrm>
            <a:off x="5382622" y="948019"/>
            <a:ext cx="6106742" cy="1645920"/>
          </a:xfrm>
          <a:prstGeom prst="rect">
            <a:avLst/>
          </a:prstGeom>
        </p:spPr>
        <p:txBody>
          <a:bodyPr vert="horz" lIns="91440" tIns="45720" rIns="91440" bIns="45720" rtlCol="0" anchor="ctr">
            <a:normAutofit fontScale="92500" lnSpcReduction="20000"/>
          </a:bodyPr>
          <a:lstStyle/>
          <a:p>
            <a:pPr marL="57150" indent="-228600">
              <a:lnSpc>
                <a:spcPct val="90000"/>
              </a:lnSpc>
              <a:spcAft>
                <a:spcPts val="600"/>
              </a:spcAft>
              <a:buFont typeface="Arial" panose="020B0604020202020204" pitchFamily="34" charset="0"/>
              <a:buChar char="•"/>
              <a:defRPr/>
            </a:pPr>
            <a:r>
              <a:rPr lang="en-US" sz="2400" b="1" dirty="0"/>
              <a:t>West Region Programs</a:t>
            </a:r>
          </a:p>
          <a:p>
            <a:pPr marL="742950" lvl="1" indent="-228600">
              <a:lnSpc>
                <a:spcPct val="90000"/>
              </a:lnSpc>
              <a:spcAft>
                <a:spcPts val="600"/>
              </a:spcAft>
              <a:buFont typeface="Arial" panose="020B0604020202020204" pitchFamily="34" charset="0"/>
              <a:buChar char="•"/>
              <a:defRPr/>
            </a:pPr>
            <a:r>
              <a:rPr lang="en-US" sz="2400" dirty="0"/>
              <a:t>Transition Works/STEPs! </a:t>
            </a:r>
          </a:p>
          <a:p>
            <a:pPr marL="742950" lvl="1" indent="-228600">
              <a:lnSpc>
                <a:spcPct val="90000"/>
              </a:lnSpc>
              <a:spcAft>
                <a:spcPts val="600"/>
              </a:spcAft>
              <a:buFont typeface="Arial" panose="020B0604020202020204" pitchFamily="34" charset="0"/>
              <a:buChar char="•"/>
              <a:defRPr/>
            </a:pPr>
            <a:r>
              <a:rPr lang="en-US" sz="2400" dirty="0"/>
              <a:t>Summer in the City</a:t>
            </a:r>
          </a:p>
          <a:p>
            <a:pPr marL="742950" lvl="1" indent="-228600">
              <a:lnSpc>
                <a:spcPct val="90000"/>
              </a:lnSpc>
              <a:spcAft>
                <a:spcPts val="600"/>
              </a:spcAft>
              <a:buFont typeface="Arial" panose="020B0604020202020204" pitchFamily="34" charset="0"/>
              <a:buChar char="•"/>
              <a:defRPr/>
            </a:pPr>
            <a:r>
              <a:rPr lang="en-US" sz="2400" dirty="0"/>
              <a:t>Earth, Wind, and Fire! </a:t>
            </a:r>
          </a:p>
          <a:p>
            <a:pPr marL="742950" lvl="1" indent="-228600">
              <a:lnSpc>
                <a:spcPct val="90000"/>
              </a:lnSpc>
              <a:spcAft>
                <a:spcPts val="600"/>
              </a:spcAft>
              <a:buFont typeface="Arial" panose="020B0604020202020204" pitchFamily="34" charset="0"/>
              <a:buChar char="•"/>
              <a:defRPr/>
            </a:pPr>
            <a:r>
              <a:rPr lang="en-US" sz="2400" dirty="0"/>
              <a:t>Careers Under Construction</a:t>
            </a:r>
          </a:p>
          <a:p>
            <a:pPr marL="285750" indent="-228600">
              <a:lnSpc>
                <a:spcPct val="90000"/>
              </a:lnSpc>
              <a:spcAft>
                <a:spcPts val="600"/>
              </a:spcAft>
              <a:buFont typeface="Arial" panose="020B0604020202020204" pitchFamily="34" charset="0"/>
              <a:buChar char="•"/>
              <a:defRPr/>
            </a:pPr>
            <a:endParaRPr lang="en-US" dirty="0"/>
          </a:p>
          <a:p>
            <a:pPr lvl="1" indent="-228600">
              <a:lnSpc>
                <a:spcPct val="90000"/>
              </a:lnSpc>
              <a:spcAft>
                <a:spcPts val="600"/>
              </a:spcAft>
              <a:buFont typeface="Arial" panose="020B0604020202020204" pitchFamily="34" charset="0"/>
              <a:buChar char="•"/>
              <a:defRPr/>
            </a:pPr>
            <a:endParaRPr lang="en-US" dirty="0"/>
          </a:p>
        </p:txBody>
      </p:sp>
      <p:pic>
        <p:nvPicPr>
          <p:cNvPr id="4" name="Picture 3" descr="A student in snow shoes on a snowy trail&#10;">
            <a:extLst>
              <a:ext uri="{FF2B5EF4-FFF2-40B4-BE49-F238E27FC236}">
                <a16:creationId xmlns:a16="http://schemas.microsoft.com/office/drawing/2014/main" id="{47671149-4A0A-FE94-5E2C-411C65DA2753}"/>
              </a:ext>
            </a:extLst>
          </p:cNvPr>
          <p:cNvPicPr>
            <a:picLocks noChangeAspect="1"/>
          </p:cNvPicPr>
          <p:nvPr/>
        </p:nvPicPr>
        <p:blipFill rotWithShape="1">
          <a:blip r:embed="rId3">
            <a:extLst>
              <a:ext uri="{28A0092B-C50C-407E-A947-70E740481C1C}">
                <a14:useLocalDpi xmlns:a14="http://schemas.microsoft.com/office/drawing/2010/main" val="0"/>
              </a:ext>
            </a:extLst>
          </a:blip>
          <a:srcRect r="4" b="865"/>
          <a:stretch/>
        </p:blipFill>
        <p:spPr>
          <a:xfrm>
            <a:off x="777241" y="2707600"/>
            <a:ext cx="2635592" cy="3483864"/>
          </a:xfrm>
          <a:prstGeom prst="rect">
            <a:avLst/>
          </a:prstGeom>
        </p:spPr>
      </p:pic>
      <p:pic>
        <p:nvPicPr>
          <p:cNvPr id="7" name="Picture 6" descr="Two people learning about being a radio personality. ">
            <a:extLst>
              <a:ext uri="{FF2B5EF4-FFF2-40B4-BE49-F238E27FC236}">
                <a16:creationId xmlns:a16="http://schemas.microsoft.com/office/drawing/2014/main" id="{4A74EDFA-A5B9-429E-361F-B1996CBD6ACB}"/>
              </a:ext>
            </a:extLst>
          </p:cNvPr>
          <p:cNvPicPr>
            <a:picLocks noChangeAspect="1"/>
          </p:cNvPicPr>
          <p:nvPr/>
        </p:nvPicPr>
        <p:blipFill rotWithShape="1">
          <a:blip r:embed="rId4">
            <a:extLst>
              <a:ext uri="{28A0092B-C50C-407E-A947-70E740481C1C}">
                <a14:useLocalDpi xmlns:a14="http://schemas.microsoft.com/office/drawing/2010/main" val="0"/>
              </a:ext>
            </a:extLst>
          </a:blip>
          <a:srcRect l="24851" r="21261" b="2"/>
          <a:stretch/>
        </p:blipFill>
        <p:spPr>
          <a:xfrm>
            <a:off x="7963998" y="2707600"/>
            <a:ext cx="2636171" cy="3483864"/>
          </a:xfrm>
          <a:prstGeom prst="rect">
            <a:avLst/>
          </a:prstGeom>
        </p:spPr>
      </p:pic>
      <p:pic>
        <p:nvPicPr>
          <p:cNvPr id="9" name="Picture 8" descr="A student sitting in a fire truck. ">
            <a:extLst>
              <a:ext uri="{FF2B5EF4-FFF2-40B4-BE49-F238E27FC236}">
                <a16:creationId xmlns:a16="http://schemas.microsoft.com/office/drawing/2014/main" id="{AEEA4A5A-4BBA-C99E-E1A0-56E37B47D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913" y="2707600"/>
            <a:ext cx="2571005" cy="3428007"/>
          </a:xfrm>
          <a:prstGeom prst="rect">
            <a:avLst/>
          </a:prstGeom>
        </p:spPr>
      </p:pic>
    </p:spTree>
    <p:extLst>
      <p:ext uri="{BB962C8B-B14F-4D97-AF65-F5344CB8AC3E}">
        <p14:creationId xmlns:p14="http://schemas.microsoft.com/office/powerpoint/2010/main" val="3369580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54AF27-A89E-18DE-7498-F877E532056D}"/>
              </a:ext>
            </a:extLst>
          </p:cNvPr>
          <p:cNvSpPr txBox="1">
            <a:spLocks/>
          </p:cNvSpPr>
          <p:nvPr/>
        </p:nvSpPr>
        <p:spPr>
          <a:xfrm>
            <a:off x="426724" y="240183"/>
            <a:ext cx="10472671"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solidFill>
                  <a:schemeClr val="bg2">
                    <a:lumMod val="25000"/>
                  </a:schemeClr>
                </a:solidFill>
                <a:latin typeface="Calibri"/>
                <a:ea typeface="Calibri"/>
                <a:cs typeface="Calibri"/>
              </a:rPr>
              <a:t>BSBP Regional Pre-ETS Highlights</a:t>
            </a:r>
          </a:p>
        </p:txBody>
      </p:sp>
      <p:sp>
        <p:nvSpPr>
          <p:cNvPr id="5" name="TextBox 4">
            <a:extLst>
              <a:ext uri="{FF2B5EF4-FFF2-40B4-BE49-F238E27FC236}">
                <a16:creationId xmlns:a16="http://schemas.microsoft.com/office/drawing/2014/main" id="{41AD2E9F-7212-B52D-671A-14AEE0829385}"/>
              </a:ext>
            </a:extLst>
          </p:cNvPr>
          <p:cNvSpPr txBox="1"/>
          <p:nvPr/>
        </p:nvSpPr>
        <p:spPr>
          <a:xfrm>
            <a:off x="426953" y="1202615"/>
            <a:ext cx="11447360" cy="258532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2400" dirty="0">
                <a:solidFill>
                  <a:prstClr val="black"/>
                </a:solidFill>
                <a:latin typeface="Calibri" panose="020F0502020204030204"/>
                <a:ea typeface="Calibri" panose="020F0502020204030204"/>
                <a:cs typeface="Calibri" panose="020F0502020204030204"/>
              </a:rPr>
              <a:t>East Region Program</a:t>
            </a:r>
            <a:endParaRPr lang="en-US" dirty="0">
              <a:solidFill>
                <a:prstClr val="black"/>
              </a:solidFill>
            </a:endParaRPr>
          </a:p>
          <a:p>
            <a:pPr marL="742950" lvl="1" indent="-285750">
              <a:buFont typeface="Arial" panose="020B0604020202020204" pitchFamily="34" charset="0"/>
              <a:buChar char="•"/>
              <a:defRPr/>
            </a:pPr>
            <a:r>
              <a:rPr lang="en-US" sz="2400" dirty="0">
                <a:solidFill>
                  <a:prstClr val="black"/>
                </a:solidFill>
                <a:latin typeface="Calibri" panose="020F0502020204030204"/>
                <a:ea typeface="Calibri" panose="020F0502020204030204"/>
                <a:cs typeface="Calibri" panose="020F0502020204030204"/>
              </a:rPr>
              <a:t>Pre-ETS Goalball Program</a:t>
            </a:r>
          </a:p>
          <a:p>
            <a:pPr marL="742950" lvl="1" indent="-285750">
              <a:buFont typeface="Arial" panose="020B0604020202020204" pitchFamily="34" charset="0"/>
              <a:buChar char="•"/>
              <a:defRPr/>
            </a:pPr>
            <a:r>
              <a:rPr lang="en-US" sz="2400" dirty="0">
                <a:solidFill>
                  <a:prstClr val="black"/>
                </a:solidFill>
                <a:latin typeface="Calibri" panose="020F0502020204030204"/>
                <a:ea typeface="Calibri" panose="020F0502020204030204"/>
                <a:cs typeface="Calibri" panose="020F0502020204030204"/>
              </a:rPr>
              <a:t>Collaboration: BSBP and Livonia Schools</a:t>
            </a:r>
          </a:p>
          <a:p>
            <a:pPr marL="742950" lvl="1" indent="-285750">
              <a:buFont typeface="Arial" panose="020B0604020202020204" pitchFamily="34" charset="0"/>
              <a:buChar char="•"/>
              <a:defRPr/>
            </a:pPr>
            <a:r>
              <a:rPr lang="en-US" sz="2400" dirty="0">
                <a:solidFill>
                  <a:prstClr val="black"/>
                </a:solidFill>
                <a:latin typeface="Calibri" panose="020F0502020204030204"/>
                <a:ea typeface="Calibri" panose="020F0502020204030204"/>
                <a:cs typeface="Calibri" panose="020F0502020204030204"/>
              </a:rPr>
              <a:t>Workplace readiness and self-advocacy training though instruction and implementation through the sport of Goalball. Skill areas include team work, leadership, problem solving, communication, and more. </a:t>
            </a:r>
          </a:p>
          <a:p>
            <a:pPr>
              <a:defRPr/>
            </a:pPr>
            <a:endParaRPr lang="en-US" dirty="0">
              <a:solidFill>
                <a:prstClr val="black"/>
              </a:solidFill>
              <a:latin typeface="Calibri" panose="020F0502020204030204"/>
              <a:ea typeface="Calibri" panose="020F0502020204030204"/>
              <a:cs typeface="Calibri" panose="020F0502020204030204"/>
            </a:endParaRPr>
          </a:p>
        </p:txBody>
      </p:sp>
      <p:pic>
        <p:nvPicPr>
          <p:cNvPr id="6" name="Picture 5" descr="A group of people holding balls&#10;&#10;Description automatically generated">
            <a:extLst>
              <a:ext uri="{FF2B5EF4-FFF2-40B4-BE49-F238E27FC236}">
                <a16:creationId xmlns:a16="http://schemas.microsoft.com/office/drawing/2014/main" id="{1C1DDE5D-B0DD-1527-8D14-742A872CDE59}"/>
              </a:ext>
            </a:extLst>
          </p:cNvPr>
          <p:cNvPicPr>
            <a:picLocks noChangeAspect="1"/>
          </p:cNvPicPr>
          <p:nvPr/>
        </p:nvPicPr>
        <p:blipFill>
          <a:blip r:embed="rId3"/>
          <a:stretch>
            <a:fillRect/>
          </a:stretch>
        </p:blipFill>
        <p:spPr>
          <a:xfrm>
            <a:off x="2463380" y="3682940"/>
            <a:ext cx="7135843" cy="3028950"/>
          </a:xfrm>
          <a:prstGeom prst="rect">
            <a:avLst/>
          </a:prstGeom>
        </p:spPr>
      </p:pic>
    </p:spTree>
    <p:extLst>
      <p:ext uri="{BB962C8B-B14F-4D97-AF65-F5344CB8AC3E}">
        <p14:creationId xmlns:p14="http://schemas.microsoft.com/office/powerpoint/2010/main" val="4204291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D3656-81E7-B975-86E3-ABF4AC407902}"/>
              </a:ext>
            </a:extLst>
          </p:cNvPr>
          <p:cNvSpPr txBox="1"/>
          <p:nvPr/>
        </p:nvSpPr>
        <p:spPr>
          <a:xfrm>
            <a:off x="632564" y="288099"/>
            <a:ext cx="9820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dirty="0">
                <a:solidFill>
                  <a:srgbClr val="3C4C3D"/>
                </a:solidFill>
                <a:cs typeface="Calibri"/>
              </a:rPr>
              <a:t>BSBP Transition Reboot: </a:t>
            </a:r>
          </a:p>
        </p:txBody>
      </p:sp>
      <p:sp>
        <p:nvSpPr>
          <p:cNvPr id="5" name="TextBox 4">
            <a:extLst>
              <a:ext uri="{FF2B5EF4-FFF2-40B4-BE49-F238E27FC236}">
                <a16:creationId xmlns:a16="http://schemas.microsoft.com/office/drawing/2014/main" id="{29CE0476-3D61-F762-BC90-7F4E782A62A9}"/>
              </a:ext>
            </a:extLst>
          </p:cNvPr>
          <p:cNvSpPr txBox="1"/>
          <p:nvPr/>
        </p:nvSpPr>
        <p:spPr>
          <a:xfrm>
            <a:off x="832459" y="1334804"/>
            <a:ext cx="1010432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rPr>
              <a:t>October 2023 BSBP committed to an agency wide Transition Reboot to improve service efforts to assist with transitioning Students with Disabilities from school to post-secondary opportunities. </a:t>
            </a:r>
            <a:endParaRPr lang="en-US" sz="2400" dirty="0">
              <a:solidFill>
                <a:srgbClr val="000000"/>
              </a:solidFill>
              <a:cs typeface="Calibri"/>
            </a:endParaRPr>
          </a:p>
          <a:p>
            <a:endParaRPr lang="en-US" sz="2400" dirty="0">
              <a:cs typeface="Calibri" panose="020F0502020204030204"/>
            </a:endParaRPr>
          </a:p>
          <a:p>
            <a:r>
              <a:rPr lang="en-US" sz="2400" b="1" dirty="0">
                <a:cs typeface="Calibri" panose="020F0502020204030204"/>
              </a:rPr>
              <a:t>BSBP's Guiding Purpose for Rebooting: </a:t>
            </a:r>
            <a:endParaRPr lang="en-US" sz="2400" b="1">
              <a:cs typeface="Calibri" panose="020F0502020204030204"/>
            </a:endParaRPr>
          </a:p>
          <a:p>
            <a:pPr marL="285750" indent="-285750">
              <a:buFont typeface="Arial"/>
              <a:buChar char="•"/>
            </a:pPr>
            <a:r>
              <a:rPr lang="en-US" sz="2400" dirty="0">
                <a:ea typeface="+mn-lt"/>
                <a:cs typeface="+mn-lt"/>
              </a:rPr>
              <a:t>Repurpose Statewide Unit for strategic initiatives </a:t>
            </a:r>
            <a:endParaRPr lang="en-US" sz="2400">
              <a:cs typeface="Calibri"/>
            </a:endParaRPr>
          </a:p>
          <a:p>
            <a:pPr marL="285750" indent="-285750">
              <a:buFont typeface="Arial"/>
              <a:buChar char="•"/>
            </a:pPr>
            <a:r>
              <a:rPr lang="en-US" sz="2400" dirty="0">
                <a:ea typeface="+mn-lt"/>
                <a:cs typeface="+mn-lt"/>
              </a:rPr>
              <a:t>Increase focus on internal/external trainings </a:t>
            </a:r>
          </a:p>
          <a:p>
            <a:pPr marL="285750" indent="-285750">
              <a:buFont typeface="Arial"/>
              <a:buChar char="•"/>
            </a:pPr>
            <a:r>
              <a:rPr lang="en-US" sz="2400" dirty="0">
                <a:ea typeface="+mn-lt"/>
                <a:cs typeface="+mn-lt"/>
              </a:rPr>
              <a:t>Increased focus on service providers </a:t>
            </a:r>
            <a:endParaRPr lang="en-US" sz="2400">
              <a:cs typeface="Calibri"/>
            </a:endParaRPr>
          </a:p>
          <a:p>
            <a:pPr marL="285750" indent="-285750">
              <a:buFont typeface="Arial"/>
              <a:buChar char="•"/>
            </a:pPr>
            <a:r>
              <a:rPr lang="en-US" sz="2400" dirty="0">
                <a:ea typeface="+mn-lt"/>
                <a:cs typeface="+mn-lt"/>
              </a:rPr>
              <a:t>Increased focus on LEAs and ICTAs </a:t>
            </a:r>
            <a:endParaRPr lang="en-US" sz="2400">
              <a:cs typeface="Calibri"/>
            </a:endParaRPr>
          </a:p>
          <a:p>
            <a:pPr marL="285750" indent="-285750">
              <a:buFont typeface="Arial"/>
              <a:buChar char="•"/>
            </a:pPr>
            <a:r>
              <a:rPr lang="en-US" sz="2400" dirty="0">
                <a:ea typeface="+mn-lt"/>
                <a:cs typeface="+mn-lt"/>
              </a:rPr>
              <a:t>Use of quality and assurance metrics and programs </a:t>
            </a:r>
            <a:endParaRPr lang="en-US" sz="2400">
              <a:cs typeface="Calibri"/>
            </a:endParaRPr>
          </a:p>
          <a:p>
            <a:pPr marL="285750" indent="-285750">
              <a:buFont typeface="Arial"/>
              <a:buChar char="•"/>
            </a:pPr>
            <a:r>
              <a:rPr lang="en-US" sz="2400" dirty="0">
                <a:ea typeface="+mn-lt"/>
                <a:cs typeface="+mn-lt"/>
              </a:rPr>
              <a:t>Deeper dive into mapping for statewide accountability </a:t>
            </a:r>
            <a:endParaRPr lang="en-US" sz="2400">
              <a:cs typeface="Calibri"/>
            </a:endParaRPr>
          </a:p>
          <a:p>
            <a:pPr marL="285750" indent="-285750">
              <a:buFont typeface="Arial"/>
              <a:buChar char="•"/>
            </a:pPr>
            <a:r>
              <a:rPr lang="en-US" sz="2400" dirty="0">
                <a:ea typeface="+mn-lt"/>
                <a:cs typeface="+mn-lt"/>
              </a:rPr>
              <a:t>Performance driven, increase outcomes and measurable metrics</a:t>
            </a:r>
            <a:endParaRPr lang="en-US" sz="2400" dirty="0"/>
          </a:p>
          <a:p>
            <a:endParaRPr lang="en-US" sz="2400" dirty="0">
              <a:cs typeface="Calibri" panose="020F0502020204030204"/>
            </a:endParaRPr>
          </a:p>
        </p:txBody>
      </p:sp>
    </p:spTree>
    <p:extLst>
      <p:ext uri="{BB962C8B-B14F-4D97-AF65-F5344CB8AC3E}">
        <p14:creationId xmlns:p14="http://schemas.microsoft.com/office/powerpoint/2010/main" val="306805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5B16B2-F684-094C-ACE8-48F1B697C3E2}"/>
              </a:ext>
            </a:extLst>
          </p:cNvPr>
          <p:cNvSpPr txBox="1"/>
          <p:nvPr/>
        </p:nvSpPr>
        <p:spPr>
          <a:xfrm>
            <a:off x="810016" y="455112"/>
            <a:ext cx="10498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a:solidFill>
                  <a:srgbClr val="3C4C3D"/>
                </a:solidFill>
                <a:cs typeface="Calibri"/>
              </a:rPr>
              <a:t>Expanding BSBP's Regional Reach: </a:t>
            </a:r>
            <a:endParaRPr lang="en-US" sz="3600" i="1" dirty="0">
              <a:solidFill>
                <a:srgbClr val="3C4C3D"/>
              </a:solidFill>
              <a:cs typeface="Calibri"/>
            </a:endParaRPr>
          </a:p>
        </p:txBody>
      </p:sp>
      <p:sp>
        <p:nvSpPr>
          <p:cNvPr id="3" name="TextBox 2">
            <a:extLst>
              <a:ext uri="{FF2B5EF4-FFF2-40B4-BE49-F238E27FC236}">
                <a16:creationId xmlns:a16="http://schemas.microsoft.com/office/drawing/2014/main" id="{91310D1A-E58E-6973-A995-9DB16F1B33AC}"/>
              </a:ext>
            </a:extLst>
          </p:cNvPr>
          <p:cNvSpPr txBox="1"/>
          <p:nvPr/>
        </p:nvSpPr>
        <p:spPr>
          <a:xfrm>
            <a:off x="1022959" y="1169095"/>
            <a:ext cx="1014738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000000"/>
                </a:solidFill>
              </a:rPr>
              <a:t>Hiring of Regional Consultants for increased local support in two major metro areas </a:t>
            </a:r>
            <a:endParaRPr lang="en-US" sz="2400" dirty="0">
              <a:solidFill>
                <a:srgbClr val="000000"/>
              </a:solidFill>
              <a:cs typeface="Calibri"/>
            </a:endParaRPr>
          </a:p>
          <a:p>
            <a:pPr marL="342900" indent="-342900">
              <a:buFont typeface="Arial"/>
              <a:buChar char="•"/>
            </a:pPr>
            <a:r>
              <a:rPr lang="en-US" sz="2400" dirty="0">
                <a:solidFill>
                  <a:srgbClr val="000000"/>
                </a:solidFill>
              </a:rPr>
              <a:t>Reassignment of Statewide Transition Unit’s purpose, coupled with Regional roles has allowed BSBP to have increased functionality. </a:t>
            </a:r>
          </a:p>
          <a:p>
            <a:pPr marL="342900" indent="-342900">
              <a:buFont typeface="Arial"/>
              <a:buChar char="•"/>
            </a:pPr>
            <a:endParaRPr lang="en-US" sz="2400" dirty="0">
              <a:cs typeface="Calibri" panose="020F0502020204030204"/>
            </a:endParaRPr>
          </a:p>
        </p:txBody>
      </p:sp>
      <p:graphicFrame>
        <p:nvGraphicFramePr>
          <p:cNvPr id="6" name="Table 5">
            <a:extLst>
              <a:ext uri="{FF2B5EF4-FFF2-40B4-BE49-F238E27FC236}">
                <a16:creationId xmlns:a16="http://schemas.microsoft.com/office/drawing/2014/main" id="{6C49D996-6E3B-62A6-37BB-280D60F0012D}"/>
              </a:ext>
            </a:extLst>
          </p:cNvPr>
          <p:cNvGraphicFramePr>
            <a:graphicFrameLocks noGrp="1"/>
          </p:cNvGraphicFramePr>
          <p:nvPr>
            <p:extLst>
              <p:ext uri="{D42A27DB-BD31-4B8C-83A1-F6EECF244321}">
                <p14:modId xmlns:p14="http://schemas.microsoft.com/office/powerpoint/2010/main" val="2916782642"/>
              </p:ext>
            </p:extLst>
          </p:nvPr>
        </p:nvGraphicFramePr>
        <p:xfrm>
          <a:off x="1022958" y="2954054"/>
          <a:ext cx="10372322" cy="3674394"/>
        </p:xfrm>
        <a:graphic>
          <a:graphicData uri="http://schemas.openxmlformats.org/drawingml/2006/table">
            <a:tbl>
              <a:tblPr firstRow="1" firstCol="1" bandRow="1">
                <a:tableStyleId>{5C22544A-7EE6-4342-B048-85BDC9FD1C3A}</a:tableStyleId>
              </a:tblPr>
              <a:tblGrid>
                <a:gridCol w="5186161">
                  <a:extLst>
                    <a:ext uri="{9D8B030D-6E8A-4147-A177-3AD203B41FA5}">
                      <a16:colId xmlns:a16="http://schemas.microsoft.com/office/drawing/2014/main" val="3314203993"/>
                    </a:ext>
                  </a:extLst>
                </a:gridCol>
                <a:gridCol w="5186161">
                  <a:extLst>
                    <a:ext uri="{9D8B030D-6E8A-4147-A177-3AD203B41FA5}">
                      <a16:colId xmlns:a16="http://schemas.microsoft.com/office/drawing/2014/main" val="3550718397"/>
                    </a:ext>
                  </a:extLst>
                </a:gridCol>
              </a:tblGrid>
              <a:tr h="260634">
                <a:tc>
                  <a:txBody>
                    <a:bodyPr/>
                    <a:lstStyle/>
                    <a:p>
                      <a:pPr algn="ctr"/>
                      <a:r>
                        <a:rPr lang="en-US" sz="1600" dirty="0">
                          <a:solidFill>
                            <a:srgbClr val="000000"/>
                          </a:solidFill>
                          <a:effectLst/>
                        </a:rPr>
                        <a:t>Statewide </a:t>
                      </a:r>
                      <a:endParaRPr lang="en-US" sz="16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dirty="0">
                          <a:solidFill>
                            <a:srgbClr val="000000"/>
                          </a:solidFill>
                          <a:effectLst/>
                        </a:rPr>
                        <a:t>Regional </a:t>
                      </a:r>
                      <a:endParaRPr lang="en-US" sz="16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0513858"/>
                  </a:ext>
                </a:extLst>
              </a:tr>
              <a:tr h="3112276">
                <a:tc>
                  <a:txBody>
                    <a:bodyPr/>
                    <a:lstStyle/>
                    <a:p>
                      <a:r>
                        <a:rPr lang="en-US" sz="1600" b="0" dirty="0">
                          <a:solidFill>
                            <a:srgbClr val="000000"/>
                          </a:solidFill>
                          <a:effectLst/>
                        </a:rPr>
                        <a:t>Strategic Planning </a:t>
                      </a:r>
                      <a:endParaRPr lang="en-US" sz="1600" b="0">
                        <a:effectLst/>
                      </a:endParaRPr>
                    </a:p>
                    <a:p>
                      <a:r>
                        <a:rPr lang="en-US" sz="1600" b="0" dirty="0">
                          <a:solidFill>
                            <a:srgbClr val="000000"/>
                          </a:solidFill>
                          <a:effectLst/>
                        </a:rPr>
                        <a:t>Statewide collaboration with E&amp;T, other state agencies </a:t>
                      </a:r>
                      <a:endParaRPr lang="en-US" sz="1600" b="0">
                        <a:effectLst/>
                      </a:endParaRPr>
                    </a:p>
                    <a:p>
                      <a:r>
                        <a:rPr lang="en-US" sz="1600" b="0" dirty="0">
                          <a:solidFill>
                            <a:srgbClr val="000000"/>
                          </a:solidFill>
                          <a:effectLst/>
                        </a:rPr>
                        <a:t>Promotion of transition services </a:t>
                      </a:r>
                      <a:endParaRPr lang="en-US" sz="1600" b="0">
                        <a:effectLst/>
                      </a:endParaRPr>
                    </a:p>
                    <a:p>
                      <a:r>
                        <a:rPr lang="en-US" sz="1600" b="0" dirty="0">
                          <a:solidFill>
                            <a:srgbClr val="000000"/>
                          </a:solidFill>
                          <a:effectLst/>
                        </a:rPr>
                        <a:t>Development of service providers </a:t>
                      </a:r>
                      <a:endParaRPr lang="en-US" sz="1600" b="0">
                        <a:effectLst/>
                      </a:endParaRPr>
                    </a:p>
                    <a:p>
                      <a:r>
                        <a:rPr lang="en-US" sz="1600" b="0" dirty="0">
                          <a:solidFill>
                            <a:srgbClr val="000000"/>
                          </a:solidFill>
                          <a:effectLst/>
                        </a:rPr>
                        <a:t>Education of ISD Personnel </a:t>
                      </a:r>
                      <a:endParaRPr lang="en-US" sz="1600" b="0">
                        <a:effectLst/>
                      </a:endParaRPr>
                    </a:p>
                    <a:p>
                      <a:r>
                        <a:rPr lang="en-US" sz="1600" b="0" dirty="0">
                          <a:solidFill>
                            <a:srgbClr val="000000"/>
                          </a:solidFill>
                          <a:effectLst/>
                        </a:rPr>
                        <a:t>Identification of gaps in required activities </a:t>
                      </a:r>
                      <a:endParaRPr lang="en-US" sz="1600" b="0">
                        <a:effectLst/>
                      </a:endParaRPr>
                    </a:p>
                    <a:p>
                      <a:r>
                        <a:rPr lang="en-US" sz="1600" b="0" dirty="0">
                          <a:solidFill>
                            <a:srgbClr val="000000"/>
                          </a:solidFill>
                          <a:effectLst/>
                        </a:rPr>
                        <a:t>Coordination of Events and Calendars </a:t>
                      </a:r>
                      <a:endParaRPr lang="en-US" sz="1600" b="0">
                        <a:effectLst/>
                      </a:endParaRPr>
                    </a:p>
                    <a:p>
                      <a:r>
                        <a:rPr lang="en-US" sz="1600" b="0" dirty="0">
                          <a:solidFill>
                            <a:srgbClr val="000000"/>
                          </a:solidFill>
                          <a:effectLst/>
                        </a:rPr>
                        <a:t>Post Program debriefs to evaluate and inform programming. </a:t>
                      </a:r>
                      <a:endParaRPr lang="en-US" sz="1600" b="0">
                        <a:effectLst/>
                      </a:endParaRPr>
                    </a:p>
                    <a:p>
                      <a:r>
                        <a:rPr lang="en-US" sz="1600" b="0" dirty="0">
                          <a:solidFill>
                            <a:srgbClr val="000000"/>
                          </a:solidFill>
                          <a:effectLst/>
                        </a:rPr>
                        <a:t>Participation with Michigan Interagency Transition Team (MITT) </a:t>
                      </a:r>
                      <a:endParaRPr lang="en-US" sz="1600" b="0">
                        <a:effectLst/>
                      </a:endParaRPr>
                    </a:p>
                    <a:p>
                      <a:r>
                        <a:rPr lang="en-US" sz="1600" b="0" dirty="0">
                          <a:solidFill>
                            <a:srgbClr val="000000"/>
                          </a:solidFill>
                          <a:effectLst/>
                        </a:rPr>
                        <a:t>Manage MOUs with EDU, MRS</a:t>
                      </a:r>
                      <a:endParaRPr lang="en-US" sz="1600" b="0">
                        <a:effectLst/>
                      </a:endParaRPr>
                    </a:p>
                    <a:p>
                      <a:r>
                        <a:rPr lang="en-US" sz="1600" b="0" dirty="0">
                          <a:solidFill>
                            <a:srgbClr val="000000"/>
                          </a:solidFill>
                          <a:effectLst/>
                        </a:rPr>
                        <a:t>Newsletter (great way to stay connected and learn about upcoming programming)</a:t>
                      </a:r>
                    </a:p>
                    <a:p>
                      <a:pPr lvl="0">
                        <a:buNone/>
                      </a:pPr>
                      <a:endParaRPr lang="en-US" sz="1600" b="0" dirty="0">
                        <a:solidFill>
                          <a:srgbClr val="000000"/>
                        </a:solidFill>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dirty="0">
                          <a:solidFill>
                            <a:srgbClr val="000000"/>
                          </a:solidFill>
                          <a:effectLst/>
                        </a:rPr>
                        <a:t>Work with Statewide Unit to Coordinate Events &amp; Calendars </a:t>
                      </a:r>
                      <a:endParaRPr lang="en-US" sz="1600" b="0">
                        <a:effectLst/>
                      </a:endParaRPr>
                    </a:p>
                    <a:p>
                      <a:r>
                        <a:rPr lang="en-US" sz="1600" b="0" dirty="0">
                          <a:solidFill>
                            <a:srgbClr val="000000"/>
                          </a:solidFill>
                          <a:effectLst/>
                        </a:rPr>
                        <a:t>Provide regional support to the Field Services Division: </a:t>
                      </a:r>
                      <a:endParaRPr lang="en-US" sz="1600" b="0">
                        <a:effectLst/>
                      </a:endParaRPr>
                    </a:p>
                    <a:p>
                      <a:r>
                        <a:rPr lang="en-US" sz="1600" b="0" dirty="0">
                          <a:solidFill>
                            <a:srgbClr val="000000"/>
                          </a:solidFill>
                          <a:effectLst/>
                        </a:rPr>
                        <a:t>Supports Pre-ETS Services </a:t>
                      </a:r>
                      <a:endParaRPr lang="en-US" sz="1600" b="0">
                        <a:effectLst/>
                      </a:endParaRPr>
                    </a:p>
                    <a:p>
                      <a:r>
                        <a:rPr lang="en-US" sz="1600" b="0" dirty="0">
                          <a:solidFill>
                            <a:srgbClr val="000000"/>
                          </a:solidFill>
                          <a:effectLst/>
                        </a:rPr>
                        <a:t>Evaluates gaps in Services </a:t>
                      </a:r>
                      <a:endParaRPr lang="en-US" sz="1600" b="0">
                        <a:effectLst/>
                      </a:endParaRPr>
                    </a:p>
                    <a:p>
                      <a:r>
                        <a:rPr lang="en-US" sz="1600" b="0" dirty="0">
                          <a:solidFill>
                            <a:srgbClr val="000000"/>
                          </a:solidFill>
                          <a:effectLst/>
                        </a:rPr>
                        <a:t>Family Engagement </a:t>
                      </a:r>
                      <a:endParaRPr lang="en-US" sz="1600" b="0">
                        <a:effectLst/>
                      </a:endParaRPr>
                    </a:p>
                    <a:p>
                      <a:r>
                        <a:rPr lang="en-US" sz="1600" b="0" dirty="0">
                          <a:solidFill>
                            <a:srgbClr val="000000"/>
                          </a:solidFill>
                          <a:effectLst/>
                        </a:rPr>
                        <a:t>Program promotion </a:t>
                      </a:r>
                      <a:endParaRPr lang="en-US" sz="1600" b="0">
                        <a:effectLst/>
                      </a:endParaRPr>
                    </a:p>
                    <a:p>
                      <a:r>
                        <a:rPr lang="en-US" sz="1600" b="0" dirty="0">
                          <a:solidFill>
                            <a:srgbClr val="000000"/>
                          </a:solidFill>
                          <a:effectLst/>
                        </a:rPr>
                        <a:t>Supporting ICTA’s, other local contracts </a:t>
                      </a:r>
                      <a:endParaRPr lang="en-US" sz="1600" b="0">
                        <a:effectLst/>
                      </a:endParaRPr>
                    </a:p>
                    <a:p>
                      <a:r>
                        <a:rPr lang="en-US" sz="1600" b="0" dirty="0">
                          <a:solidFill>
                            <a:srgbClr val="000000"/>
                          </a:solidFill>
                          <a:effectLst/>
                        </a:rPr>
                        <a:t>Service Provider Education and Support </a:t>
                      </a:r>
                      <a:endParaRPr lang="en-US" sz="1600" b="0">
                        <a:effectLst/>
                      </a:endParaRPr>
                    </a:p>
                    <a:p>
                      <a:r>
                        <a:rPr lang="en-US" sz="1600" b="0" dirty="0">
                          <a:solidFill>
                            <a:srgbClr val="000000"/>
                          </a:solidFill>
                          <a:effectLst/>
                        </a:rPr>
                        <a:t>Local Programming </a:t>
                      </a:r>
                      <a:endParaRPr lang="en-US" sz="1600" b="0">
                        <a:effectLst/>
                      </a:endParaRPr>
                    </a:p>
                    <a:p>
                      <a:r>
                        <a:rPr lang="en-US" sz="1600" b="0" dirty="0">
                          <a:solidFill>
                            <a:srgbClr val="000000"/>
                          </a:solidFill>
                          <a:effectLst/>
                        </a:rPr>
                        <a:t>Business Engagement for Work-Based Learning Experience </a:t>
                      </a:r>
                      <a:endParaRPr lang="en-US" sz="1600" b="0">
                        <a:effectLst/>
                      </a:endParaRPr>
                    </a:p>
                    <a:p>
                      <a:r>
                        <a:rPr lang="en-US" sz="1600" b="0" dirty="0">
                          <a:solidFill>
                            <a:srgbClr val="000000"/>
                          </a:solidFill>
                          <a:effectLst/>
                        </a:rPr>
                        <a:t>Case Reviews of regional Pre-ETS cases </a:t>
                      </a:r>
                      <a:endParaRPr lang="en-US" sz="1600" b="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0139968"/>
                  </a:ext>
                </a:extLst>
              </a:tr>
            </a:tbl>
          </a:graphicData>
        </a:graphic>
      </p:graphicFrame>
    </p:spTree>
    <p:extLst>
      <p:ext uri="{BB962C8B-B14F-4D97-AF65-F5344CB8AC3E}">
        <p14:creationId xmlns:p14="http://schemas.microsoft.com/office/powerpoint/2010/main" val="1794779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A6656-7356-111F-AFEA-1EE1A214A68E}"/>
              </a:ext>
            </a:extLst>
          </p:cNvPr>
          <p:cNvSpPr txBox="1"/>
          <p:nvPr/>
        </p:nvSpPr>
        <p:spPr>
          <a:xfrm>
            <a:off x="201286" y="348989"/>
            <a:ext cx="105197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a:solidFill>
                  <a:srgbClr val="3C4C3D"/>
                </a:solidFill>
                <a:cs typeface="Calibri"/>
              </a:rPr>
              <a:t>Accountability</a:t>
            </a:r>
            <a:r>
              <a:rPr lang="en-US" sz="3600" i="1" dirty="0">
                <a:solidFill>
                  <a:srgbClr val="3C4C3D"/>
                </a:solidFill>
                <a:cs typeface="Calibri"/>
              </a:rPr>
              <a:t>: </a:t>
            </a:r>
          </a:p>
        </p:txBody>
      </p:sp>
      <p:sp>
        <p:nvSpPr>
          <p:cNvPr id="3" name="TextBox 2">
            <a:extLst>
              <a:ext uri="{FF2B5EF4-FFF2-40B4-BE49-F238E27FC236}">
                <a16:creationId xmlns:a16="http://schemas.microsoft.com/office/drawing/2014/main" id="{29854664-6474-8B52-6F02-32852DE1BE84}"/>
              </a:ext>
            </a:extLst>
          </p:cNvPr>
          <p:cNvSpPr txBox="1"/>
          <p:nvPr/>
        </p:nvSpPr>
        <p:spPr>
          <a:xfrm>
            <a:off x="127260" y="1126037"/>
            <a:ext cx="11568047" cy="55664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dirty="0">
                <a:cs typeface="Calibri" panose="020F0502020204030204"/>
              </a:rPr>
              <a:t>RSA Negotiated Levels of Performance</a:t>
            </a:r>
            <a:r>
              <a:rPr lang="en-US" sz="2000" dirty="0">
                <a:cs typeface="Calibri" panose="020F0502020204030204"/>
              </a:rPr>
              <a:t> (MSG, Credential Attainment, and Employment Related Performance Indicators)</a:t>
            </a:r>
          </a:p>
          <a:p>
            <a:endParaRPr lang="en-US" sz="2000" dirty="0">
              <a:cs typeface="Calibri" panose="020F0502020204030204"/>
            </a:endParaRPr>
          </a:p>
          <a:p>
            <a:pPr marL="285750" indent="-285750">
              <a:buFont typeface="Arial"/>
              <a:buChar char="•"/>
            </a:pPr>
            <a:r>
              <a:rPr lang="en-US" sz="2000" b="1" dirty="0">
                <a:cs typeface="Calibri" panose="020F0502020204030204"/>
              </a:rPr>
              <a:t>Michigan's Statewide Plan/BSBP Goals</a:t>
            </a:r>
          </a:p>
          <a:p>
            <a:pPr marL="1200150" lvl="2" indent="-285750">
              <a:buFont typeface="Arial"/>
              <a:buChar char="•"/>
            </a:pPr>
            <a:r>
              <a:rPr lang="en-US" sz="2000" dirty="0">
                <a:cs typeface="Calibri" panose="020F0502020204030204"/>
              </a:rPr>
              <a:t>Advance</a:t>
            </a:r>
            <a:r>
              <a:rPr lang="en-US" sz="2000" dirty="0">
                <a:ea typeface="+mn-lt"/>
                <a:cs typeface="+mn-lt"/>
              </a:rPr>
              <a:t> the provision of VR services to Students and Youth who are B/VI</a:t>
            </a:r>
          </a:p>
          <a:p>
            <a:pPr marL="1200150" lvl="2" indent="-285750">
              <a:buFont typeface="Arial"/>
              <a:buChar char="•"/>
            </a:pPr>
            <a:r>
              <a:rPr lang="en-US" sz="2000" dirty="0">
                <a:ea typeface="+mn-lt"/>
                <a:cs typeface="+mn-lt"/>
              </a:rPr>
              <a:t>Collaborate and Align with WIOA Core Partners by participating on workforce boards, employment and resource teams, monthly webinars and other special projects. </a:t>
            </a:r>
            <a:endParaRPr lang="en-US" sz="2000" dirty="0">
              <a:cs typeface="Calibri" panose="020F0502020204030204"/>
            </a:endParaRPr>
          </a:p>
          <a:p>
            <a:pPr marL="1200150" lvl="2" indent="-285750">
              <a:buFont typeface="Arial"/>
              <a:buChar char="•"/>
            </a:pPr>
            <a:r>
              <a:rPr lang="en-US" sz="2000" dirty="0">
                <a:cs typeface="Calibri" panose="020F0502020204030204"/>
              </a:rPr>
              <a:t>Increase use and awareness of Assistive Technology </a:t>
            </a:r>
          </a:p>
          <a:p>
            <a:pPr marL="1200150" lvl="2" indent="-285750">
              <a:buFont typeface="Arial"/>
              <a:buChar char="•"/>
            </a:pPr>
            <a:r>
              <a:rPr lang="en-US" sz="2000" dirty="0">
                <a:cs typeface="Calibri" panose="020F0502020204030204"/>
              </a:rPr>
              <a:t>Increase Competitive Integrated Employment v</a:t>
            </a:r>
          </a:p>
          <a:p>
            <a:pPr lvl="2"/>
            <a:endParaRPr lang="en-US" sz="2000" dirty="0">
              <a:cs typeface="Calibri" panose="020F0502020204030204"/>
            </a:endParaRPr>
          </a:p>
          <a:p>
            <a:pPr marL="285750" indent="-285750">
              <a:buFont typeface="Arial"/>
              <a:buChar char="•"/>
            </a:pPr>
            <a:r>
              <a:rPr lang="en-US" sz="2000" b="1" dirty="0">
                <a:cs typeface="Calibri" panose="020F0502020204030204"/>
              </a:rPr>
              <a:t>Labor of Economic &amp; Opportunity FY24 Goals &amp; Objectives</a:t>
            </a:r>
          </a:p>
          <a:p>
            <a:pPr marL="1200150" lvl="1" indent="-285750">
              <a:buFont typeface="Arial"/>
              <a:buChar char="•"/>
            </a:pPr>
            <a:r>
              <a:rPr lang="en-US" sz="2000" dirty="0">
                <a:latin typeface="Calibri"/>
                <a:cs typeface="Arial"/>
              </a:rPr>
              <a:t>Expand talent within SOM by leveraging resources that lead to 4800 post-secondary credentials </a:t>
            </a:r>
          </a:p>
          <a:p>
            <a:pPr marL="1200150" lvl="1" indent="-285750">
              <a:buFont typeface="Arial"/>
              <a:buChar char="•"/>
            </a:pPr>
            <a:r>
              <a:rPr lang="en-US" sz="2000" dirty="0">
                <a:latin typeface="Calibri"/>
                <a:cs typeface="Arial"/>
              </a:rPr>
              <a:t>Expose students K-12 to STEM Careers </a:t>
            </a:r>
          </a:p>
          <a:p>
            <a:pPr marL="1200150" lvl="1" indent="-285750">
              <a:buFont typeface="Arial"/>
              <a:buChar char="•"/>
            </a:pPr>
            <a:r>
              <a:rPr lang="en-US" sz="2000" dirty="0">
                <a:highlight>
                  <a:srgbClr val="FFFF00"/>
                </a:highlight>
                <a:latin typeface="Calibri"/>
                <a:cs typeface="Arial"/>
              </a:rPr>
              <a:t>Placing students in internships! </a:t>
            </a:r>
          </a:p>
          <a:p>
            <a:pPr marL="1200150" lvl="1" indent="-285750">
              <a:buFont typeface="Arial"/>
              <a:buChar char="•"/>
            </a:pPr>
            <a:endParaRPr lang="en-US" dirty="0">
              <a:highlight>
                <a:srgbClr val="FFFF00"/>
              </a:highlight>
              <a:latin typeface="Arial"/>
              <a:cs typeface="Arial"/>
            </a:endParaRPr>
          </a:p>
          <a:p>
            <a:pPr marL="1200150" lvl="1" indent="-285750">
              <a:buFont typeface="Arial"/>
              <a:buChar char="•"/>
            </a:pPr>
            <a:endParaRPr lang="en-US" dirty="0">
              <a:latin typeface="Arial"/>
              <a:cs typeface="Arial"/>
            </a:endParaRPr>
          </a:p>
          <a:p>
            <a:pPr marL="742950" lvl="1" indent="-285750">
              <a:buFont typeface="Arial"/>
              <a:buChar char="•"/>
            </a:pPr>
            <a:endParaRPr lang="en-US" dirty="0">
              <a:latin typeface="Calibri" panose="020F0502020204030204"/>
              <a:cs typeface="Calibri" panose="020F0502020204030204"/>
            </a:endParaRPr>
          </a:p>
          <a:p>
            <a:pPr marL="742950" lvl="1" indent="-285750">
              <a:buFont typeface="Arial"/>
              <a:buChar char="•"/>
            </a:pPr>
            <a:endParaRPr lang="en-US" sz="2400" dirty="0">
              <a:cs typeface="Calibri" panose="020F0502020204030204"/>
            </a:endParaRPr>
          </a:p>
        </p:txBody>
      </p:sp>
    </p:spTree>
    <p:extLst>
      <p:ext uri="{BB962C8B-B14F-4D97-AF65-F5344CB8AC3E}">
        <p14:creationId xmlns:p14="http://schemas.microsoft.com/office/powerpoint/2010/main" val="3495173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4C72ED-1A3D-26E6-372F-68DAC3151C9F}"/>
              </a:ext>
            </a:extLst>
          </p:cNvPr>
          <p:cNvSpPr>
            <a:spLocks noGrp="1"/>
          </p:cNvSpPr>
          <p:nvPr>
            <p:ph type="title"/>
          </p:nvPr>
        </p:nvSpPr>
        <p:spPr/>
        <p:txBody>
          <a:bodyPr>
            <a:normAutofit/>
          </a:bodyPr>
          <a:lstStyle/>
          <a:p>
            <a:r>
              <a:rPr lang="en-US" sz="3600" dirty="0">
                <a:latin typeface="Calibri"/>
                <a:ea typeface="Calibri"/>
                <a:cs typeface="Calibri Light"/>
              </a:rPr>
              <a:t>Coordination with Local Educational Agencies (LEAs):</a:t>
            </a:r>
            <a:endParaRPr lang="en-US" sz="3600">
              <a:ea typeface="Calibri Light"/>
              <a:cs typeface="Calibri Light"/>
            </a:endParaRPr>
          </a:p>
        </p:txBody>
      </p:sp>
      <p:sp>
        <p:nvSpPr>
          <p:cNvPr id="5" name="Content Placeholder 4">
            <a:extLst>
              <a:ext uri="{FF2B5EF4-FFF2-40B4-BE49-F238E27FC236}">
                <a16:creationId xmlns:a16="http://schemas.microsoft.com/office/drawing/2014/main" id="{8322C315-79AE-0E9F-6A7E-6B6028816D69}"/>
              </a:ext>
            </a:extLst>
          </p:cNvPr>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Pre-employment transition services must be provided in collaboration with local educational agencies </a:t>
            </a:r>
            <a:endParaRPr lang="en-US">
              <a:ea typeface="Calibri" panose="020F0502020204030204"/>
              <a:cs typeface="Calibri" panose="020F0502020204030204"/>
            </a:endParaRPr>
          </a:p>
          <a:p>
            <a:r>
              <a:rPr lang="en-US" sz="2400" dirty="0">
                <a:ea typeface="+mn-lt"/>
                <a:cs typeface="+mn-lt"/>
              </a:rPr>
              <a:t>LEAs are obligated to provide transition services under the IDEA (Individuals with Disabilities Education Act)</a:t>
            </a:r>
            <a:endParaRPr lang="en-US" sz="2400" dirty="0">
              <a:ea typeface="Calibri" panose="020F0502020204030204"/>
              <a:cs typeface="Calibri" panose="020F0502020204030204"/>
            </a:endParaRPr>
          </a:p>
          <a:p>
            <a:r>
              <a:rPr lang="en-US" sz="2400" dirty="0">
                <a:ea typeface="+mn-lt"/>
                <a:cs typeface="+mn-lt"/>
              </a:rPr>
              <a:t>LEAs are responsible for providing and paying for any transition service that is considered special education or related services necessary for ensuring a free appropriate public education (FAPE), as required under IDEA</a:t>
            </a:r>
            <a:endParaRPr lang="en-US" sz="2400" dirty="0">
              <a:ea typeface="Calibri" panose="020F0502020204030204"/>
              <a:cs typeface="Calibri" panose="020F0502020204030204"/>
            </a:endParaRPr>
          </a:p>
          <a:p>
            <a:r>
              <a:rPr lang="en-US" sz="2400" dirty="0">
                <a:ea typeface="+mn-lt"/>
                <a:cs typeface="+mn-lt"/>
              </a:rPr>
              <a:t>Pre-employment transition services provided by VR agencies may not duplicate or supplant services that are already provided by local education agencies through the IDEA</a:t>
            </a:r>
            <a:endParaRPr lang="en-US" sz="2400" dirty="0">
              <a:ea typeface="Calibri" panose="020F0502020204030204"/>
              <a:cs typeface="Calibri" panose="020F0502020204030204"/>
            </a:endParaRPr>
          </a:p>
          <a:p>
            <a:endParaRPr lang="en-US" sz="2400" dirty="0">
              <a:ea typeface="Calibri" panose="020F0502020204030204"/>
              <a:cs typeface="Calibri" panose="020F0502020204030204"/>
            </a:endParaRPr>
          </a:p>
        </p:txBody>
      </p:sp>
    </p:spTree>
    <p:extLst>
      <p:ext uri="{BB962C8B-B14F-4D97-AF65-F5344CB8AC3E}">
        <p14:creationId xmlns:p14="http://schemas.microsoft.com/office/powerpoint/2010/main" val="3807492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D571-FFB7-950F-EC17-607F761F2F3F}"/>
              </a:ext>
            </a:extLst>
          </p:cNvPr>
          <p:cNvSpPr>
            <a:spLocks noGrp="1"/>
          </p:cNvSpPr>
          <p:nvPr>
            <p:ph type="title"/>
          </p:nvPr>
        </p:nvSpPr>
        <p:spPr/>
        <p:txBody>
          <a:bodyPr/>
          <a:lstStyle/>
          <a:p>
            <a:r>
              <a:rPr lang="en-US" dirty="0">
                <a:latin typeface="Calibri"/>
                <a:ea typeface="Calibri"/>
                <a:cs typeface="Calibri"/>
              </a:rPr>
              <a:t>Coordination and Collaboration:</a:t>
            </a:r>
            <a:endParaRPr lang="en-US" dirty="0"/>
          </a:p>
        </p:txBody>
      </p:sp>
      <p:sp>
        <p:nvSpPr>
          <p:cNvPr id="3" name="Content Placeholder 2">
            <a:extLst>
              <a:ext uri="{FF2B5EF4-FFF2-40B4-BE49-F238E27FC236}">
                <a16:creationId xmlns:a16="http://schemas.microsoft.com/office/drawing/2014/main" id="{30AFE93C-23F8-F165-6C75-CDA53DAA7C56}"/>
              </a:ext>
            </a:extLst>
          </p:cNvPr>
          <p:cNvSpPr>
            <a:spLocks noGrp="1"/>
          </p:cNvSpPr>
          <p:nvPr>
            <p:ph sz="half" idx="1"/>
          </p:nvPr>
        </p:nvSpPr>
        <p:spPr>
          <a:xfrm>
            <a:off x="720144" y="1825625"/>
            <a:ext cx="5181600" cy="4759168"/>
          </a:xfrm>
        </p:spPr>
        <p:txBody>
          <a:bodyPr vert="horz" lIns="91440" tIns="45720" rIns="91440" bIns="45720" rtlCol="0" anchor="t">
            <a:normAutofit/>
          </a:bodyPr>
          <a:lstStyle/>
          <a:p>
            <a:pPr marL="0" indent="0">
              <a:buNone/>
            </a:pPr>
            <a:r>
              <a:rPr lang="en-US" sz="2400" b="1" i="1" dirty="0">
                <a:ea typeface="+mn-lt"/>
                <a:cs typeface="+mn-lt"/>
              </a:rPr>
              <a:t>Vocational Rehabilitation (VR):</a:t>
            </a:r>
          </a:p>
          <a:p>
            <a:pPr marL="285750" indent="-285750"/>
            <a:r>
              <a:rPr lang="en-US" sz="2400" dirty="0">
                <a:ea typeface="+mn-lt"/>
                <a:cs typeface="+mn-lt"/>
              </a:rPr>
              <a:t>Attend IEP meetings when invited </a:t>
            </a:r>
            <a:endParaRPr lang="en-US" sz="2400">
              <a:ea typeface="Calibri" panose="020F0502020204030204"/>
              <a:cs typeface="Calibri" panose="020F0502020204030204"/>
            </a:endParaRPr>
          </a:p>
          <a:p>
            <a:pPr marL="285750" indent="-285750"/>
            <a:r>
              <a:rPr lang="en-US" sz="2400" dirty="0">
                <a:ea typeface="+mn-lt"/>
                <a:cs typeface="+mn-lt"/>
              </a:rPr>
              <a:t>Work with schools  to coordinate and ensure the provision of Pre-ETS </a:t>
            </a:r>
            <a:endParaRPr lang="en-US" sz="2400">
              <a:ea typeface="Calibri" panose="020F0502020204030204"/>
              <a:cs typeface="Calibri" panose="020F0502020204030204"/>
            </a:endParaRPr>
          </a:p>
          <a:p>
            <a:pPr marL="285750" indent="-285750"/>
            <a:r>
              <a:rPr lang="en-US" sz="2400" dirty="0">
                <a:ea typeface="+mn-lt"/>
                <a:cs typeface="+mn-lt"/>
              </a:rPr>
              <a:t>Attend person-centered planning meetings when invited</a:t>
            </a:r>
            <a:endParaRPr lang="en-US" sz="2400">
              <a:ea typeface="Calibri" panose="020F0502020204030204"/>
              <a:cs typeface="Calibri" panose="020F0502020204030204"/>
            </a:endParaRPr>
          </a:p>
          <a:p>
            <a:pPr marL="285750" indent="-285750"/>
            <a:r>
              <a:rPr lang="en-US" sz="2400" dirty="0">
                <a:ea typeface="+mn-lt"/>
                <a:cs typeface="+mn-lt"/>
              </a:rPr>
              <a:t>Work  with  local workforce  development boards, one-stop centers, and employers to develop work opportunities for students with disabilities </a:t>
            </a:r>
            <a:endParaRPr lang="en-US" sz="2400" dirty="0">
              <a:ea typeface="Calibri" panose="020F0502020204030204"/>
              <a:cs typeface="Calibri" panose="020F0502020204030204"/>
            </a:endParaRPr>
          </a:p>
        </p:txBody>
      </p:sp>
      <p:sp>
        <p:nvSpPr>
          <p:cNvPr id="4" name="Content Placeholder 3">
            <a:extLst>
              <a:ext uri="{FF2B5EF4-FFF2-40B4-BE49-F238E27FC236}">
                <a16:creationId xmlns:a16="http://schemas.microsoft.com/office/drawing/2014/main" id="{5CE95CC6-133C-14AC-9A7B-FCA1B4792E5F}"/>
              </a:ext>
            </a:extLst>
          </p:cNvPr>
          <p:cNvSpPr>
            <a:spLocks noGrp="1"/>
          </p:cNvSpPr>
          <p:nvPr>
            <p:ph sz="half" idx="2"/>
          </p:nvPr>
        </p:nvSpPr>
        <p:spPr>
          <a:xfrm>
            <a:off x="6172200" y="1825625"/>
            <a:ext cx="5181600" cy="4759168"/>
          </a:xfrm>
        </p:spPr>
        <p:txBody>
          <a:bodyPr vert="horz" lIns="91440" tIns="45720" rIns="91440" bIns="45720" rtlCol="0" anchor="t">
            <a:noAutofit/>
          </a:bodyPr>
          <a:lstStyle/>
          <a:p>
            <a:pPr marL="0" indent="0">
              <a:buNone/>
            </a:pPr>
            <a:r>
              <a:rPr lang="en-US" sz="2400" b="1" i="1" dirty="0">
                <a:ea typeface="+mn-lt"/>
                <a:cs typeface="+mn-lt"/>
              </a:rPr>
              <a:t>Education:</a:t>
            </a:r>
          </a:p>
          <a:p>
            <a:pPr marL="285750" indent="-285750"/>
            <a:r>
              <a:rPr lang="en-US" sz="2400" dirty="0">
                <a:ea typeface="+mn-lt"/>
                <a:cs typeface="+mn-lt"/>
              </a:rPr>
              <a:t>Obtain parent permission and invite agencies to attend IEP meetings </a:t>
            </a:r>
            <a:endParaRPr lang="en-US" sz="2400">
              <a:ea typeface="+mn-lt"/>
              <a:cs typeface="+mn-lt"/>
            </a:endParaRPr>
          </a:p>
          <a:p>
            <a:pPr marL="285750" indent="-285750"/>
            <a:r>
              <a:rPr lang="en-US" sz="2400" dirty="0">
                <a:ea typeface="+mn-lt"/>
                <a:cs typeface="+mn-lt"/>
              </a:rPr>
              <a:t>Identify interagency coordination and responsibilities of each agency</a:t>
            </a:r>
            <a:endParaRPr lang="en-US" sz="2400">
              <a:ea typeface="+mn-lt"/>
              <a:cs typeface="+mn-lt"/>
            </a:endParaRPr>
          </a:p>
          <a:p>
            <a:pPr marL="285750" indent="-285750"/>
            <a:r>
              <a:rPr lang="en-US" sz="2400" dirty="0">
                <a:ea typeface="+mn-lt"/>
                <a:cs typeface="+mn-lt"/>
              </a:rPr>
              <a:t>Create a process and responsibilities for referrals</a:t>
            </a:r>
            <a:endParaRPr lang="en-US" sz="2400" dirty="0">
              <a:ea typeface="Calibri" panose="020F0502020204030204"/>
              <a:cs typeface="Calibri" panose="020F0502020204030204"/>
            </a:endParaRPr>
          </a:p>
          <a:p>
            <a:pPr marL="285750" indent="-285750"/>
            <a:r>
              <a:rPr lang="en-US" sz="2400" dirty="0">
                <a:ea typeface="+mn-lt"/>
                <a:cs typeface="+mn-lt"/>
              </a:rPr>
              <a:t>Provide available student information to assist in VR eligibility determination, and receipt of pre-employment transition services</a:t>
            </a:r>
            <a:endParaRPr lang="en-US" sz="2400" dirty="0">
              <a:ea typeface="Calibri" panose="020F0502020204030204"/>
              <a:cs typeface="Calibri" panose="020F0502020204030204"/>
            </a:endParaRPr>
          </a:p>
          <a:p>
            <a:endParaRPr lang="en-US" sz="2400" dirty="0">
              <a:ea typeface="Calibri" panose="020F0502020204030204"/>
              <a:cs typeface="Calibri" panose="020F0502020204030204"/>
            </a:endParaRPr>
          </a:p>
        </p:txBody>
      </p:sp>
    </p:spTree>
    <p:extLst>
      <p:ext uri="{BB962C8B-B14F-4D97-AF65-F5344CB8AC3E}">
        <p14:creationId xmlns:p14="http://schemas.microsoft.com/office/powerpoint/2010/main" val="117794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A99C-D30F-5FA7-4586-24E0623D71B3}"/>
              </a:ext>
            </a:extLst>
          </p:cNvPr>
          <p:cNvSpPr>
            <a:spLocks noGrp="1"/>
          </p:cNvSpPr>
          <p:nvPr>
            <p:ph type="title"/>
          </p:nvPr>
        </p:nvSpPr>
        <p:spPr/>
        <p:txBody>
          <a:bodyPr>
            <a:normAutofit fontScale="90000"/>
          </a:bodyPr>
          <a:lstStyle/>
          <a:p>
            <a:r>
              <a:rPr lang="en-US" dirty="0"/>
              <a:t>Aligning the Individualized Education Program (IEP) and the Individual Plan for Employment (IPE)</a:t>
            </a:r>
          </a:p>
        </p:txBody>
      </p:sp>
      <p:grpSp>
        <p:nvGrpSpPr>
          <p:cNvPr id="14" name="Google Shape;744;p95">
            <a:extLst>
              <a:ext uri="{FF2B5EF4-FFF2-40B4-BE49-F238E27FC236}">
                <a16:creationId xmlns:a16="http://schemas.microsoft.com/office/drawing/2014/main" id="{7D0522BB-668D-79B6-E3D8-7A629F8CC703}"/>
              </a:ext>
            </a:extLst>
          </p:cNvPr>
          <p:cNvGrpSpPr/>
          <p:nvPr/>
        </p:nvGrpSpPr>
        <p:grpSpPr>
          <a:xfrm>
            <a:off x="322212" y="1799409"/>
            <a:ext cx="11562454" cy="4729243"/>
            <a:chOff x="2693" y="0"/>
            <a:chExt cx="11562454" cy="3825010"/>
          </a:xfrm>
        </p:grpSpPr>
        <p:sp>
          <p:nvSpPr>
            <p:cNvPr id="5" name="Google Shape;745;p95">
              <a:extLst>
                <a:ext uri="{FF2B5EF4-FFF2-40B4-BE49-F238E27FC236}">
                  <a16:creationId xmlns:a16="http://schemas.microsoft.com/office/drawing/2014/main" id="{A14DD06D-29B4-D81E-A6C5-B0E27B4553F2}"/>
                </a:ext>
              </a:extLst>
            </p:cNvPr>
            <p:cNvSpPr/>
            <p:nvPr/>
          </p:nvSpPr>
          <p:spPr>
            <a:xfrm>
              <a:off x="2693" y="10"/>
              <a:ext cx="2746200" cy="3825000"/>
            </a:xfrm>
            <a:prstGeom prst="roundRect">
              <a:avLst>
                <a:gd name="adj" fmla="val 10000"/>
              </a:avLst>
            </a:prstGeom>
            <a:solidFill>
              <a:srgbClr val="004D8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6" name="Google Shape;746;p95">
              <a:extLst>
                <a:ext uri="{FF2B5EF4-FFF2-40B4-BE49-F238E27FC236}">
                  <a16:creationId xmlns:a16="http://schemas.microsoft.com/office/drawing/2014/main" id="{C044E76A-94F5-0EB1-4218-5F4B4F086927}"/>
                </a:ext>
              </a:extLst>
            </p:cNvPr>
            <p:cNvSpPr txBox="1"/>
            <p:nvPr/>
          </p:nvSpPr>
          <p:spPr>
            <a:xfrm>
              <a:off x="26000" y="1660788"/>
              <a:ext cx="2826900" cy="1530000"/>
            </a:xfrm>
            <a:prstGeom prst="rect">
              <a:avLst/>
            </a:prstGeom>
            <a:noFill/>
            <a:ln>
              <a:noFill/>
            </a:ln>
          </p:spPr>
          <p:txBody>
            <a:bodyPr spcFirstLastPara="1" wrap="square" lIns="128000" tIns="128000" rIns="128000" bIns="128000" anchor="ctr" anchorCtr="0">
              <a:noAutofit/>
            </a:bodyPr>
            <a:lstStyle/>
            <a:p>
              <a:pPr algn="ctr" defTabSz="1219170">
                <a:lnSpc>
                  <a:spcPct val="116666"/>
                </a:lnSpc>
                <a:buClr>
                  <a:srgbClr val="000000"/>
                </a:buClr>
                <a:buSzPts val="1400"/>
              </a:pPr>
              <a:r>
                <a:rPr lang="en" sz="1867" kern="0">
                  <a:solidFill>
                    <a:srgbClr val="FFFFFF"/>
                  </a:solidFill>
                  <a:latin typeface="Arial"/>
                  <a:ea typeface="Arial"/>
                  <a:cs typeface="Arial"/>
                  <a:sym typeface="Arial"/>
                </a:rPr>
                <a:t>Identify IDEA transition services and/or 504 services that are currently being provided by the LEA</a:t>
              </a:r>
              <a:endParaRPr sz="1867" kern="0">
                <a:solidFill>
                  <a:srgbClr val="FFFFFF"/>
                </a:solidFill>
                <a:latin typeface="Arial"/>
                <a:ea typeface="Arial"/>
                <a:cs typeface="Arial"/>
                <a:sym typeface="Arial"/>
              </a:endParaRPr>
            </a:p>
          </p:txBody>
        </p:sp>
        <p:sp>
          <p:nvSpPr>
            <p:cNvPr id="7" name="Google Shape;747;p95">
              <a:extLst>
                <a:ext uri="{FF2B5EF4-FFF2-40B4-BE49-F238E27FC236}">
                  <a16:creationId xmlns:a16="http://schemas.microsoft.com/office/drawing/2014/main" id="{7591A090-E16C-A13E-2BBE-422F0A777122}"/>
                </a:ext>
              </a:extLst>
            </p:cNvPr>
            <p:cNvSpPr/>
            <p:nvPr/>
          </p:nvSpPr>
          <p:spPr>
            <a:xfrm>
              <a:off x="6003614" y="0"/>
              <a:ext cx="2385600" cy="3825000"/>
            </a:xfrm>
            <a:prstGeom prst="roundRect">
              <a:avLst>
                <a:gd name="adj" fmla="val 10000"/>
              </a:avLst>
            </a:prstGeom>
            <a:solidFill>
              <a:srgbClr val="004D8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8" name="Google Shape;748;p95">
              <a:extLst>
                <a:ext uri="{FF2B5EF4-FFF2-40B4-BE49-F238E27FC236}">
                  <a16:creationId xmlns:a16="http://schemas.microsoft.com/office/drawing/2014/main" id="{B1FFB531-2A7F-A83E-DFB3-1D6B0DA5537C}"/>
                </a:ext>
              </a:extLst>
            </p:cNvPr>
            <p:cNvSpPr txBox="1"/>
            <p:nvPr/>
          </p:nvSpPr>
          <p:spPr>
            <a:xfrm>
              <a:off x="6133460" y="1685349"/>
              <a:ext cx="2239500" cy="1530000"/>
            </a:xfrm>
            <a:prstGeom prst="rect">
              <a:avLst/>
            </a:prstGeom>
            <a:noFill/>
            <a:ln>
              <a:noFill/>
            </a:ln>
          </p:spPr>
          <p:txBody>
            <a:bodyPr spcFirstLastPara="1" wrap="square" lIns="128000" tIns="128000" rIns="128000" bIns="128000" anchor="ctr" anchorCtr="0">
              <a:noAutofit/>
            </a:bodyPr>
            <a:lstStyle/>
            <a:p>
              <a:pPr algn="ctr" defTabSz="1219170">
                <a:lnSpc>
                  <a:spcPct val="116666"/>
                </a:lnSpc>
                <a:buClr>
                  <a:srgbClr val="000000"/>
                </a:buClr>
                <a:buSzPts val="1400"/>
              </a:pPr>
              <a:r>
                <a:rPr lang="en" sz="1867" kern="0">
                  <a:solidFill>
                    <a:srgbClr val="FFFFFF"/>
                  </a:solidFill>
                  <a:latin typeface="Arial"/>
                  <a:ea typeface="Arial"/>
                  <a:cs typeface="Arial"/>
                  <a:sym typeface="Arial"/>
                </a:rPr>
                <a:t>Develop an IPE in consideration of the student’s IEP or 504 plan</a:t>
              </a:r>
              <a:endParaRPr sz="1867" kern="0">
                <a:solidFill>
                  <a:srgbClr val="FFFFFF"/>
                </a:solidFill>
                <a:latin typeface="Arial"/>
                <a:ea typeface="Arial"/>
                <a:cs typeface="Arial"/>
                <a:sym typeface="Arial"/>
              </a:endParaRPr>
            </a:p>
          </p:txBody>
        </p:sp>
        <p:sp>
          <p:nvSpPr>
            <p:cNvPr id="9" name="Google Shape;749;p95">
              <a:extLst>
                <a:ext uri="{FF2B5EF4-FFF2-40B4-BE49-F238E27FC236}">
                  <a16:creationId xmlns:a16="http://schemas.microsoft.com/office/drawing/2014/main" id="{E5A783CE-AFF1-04F6-B34E-B45B4C1D3C70}"/>
                </a:ext>
              </a:extLst>
            </p:cNvPr>
            <p:cNvSpPr/>
            <p:nvPr/>
          </p:nvSpPr>
          <p:spPr>
            <a:xfrm>
              <a:off x="3185084" y="0"/>
              <a:ext cx="2532900" cy="3825000"/>
            </a:xfrm>
            <a:prstGeom prst="roundRect">
              <a:avLst>
                <a:gd name="adj" fmla="val 10000"/>
              </a:avLst>
            </a:prstGeom>
            <a:solidFill>
              <a:srgbClr val="004D8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10" name="Google Shape;750;p95">
              <a:extLst>
                <a:ext uri="{FF2B5EF4-FFF2-40B4-BE49-F238E27FC236}">
                  <a16:creationId xmlns:a16="http://schemas.microsoft.com/office/drawing/2014/main" id="{2E9780FF-3660-ED12-F06B-7D4145741EF2}"/>
                </a:ext>
              </a:extLst>
            </p:cNvPr>
            <p:cNvSpPr txBox="1"/>
            <p:nvPr/>
          </p:nvSpPr>
          <p:spPr>
            <a:xfrm>
              <a:off x="3229634" y="1680982"/>
              <a:ext cx="2443800" cy="1530000"/>
            </a:xfrm>
            <a:prstGeom prst="rect">
              <a:avLst/>
            </a:prstGeom>
            <a:noFill/>
            <a:ln>
              <a:noFill/>
            </a:ln>
          </p:spPr>
          <p:txBody>
            <a:bodyPr spcFirstLastPara="1" wrap="square" lIns="128000" tIns="128000" rIns="128000" bIns="128000" anchor="ctr" anchorCtr="0">
              <a:noAutofit/>
            </a:bodyPr>
            <a:lstStyle/>
            <a:p>
              <a:pPr algn="ctr" defTabSz="1219170">
                <a:lnSpc>
                  <a:spcPct val="116666"/>
                </a:lnSpc>
                <a:buClr>
                  <a:srgbClr val="000000"/>
                </a:buClr>
                <a:buSzPts val="1400"/>
              </a:pPr>
              <a:r>
                <a:rPr lang="en" sz="1867" kern="0">
                  <a:solidFill>
                    <a:srgbClr val="FFFFFF"/>
                  </a:solidFill>
                  <a:latin typeface="Arial"/>
                  <a:ea typeface="Arial"/>
                  <a:cs typeface="Arial"/>
                  <a:sym typeface="Arial"/>
                </a:rPr>
                <a:t>Determine the individual needs of the student (i.e. attend IEP meetings, etc.)</a:t>
              </a:r>
              <a:endParaRPr sz="1867" kern="0">
                <a:solidFill>
                  <a:srgbClr val="FFFFFF"/>
                </a:solidFill>
                <a:latin typeface="Arial"/>
                <a:ea typeface="Arial"/>
                <a:cs typeface="Arial"/>
                <a:sym typeface="Arial"/>
              </a:endParaRPr>
            </a:p>
          </p:txBody>
        </p:sp>
        <p:sp>
          <p:nvSpPr>
            <p:cNvPr id="11" name="Google Shape;751;p95">
              <a:extLst>
                <a:ext uri="{FF2B5EF4-FFF2-40B4-BE49-F238E27FC236}">
                  <a16:creationId xmlns:a16="http://schemas.microsoft.com/office/drawing/2014/main" id="{E83AC460-BE5B-8A85-EB04-815589BFC18B}"/>
                </a:ext>
              </a:extLst>
            </p:cNvPr>
            <p:cNvSpPr/>
            <p:nvPr/>
          </p:nvSpPr>
          <p:spPr>
            <a:xfrm>
              <a:off x="8738247" y="0"/>
              <a:ext cx="2826900" cy="3825000"/>
            </a:xfrm>
            <a:prstGeom prst="roundRect">
              <a:avLst>
                <a:gd name="adj" fmla="val 10000"/>
              </a:avLst>
            </a:prstGeom>
            <a:solidFill>
              <a:srgbClr val="004D8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12" name="Google Shape;752;p95">
              <a:extLst>
                <a:ext uri="{FF2B5EF4-FFF2-40B4-BE49-F238E27FC236}">
                  <a16:creationId xmlns:a16="http://schemas.microsoft.com/office/drawing/2014/main" id="{9778E57D-D01E-AD4F-DDAA-EDF69A392D93}"/>
                </a:ext>
              </a:extLst>
            </p:cNvPr>
            <p:cNvSpPr txBox="1"/>
            <p:nvPr/>
          </p:nvSpPr>
          <p:spPr>
            <a:xfrm>
              <a:off x="8738247" y="1660808"/>
              <a:ext cx="2826900" cy="1530000"/>
            </a:xfrm>
            <a:prstGeom prst="rect">
              <a:avLst/>
            </a:prstGeom>
            <a:noFill/>
            <a:ln>
              <a:noFill/>
            </a:ln>
          </p:spPr>
          <p:txBody>
            <a:bodyPr spcFirstLastPara="1" wrap="square" lIns="128000" tIns="128000" rIns="128000" bIns="128000" anchor="ctr" anchorCtr="0">
              <a:noAutofit/>
            </a:bodyPr>
            <a:lstStyle/>
            <a:p>
              <a:pPr algn="ctr" defTabSz="1219170">
                <a:lnSpc>
                  <a:spcPct val="116666"/>
                </a:lnSpc>
                <a:buClr>
                  <a:srgbClr val="000000"/>
                </a:buClr>
                <a:buSzPts val="1400"/>
              </a:pPr>
              <a:r>
                <a:rPr lang="en" sz="1600" kern="0" dirty="0">
                  <a:solidFill>
                    <a:srgbClr val="FFFFFF"/>
                  </a:solidFill>
                  <a:latin typeface="Arial"/>
                  <a:ea typeface="Arial"/>
                  <a:cs typeface="Arial"/>
                  <a:sym typeface="Arial"/>
                </a:rPr>
                <a:t>Coordinate goals and objectives in the IEP with student’s employment goal or projected post-school employment outcome and Pre-ETS services in the IPE</a:t>
              </a:r>
              <a:endParaRPr sz="1600" kern="0" dirty="0">
                <a:solidFill>
                  <a:srgbClr val="FFFFFF"/>
                </a:solidFill>
                <a:latin typeface="Arial"/>
                <a:ea typeface="Arial"/>
                <a:cs typeface="Arial"/>
                <a:sym typeface="Arial"/>
              </a:endParaRPr>
            </a:p>
          </p:txBody>
        </p:sp>
        <p:sp>
          <p:nvSpPr>
            <p:cNvPr id="13" name="Google Shape;753;p95">
              <a:extLst>
                <a:ext uri="{FF2B5EF4-FFF2-40B4-BE49-F238E27FC236}">
                  <a16:creationId xmlns:a16="http://schemas.microsoft.com/office/drawing/2014/main" id="{63B9A818-F211-3E13-5577-7E3638AB691D}"/>
                </a:ext>
              </a:extLst>
            </p:cNvPr>
            <p:cNvSpPr/>
            <p:nvPr/>
          </p:nvSpPr>
          <p:spPr>
            <a:xfrm>
              <a:off x="462719" y="3219715"/>
              <a:ext cx="10642500" cy="573600"/>
            </a:xfrm>
            <a:prstGeom prst="leftRightArrow">
              <a:avLst>
                <a:gd name="adj1" fmla="val 50000"/>
                <a:gd name="adj2" fmla="val 50000"/>
              </a:avLst>
            </a:prstGeom>
            <a:solidFill>
              <a:srgbClr val="CCD5E6"/>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grpSp>
      <p:pic>
        <p:nvPicPr>
          <p:cNvPr id="16" name="Google Shape;754;p95" descr="Dog wearing glasses and reading a map">
            <a:extLst>
              <a:ext uri="{FF2B5EF4-FFF2-40B4-BE49-F238E27FC236}">
                <a16:creationId xmlns:a16="http://schemas.microsoft.com/office/drawing/2014/main" id="{80A6A9AE-2F08-0F30-7C3F-5CC735C64F68}"/>
              </a:ext>
            </a:extLst>
          </p:cNvPr>
          <p:cNvPicPr preferRelativeResize="0"/>
          <p:nvPr/>
        </p:nvPicPr>
        <p:blipFill rotWithShape="1">
          <a:blip r:embed="rId3">
            <a:alphaModFix/>
          </a:blip>
          <a:srcRect/>
          <a:stretch/>
        </p:blipFill>
        <p:spPr>
          <a:xfrm>
            <a:off x="719262" y="2181436"/>
            <a:ext cx="1972087" cy="1346330"/>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1180"/>
              </a:srgbClr>
            </a:outerShdw>
          </a:effectLst>
        </p:spPr>
      </p:pic>
      <p:pic>
        <p:nvPicPr>
          <p:cNvPr id="18" name="Google Shape;755;p95" descr="Clipart of people">
            <a:extLst>
              <a:ext uri="{FF2B5EF4-FFF2-40B4-BE49-F238E27FC236}">
                <a16:creationId xmlns:a16="http://schemas.microsoft.com/office/drawing/2014/main" id="{290F33C1-8ABF-3A6E-AD37-A4331E4F8743}"/>
              </a:ext>
            </a:extLst>
          </p:cNvPr>
          <p:cNvPicPr preferRelativeResize="0"/>
          <p:nvPr/>
        </p:nvPicPr>
        <p:blipFill rotWithShape="1">
          <a:blip r:embed="rId4">
            <a:alphaModFix/>
          </a:blip>
          <a:srcRect/>
          <a:stretch/>
        </p:blipFill>
        <p:spPr>
          <a:xfrm>
            <a:off x="3775287" y="2145074"/>
            <a:ext cx="2052800" cy="1429600"/>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1180"/>
              </a:srgbClr>
            </a:outerShdw>
          </a:effectLst>
        </p:spPr>
      </p:pic>
      <p:pic>
        <p:nvPicPr>
          <p:cNvPr id="20" name="Google Shape;756;p95" descr="Clipart of putting puzzle together">
            <a:extLst>
              <a:ext uri="{FF2B5EF4-FFF2-40B4-BE49-F238E27FC236}">
                <a16:creationId xmlns:a16="http://schemas.microsoft.com/office/drawing/2014/main" id="{08B3ACFC-22F8-C44B-E4FD-955622201702}"/>
              </a:ext>
            </a:extLst>
          </p:cNvPr>
          <p:cNvPicPr preferRelativeResize="0"/>
          <p:nvPr/>
        </p:nvPicPr>
        <p:blipFill rotWithShape="1">
          <a:blip r:embed="rId5">
            <a:alphaModFix/>
          </a:blip>
          <a:srcRect/>
          <a:stretch/>
        </p:blipFill>
        <p:spPr>
          <a:xfrm>
            <a:off x="6545891" y="2119064"/>
            <a:ext cx="1991600" cy="1429600"/>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1180"/>
              </a:srgbClr>
            </a:outerShdw>
          </a:effectLst>
        </p:spPr>
      </p:pic>
      <p:pic>
        <p:nvPicPr>
          <p:cNvPr id="22" name="Google Shape;757;p95" descr="Student with graduation cap hugging someone that appears to be their parent">
            <a:extLst>
              <a:ext uri="{FF2B5EF4-FFF2-40B4-BE49-F238E27FC236}">
                <a16:creationId xmlns:a16="http://schemas.microsoft.com/office/drawing/2014/main" id="{1F7740D8-C290-E6E5-4958-F1B79A1D1262}"/>
              </a:ext>
            </a:extLst>
          </p:cNvPr>
          <p:cNvPicPr preferRelativeResize="0"/>
          <p:nvPr/>
        </p:nvPicPr>
        <p:blipFill rotWithShape="1">
          <a:blip r:embed="rId6">
            <a:alphaModFix/>
          </a:blip>
          <a:srcRect/>
          <a:stretch/>
        </p:blipFill>
        <p:spPr>
          <a:xfrm>
            <a:off x="9415311" y="2083290"/>
            <a:ext cx="2159600" cy="1459600"/>
          </a:xfrm>
          <a:prstGeom prst="ellipse">
            <a:avLst/>
          </a:prstGeom>
          <a:noFill/>
          <a:ln w="63500" cap="rnd" cmpd="sng">
            <a:solidFill>
              <a:srgbClr val="7AC6FF"/>
            </a:solidFill>
            <a:prstDash val="solid"/>
            <a:round/>
            <a:headEnd type="none" w="sm" len="sm"/>
            <a:tailEnd type="none" w="sm" len="sm"/>
          </a:ln>
          <a:effectLst>
            <a:outerShdw blurRad="381000" dist="292100" dir="5400000" sx="-80000" sy="-18000" rotWithShape="0">
              <a:srgbClr val="000000">
                <a:alpha val="21180"/>
              </a:srgbClr>
            </a:outerShdw>
          </a:effectLst>
        </p:spPr>
      </p:pic>
      <p:sp>
        <p:nvSpPr>
          <p:cNvPr id="24" name="TextBox 23">
            <a:extLst>
              <a:ext uri="{FF2B5EF4-FFF2-40B4-BE49-F238E27FC236}">
                <a16:creationId xmlns:a16="http://schemas.microsoft.com/office/drawing/2014/main" id="{D7893071-B0B0-5899-32AA-9270DDFC6212}"/>
              </a:ext>
            </a:extLst>
          </p:cNvPr>
          <p:cNvSpPr txBox="1"/>
          <p:nvPr/>
        </p:nvSpPr>
        <p:spPr>
          <a:xfrm>
            <a:off x="1048265" y="5847278"/>
            <a:ext cx="97659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2060"/>
                </a:solidFill>
              </a:rPr>
              <a:t>Coordinating Services and Building a Relationship between the IEP and the IPE</a:t>
            </a:r>
            <a:r>
              <a:rPr lang="en-US" sz="2000">
                <a:solidFill>
                  <a:srgbClr val="002060"/>
                </a:solidFill>
              </a:rPr>
              <a:t>​</a:t>
            </a:r>
            <a:r>
              <a:rPr lang="en-US" sz="2000">
                <a:solidFill>
                  <a:srgbClr val="002060"/>
                </a:solidFill>
                <a:cs typeface="Arial"/>
              </a:rPr>
              <a:t>​</a:t>
            </a:r>
            <a:endParaRPr lang="en-US"/>
          </a:p>
        </p:txBody>
      </p:sp>
    </p:spTree>
    <p:extLst>
      <p:ext uri="{BB962C8B-B14F-4D97-AF65-F5344CB8AC3E}">
        <p14:creationId xmlns:p14="http://schemas.microsoft.com/office/powerpoint/2010/main" val="288273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20FE-FD92-32D0-46FA-F4E03A05A653}"/>
              </a:ext>
            </a:extLst>
          </p:cNvPr>
          <p:cNvSpPr>
            <a:spLocks noGrp="1"/>
          </p:cNvSpPr>
          <p:nvPr>
            <p:ph type="title"/>
          </p:nvPr>
        </p:nvSpPr>
        <p:spPr/>
        <p:txBody>
          <a:bodyPr/>
          <a:lstStyle/>
          <a:p>
            <a:r>
              <a:rPr lang="en-US" dirty="0"/>
              <a:t>Deeper Dive into Coordination</a:t>
            </a:r>
          </a:p>
        </p:txBody>
      </p:sp>
      <p:pic>
        <p:nvPicPr>
          <p:cNvPr id="6" name="Content Placeholder 5" descr="Scuba diver and fishes in silhouette">
            <a:extLst>
              <a:ext uri="{FF2B5EF4-FFF2-40B4-BE49-F238E27FC236}">
                <a16:creationId xmlns:a16="http://schemas.microsoft.com/office/drawing/2014/main" id="{8BD84B92-5245-D535-CADC-DEF9560041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7" y="1020726"/>
            <a:ext cx="6643209" cy="4848261"/>
          </a:xfrm>
        </p:spPr>
      </p:pic>
      <p:sp>
        <p:nvSpPr>
          <p:cNvPr id="4" name="Text Placeholder 3">
            <a:extLst>
              <a:ext uri="{FF2B5EF4-FFF2-40B4-BE49-F238E27FC236}">
                <a16:creationId xmlns:a16="http://schemas.microsoft.com/office/drawing/2014/main" id="{F2ED8B80-DF87-71C3-0162-E63E690FCBEB}"/>
              </a:ext>
            </a:extLst>
          </p:cNvPr>
          <p:cNvSpPr>
            <a:spLocks noGrp="1"/>
          </p:cNvSpPr>
          <p:nvPr>
            <p:ph type="body" sz="half" idx="2"/>
          </p:nvPr>
        </p:nvSpPr>
        <p:spPr/>
        <p:txBody>
          <a:bodyPr/>
          <a:lstStyle/>
          <a:p>
            <a:endParaRPr lang="en-US" dirty="0"/>
          </a:p>
          <a:p>
            <a:r>
              <a:rPr lang="en-US" sz="2400" b="1" dirty="0"/>
              <a:t>Collaboration</a:t>
            </a:r>
            <a:r>
              <a:rPr lang="en-US" sz="2400" dirty="0"/>
              <a:t> </a:t>
            </a:r>
            <a:r>
              <a:rPr lang="en-US" dirty="0"/>
              <a:t>is a predictor of </a:t>
            </a:r>
            <a:r>
              <a:rPr lang="en-US" u="sng" dirty="0"/>
              <a:t>positive post school outcomes </a:t>
            </a:r>
            <a:r>
              <a:rPr lang="en-US" dirty="0"/>
              <a:t>for students with disabilities.</a:t>
            </a:r>
          </a:p>
          <a:p>
            <a:endParaRPr lang="en-US" dirty="0"/>
          </a:p>
          <a:p>
            <a:r>
              <a:rPr lang="en-US" sz="2400" b="1" dirty="0"/>
              <a:t>Well-developed partnerships </a:t>
            </a:r>
            <a:r>
              <a:rPr lang="en-US" dirty="0"/>
              <a:t>for planning and service delivery give the </a:t>
            </a:r>
            <a:r>
              <a:rPr lang="en-US" u="sng" dirty="0"/>
              <a:t>greatest benefit to youth and their families</a:t>
            </a:r>
            <a:r>
              <a:rPr lang="en-US" dirty="0"/>
              <a:t>! </a:t>
            </a:r>
          </a:p>
        </p:txBody>
      </p:sp>
    </p:spTree>
    <p:extLst>
      <p:ext uri="{BB962C8B-B14F-4D97-AF65-F5344CB8AC3E}">
        <p14:creationId xmlns:p14="http://schemas.microsoft.com/office/powerpoint/2010/main" val="2406856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B1AC-3A49-153B-7A6D-2B32958E860B}"/>
              </a:ext>
            </a:extLst>
          </p:cNvPr>
          <p:cNvSpPr>
            <a:spLocks noGrp="1"/>
          </p:cNvSpPr>
          <p:nvPr>
            <p:ph type="title"/>
          </p:nvPr>
        </p:nvSpPr>
        <p:spPr>
          <a:xfrm>
            <a:off x="0" y="5061098"/>
            <a:ext cx="12191999" cy="1169582"/>
          </a:xfrm>
        </p:spPr>
        <p:txBody>
          <a:bodyPr>
            <a:noAutofit/>
          </a:bodyPr>
          <a:lstStyle/>
          <a:p>
            <a:r>
              <a:rPr lang="en-US" sz="4800" dirty="0"/>
              <a:t>Tools: Interagency Cash Transfer Agreements (ICTA)  &amp;</a:t>
            </a:r>
            <a:br>
              <a:rPr lang="en-US" sz="4800" dirty="0"/>
            </a:br>
            <a:r>
              <a:rPr lang="en-US" sz="4800" dirty="0"/>
              <a:t>Statement of Works (SOW)</a:t>
            </a:r>
          </a:p>
        </p:txBody>
      </p:sp>
      <p:pic>
        <p:nvPicPr>
          <p:cNvPr id="6" name="Picture 5" descr="A desk with technical drawings, pencil and tools">
            <a:extLst>
              <a:ext uri="{FF2B5EF4-FFF2-40B4-BE49-F238E27FC236}">
                <a16:creationId xmlns:a16="http://schemas.microsoft.com/office/drawing/2014/main" id="{848A2F1C-7A70-6090-8F86-68A4C777688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 y="1"/>
            <a:ext cx="6907534" cy="4603898"/>
          </a:xfrm>
          <a:prstGeom prst="rect">
            <a:avLst/>
          </a:prstGeom>
        </p:spPr>
      </p:pic>
    </p:spTree>
    <p:extLst>
      <p:ext uri="{BB962C8B-B14F-4D97-AF65-F5344CB8AC3E}">
        <p14:creationId xmlns:p14="http://schemas.microsoft.com/office/powerpoint/2010/main" val="202278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964DD-E3D0-494D-A101-6F3A91FBE2FC}"/>
              </a:ext>
            </a:extLst>
          </p:cNvPr>
          <p:cNvSpPr txBox="1"/>
          <p:nvPr/>
        </p:nvSpPr>
        <p:spPr>
          <a:xfrm>
            <a:off x="633985" y="294603"/>
            <a:ext cx="114267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rPr>
              <a:t>Transition Reboot: Meet the BSBP Pre-ETS Team</a:t>
            </a:r>
            <a:br>
              <a:rPr lang="en-US" sz="3600" i="1" dirty="0">
                <a:solidFill>
                  <a:schemeClr val="bg1"/>
                </a:solidFill>
              </a:rPr>
            </a:b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1550254-8419-42DD-988A-7C1C07689FB3}"/>
              </a:ext>
            </a:extLst>
          </p:cNvPr>
          <p:cNvSpPr txBox="1"/>
          <p:nvPr/>
        </p:nvSpPr>
        <p:spPr>
          <a:xfrm>
            <a:off x="1702893" y="1924777"/>
            <a:ext cx="4098096" cy="4401205"/>
          </a:xfrm>
          <a:prstGeom prst="rect">
            <a:avLst/>
          </a:prstGeom>
          <a:noFill/>
          <a:ln>
            <a:noFill/>
          </a:ln>
        </p:spPr>
        <p:txBody>
          <a:bodyPr wrap="square" lIns="91440" tIns="45720" rIns="91440" bIns="45720" anchor="t">
            <a:spAutoFit/>
          </a:bodyPr>
          <a:lstStyle/>
          <a:p>
            <a:pPr lvl="1"/>
            <a:r>
              <a:rPr lang="en-US" sz="2800" b="1" dirty="0"/>
              <a:t>Samantha Duke</a:t>
            </a:r>
            <a:endParaRPr lang="en-US" dirty="0"/>
          </a:p>
          <a:p>
            <a:pPr lvl="1"/>
            <a:r>
              <a:rPr lang="en-US" sz="2800" dirty="0"/>
              <a:t>East Region Transition Services Consultant</a:t>
            </a:r>
          </a:p>
          <a:p>
            <a:pPr lvl="1"/>
            <a:endParaRPr lang="en-US" sz="2800" dirty="0"/>
          </a:p>
          <a:p>
            <a:pPr lvl="1"/>
            <a:endParaRPr lang="en-US" sz="2800" dirty="0"/>
          </a:p>
          <a:p>
            <a:pPr lvl="1"/>
            <a:r>
              <a:rPr lang="en-US" sz="2800" b="1" dirty="0"/>
              <a:t>Jereme Vanden Heuvel</a:t>
            </a:r>
          </a:p>
          <a:p>
            <a:pPr lvl="1"/>
            <a:r>
              <a:rPr lang="en-US" sz="2800" dirty="0"/>
              <a:t>West Region Transition Services Consultant</a:t>
            </a:r>
          </a:p>
          <a:p>
            <a:pPr lvl="1"/>
            <a:endParaRPr lang="en-US" sz="2800" dirty="0"/>
          </a:p>
          <a:p>
            <a:pPr lvl="1"/>
            <a:endParaRPr lang="en-US" sz="2800" dirty="0"/>
          </a:p>
        </p:txBody>
      </p:sp>
      <p:pic>
        <p:nvPicPr>
          <p:cNvPr id="3" name="Picture 2" descr="Headshot photo of Shannon McVoy, Transition Services Manager.">
            <a:extLst>
              <a:ext uri="{FF2B5EF4-FFF2-40B4-BE49-F238E27FC236}">
                <a16:creationId xmlns:a16="http://schemas.microsoft.com/office/drawing/2014/main" id="{2B1F8BAB-A90D-EE11-6519-E405E3A3E6A7}"/>
              </a:ext>
            </a:extLst>
          </p:cNvPr>
          <p:cNvPicPr>
            <a:picLocks noChangeAspect="1"/>
          </p:cNvPicPr>
          <p:nvPr/>
        </p:nvPicPr>
        <p:blipFill>
          <a:blip r:embed="rId3"/>
          <a:stretch>
            <a:fillRect/>
          </a:stretch>
        </p:blipFill>
        <p:spPr>
          <a:xfrm>
            <a:off x="6413831" y="1799502"/>
            <a:ext cx="1652700" cy="1693888"/>
          </a:xfrm>
          <a:prstGeom prst="rect">
            <a:avLst/>
          </a:prstGeom>
        </p:spPr>
      </p:pic>
      <p:sp>
        <p:nvSpPr>
          <p:cNvPr id="7" name="TextBox 6">
            <a:extLst>
              <a:ext uri="{FF2B5EF4-FFF2-40B4-BE49-F238E27FC236}">
                <a16:creationId xmlns:a16="http://schemas.microsoft.com/office/drawing/2014/main" id="{4DF5BD8D-382B-A48F-F5E6-B517D804BE1A}"/>
              </a:ext>
            </a:extLst>
          </p:cNvPr>
          <p:cNvSpPr txBox="1"/>
          <p:nvPr/>
        </p:nvSpPr>
        <p:spPr>
          <a:xfrm>
            <a:off x="7824867" y="1921296"/>
            <a:ext cx="4485901" cy="3970318"/>
          </a:xfrm>
          <a:prstGeom prst="rect">
            <a:avLst/>
          </a:prstGeom>
          <a:noFill/>
        </p:spPr>
        <p:txBody>
          <a:bodyPr wrap="square" lIns="91440" tIns="45720" rIns="91440" bIns="45720" anchor="t">
            <a:spAutoFit/>
          </a:bodyPr>
          <a:lstStyle/>
          <a:p>
            <a:pPr lvl="1"/>
            <a:r>
              <a:rPr lang="en-US" sz="2800" b="1" dirty="0"/>
              <a:t>Shannon McVoy</a:t>
            </a:r>
          </a:p>
          <a:p>
            <a:pPr lvl="1"/>
            <a:r>
              <a:rPr lang="en-US" sz="2800" dirty="0"/>
              <a:t>Transition Services Manager (Statewide)</a:t>
            </a:r>
          </a:p>
          <a:p>
            <a:pPr lvl="1"/>
            <a:endParaRPr lang="en-US" sz="2800" dirty="0">
              <a:ea typeface="Calibri"/>
              <a:cs typeface="Calibri"/>
            </a:endParaRPr>
          </a:p>
          <a:p>
            <a:pPr lvl="1"/>
            <a:endParaRPr lang="en-US" sz="2800" dirty="0">
              <a:ea typeface="Calibri"/>
              <a:cs typeface="Calibri"/>
            </a:endParaRPr>
          </a:p>
          <a:p>
            <a:pPr lvl="1"/>
            <a:r>
              <a:rPr lang="en-US" sz="2800" b="1">
                <a:ea typeface="Calibri"/>
                <a:cs typeface="Calibri"/>
              </a:rPr>
              <a:t>Rebecca Flatt</a:t>
            </a:r>
            <a:endParaRPr lang="en-US" sz="2800">
              <a:ea typeface="Calibri"/>
              <a:cs typeface="Calibri"/>
            </a:endParaRPr>
          </a:p>
          <a:p>
            <a:pPr lvl="1"/>
            <a:r>
              <a:rPr lang="en-US" sz="2800" dirty="0">
                <a:ea typeface="Calibri"/>
                <a:cs typeface="Calibri"/>
              </a:rPr>
              <a:t>Statewide Transition Services Consultant</a:t>
            </a:r>
          </a:p>
        </p:txBody>
      </p:sp>
      <p:pic>
        <p:nvPicPr>
          <p:cNvPr id="20" name="Picture 19" descr="Headshot of the presenter, Samantha Duke- East Region Transition Services Consultant.">
            <a:extLst>
              <a:ext uri="{FF2B5EF4-FFF2-40B4-BE49-F238E27FC236}">
                <a16:creationId xmlns:a16="http://schemas.microsoft.com/office/drawing/2014/main" id="{4A264B5C-6B8D-DF7D-B271-262C61279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63" y="1794959"/>
            <a:ext cx="1637122" cy="1619490"/>
          </a:xfrm>
          <a:prstGeom prst="rect">
            <a:avLst/>
          </a:prstGeom>
        </p:spPr>
      </p:pic>
      <p:pic>
        <p:nvPicPr>
          <p:cNvPr id="2" name="Picture 1" descr="Jereme Vanden Heuvel smiling wearing a white shirt">
            <a:extLst>
              <a:ext uri="{FF2B5EF4-FFF2-40B4-BE49-F238E27FC236}">
                <a16:creationId xmlns:a16="http://schemas.microsoft.com/office/drawing/2014/main" id="{3255507A-46E7-903C-7166-EFE45E6BCCF8}"/>
              </a:ext>
            </a:extLst>
          </p:cNvPr>
          <p:cNvPicPr>
            <a:picLocks noChangeAspect="1"/>
          </p:cNvPicPr>
          <p:nvPr/>
        </p:nvPicPr>
        <p:blipFill>
          <a:blip r:embed="rId5"/>
          <a:stretch>
            <a:fillRect/>
          </a:stretch>
        </p:blipFill>
        <p:spPr>
          <a:xfrm>
            <a:off x="343796" y="4139561"/>
            <a:ext cx="1633236" cy="1602358"/>
          </a:xfrm>
          <a:prstGeom prst="rect">
            <a:avLst/>
          </a:prstGeom>
        </p:spPr>
      </p:pic>
      <p:pic>
        <p:nvPicPr>
          <p:cNvPr id="6" name="Picture 5" descr="A person smiling for a selfie&#10;&#10;Description automatically generated">
            <a:extLst>
              <a:ext uri="{FF2B5EF4-FFF2-40B4-BE49-F238E27FC236}">
                <a16:creationId xmlns:a16="http://schemas.microsoft.com/office/drawing/2014/main" id="{879BB131-10D5-A3D7-D88E-162E8558C978}"/>
              </a:ext>
            </a:extLst>
          </p:cNvPr>
          <p:cNvPicPr>
            <a:picLocks noChangeAspect="1"/>
          </p:cNvPicPr>
          <p:nvPr/>
        </p:nvPicPr>
        <p:blipFill>
          <a:blip r:embed="rId6"/>
          <a:stretch>
            <a:fillRect/>
          </a:stretch>
        </p:blipFill>
        <p:spPr>
          <a:xfrm>
            <a:off x="6426756" y="4136779"/>
            <a:ext cx="1635276" cy="1611086"/>
          </a:xfrm>
          <a:prstGeom prst="rect">
            <a:avLst/>
          </a:prstGeom>
        </p:spPr>
      </p:pic>
    </p:spTree>
    <p:extLst>
      <p:ext uri="{BB962C8B-B14F-4D97-AF65-F5344CB8AC3E}">
        <p14:creationId xmlns:p14="http://schemas.microsoft.com/office/powerpoint/2010/main" val="81469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Mapping tool used to determine transition services provided by the school and where the opportunities are for BSBP to provide Pre-ETS">
            <a:extLst>
              <a:ext uri="{FF2B5EF4-FFF2-40B4-BE49-F238E27FC236}">
                <a16:creationId xmlns:a16="http://schemas.microsoft.com/office/drawing/2014/main" id="{291BB522-6677-1CE7-5EE1-2E3A7E1E4B1C}"/>
              </a:ext>
            </a:extLst>
          </p:cNvPr>
          <p:cNvPicPr>
            <a:picLocks noChangeAspect="1"/>
          </p:cNvPicPr>
          <p:nvPr/>
        </p:nvPicPr>
        <p:blipFill>
          <a:blip r:embed="rId3"/>
          <a:stretch>
            <a:fillRect/>
          </a:stretch>
        </p:blipFill>
        <p:spPr>
          <a:xfrm>
            <a:off x="99580" y="0"/>
            <a:ext cx="11992841" cy="6693244"/>
          </a:xfrm>
          <a:prstGeom prst="rect">
            <a:avLst/>
          </a:prstGeom>
        </p:spPr>
      </p:pic>
    </p:spTree>
    <p:extLst>
      <p:ext uri="{BB962C8B-B14F-4D97-AF65-F5344CB8AC3E}">
        <p14:creationId xmlns:p14="http://schemas.microsoft.com/office/powerpoint/2010/main" val="422733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ds forming circle">
            <a:extLst>
              <a:ext uri="{FF2B5EF4-FFF2-40B4-BE49-F238E27FC236}">
                <a16:creationId xmlns:a16="http://schemas.microsoft.com/office/drawing/2014/main" id="{C8BF4AB6-1B1B-F9B0-42E6-4DAD75BBC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221" y="643466"/>
            <a:ext cx="7605558" cy="5571067"/>
          </a:xfrm>
          <a:prstGeom prst="rect">
            <a:avLst/>
          </a:prstGeom>
        </p:spPr>
      </p:pic>
    </p:spTree>
    <p:extLst>
      <p:ext uri="{BB962C8B-B14F-4D97-AF65-F5344CB8AC3E}">
        <p14:creationId xmlns:p14="http://schemas.microsoft.com/office/powerpoint/2010/main" val="151029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30+ Eye Chart Line Icon Stock Illustrations, Royalty-Free Vector Graphics  &amp; Clip Art - iStock">
            <a:extLst>
              <a:ext uri="{FF2B5EF4-FFF2-40B4-BE49-F238E27FC236}">
                <a16:creationId xmlns:a16="http://schemas.microsoft.com/office/drawing/2014/main" id="{0AC73048-1EAE-A83D-09F8-9ACCD3288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7922" y="3182792"/>
            <a:ext cx="3274077" cy="3659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creenshot image of page 1 of the Application for BSBP Potentially Eligible Services.">
            <a:extLst>
              <a:ext uri="{FF2B5EF4-FFF2-40B4-BE49-F238E27FC236}">
                <a16:creationId xmlns:a16="http://schemas.microsoft.com/office/drawing/2014/main" id="{E1EFA2BA-163B-8C1F-58AB-044A3C1E0007}"/>
              </a:ext>
            </a:extLst>
          </p:cNvPr>
          <p:cNvPicPr>
            <a:picLocks noChangeAspect="1"/>
          </p:cNvPicPr>
          <p:nvPr/>
        </p:nvPicPr>
        <p:blipFill>
          <a:blip r:embed="rId4"/>
          <a:stretch>
            <a:fillRect/>
          </a:stretch>
        </p:blipFill>
        <p:spPr>
          <a:xfrm>
            <a:off x="4682593" y="1206278"/>
            <a:ext cx="4295766" cy="5516335"/>
          </a:xfrm>
          <a:prstGeom prst="rect">
            <a:avLst/>
          </a:prstGeom>
        </p:spPr>
      </p:pic>
      <p:pic>
        <p:nvPicPr>
          <p:cNvPr id="3" name="Picture 2" descr="Clipart image of a folder labeled &quot;IEP&quot;">
            <a:extLst>
              <a:ext uri="{FF2B5EF4-FFF2-40B4-BE49-F238E27FC236}">
                <a16:creationId xmlns:a16="http://schemas.microsoft.com/office/drawing/2014/main" id="{479313D5-A81D-61E4-983C-56E9E18FFF80}"/>
              </a:ext>
            </a:extLst>
          </p:cNvPr>
          <p:cNvPicPr>
            <a:picLocks noChangeAspect="1"/>
          </p:cNvPicPr>
          <p:nvPr/>
        </p:nvPicPr>
        <p:blipFill>
          <a:blip r:embed="rId5"/>
          <a:stretch>
            <a:fillRect/>
          </a:stretch>
        </p:blipFill>
        <p:spPr>
          <a:xfrm rot="549054">
            <a:off x="9062951" y="1453286"/>
            <a:ext cx="2941806" cy="2059264"/>
          </a:xfrm>
          <a:prstGeom prst="rect">
            <a:avLst/>
          </a:prstGeom>
        </p:spPr>
      </p:pic>
      <p:sp>
        <p:nvSpPr>
          <p:cNvPr id="4" name="TextBox 3">
            <a:extLst>
              <a:ext uri="{FF2B5EF4-FFF2-40B4-BE49-F238E27FC236}">
                <a16:creationId xmlns:a16="http://schemas.microsoft.com/office/drawing/2014/main" id="{CF8873C8-5C54-49BF-9290-467E786D6A8F}"/>
              </a:ext>
            </a:extLst>
          </p:cNvPr>
          <p:cNvSpPr txBox="1"/>
          <p:nvPr/>
        </p:nvSpPr>
        <p:spPr>
          <a:xfrm>
            <a:off x="495341" y="320107"/>
            <a:ext cx="8468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latin typeface="Calibri" panose="020F0502020204030204"/>
              </a:rPr>
              <a:t>How to Refer a Student for BSBP Pre-ETS</a:t>
            </a:r>
            <a:endParaRPr kumimoji="0" lang="en-US" sz="36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AD9DC18-474B-57FB-8579-B20AC641B7CB}"/>
              </a:ext>
            </a:extLst>
          </p:cNvPr>
          <p:cNvSpPr txBox="1"/>
          <p:nvPr/>
        </p:nvSpPr>
        <p:spPr>
          <a:xfrm>
            <a:off x="213233" y="1323558"/>
            <a:ext cx="4261538" cy="5262979"/>
          </a:xfrm>
          <a:custGeom>
            <a:avLst/>
            <a:gdLst>
              <a:gd name="connsiteX0" fmla="*/ 0 w 4261538"/>
              <a:gd name="connsiteY0" fmla="*/ 0 h 5262979"/>
              <a:gd name="connsiteX1" fmla="*/ 617923 w 4261538"/>
              <a:gd name="connsiteY1" fmla="*/ 0 h 5262979"/>
              <a:gd name="connsiteX2" fmla="*/ 1065385 w 4261538"/>
              <a:gd name="connsiteY2" fmla="*/ 0 h 5262979"/>
              <a:gd name="connsiteX3" fmla="*/ 1512846 w 4261538"/>
              <a:gd name="connsiteY3" fmla="*/ 0 h 5262979"/>
              <a:gd name="connsiteX4" fmla="*/ 2088154 w 4261538"/>
              <a:gd name="connsiteY4" fmla="*/ 0 h 5262979"/>
              <a:gd name="connsiteX5" fmla="*/ 2535615 w 4261538"/>
              <a:gd name="connsiteY5" fmla="*/ 0 h 5262979"/>
              <a:gd name="connsiteX6" fmla="*/ 3068307 w 4261538"/>
              <a:gd name="connsiteY6" fmla="*/ 0 h 5262979"/>
              <a:gd name="connsiteX7" fmla="*/ 3601000 w 4261538"/>
              <a:gd name="connsiteY7" fmla="*/ 0 h 5262979"/>
              <a:gd name="connsiteX8" fmla="*/ 4261538 w 4261538"/>
              <a:gd name="connsiteY8" fmla="*/ 0 h 5262979"/>
              <a:gd name="connsiteX9" fmla="*/ 4261538 w 4261538"/>
              <a:gd name="connsiteY9" fmla="*/ 690035 h 5262979"/>
              <a:gd name="connsiteX10" fmla="*/ 4261538 w 4261538"/>
              <a:gd name="connsiteY10" fmla="*/ 1169551 h 5262979"/>
              <a:gd name="connsiteX11" fmla="*/ 4261538 w 4261538"/>
              <a:gd name="connsiteY11" fmla="*/ 1806956 h 5262979"/>
              <a:gd name="connsiteX12" fmla="*/ 4261538 w 4261538"/>
              <a:gd name="connsiteY12" fmla="*/ 2233842 h 5262979"/>
              <a:gd name="connsiteX13" fmla="*/ 4261538 w 4261538"/>
              <a:gd name="connsiteY13" fmla="*/ 2765988 h 5262979"/>
              <a:gd name="connsiteX14" fmla="*/ 4261538 w 4261538"/>
              <a:gd name="connsiteY14" fmla="*/ 3403393 h 5262979"/>
              <a:gd name="connsiteX15" fmla="*/ 4261538 w 4261538"/>
              <a:gd name="connsiteY15" fmla="*/ 4093428 h 5262979"/>
              <a:gd name="connsiteX16" fmla="*/ 4261538 w 4261538"/>
              <a:gd name="connsiteY16" fmla="*/ 4572944 h 5262979"/>
              <a:gd name="connsiteX17" fmla="*/ 4261538 w 4261538"/>
              <a:gd name="connsiteY17" fmla="*/ 5262979 h 5262979"/>
              <a:gd name="connsiteX18" fmla="*/ 3643615 w 4261538"/>
              <a:gd name="connsiteY18" fmla="*/ 5262979 h 5262979"/>
              <a:gd name="connsiteX19" fmla="*/ 3025692 w 4261538"/>
              <a:gd name="connsiteY19" fmla="*/ 5262979 h 5262979"/>
              <a:gd name="connsiteX20" fmla="*/ 2450384 w 4261538"/>
              <a:gd name="connsiteY20" fmla="*/ 5262979 h 5262979"/>
              <a:gd name="connsiteX21" fmla="*/ 1960307 w 4261538"/>
              <a:gd name="connsiteY21" fmla="*/ 5262979 h 5262979"/>
              <a:gd name="connsiteX22" fmla="*/ 1342384 w 4261538"/>
              <a:gd name="connsiteY22" fmla="*/ 5262979 h 5262979"/>
              <a:gd name="connsiteX23" fmla="*/ 767077 w 4261538"/>
              <a:gd name="connsiteY23" fmla="*/ 5262979 h 5262979"/>
              <a:gd name="connsiteX24" fmla="*/ 0 w 4261538"/>
              <a:gd name="connsiteY24" fmla="*/ 5262979 h 5262979"/>
              <a:gd name="connsiteX25" fmla="*/ 0 w 4261538"/>
              <a:gd name="connsiteY25" fmla="*/ 4836093 h 5262979"/>
              <a:gd name="connsiteX26" fmla="*/ 0 w 4261538"/>
              <a:gd name="connsiteY26" fmla="*/ 4251317 h 5262979"/>
              <a:gd name="connsiteX27" fmla="*/ 0 w 4261538"/>
              <a:gd name="connsiteY27" fmla="*/ 3561282 h 5262979"/>
              <a:gd name="connsiteX28" fmla="*/ 0 w 4261538"/>
              <a:gd name="connsiteY28" fmla="*/ 3134396 h 5262979"/>
              <a:gd name="connsiteX29" fmla="*/ 0 w 4261538"/>
              <a:gd name="connsiteY29" fmla="*/ 2654881 h 5262979"/>
              <a:gd name="connsiteX30" fmla="*/ 0 w 4261538"/>
              <a:gd name="connsiteY30" fmla="*/ 2122735 h 5262979"/>
              <a:gd name="connsiteX31" fmla="*/ 0 w 4261538"/>
              <a:gd name="connsiteY31" fmla="*/ 1590589 h 5262979"/>
              <a:gd name="connsiteX32" fmla="*/ 0 w 4261538"/>
              <a:gd name="connsiteY32" fmla="*/ 1163703 h 5262979"/>
              <a:gd name="connsiteX33" fmla="*/ 0 w 4261538"/>
              <a:gd name="connsiteY33"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1538" h="5262979" extrusionOk="0">
                <a:moveTo>
                  <a:pt x="0" y="0"/>
                </a:moveTo>
                <a:cubicBezTo>
                  <a:pt x="181773" y="-51281"/>
                  <a:pt x="380219" y="38913"/>
                  <a:pt x="617923" y="0"/>
                </a:cubicBezTo>
                <a:cubicBezTo>
                  <a:pt x="855627" y="-38913"/>
                  <a:pt x="959063" y="30920"/>
                  <a:pt x="1065385" y="0"/>
                </a:cubicBezTo>
                <a:cubicBezTo>
                  <a:pt x="1171707" y="-30920"/>
                  <a:pt x="1423171" y="44135"/>
                  <a:pt x="1512846" y="0"/>
                </a:cubicBezTo>
                <a:cubicBezTo>
                  <a:pt x="1602521" y="-44135"/>
                  <a:pt x="1842875" y="18932"/>
                  <a:pt x="2088154" y="0"/>
                </a:cubicBezTo>
                <a:cubicBezTo>
                  <a:pt x="2333433" y="-18932"/>
                  <a:pt x="2395559" y="5210"/>
                  <a:pt x="2535615" y="0"/>
                </a:cubicBezTo>
                <a:cubicBezTo>
                  <a:pt x="2675671" y="-5210"/>
                  <a:pt x="2821776" y="15485"/>
                  <a:pt x="3068307" y="0"/>
                </a:cubicBezTo>
                <a:cubicBezTo>
                  <a:pt x="3314838" y="-15485"/>
                  <a:pt x="3437964" y="38997"/>
                  <a:pt x="3601000" y="0"/>
                </a:cubicBezTo>
                <a:cubicBezTo>
                  <a:pt x="3764036" y="-38997"/>
                  <a:pt x="4059802" y="64071"/>
                  <a:pt x="4261538" y="0"/>
                </a:cubicBezTo>
                <a:cubicBezTo>
                  <a:pt x="4324263" y="272868"/>
                  <a:pt x="4183861" y="358557"/>
                  <a:pt x="4261538" y="690035"/>
                </a:cubicBezTo>
                <a:cubicBezTo>
                  <a:pt x="4339215" y="1021514"/>
                  <a:pt x="4260013" y="1039450"/>
                  <a:pt x="4261538" y="1169551"/>
                </a:cubicBezTo>
                <a:cubicBezTo>
                  <a:pt x="4263063" y="1299652"/>
                  <a:pt x="4189371" y="1594021"/>
                  <a:pt x="4261538" y="1806956"/>
                </a:cubicBezTo>
                <a:cubicBezTo>
                  <a:pt x="4333705" y="2019891"/>
                  <a:pt x="4236111" y="2124907"/>
                  <a:pt x="4261538" y="2233842"/>
                </a:cubicBezTo>
                <a:cubicBezTo>
                  <a:pt x="4286965" y="2342777"/>
                  <a:pt x="4209802" y="2504841"/>
                  <a:pt x="4261538" y="2765988"/>
                </a:cubicBezTo>
                <a:cubicBezTo>
                  <a:pt x="4313274" y="3027135"/>
                  <a:pt x="4202882" y="3155479"/>
                  <a:pt x="4261538" y="3403393"/>
                </a:cubicBezTo>
                <a:cubicBezTo>
                  <a:pt x="4320194" y="3651308"/>
                  <a:pt x="4197010" y="3841269"/>
                  <a:pt x="4261538" y="4093428"/>
                </a:cubicBezTo>
                <a:cubicBezTo>
                  <a:pt x="4326066" y="4345588"/>
                  <a:pt x="4247100" y="4462925"/>
                  <a:pt x="4261538" y="4572944"/>
                </a:cubicBezTo>
                <a:cubicBezTo>
                  <a:pt x="4275976" y="4682963"/>
                  <a:pt x="4219384" y="4997087"/>
                  <a:pt x="4261538" y="5262979"/>
                </a:cubicBezTo>
                <a:cubicBezTo>
                  <a:pt x="4093305" y="5328606"/>
                  <a:pt x="3947116" y="5251335"/>
                  <a:pt x="3643615" y="5262979"/>
                </a:cubicBezTo>
                <a:cubicBezTo>
                  <a:pt x="3340114" y="5274623"/>
                  <a:pt x="3168013" y="5213226"/>
                  <a:pt x="3025692" y="5262979"/>
                </a:cubicBezTo>
                <a:cubicBezTo>
                  <a:pt x="2883371" y="5312732"/>
                  <a:pt x="2674794" y="5226165"/>
                  <a:pt x="2450384" y="5262979"/>
                </a:cubicBezTo>
                <a:cubicBezTo>
                  <a:pt x="2225974" y="5299793"/>
                  <a:pt x="2139701" y="5250448"/>
                  <a:pt x="1960307" y="5262979"/>
                </a:cubicBezTo>
                <a:cubicBezTo>
                  <a:pt x="1780913" y="5275510"/>
                  <a:pt x="1640731" y="5220102"/>
                  <a:pt x="1342384" y="5262979"/>
                </a:cubicBezTo>
                <a:cubicBezTo>
                  <a:pt x="1044037" y="5305856"/>
                  <a:pt x="916556" y="5262380"/>
                  <a:pt x="767077" y="5262979"/>
                </a:cubicBezTo>
                <a:cubicBezTo>
                  <a:pt x="617598" y="5263578"/>
                  <a:pt x="337230" y="5248687"/>
                  <a:pt x="0" y="5262979"/>
                </a:cubicBezTo>
                <a:cubicBezTo>
                  <a:pt x="-46993" y="5082260"/>
                  <a:pt x="6030" y="4972957"/>
                  <a:pt x="0" y="4836093"/>
                </a:cubicBezTo>
                <a:cubicBezTo>
                  <a:pt x="-6030" y="4699229"/>
                  <a:pt x="65194" y="4394602"/>
                  <a:pt x="0" y="4251317"/>
                </a:cubicBezTo>
                <a:cubicBezTo>
                  <a:pt x="-65194" y="4108032"/>
                  <a:pt x="33258" y="3902646"/>
                  <a:pt x="0" y="3561282"/>
                </a:cubicBezTo>
                <a:cubicBezTo>
                  <a:pt x="-33258" y="3219919"/>
                  <a:pt x="40863" y="3222000"/>
                  <a:pt x="0" y="3134396"/>
                </a:cubicBezTo>
                <a:cubicBezTo>
                  <a:pt x="-40863" y="3046792"/>
                  <a:pt x="14593" y="2770565"/>
                  <a:pt x="0" y="2654881"/>
                </a:cubicBezTo>
                <a:cubicBezTo>
                  <a:pt x="-14593" y="2539197"/>
                  <a:pt x="13356" y="2248939"/>
                  <a:pt x="0" y="2122735"/>
                </a:cubicBezTo>
                <a:cubicBezTo>
                  <a:pt x="-13356" y="1996531"/>
                  <a:pt x="33944" y="1736760"/>
                  <a:pt x="0" y="1590589"/>
                </a:cubicBezTo>
                <a:cubicBezTo>
                  <a:pt x="-33944" y="1444418"/>
                  <a:pt x="24701" y="1335001"/>
                  <a:pt x="0" y="1163703"/>
                </a:cubicBezTo>
                <a:cubicBezTo>
                  <a:pt x="-24701" y="992405"/>
                  <a:pt x="5781" y="381159"/>
                  <a:pt x="0" y="0"/>
                </a:cubicBezTo>
                <a:close/>
              </a:path>
            </a:pathLst>
          </a:custGeom>
          <a:noFill/>
          <a:ln w="38100">
            <a:solidFill>
              <a:schemeClr val="bg1"/>
            </a:solidFill>
            <a:extLst>
              <a:ext uri="{C807C97D-BFC1-408E-A445-0C87EB9F89A2}">
                <ask:lineSketchStyleProps xmlns:ask="http://schemas.microsoft.com/office/drawing/2018/sketchyshapes" sd="417062090">
                  <a:prstGeom prst="rect">
                    <a:avLst/>
                  </a:prstGeom>
                  <ask:type>
                    <ask:lineSketchScribble/>
                  </ask:type>
                </ask:lineSketchStyleProps>
              </a:ext>
            </a:extLst>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400" dirty="0">
                <a:latin typeface="Calibri" panose="020F0502020204030204" pitchFamily="34" charset="0"/>
              </a:rPr>
              <a:t>Fax the following documents to your local BSBP office:</a:t>
            </a:r>
          </a:p>
          <a:p>
            <a:pPr marL="914400" lvl="1" indent="-457200">
              <a:buFont typeface="Arial" panose="020B0604020202020204" pitchFamily="34" charset="0"/>
              <a:buChar char="•"/>
              <a:defRPr/>
            </a:pPr>
            <a:r>
              <a:rPr lang="en-US" sz="2400" dirty="0">
                <a:latin typeface="Calibri" panose="020F0502020204030204" pitchFamily="34" charset="0"/>
              </a:rPr>
              <a:t>The completed </a:t>
            </a:r>
            <a:r>
              <a:rPr lang="en-US" sz="2400" dirty="0">
                <a:hlinkClick r:id="rId6"/>
              </a:rPr>
              <a:t>Application for BSBP Potentially Eligible Services (michigan.gov)</a:t>
            </a:r>
            <a:r>
              <a:rPr lang="en-US" sz="2400" dirty="0"/>
              <a:t> </a:t>
            </a:r>
          </a:p>
          <a:p>
            <a:pPr marL="914400" lvl="1" indent="-457200">
              <a:buFont typeface="Arial" panose="020B0604020202020204" pitchFamily="34" charset="0"/>
              <a:buChar char="•"/>
              <a:defRPr/>
            </a:pPr>
            <a:r>
              <a:rPr lang="en-US" sz="2400" dirty="0"/>
              <a:t>Latest IEP</a:t>
            </a:r>
          </a:p>
          <a:p>
            <a:pPr marL="914400" lvl="1" indent="-457200">
              <a:buFont typeface="Arial" panose="020B0604020202020204" pitchFamily="34" charset="0"/>
              <a:buChar char="•"/>
              <a:defRPr/>
            </a:pPr>
            <a:r>
              <a:rPr lang="en-US" sz="2400" dirty="0"/>
              <a:t>Latest eye report, if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Visit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LEO - BSBP Local Offices (michigan.gov)</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identify your local BSBP office</a:t>
            </a:r>
          </a:p>
          <a:p>
            <a:pPr lvl="1">
              <a:defRPr/>
            </a:pPr>
            <a:endParaRPr lang="en-US" sz="2400" dirty="0"/>
          </a:p>
        </p:txBody>
      </p:sp>
    </p:spTree>
    <p:extLst>
      <p:ext uri="{BB962C8B-B14F-4D97-AF65-F5344CB8AC3E}">
        <p14:creationId xmlns:p14="http://schemas.microsoft.com/office/powerpoint/2010/main" val="214180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A71B60-0CD0-F65F-0A36-B438EA26B975}"/>
              </a:ext>
            </a:extLst>
          </p:cNvPr>
          <p:cNvSpPr txBox="1"/>
          <p:nvPr/>
        </p:nvSpPr>
        <p:spPr>
          <a:xfrm>
            <a:off x="513218" y="440615"/>
            <a:ext cx="4718756"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800" i="1" dirty="0">
                <a:solidFill>
                  <a:schemeClr val="tx1">
                    <a:lumMod val="75000"/>
                    <a:lumOff val="25000"/>
                  </a:schemeClr>
                </a:solidFill>
                <a:latin typeface="Calibri" panose="020F0502020204030204"/>
                <a:ea typeface="Calibri"/>
                <a:cs typeface="Calibri"/>
              </a:rPr>
              <a:t>QUESTIONS?</a:t>
            </a:r>
            <a:endParaRPr lang="en-US" sz="4800" i="1" u="none" strike="noStrike" kern="1200" cap="none" spc="0" normalizeH="0" baseline="0" noProof="0" dirty="0">
              <a:ln>
                <a:noFill/>
              </a:ln>
              <a:solidFill>
                <a:schemeClr val="tx1">
                  <a:lumMod val="75000"/>
                  <a:lumOff val="25000"/>
                </a:schemeClr>
              </a:solidFill>
              <a:effectLst/>
              <a:uLnTx/>
              <a:uFillTx/>
              <a:latin typeface="Calibri" panose="020F0502020204030204"/>
              <a:ea typeface="Calibri" panose="020F0502020204030204"/>
              <a:cs typeface="Calibri" panose="020F0502020204030204"/>
            </a:endParaRPr>
          </a:p>
        </p:txBody>
      </p:sp>
      <p:sp>
        <p:nvSpPr>
          <p:cNvPr id="2" name="TextBox 1">
            <a:extLst>
              <a:ext uri="{FF2B5EF4-FFF2-40B4-BE49-F238E27FC236}">
                <a16:creationId xmlns:a16="http://schemas.microsoft.com/office/drawing/2014/main" id="{7865CAD2-2CA8-06A2-4215-572D6723D34D}"/>
              </a:ext>
            </a:extLst>
          </p:cNvPr>
          <p:cNvSpPr txBox="1"/>
          <p:nvPr/>
        </p:nvSpPr>
        <p:spPr>
          <a:xfrm>
            <a:off x="865481" y="1382888"/>
            <a:ext cx="10329333"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Shannon McVoy – </a:t>
            </a:r>
            <a:r>
              <a:rPr lang="en-US" sz="3200" dirty="0">
                <a:ea typeface="Calibri"/>
                <a:cs typeface="Calibri"/>
                <a:hlinkClick r:id="rId3"/>
              </a:rPr>
              <a:t>mcvoys@michigan.gov</a:t>
            </a:r>
            <a:endParaRPr lang="en-US"/>
          </a:p>
          <a:p>
            <a:endParaRPr lang="en-US" sz="3200" dirty="0">
              <a:ea typeface="Calibri"/>
              <a:cs typeface="Calibri"/>
            </a:endParaRPr>
          </a:p>
          <a:p>
            <a:r>
              <a:rPr lang="en-US" sz="3200" dirty="0">
                <a:ea typeface="Calibri"/>
                <a:cs typeface="Calibri"/>
              </a:rPr>
              <a:t>Rebecca Flatt – </a:t>
            </a:r>
            <a:r>
              <a:rPr lang="en-US" sz="3200" dirty="0">
                <a:ea typeface="Calibri"/>
                <a:cs typeface="Calibri"/>
                <a:hlinkClick r:id="rId4"/>
              </a:rPr>
              <a:t>flattr1@michigan.gov</a:t>
            </a:r>
            <a:endParaRPr lang="en-US">
              <a:ea typeface="Calibri"/>
              <a:cs typeface="Calibri"/>
            </a:endParaRPr>
          </a:p>
          <a:p>
            <a:endParaRPr lang="en-US" sz="3200" dirty="0">
              <a:ea typeface="Calibri"/>
              <a:cs typeface="Calibri"/>
            </a:endParaRPr>
          </a:p>
          <a:p>
            <a:r>
              <a:rPr lang="en-US" sz="3200" dirty="0">
                <a:ea typeface="Calibri"/>
                <a:cs typeface="Calibri"/>
              </a:rPr>
              <a:t>Samantha Duke- </a:t>
            </a:r>
            <a:r>
              <a:rPr lang="en-US" sz="3200" dirty="0">
                <a:ea typeface="Calibri"/>
                <a:cs typeface="Calibri"/>
                <a:hlinkClick r:id="rId5"/>
              </a:rPr>
              <a:t>dukes3@michigan.gov</a:t>
            </a:r>
            <a:endParaRPr lang="en-US">
              <a:ea typeface="Calibri"/>
              <a:cs typeface="Calibri"/>
            </a:endParaRPr>
          </a:p>
          <a:p>
            <a:endParaRPr lang="en-US" sz="3200" dirty="0">
              <a:ea typeface="Calibri"/>
              <a:cs typeface="Calibri"/>
            </a:endParaRPr>
          </a:p>
          <a:p>
            <a:r>
              <a:rPr lang="en-US" sz="3200" dirty="0">
                <a:ea typeface="Calibri"/>
                <a:cs typeface="Calibri"/>
              </a:rPr>
              <a:t>Jereme Vanden Heuvel – </a:t>
            </a:r>
            <a:r>
              <a:rPr lang="en-US" sz="3200" dirty="0">
                <a:ea typeface="Calibri"/>
                <a:cs typeface="Calibri"/>
                <a:hlinkClick r:id="rId6"/>
              </a:rPr>
              <a:t>vandenheuvelj4@michigan.gov</a:t>
            </a:r>
            <a:r>
              <a:rPr lang="en-US" sz="3200" dirty="0">
                <a:ea typeface="Calibri"/>
                <a:cs typeface="Calibri"/>
              </a:rPr>
              <a:t> </a:t>
            </a:r>
            <a:endParaRPr lang="en-US">
              <a:ea typeface="Calibri"/>
              <a:cs typeface="Calibri"/>
            </a:endParaRPr>
          </a:p>
          <a:p>
            <a:pPr algn="l"/>
            <a:endParaRPr lang="en-US" dirty="0">
              <a:ea typeface="Calibri"/>
              <a:cs typeface="Calibri"/>
            </a:endParaRPr>
          </a:p>
        </p:txBody>
      </p:sp>
    </p:spTree>
    <p:extLst>
      <p:ext uri="{BB962C8B-B14F-4D97-AF65-F5344CB8AC3E}">
        <p14:creationId xmlns:p14="http://schemas.microsoft.com/office/powerpoint/2010/main" val="68353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86B79-A606-4F2A-B2BF-816E6C6C0C17}"/>
              </a:ext>
            </a:extLst>
          </p:cNvPr>
          <p:cNvSpPr/>
          <p:nvPr/>
        </p:nvSpPr>
        <p:spPr>
          <a:xfrm>
            <a:off x="226528" y="-65625"/>
            <a:ext cx="11491914" cy="2308324"/>
          </a:xfrm>
          <a:prstGeom prst="rect">
            <a:avLst/>
          </a:prstGeom>
          <a:noFill/>
        </p:spPr>
        <p:txBody>
          <a:bodyPr wrap="square" lIns="91440" tIns="45720" rIns="91440" bIns="45720" anchor="t">
            <a:spAutoFit/>
          </a:bodyPr>
          <a:lstStyle/>
          <a:p>
            <a:pPr algn="ctr"/>
            <a:endParaRPr lang="en-US" sz="3600" dirty="0"/>
          </a:p>
          <a:p>
            <a:pPr algn="ctr"/>
            <a:r>
              <a:rPr lang="en-US" sz="3600" b="0" i="1" u="none" strike="noStrike" dirty="0">
                <a:solidFill>
                  <a:srgbClr val="000000"/>
                </a:solidFill>
                <a:effectLst/>
                <a:latin typeface="Calibri"/>
                <a:ea typeface="Calibri"/>
                <a:cs typeface="Calibri"/>
              </a:rPr>
              <a:t>Visit </a:t>
            </a:r>
            <a:r>
              <a:rPr lang="en-US" sz="3600" b="0" i="1" u="sng" strike="noStrike" dirty="0">
                <a:solidFill>
                  <a:srgbClr val="0563C1"/>
                </a:solidFill>
                <a:effectLst/>
                <a:latin typeface="Calibri"/>
                <a:ea typeface="Calibri"/>
                <a:cs typeface="Calibri"/>
                <a:hlinkClick r:id="rId2"/>
              </a:rPr>
              <a:t>LEO - BSBP Local Offices (michigan.gov)</a:t>
            </a:r>
            <a:r>
              <a:rPr lang="en-US" sz="3600" b="0" i="1" u="none" strike="noStrike" dirty="0">
                <a:solidFill>
                  <a:srgbClr val="000000"/>
                </a:solidFill>
                <a:effectLst/>
                <a:latin typeface="Calibri"/>
                <a:ea typeface="Calibri"/>
                <a:cs typeface="Calibri"/>
              </a:rPr>
              <a:t> to identify your local BSBP office and speak to a local Rehabilitation Professional</a:t>
            </a:r>
            <a:endParaRPr lang="en-US" sz="3600" i="1" dirty="0">
              <a:latin typeface="Calibri"/>
              <a:ea typeface="Calibri"/>
              <a:cs typeface="Calibri"/>
            </a:endParaRPr>
          </a:p>
        </p:txBody>
      </p:sp>
      <p:sp>
        <p:nvSpPr>
          <p:cNvPr id="2" name="TextBox 1">
            <a:extLst>
              <a:ext uri="{FF2B5EF4-FFF2-40B4-BE49-F238E27FC236}">
                <a16:creationId xmlns:a16="http://schemas.microsoft.com/office/drawing/2014/main" id="{4A48ED99-6B89-7E34-C375-DA14CE8CCB6E}"/>
              </a:ext>
            </a:extLst>
          </p:cNvPr>
          <p:cNvSpPr txBox="1"/>
          <p:nvPr/>
        </p:nvSpPr>
        <p:spPr>
          <a:xfrm>
            <a:off x="981944" y="5219099"/>
            <a:ext cx="10139082" cy="553998"/>
          </a:xfrm>
          <a:prstGeom prst="rect">
            <a:avLst/>
          </a:prstGeom>
          <a:noFill/>
        </p:spPr>
        <p:txBody>
          <a:bodyPr wrap="square" rtlCol="0">
            <a:spAutoFit/>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rPr>
              <a:t>The programs described in this PowerPoint are funded as follows: Vocational Rehabilitation (VR) funded 78.7% through a grant from the U.S. Department of Education (USDOE) and 21.3% through State funding; Independent Living Older Blind (ILOB) funded 90% through a grant from the USDOE and 10% through State funding; Pre-Employment Transition Services (Pre-ETS) funded 100 percent through the USDOE VR grant. For the federal fiscal year 2023, federal grant funds were as follows: VR $19,146,385; Pre-ETS reserve included in VR $2,871,958; ILOB $994,565.</a:t>
            </a:r>
          </a:p>
        </p:txBody>
      </p:sp>
      <p:sp>
        <p:nvSpPr>
          <p:cNvPr id="4" name="TextBox 3">
            <a:extLst>
              <a:ext uri="{FF2B5EF4-FFF2-40B4-BE49-F238E27FC236}">
                <a16:creationId xmlns:a16="http://schemas.microsoft.com/office/drawing/2014/main" id="{22E1AD1B-A02B-5195-4EB2-18ADCB39E1C9}"/>
              </a:ext>
            </a:extLst>
          </p:cNvPr>
          <p:cNvSpPr txBox="1"/>
          <p:nvPr/>
        </p:nvSpPr>
        <p:spPr>
          <a:xfrm>
            <a:off x="1093478" y="1863346"/>
            <a:ext cx="1027550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a:p>
            <a:pPr algn="ctr"/>
            <a:r>
              <a:rPr lang="en-US" sz="2000">
                <a:solidFill>
                  <a:srgbClr val="44546A"/>
                </a:solidFill>
                <a:latin typeface="Arial"/>
                <a:cs typeface="Arial"/>
              </a:rPr>
              <a:t>Michigan Department of</a:t>
            </a:r>
            <a:br>
              <a:rPr lang="en-US" sz="2000">
                <a:solidFill>
                  <a:srgbClr val="44546A"/>
                </a:solidFill>
                <a:latin typeface="Arial"/>
                <a:cs typeface="Arial"/>
              </a:rPr>
            </a:br>
            <a:r>
              <a:rPr lang="en-US" sz="2000">
                <a:solidFill>
                  <a:srgbClr val="44546A"/>
                </a:solidFill>
                <a:latin typeface="Arial"/>
                <a:cs typeface="Arial"/>
              </a:rPr>
              <a:t>Labor and Economic Opportunity –</a:t>
            </a:r>
            <a:br>
              <a:rPr lang="en-US" sz="2000">
                <a:solidFill>
                  <a:srgbClr val="44546A"/>
                </a:solidFill>
                <a:latin typeface="Arial"/>
                <a:cs typeface="Arial"/>
              </a:rPr>
            </a:br>
            <a:r>
              <a:rPr lang="en-US" sz="2000">
                <a:solidFill>
                  <a:srgbClr val="44546A"/>
                </a:solidFill>
                <a:latin typeface="Arial"/>
                <a:cs typeface="Arial"/>
              </a:rPr>
              <a:t>Bureau of Services for Blind Persons</a:t>
            </a:r>
          </a:p>
          <a:p>
            <a:pPr algn="ctr"/>
            <a:endParaRPr lang="en-US"/>
          </a:p>
          <a:p>
            <a:pPr algn="ctr"/>
            <a:r>
              <a:rPr lang="fr-FR" sz="2800" b="1">
                <a:solidFill>
                  <a:srgbClr val="484F58"/>
                </a:solidFill>
                <a:latin typeface="Arial"/>
                <a:cs typeface="Arial"/>
              </a:rPr>
              <a:t>Michigan.gov/BSBP</a:t>
            </a:r>
          </a:p>
        </p:txBody>
      </p:sp>
      <p:sp>
        <p:nvSpPr>
          <p:cNvPr id="5" name="TextBox 4">
            <a:extLst>
              <a:ext uri="{FF2B5EF4-FFF2-40B4-BE49-F238E27FC236}">
                <a16:creationId xmlns:a16="http://schemas.microsoft.com/office/drawing/2014/main" id="{41DA9CA5-083F-BC0E-1567-271F3BD8AC3D}"/>
              </a:ext>
            </a:extLst>
          </p:cNvPr>
          <p:cNvSpPr txBox="1"/>
          <p:nvPr/>
        </p:nvSpPr>
        <p:spPr>
          <a:xfrm>
            <a:off x="854242" y="5899541"/>
            <a:ext cx="109647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This presentation or document is intended for training use only and does not infer legal opinion. The Michigan Department of Labor and Economic Opportunity’s Office of Employment and Training (LEO-E&amp;T) is providing this information as a public service. This information and any related materials are presented to Communications to the Public January 29, 2024 COMMUNICATIONS TO THE PUBLIC | Bureau of Services for Blind Persons give the public access to information on LEO-E&amp;T or federal programs. While we try to keep the information timely and accurate, there may be a delay between the official publications of the materials and the modification of this content. Therefore, we make no express or implied guarantees. </a:t>
            </a:r>
            <a:endParaRPr lang="en-US" sz="1000">
              <a:ea typeface="Calibri"/>
              <a:cs typeface="Calibri"/>
            </a:endParaRPr>
          </a:p>
        </p:txBody>
      </p:sp>
    </p:spTree>
    <p:extLst>
      <p:ext uri="{BB962C8B-B14F-4D97-AF65-F5344CB8AC3E}">
        <p14:creationId xmlns:p14="http://schemas.microsoft.com/office/powerpoint/2010/main" val="312987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964DD-E3D0-494D-A101-6F3A91FBE2FC}"/>
              </a:ext>
            </a:extLst>
          </p:cNvPr>
          <p:cNvSpPr txBox="1"/>
          <p:nvPr/>
        </p:nvSpPr>
        <p:spPr>
          <a:xfrm>
            <a:off x="633985" y="294603"/>
            <a:ext cx="11426792" cy="646331"/>
          </a:xfrm>
          <a:prstGeom prst="rect">
            <a:avLst/>
          </a:prstGeom>
          <a:noFill/>
        </p:spPr>
        <p:txBody>
          <a:bodyPr wrap="square" lIns="91440" tIns="45720" rIns="91440" bIns="45720" rtlCol="0" anchor="t">
            <a:spAutoFit/>
          </a:bodyPr>
          <a:lstStyle/>
          <a:p>
            <a:pPr>
              <a:defRPr/>
            </a:pPr>
            <a:r>
              <a:rPr lang="en-US" sz="3600" i="1">
                <a:solidFill>
                  <a:srgbClr val="3C4C3D"/>
                </a:solidFill>
              </a:rPr>
              <a:t>Vocational Rehabilitation (VR): BSBP</a:t>
            </a:r>
            <a:endParaRPr kumimoji="0" lang="en-US" sz="3600" b="1" i="0" u="none" strike="noStrike" kern="1200" cap="none" spc="0" normalizeH="0" baseline="0" noProof="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9EF53-F12E-48E6-BA95-517ABB91CA16}"/>
              </a:ext>
            </a:extLst>
          </p:cNvPr>
          <p:cNvSpPr txBox="1"/>
          <p:nvPr/>
        </p:nvSpPr>
        <p:spPr>
          <a:xfrm>
            <a:off x="623557" y="1195803"/>
            <a:ext cx="10996749" cy="5078313"/>
          </a:xfrm>
          <a:prstGeom prst="rect">
            <a:avLst/>
          </a:prstGeom>
          <a:noFill/>
        </p:spPr>
        <p:txBody>
          <a:bodyPr wrap="square" lIns="91440" tIns="45720" rIns="91440" bIns="45720" rtlCol="0" anchor="t">
            <a:spAutoFit/>
          </a:bodyPr>
          <a:lstStyle/>
          <a:p>
            <a:r>
              <a:rPr lang="en-US" b="1" dirty="0"/>
              <a:t>History of VR:</a:t>
            </a:r>
            <a:endParaRPr lang="en-US" b="1">
              <a:ea typeface="Calibri"/>
              <a:cs typeface="Calibri"/>
            </a:endParaRPr>
          </a:p>
          <a:p>
            <a:pPr marL="285750" indent="-285750">
              <a:buFont typeface="Arial"/>
              <a:buChar char="•"/>
            </a:pPr>
            <a:r>
              <a:rPr lang="en-US" dirty="0">
                <a:ea typeface="Calibri"/>
                <a:cs typeface="Calibri"/>
              </a:rPr>
              <a:t>Soldiers Rehab Act 1918 – Established VR services for disabled veterans</a:t>
            </a:r>
          </a:p>
          <a:p>
            <a:pPr marL="285750" indent="-285750">
              <a:buFont typeface="Arial"/>
              <a:buChar char="•"/>
            </a:pPr>
            <a:r>
              <a:rPr lang="en-US" dirty="0">
                <a:ea typeface="Calibri"/>
                <a:cs typeface="Calibri"/>
              </a:rPr>
              <a:t>Smith-Fess Act 1920 – Expanded services to civilians with physically disabilities (established public VR)</a:t>
            </a:r>
          </a:p>
          <a:p>
            <a:pPr marL="285750" indent="-285750">
              <a:buFont typeface="Arial"/>
              <a:buChar char="•"/>
            </a:pPr>
            <a:r>
              <a:rPr lang="en-US" dirty="0">
                <a:ea typeface="Calibri"/>
                <a:cs typeface="Calibri"/>
              </a:rPr>
              <a:t>Barden-LaFollette Act 1943 – Expanded services to people with blindness, intellectual, &amp; mental impairments</a:t>
            </a:r>
          </a:p>
          <a:p>
            <a:pPr marL="285750" indent="-285750">
              <a:buFont typeface="Arial"/>
              <a:buChar char="•"/>
            </a:pPr>
            <a:r>
              <a:rPr lang="en-US" dirty="0">
                <a:ea typeface="Calibri"/>
                <a:cs typeface="Calibri"/>
              </a:rPr>
              <a:t>Rehab Act Amendment 1973 – Expanded funding &amp; prohibited discrimination in federal programs/employment</a:t>
            </a:r>
          </a:p>
          <a:p>
            <a:pPr marL="285750" indent="-285750">
              <a:buFont typeface="Arial"/>
              <a:buChar char="•"/>
            </a:pPr>
            <a:r>
              <a:rPr lang="en-US" dirty="0">
                <a:cs typeface="Calibri"/>
              </a:rPr>
              <a:t>Americans with Disabilities Act 1990 – Prohibited discrimination in private, local, state employment &amp; reasonable accommodations</a:t>
            </a:r>
          </a:p>
          <a:p>
            <a:pPr marL="285750" indent="-285750">
              <a:buFont typeface="Arial"/>
              <a:buChar char="•"/>
            </a:pPr>
            <a:r>
              <a:rPr lang="en-US" dirty="0">
                <a:cs typeface="Calibri"/>
              </a:rPr>
              <a:t>Workforce Innovation and Opportunities Act 2014 – Emphasis on services to youth (Pre-Employment Transition Services) &amp; collaboration with partners</a:t>
            </a:r>
          </a:p>
          <a:p>
            <a:endParaRPr lang="en-US" dirty="0">
              <a:cs typeface="Calibri"/>
            </a:endParaRPr>
          </a:p>
          <a:p>
            <a:r>
              <a:rPr lang="en-US" b="1" dirty="0"/>
              <a:t>Michigan is one of 22 states with two separate VR agencies</a:t>
            </a:r>
            <a:r>
              <a:rPr lang="en-US" dirty="0"/>
              <a:t>:</a:t>
            </a:r>
            <a:endParaRPr lang="en-US" dirty="0">
              <a:ea typeface="Calibri"/>
              <a:cs typeface="Calibri" panose="020F0502020204030204"/>
            </a:endParaRPr>
          </a:p>
          <a:p>
            <a:pPr marL="457200" indent="-457200">
              <a:buAutoNum type="arabicPeriod"/>
            </a:pPr>
            <a:r>
              <a:rPr lang="en-US" dirty="0">
                <a:cs typeface="Calibri" panose="020F0502020204030204"/>
              </a:rPr>
              <a:t>Blind/Visually Impaired agency: Bureau of Services for Blind Persons (BSBP)</a:t>
            </a:r>
            <a:endParaRPr lang="en-US" dirty="0">
              <a:ea typeface="Calibri"/>
              <a:cs typeface="Calibri" panose="020F0502020204030204"/>
            </a:endParaRPr>
          </a:p>
          <a:p>
            <a:pPr marL="457200" indent="-457200">
              <a:buAutoNum type="arabicPeriod"/>
            </a:pPr>
            <a:r>
              <a:rPr lang="en-US" dirty="0">
                <a:cs typeface="Calibri" panose="020F0502020204030204"/>
              </a:rPr>
              <a:t>General Agency: Michigan Rehabilitation Services</a:t>
            </a:r>
            <a:endParaRPr lang="en-US" dirty="0">
              <a:ea typeface="Calibri"/>
              <a:cs typeface="Calibri" panose="020F0502020204030204"/>
            </a:endParaRPr>
          </a:p>
          <a:p>
            <a:r>
              <a:rPr lang="en-US" b="1" dirty="0">
                <a:cs typeface="Calibri" panose="020F0502020204030204"/>
              </a:rPr>
              <a:t>Benefit of Separate vs. Combined Agencies</a:t>
            </a:r>
            <a:r>
              <a:rPr lang="en-US" dirty="0">
                <a:cs typeface="Calibri" panose="020F0502020204030204"/>
              </a:rPr>
              <a:t>: </a:t>
            </a:r>
            <a:endParaRPr lang="en-US" dirty="0">
              <a:ea typeface="Calibri"/>
              <a:cs typeface="Calibri" panose="020F0502020204030204"/>
            </a:endParaRPr>
          </a:p>
          <a:p>
            <a:pPr marL="342900" indent="-342900">
              <a:buFont typeface="Arial"/>
              <a:buChar char="•"/>
            </a:pPr>
            <a:r>
              <a:rPr lang="en-US" dirty="0">
                <a:cs typeface="Calibri" panose="020F0502020204030204"/>
              </a:rPr>
              <a:t>More likely to achieve competitive integrated employment</a:t>
            </a:r>
            <a:endParaRPr lang="en-US" dirty="0">
              <a:ea typeface="Calibri"/>
              <a:cs typeface="Calibri" panose="020F0502020204030204"/>
            </a:endParaRPr>
          </a:p>
          <a:p>
            <a:pPr marL="342900" indent="-342900">
              <a:buFont typeface="Arial"/>
              <a:buChar char="•"/>
            </a:pPr>
            <a:r>
              <a:rPr lang="en-US" dirty="0">
                <a:cs typeface="Calibri" panose="020F0502020204030204"/>
              </a:rPr>
              <a:t>More likely to report wage/earnings as primary source of support at closure (rather than public assistance) </a:t>
            </a:r>
            <a:endParaRPr lang="en-US" dirty="0">
              <a:ea typeface="Calibri"/>
              <a:cs typeface="Calibri" panose="020F0502020204030204"/>
            </a:endParaRPr>
          </a:p>
          <a:p>
            <a:pPr marL="342900" indent="-342900">
              <a:buFont typeface="Arial"/>
              <a:buChar char="•"/>
            </a:pPr>
            <a:r>
              <a:rPr lang="en-US" dirty="0">
                <a:cs typeface="Calibri" panose="020F0502020204030204"/>
              </a:rPr>
              <a:t>More likely to serve economically &amp;</a:t>
            </a:r>
            <a:r>
              <a:rPr lang="en-US">
                <a:cs typeface="Calibri" panose="020F0502020204030204"/>
              </a:rPr>
              <a:t> </a:t>
            </a:r>
            <a:r>
              <a:rPr lang="en-US" dirty="0">
                <a:cs typeface="Calibri" panose="020F0502020204030204"/>
              </a:rPr>
              <a:t>socially disadvantaged customer, at higher risk of poor employment outcomes</a:t>
            </a:r>
            <a:endParaRPr lang="en-US" dirty="0">
              <a:ea typeface="Calibri"/>
              <a:cs typeface="Calibri" panose="020F0502020204030204"/>
            </a:endParaRPr>
          </a:p>
        </p:txBody>
      </p:sp>
    </p:spTree>
    <p:extLst>
      <p:ext uri="{BB962C8B-B14F-4D97-AF65-F5344CB8AC3E}">
        <p14:creationId xmlns:p14="http://schemas.microsoft.com/office/powerpoint/2010/main" val="377567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964DD-E3D0-494D-A101-6F3A91FBE2FC}"/>
              </a:ext>
            </a:extLst>
          </p:cNvPr>
          <p:cNvSpPr txBox="1"/>
          <p:nvPr/>
        </p:nvSpPr>
        <p:spPr>
          <a:xfrm>
            <a:off x="633985" y="294603"/>
            <a:ext cx="114267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rPr>
              <a:t>Pre-Employment Transition Services (Pre-ETS)</a:t>
            </a: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9EF53-F12E-48E6-BA95-517ABB91CA16}"/>
              </a:ext>
            </a:extLst>
          </p:cNvPr>
          <p:cNvSpPr txBox="1"/>
          <p:nvPr/>
        </p:nvSpPr>
        <p:spPr>
          <a:xfrm>
            <a:off x="914400" y="1611984"/>
            <a:ext cx="10209229" cy="3570208"/>
          </a:xfrm>
          <a:prstGeom prst="rect">
            <a:avLst/>
          </a:prstGeom>
          <a:noFill/>
        </p:spPr>
        <p:txBody>
          <a:bodyPr wrap="square" rtlCol="0">
            <a:spAutoFit/>
          </a:bodyPr>
          <a:lstStyle/>
          <a:p>
            <a:r>
              <a:rPr lang="en-US" sz="2400" dirty="0"/>
              <a:t>S</a:t>
            </a:r>
            <a:r>
              <a:rPr lang="en-US" sz="2400" dirty="0">
                <a:solidFill>
                  <a:schemeClr val="tx1"/>
                </a:solidFill>
              </a:rPr>
              <a:t>ervices designed to provide early job exploration and training to students aged 14-26 with a visual impairment in the following areas:</a:t>
            </a:r>
          </a:p>
          <a:p>
            <a:pPr marL="914400" lvl="1" indent="-457200">
              <a:buAutoNum type="arabicPeriod"/>
            </a:pPr>
            <a:r>
              <a:rPr lang="en-US" sz="2200" dirty="0">
                <a:solidFill>
                  <a:schemeClr val="tx1"/>
                </a:solidFill>
              </a:rPr>
              <a:t>Job Exploration Counseling</a:t>
            </a:r>
          </a:p>
          <a:p>
            <a:pPr marL="914400" lvl="1" indent="-457200">
              <a:buAutoNum type="arabicPeriod"/>
            </a:pPr>
            <a:r>
              <a:rPr lang="en-US" sz="2200" dirty="0">
                <a:solidFill>
                  <a:schemeClr val="tx1"/>
                </a:solidFill>
              </a:rPr>
              <a:t>Work-Based Learning Experiences</a:t>
            </a:r>
          </a:p>
          <a:p>
            <a:pPr marL="914400" lvl="1" indent="-457200">
              <a:buAutoNum type="arabicPeriod"/>
            </a:pPr>
            <a:r>
              <a:rPr lang="en-US" sz="2200" dirty="0">
                <a:solidFill>
                  <a:schemeClr val="tx1"/>
                </a:solidFill>
              </a:rPr>
              <a:t>Counseling on Opportunities for Enrollment in Post-Secondary Education</a:t>
            </a:r>
          </a:p>
          <a:p>
            <a:pPr marL="914400" lvl="1" indent="-457200">
              <a:buAutoNum type="arabicPeriod"/>
            </a:pPr>
            <a:r>
              <a:rPr lang="en-US" sz="2200" dirty="0">
                <a:solidFill>
                  <a:schemeClr val="tx1"/>
                </a:solidFill>
              </a:rPr>
              <a:t>Workplace Readiness Training</a:t>
            </a:r>
          </a:p>
          <a:p>
            <a:pPr marL="914400" lvl="1" indent="-457200">
              <a:buAutoNum type="arabicPeriod"/>
            </a:pPr>
            <a:r>
              <a:rPr lang="en-US" sz="2200" dirty="0">
                <a:solidFill>
                  <a:schemeClr val="tx1"/>
                </a:solidFill>
              </a:rPr>
              <a:t>Instruction in Self-Advocacy</a:t>
            </a:r>
          </a:p>
          <a:p>
            <a:pPr lvl="1"/>
            <a:endParaRPr lang="en-US" sz="2200" dirty="0"/>
          </a:p>
          <a:p>
            <a:pPr lvl="1"/>
            <a:r>
              <a:rPr lang="en-US" sz="2200" dirty="0"/>
              <a:t>Pre-ETS may be provided to students individually or in groups</a:t>
            </a:r>
            <a:endParaRPr lang="en-US" sz="2200" dirty="0">
              <a:solidFill>
                <a:schemeClr val="tx1"/>
              </a:solidFill>
            </a:endParaRPr>
          </a:p>
          <a:p>
            <a:pPr algn="ctr"/>
            <a:endParaRPr lang="en-US" sz="2400" dirty="0"/>
          </a:p>
        </p:txBody>
      </p:sp>
    </p:spTree>
    <p:extLst>
      <p:ext uri="{BB962C8B-B14F-4D97-AF65-F5344CB8AC3E}">
        <p14:creationId xmlns:p14="http://schemas.microsoft.com/office/powerpoint/2010/main" val="283875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D113230-1AF2-4901-9C5F-21439F46DF16}"/>
              </a:ext>
            </a:extLst>
          </p:cNvPr>
          <p:cNvSpPr txBox="1"/>
          <p:nvPr/>
        </p:nvSpPr>
        <p:spPr>
          <a:xfrm>
            <a:off x="320528" y="1190951"/>
            <a:ext cx="5706366" cy="4853957"/>
          </a:xfrm>
          <a:prstGeom prst="rect">
            <a:avLst/>
          </a:prstGeom>
          <a:noFill/>
        </p:spPr>
        <p:txBody>
          <a:bodyPr wrap="square" rtlCol="0">
            <a:spAutoFit/>
          </a:bodyPr>
          <a:lstStyle/>
          <a:p>
            <a:pPr marL="0" marR="0">
              <a:lnSpc>
                <a:spcPct val="107000"/>
              </a:lnSpc>
              <a:spcBef>
                <a:spcPts val="0"/>
              </a:spcBef>
              <a:spcAft>
                <a:spcPts val="0"/>
              </a:spcAft>
            </a:pPr>
            <a:r>
              <a:rPr lang="en-US" sz="2000" dirty="0">
                <a:effectLst/>
              </a:rPr>
              <a:t>Potentially Eligible Pre-ETS:</a:t>
            </a:r>
          </a:p>
          <a:p>
            <a:pPr marL="342900" marR="0" indent="-342900">
              <a:lnSpc>
                <a:spcPct val="107000"/>
              </a:lnSpc>
              <a:spcBef>
                <a:spcPts val="0"/>
              </a:spcBef>
              <a:spcAft>
                <a:spcPts val="0"/>
              </a:spcAft>
              <a:buFont typeface="Arial" panose="020B0604020202020204" pitchFamily="34" charset="0"/>
              <a:buChar char="•"/>
            </a:pPr>
            <a:r>
              <a:rPr lang="en-US" dirty="0">
                <a:effectLst/>
              </a:rPr>
              <a:t>General &amp; exploratory in nature</a:t>
            </a:r>
          </a:p>
          <a:p>
            <a:pPr marR="0">
              <a:lnSpc>
                <a:spcPct val="107000"/>
              </a:lnSpc>
              <a:spcBef>
                <a:spcPts val="0"/>
              </a:spcBef>
              <a:spcAft>
                <a:spcPts val="0"/>
              </a:spcAft>
            </a:pPr>
            <a:endParaRPr lang="en-US" dirty="0">
              <a:effectLst/>
            </a:endParaRPr>
          </a:p>
          <a:p>
            <a:pPr marL="0" marR="0">
              <a:lnSpc>
                <a:spcPct val="107000"/>
              </a:lnSpc>
              <a:spcBef>
                <a:spcPts val="0"/>
              </a:spcBef>
              <a:spcAft>
                <a:spcPts val="0"/>
              </a:spcAft>
            </a:pPr>
            <a:r>
              <a:rPr lang="en-US" dirty="0">
                <a:effectLst/>
              </a:rPr>
              <a:t>Who qualifies?</a:t>
            </a:r>
          </a:p>
          <a:p>
            <a:pPr marL="342900" marR="0" lvl="0" indent="-342900">
              <a:lnSpc>
                <a:spcPct val="107000"/>
              </a:lnSpc>
              <a:spcBef>
                <a:spcPts val="0"/>
              </a:spcBef>
              <a:spcAft>
                <a:spcPts val="0"/>
              </a:spcAft>
              <a:buFont typeface="Symbol" panose="05050102010706020507" pitchFamily="18" charset="2"/>
              <a:buChar char=""/>
            </a:pPr>
            <a:r>
              <a:rPr lang="en-US" dirty="0">
                <a:effectLst/>
              </a:rPr>
              <a:t>14-26 years of age</a:t>
            </a:r>
          </a:p>
          <a:p>
            <a:pPr marL="342900" marR="0" lvl="0" indent="-342900">
              <a:lnSpc>
                <a:spcPct val="107000"/>
              </a:lnSpc>
              <a:spcBef>
                <a:spcPts val="0"/>
              </a:spcBef>
              <a:spcAft>
                <a:spcPts val="0"/>
              </a:spcAft>
              <a:buFont typeface="Symbol" panose="05050102010706020507" pitchFamily="18" charset="2"/>
              <a:buChar char=""/>
            </a:pPr>
            <a:r>
              <a:rPr lang="en-US">
                <a:effectLst/>
              </a:rPr>
              <a:t>Student with a Visual Disability </a:t>
            </a:r>
            <a:endParaRPr lang="en-US" dirty="0">
              <a:effectLst/>
            </a:endParaRPr>
          </a:p>
          <a:p>
            <a:pPr marL="342900" marR="0" lvl="0" indent="-342900">
              <a:lnSpc>
                <a:spcPct val="107000"/>
              </a:lnSpc>
              <a:spcBef>
                <a:spcPts val="0"/>
              </a:spcBef>
              <a:spcAft>
                <a:spcPts val="0"/>
              </a:spcAft>
              <a:buFont typeface="Symbol" panose="05050102010706020507" pitchFamily="18" charset="2"/>
              <a:buChar char=""/>
            </a:pPr>
            <a:r>
              <a:rPr lang="en-US" dirty="0">
                <a:effectLst/>
              </a:rPr>
              <a:t>Currently enrolled in a recognized </a:t>
            </a:r>
            <a:r>
              <a:rPr lang="en-US">
                <a:effectLst/>
              </a:rPr>
              <a:t>secondary, post-secondary, or other recognized educational</a:t>
            </a:r>
            <a:r>
              <a:rPr lang="en-US" dirty="0">
                <a:effectLst/>
              </a:rPr>
              <a:t> program</a:t>
            </a:r>
          </a:p>
          <a:p>
            <a:pPr marL="0" marR="0">
              <a:lnSpc>
                <a:spcPct val="107000"/>
              </a:lnSpc>
              <a:spcBef>
                <a:spcPts val="0"/>
              </a:spcBef>
              <a:spcAft>
                <a:spcPts val="0"/>
              </a:spcAft>
            </a:pPr>
            <a:r>
              <a:rPr lang="en-US" dirty="0">
                <a:effectLst/>
              </a:rPr>
              <a:t> </a:t>
            </a:r>
          </a:p>
          <a:p>
            <a:pPr marL="0" marR="0">
              <a:lnSpc>
                <a:spcPct val="107000"/>
              </a:lnSpc>
              <a:spcBef>
                <a:spcPts val="0"/>
              </a:spcBef>
              <a:spcAft>
                <a:spcPts val="0"/>
              </a:spcAft>
            </a:pPr>
            <a:r>
              <a:rPr lang="en-US" dirty="0"/>
              <a:t>Five</a:t>
            </a:r>
            <a:r>
              <a:rPr lang="en-US" dirty="0">
                <a:effectLst/>
              </a:rPr>
              <a:t> categories of services available:</a:t>
            </a:r>
          </a:p>
          <a:p>
            <a:pPr marL="285750" marR="0" lvl="0" indent="-285750">
              <a:lnSpc>
                <a:spcPct val="107000"/>
              </a:lnSpc>
              <a:spcBef>
                <a:spcPts val="0"/>
              </a:spcBef>
              <a:spcAft>
                <a:spcPts val="0"/>
              </a:spcAft>
              <a:buFont typeface="Arial" panose="020B0604020202020204" pitchFamily="34" charset="0"/>
              <a:buChar char="•"/>
            </a:pPr>
            <a:r>
              <a:rPr lang="en-US" dirty="0">
                <a:effectLst/>
              </a:rPr>
              <a:t>1. Job Exploration Counseling</a:t>
            </a:r>
          </a:p>
          <a:p>
            <a:pPr marL="285750" marR="0" lvl="0" indent="-285750">
              <a:lnSpc>
                <a:spcPct val="107000"/>
              </a:lnSpc>
              <a:spcBef>
                <a:spcPts val="0"/>
              </a:spcBef>
              <a:spcAft>
                <a:spcPts val="0"/>
              </a:spcAft>
              <a:buFont typeface="Arial" panose="020B0604020202020204" pitchFamily="34" charset="0"/>
              <a:buChar char="•"/>
            </a:pPr>
            <a:r>
              <a:rPr lang="en-US" dirty="0">
                <a:effectLst/>
              </a:rPr>
              <a:t>2. Work-based Learning Experiences</a:t>
            </a:r>
            <a:endParaRPr lang="en-US" dirty="0"/>
          </a:p>
          <a:p>
            <a:pPr marL="285750" marR="0" lvl="0" indent="-285750">
              <a:lnSpc>
                <a:spcPct val="107000"/>
              </a:lnSpc>
              <a:spcBef>
                <a:spcPts val="0"/>
              </a:spcBef>
              <a:spcAft>
                <a:spcPts val="0"/>
              </a:spcAft>
              <a:buFont typeface="Arial" panose="020B0604020202020204" pitchFamily="34" charset="0"/>
              <a:buChar char="•"/>
            </a:pPr>
            <a:r>
              <a:rPr lang="en-US" dirty="0">
                <a:effectLst/>
              </a:rPr>
              <a:t>3. Counseling on post-secondary or transition ed</a:t>
            </a:r>
            <a:r>
              <a:rPr lang="en-US" dirty="0"/>
              <a:t>ucation</a:t>
            </a:r>
            <a:r>
              <a:rPr lang="en-US" dirty="0">
                <a:effectLst/>
              </a:rPr>
              <a:t> programs</a:t>
            </a:r>
            <a:endParaRPr lang="en-US" dirty="0"/>
          </a:p>
          <a:p>
            <a:pPr marL="285750" marR="0" lvl="0" indent="-285750">
              <a:lnSpc>
                <a:spcPct val="107000"/>
              </a:lnSpc>
              <a:spcBef>
                <a:spcPts val="0"/>
              </a:spcBef>
              <a:spcAft>
                <a:spcPts val="0"/>
              </a:spcAft>
              <a:buFont typeface="Arial" panose="020B0604020202020204" pitchFamily="34" charset="0"/>
              <a:buChar char="•"/>
            </a:pPr>
            <a:r>
              <a:rPr lang="en-US" dirty="0">
                <a:effectLst/>
              </a:rPr>
              <a:t>4. Workplace Readiness Training </a:t>
            </a:r>
            <a:endParaRPr lang="en-US" dirty="0"/>
          </a:p>
          <a:p>
            <a:pPr marL="285750" marR="0" lvl="0" indent="-285750">
              <a:lnSpc>
                <a:spcPct val="107000"/>
              </a:lnSpc>
              <a:spcBef>
                <a:spcPts val="0"/>
              </a:spcBef>
              <a:spcAft>
                <a:spcPts val="0"/>
              </a:spcAft>
              <a:buFont typeface="Arial" panose="020B0604020202020204" pitchFamily="34" charset="0"/>
              <a:buChar char="•"/>
            </a:pPr>
            <a:r>
              <a:rPr lang="en-US" dirty="0">
                <a:effectLst/>
              </a:rPr>
              <a:t>5. Instruction in self-advocacy</a:t>
            </a:r>
            <a:endParaRPr lang="en-US" sz="1050" dirty="0"/>
          </a:p>
        </p:txBody>
      </p:sp>
      <p:sp>
        <p:nvSpPr>
          <p:cNvPr id="12" name="TextBox 11">
            <a:extLst>
              <a:ext uri="{FF2B5EF4-FFF2-40B4-BE49-F238E27FC236}">
                <a16:creationId xmlns:a16="http://schemas.microsoft.com/office/drawing/2014/main" id="{32DAF65F-A569-4338-9169-AEC51B0EC41A}"/>
              </a:ext>
            </a:extLst>
          </p:cNvPr>
          <p:cNvSpPr txBox="1"/>
          <p:nvPr/>
        </p:nvSpPr>
        <p:spPr>
          <a:xfrm>
            <a:off x="5898382" y="1075932"/>
            <a:ext cx="6101705" cy="5890715"/>
          </a:xfrm>
          <a:prstGeom prst="rect">
            <a:avLst/>
          </a:prstGeom>
          <a:noFill/>
        </p:spPr>
        <p:txBody>
          <a:bodyPr wrap="square" lIns="91440" tIns="45720" rIns="91440" bIns="45720" rtlCol="0" anchor="t">
            <a:spAutoFit/>
          </a:bodyPr>
          <a:lstStyle/>
          <a:p>
            <a:pPr marL="0" marR="0">
              <a:lnSpc>
                <a:spcPct val="107000"/>
              </a:lnSpc>
              <a:spcBef>
                <a:spcPts val="0"/>
              </a:spcBef>
              <a:spcAft>
                <a:spcPts val="0"/>
              </a:spcAft>
            </a:pPr>
            <a:r>
              <a:rPr lang="en-US" sz="2000" dirty="0">
                <a:effectLst/>
              </a:rPr>
              <a:t>Vocational Rehabilitation Pre-ETS: </a:t>
            </a:r>
          </a:p>
          <a:p>
            <a:pPr marL="285750" indent="-285750">
              <a:lnSpc>
                <a:spcPct val="107000"/>
              </a:lnSpc>
              <a:buFont typeface="Arial" panose="020B0604020202020204" pitchFamily="34" charset="0"/>
              <a:buChar char="•"/>
            </a:pPr>
            <a:r>
              <a:rPr lang="en-US" dirty="0"/>
              <a:t>Allows students to receive a range</a:t>
            </a:r>
            <a:r>
              <a:rPr lang="en-US" dirty="0">
                <a:effectLst/>
              </a:rPr>
              <a:t> of services </a:t>
            </a:r>
            <a:r>
              <a:rPr lang="en-US" dirty="0"/>
              <a:t>required </a:t>
            </a:r>
            <a:r>
              <a:rPr lang="en-US" dirty="0">
                <a:effectLst/>
              </a:rPr>
              <a:t>to obtain, retain and advance in competitive integrated employment, in addition to Pre-ETS. </a:t>
            </a:r>
            <a:r>
              <a:rPr lang="en-US" dirty="0"/>
              <a:t>A VR</a:t>
            </a:r>
            <a:r>
              <a:rPr lang="en-US" dirty="0">
                <a:effectLst/>
              </a:rPr>
              <a:t> case can follow the student out of school and into adulthood</a:t>
            </a:r>
            <a:r>
              <a:rPr lang="en-US" dirty="0"/>
              <a:t>.</a:t>
            </a:r>
            <a:endParaRPr lang="en-US" dirty="0">
              <a:effectLst/>
              <a:ea typeface="Calibri"/>
              <a:cs typeface="Calibri"/>
            </a:endParaRPr>
          </a:p>
          <a:p>
            <a:pPr marL="0" marR="0">
              <a:lnSpc>
                <a:spcPct val="107000"/>
              </a:lnSpc>
              <a:spcBef>
                <a:spcPts val="0"/>
              </a:spcBef>
              <a:spcAft>
                <a:spcPts val="0"/>
              </a:spcAft>
            </a:pPr>
            <a:r>
              <a:rPr lang="en-US" dirty="0">
                <a:effectLst/>
              </a:rPr>
              <a:t>Who is eligible? </a:t>
            </a:r>
          </a:p>
          <a:p>
            <a:pPr marL="342900" marR="0" lvl="0" indent="-342900">
              <a:lnSpc>
                <a:spcPct val="107000"/>
              </a:lnSpc>
              <a:spcBef>
                <a:spcPts val="0"/>
              </a:spcBef>
              <a:spcAft>
                <a:spcPts val="0"/>
              </a:spcAft>
              <a:buFont typeface="Symbol" panose="05050102010706020507" pitchFamily="18" charset="2"/>
              <a:buChar char=""/>
            </a:pPr>
            <a:r>
              <a:rPr lang="en-US" dirty="0">
                <a:effectLst/>
              </a:rPr>
              <a:t>14+ years of age</a:t>
            </a:r>
          </a:p>
          <a:p>
            <a:pPr marL="342900" marR="0" lvl="0" indent="-342900">
              <a:lnSpc>
                <a:spcPct val="107000"/>
              </a:lnSpc>
              <a:spcBef>
                <a:spcPts val="0"/>
              </a:spcBef>
              <a:spcAft>
                <a:spcPts val="0"/>
              </a:spcAft>
              <a:buFont typeface="Symbol" panose="05050102010706020507" pitchFamily="18" charset="2"/>
              <a:buChar char=""/>
            </a:pPr>
            <a:r>
              <a:rPr lang="en-US" dirty="0">
                <a:effectLst/>
              </a:rPr>
              <a:t>Legal Blindness, or severe visual impairment with degenerative diagnosis</a:t>
            </a:r>
          </a:p>
          <a:p>
            <a:pPr marL="342900" marR="0" lvl="0" indent="-342900">
              <a:lnSpc>
                <a:spcPct val="107000"/>
              </a:lnSpc>
              <a:spcBef>
                <a:spcPts val="0"/>
              </a:spcBef>
              <a:spcAft>
                <a:spcPts val="0"/>
              </a:spcAft>
              <a:buFont typeface="Symbol" panose="05050102010706020507" pitchFamily="18" charset="2"/>
              <a:buChar char=""/>
            </a:pPr>
            <a:r>
              <a:rPr lang="en-US" dirty="0"/>
              <a:t>Currently enrolled in a recognized secondary, post-secondary or other recognized educational program</a:t>
            </a:r>
            <a:endParaRPr lang="en-US" dirty="0">
              <a:effectLst/>
            </a:endParaRPr>
          </a:p>
          <a:p>
            <a:pPr marL="0" marR="0">
              <a:lnSpc>
                <a:spcPct val="107000"/>
              </a:lnSpc>
              <a:spcBef>
                <a:spcPts val="0"/>
              </a:spcBef>
              <a:spcAft>
                <a:spcPts val="0"/>
              </a:spcAft>
            </a:pPr>
            <a:r>
              <a:rPr lang="en-US" dirty="0"/>
              <a:t>Many categories of s</a:t>
            </a:r>
            <a:r>
              <a:rPr lang="en-US" dirty="0">
                <a:effectLst/>
              </a:rPr>
              <a:t>ervices available, including: </a:t>
            </a:r>
          </a:p>
          <a:p>
            <a:pPr marL="285750" indent="-285750">
              <a:lnSpc>
                <a:spcPct val="107000"/>
              </a:lnSpc>
              <a:buFont typeface="Arial" panose="020B0604020202020204" pitchFamily="34" charset="0"/>
              <a:buChar char="•"/>
            </a:pPr>
            <a:r>
              <a:rPr lang="en-US" dirty="0"/>
              <a:t>Pre-ETS (for students aged 14-26)</a:t>
            </a:r>
          </a:p>
          <a:p>
            <a:pPr marL="285750" indent="-285750">
              <a:lnSpc>
                <a:spcPct val="107000"/>
              </a:lnSpc>
              <a:buFont typeface="Arial" panose="020B0604020202020204" pitchFamily="34" charset="0"/>
              <a:buChar char="•"/>
            </a:pPr>
            <a:r>
              <a:rPr lang="en-US" dirty="0">
                <a:effectLst/>
              </a:rPr>
              <a:t>Vocational Counseling</a:t>
            </a:r>
            <a:endParaRPr lang="en-US" dirty="0"/>
          </a:p>
          <a:p>
            <a:pPr marL="285750" indent="-285750">
              <a:lnSpc>
                <a:spcPct val="107000"/>
              </a:lnSpc>
              <a:buFont typeface="Arial" panose="020B0604020202020204" pitchFamily="34" charset="0"/>
              <a:buChar char="•"/>
            </a:pPr>
            <a:r>
              <a:rPr lang="en-US" dirty="0">
                <a:effectLst/>
              </a:rPr>
              <a:t>Skills of Blindness Training</a:t>
            </a:r>
          </a:p>
          <a:p>
            <a:pPr marL="285750" indent="-285750">
              <a:lnSpc>
                <a:spcPct val="107000"/>
              </a:lnSpc>
              <a:buFont typeface="Arial" panose="020B0604020202020204" pitchFamily="34" charset="0"/>
              <a:buChar char="•"/>
            </a:pPr>
            <a:r>
              <a:rPr lang="en-US" dirty="0">
                <a:effectLst/>
              </a:rPr>
              <a:t>Vocational, Employer or College Level Training</a:t>
            </a:r>
          </a:p>
          <a:p>
            <a:pPr marL="285750" indent="-285750">
              <a:lnSpc>
                <a:spcPct val="107000"/>
              </a:lnSpc>
              <a:buFont typeface="Arial" panose="020B0604020202020204" pitchFamily="34" charset="0"/>
              <a:buChar char="•"/>
            </a:pPr>
            <a:r>
              <a:rPr lang="en-US" dirty="0">
                <a:effectLst/>
              </a:rPr>
              <a:t>Low Vision Equipment</a:t>
            </a:r>
          </a:p>
          <a:p>
            <a:pPr marL="285750" indent="-285750">
              <a:lnSpc>
                <a:spcPct val="107000"/>
              </a:lnSpc>
              <a:buFont typeface="Arial" panose="020B0604020202020204" pitchFamily="34" charset="0"/>
              <a:buChar char="•"/>
            </a:pPr>
            <a:r>
              <a:rPr lang="en-US" dirty="0">
                <a:effectLst/>
              </a:rPr>
              <a:t>Job Placement Services and more…</a:t>
            </a:r>
          </a:p>
          <a:p>
            <a:pPr marL="0" indent="0">
              <a:buNone/>
            </a:pPr>
            <a:endParaRPr lang="en-US" sz="1400" dirty="0"/>
          </a:p>
          <a:p>
            <a:pPr marL="342900" indent="-342900">
              <a:buFont typeface="Arial" panose="020B0604020202020204" pitchFamily="34" charset="0"/>
              <a:buChar char="•"/>
            </a:pPr>
            <a:endParaRPr lang="en-US" sz="1400" dirty="0"/>
          </a:p>
        </p:txBody>
      </p:sp>
      <p:sp>
        <p:nvSpPr>
          <p:cNvPr id="2" name="TextBox 1">
            <a:extLst>
              <a:ext uri="{FF2B5EF4-FFF2-40B4-BE49-F238E27FC236}">
                <a16:creationId xmlns:a16="http://schemas.microsoft.com/office/drawing/2014/main" id="{118B2328-8309-8F0B-1EE9-20D2DC63FA04}"/>
              </a:ext>
            </a:extLst>
          </p:cNvPr>
          <p:cNvSpPr txBox="1"/>
          <p:nvPr/>
        </p:nvSpPr>
        <p:spPr>
          <a:xfrm>
            <a:off x="317336" y="265261"/>
            <a:ext cx="113516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rPr>
              <a:t>Pre-ETS: 2 Options for Students</a:t>
            </a:r>
            <a:br>
              <a:rPr lang="en-US" sz="3600" i="1" dirty="0">
                <a:solidFill>
                  <a:schemeClr val="bg1"/>
                </a:solidFill>
              </a:rPr>
            </a:b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037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964DD-E3D0-494D-A101-6F3A91FBE2FC}"/>
              </a:ext>
            </a:extLst>
          </p:cNvPr>
          <p:cNvSpPr txBox="1"/>
          <p:nvPr/>
        </p:nvSpPr>
        <p:spPr>
          <a:xfrm>
            <a:off x="490211" y="294603"/>
            <a:ext cx="114267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rPr>
              <a:t>Pre-ETS: Why Do they Matter?</a:t>
            </a:r>
            <a:br>
              <a:rPr lang="en-US" sz="3600" i="1" dirty="0">
                <a:solidFill>
                  <a:schemeClr val="bg1"/>
                </a:solidFill>
              </a:rPr>
            </a:b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9EF53-F12E-48E6-BA95-517ABB91CA16}"/>
              </a:ext>
            </a:extLst>
          </p:cNvPr>
          <p:cNvSpPr txBox="1"/>
          <p:nvPr/>
        </p:nvSpPr>
        <p:spPr>
          <a:xfrm>
            <a:off x="914400" y="1383531"/>
            <a:ext cx="10209229" cy="4893647"/>
          </a:xfrm>
          <a:prstGeom prst="rect">
            <a:avLst/>
          </a:prstGeom>
          <a:noFill/>
        </p:spPr>
        <p:txBody>
          <a:bodyPr wrap="square" rtlCol="0">
            <a:spAutoFit/>
          </a:bodyPr>
          <a:lstStyle/>
          <a:p>
            <a:pPr>
              <a:defRPr/>
            </a:pPr>
            <a:r>
              <a:rPr lang="en-US" sz="2400" dirty="0"/>
              <a:t>Getting an early start to job exploration and training sets a solid foundation for a path to employment after high school. </a:t>
            </a:r>
          </a:p>
          <a:p>
            <a:pPr marL="800100" lvl="1" indent="-342900">
              <a:buFont typeface="Arial" panose="020B0604020202020204" pitchFamily="34" charset="0"/>
              <a:buChar char="•"/>
              <a:defRPr/>
            </a:pPr>
            <a:r>
              <a:rPr lang="en-US" sz="2400" dirty="0"/>
              <a:t>Build on work skills and experiences, develop resume or portfolio</a:t>
            </a:r>
          </a:p>
          <a:p>
            <a:pPr marL="800100" lvl="1" indent="-342900">
              <a:buFont typeface="Arial" panose="020B0604020202020204" pitchFamily="34" charset="0"/>
              <a:buChar char="•"/>
              <a:defRPr/>
            </a:pPr>
            <a:r>
              <a:rPr lang="en-US" sz="2400" dirty="0"/>
              <a:t>Learn about oneself- Strengths, barriers, preferences &amp; gain confidence</a:t>
            </a:r>
          </a:p>
          <a:p>
            <a:pPr marL="800100" lvl="1" indent="-342900">
              <a:buFont typeface="Arial" panose="020B0604020202020204" pitchFamily="34" charset="0"/>
              <a:buChar char="•"/>
              <a:defRPr/>
            </a:pPr>
            <a:r>
              <a:rPr lang="en-US" sz="2400" dirty="0"/>
              <a:t>Build soft skills &amp; meet other students with shared experiences</a:t>
            </a:r>
          </a:p>
          <a:p>
            <a:pPr marL="800100" lvl="1" indent="-342900">
              <a:buFont typeface="Arial" panose="020B0604020202020204" pitchFamily="34" charset="0"/>
              <a:buChar char="•"/>
              <a:defRPr/>
            </a:pPr>
            <a:r>
              <a:rPr lang="en-US" sz="2400" dirty="0"/>
              <a:t>Network and learn about available resources in the community</a:t>
            </a:r>
          </a:p>
          <a:p>
            <a:pPr marL="800100" lvl="1" indent="-342900">
              <a:buFont typeface="Arial" panose="020B0604020202020204" pitchFamily="34" charset="0"/>
              <a:buChar char="•"/>
              <a:defRPr/>
            </a:pPr>
            <a:r>
              <a:rPr lang="en-US" sz="2400" dirty="0"/>
              <a:t>Work toward identifying vocational goal and the steps to get there</a:t>
            </a:r>
          </a:p>
          <a:p>
            <a:pPr lvl="1">
              <a:defRPr/>
            </a:pPr>
            <a:endParaRPr lang="en-US" sz="2400" dirty="0"/>
          </a:p>
          <a:p>
            <a:pPr lvl="1">
              <a:defRPr/>
            </a:pPr>
            <a:endParaRPr lang="en-US" sz="2400" dirty="0"/>
          </a:p>
          <a:p>
            <a:pPr lvl="1">
              <a:defRPr/>
            </a:pPr>
            <a:r>
              <a:rPr lang="en-US" sz="2400" dirty="0">
                <a:effectLst/>
                <a:latin typeface="Calibri" panose="020F0502020204030204" pitchFamily="34" charset="0"/>
                <a:ea typeface="Calibri" panose="020F0502020204030204" pitchFamily="34" charset="0"/>
              </a:rPr>
              <a:t>“Youth who are blind or low vision who had at least two work experiences while in high school are almost twice as likely to be employed as adults as those with no work experiences”</a:t>
            </a:r>
          </a:p>
          <a:p>
            <a:pPr lvl="1">
              <a:defRPr/>
            </a:pPr>
            <a:endParaRPr lang="en-US" sz="2400" dirty="0"/>
          </a:p>
        </p:txBody>
      </p:sp>
    </p:spTree>
    <p:extLst>
      <p:ext uri="{BB962C8B-B14F-4D97-AF65-F5344CB8AC3E}">
        <p14:creationId xmlns:p14="http://schemas.microsoft.com/office/powerpoint/2010/main" val="285148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964DD-E3D0-494D-A101-6F3A91FBE2FC}"/>
              </a:ext>
            </a:extLst>
          </p:cNvPr>
          <p:cNvSpPr txBox="1"/>
          <p:nvPr/>
        </p:nvSpPr>
        <p:spPr>
          <a:xfrm>
            <a:off x="633985" y="294603"/>
            <a:ext cx="114267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dirty="0">
                <a:solidFill>
                  <a:srgbClr val="3C4C3D"/>
                </a:solidFill>
              </a:rPr>
              <a:t>How Are BSBP Services Provided?</a:t>
            </a:r>
            <a:br>
              <a:rPr lang="en-US" sz="3600" i="1" dirty="0">
                <a:solidFill>
                  <a:schemeClr val="bg1"/>
                </a:solidFill>
              </a:rPr>
            </a:b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9EF53-F12E-48E6-BA95-517ABB91CA16}"/>
              </a:ext>
            </a:extLst>
          </p:cNvPr>
          <p:cNvSpPr txBox="1"/>
          <p:nvPr/>
        </p:nvSpPr>
        <p:spPr>
          <a:xfrm>
            <a:off x="914400" y="1504408"/>
            <a:ext cx="10209229" cy="4801314"/>
          </a:xfrm>
          <a:prstGeom prst="rect">
            <a:avLst/>
          </a:prstGeom>
          <a:noFill/>
        </p:spPr>
        <p:txBody>
          <a:bodyPr wrap="square" rtlCol="0">
            <a:spAutoFit/>
          </a:bodyPr>
          <a:lstStyle/>
          <a:p>
            <a:r>
              <a:rPr lang="en-US" sz="2200" dirty="0"/>
              <a:t>Various locations in Michigan, though various formats:</a:t>
            </a:r>
          </a:p>
          <a:p>
            <a:pPr marL="1257300" lvl="2" indent="-342900">
              <a:buFont typeface="Arial" panose="020B0604020202020204" pitchFamily="34" charset="0"/>
              <a:buChar char="•"/>
            </a:pPr>
            <a:r>
              <a:rPr lang="en-US" sz="2200" dirty="0"/>
              <a:t>In your home and/or </a:t>
            </a:r>
          </a:p>
          <a:p>
            <a:pPr marL="1257300" lvl="2" indent="-342900">
              <a:buFont typeface="Arial" panose="020B0604020202020204" pitchFamily="34" charset="0"/>
              <a:buChar char="•"/>
            </a:pPr>
            <a:r>
              <a:rPr lang="en-US" sz="2200" dirty="0"/>
              <a:t>In the community (locally and statewide) and/or</a:t>
            </a:r>
          </a:p>
          <a:p>
            <a:pPr marL="1257300" lvl="2" indent="-342900">
              <a:buFont typeface="Arial" panose="020B0604020202020204" pitchFamily="34" charset="0"/>
              <a:buChar char="•"/>
            </a:pPr>
            <a:r>
              <a:rPr lang="en-US" sz="2200" dirty="0"/>
              <a:t>Virtually and/or</a:t>
            </a:r>
          </a:p>
          <a:p>
            <a:pPr marL="1257300" lvl="2" indent="-342900">
              <a:buFont typeface="Arial" panose="020B0604020202020204" pitchFamily="34" charset="0"/>
              <a:buChar char="•"/>
            </a:pPr>
            <a:r>
              <a:rPr lang="en-US" sz="2200" dirty="0"/>
              <a:t>BSBP residential training center – Kalamazoo, MI</a:t>
            </a:r>
          </a:p>
          <a:p>
            <a:pPr lvl="2"/>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Service may be provided: </a:t>
            </a:r>
          </a:p>
          <a:p>
            <a:pPr marL="1257300" lvl="2" indent="-342900">
              <a:buFont typeface="Arial" panose="020B0604020202020204" pitchFamily="34" charset="0"/>
              <a:buChar char="•"/>
            </a:pPr>
            <a:r>
              <a:rPr lang="en-US" sz="2200" dirty="0"/>
              <a:t>Internally (services provided to students directly from BSBP staff)</a:t>
            </a:r>
          </a:p>
          <a:p>
            <a:pPr marL="1257300" lvl="2" indent="-342900">
              <a:buFont typeface="Arial" panose="020B0604020202020204" pitchFamily="34" charset="0"/>
              <a:buChar char="•"/>
            </a:pPr>
            <a:r>
              <a:rPr lang="en-US" sz="2200" dirty="0"/>
              <a:t>Externally (vetted and approved vendors that provide services on behalf of BSBP)</a:t>
            </a:r>
          </a:p>
          <a:p>
            <a:pPr marL="1257300" lvl="2" indent="-342900">
              <a:buFont typeface="Arial" panose="020B0604020202020204" pitchFamily="34" charset="0"/>
              <a:buChar char="•"/>
            </a:pPr>
            <a:r>
              <a:rPr lang="en-US" sz="2200" dirty="0"/>
              <a:t>BSBP counselors may also refer students/families to community resources as appropriate (E.g., public/ADA transportation, Leader Dog, Michigan Works!, and more)</a:t>
            </a:r>
          </a:p>
          <a:p>
            <a:pPr lvl="2"/>
            <a:endParaRPr lang="en-US" sz="2000" dirty="0"/>
          </a:p>
        </p:txBody>
      </p:sp>
    </p:spTree>
    <p:extLst>
      <p:ext uri="{BB962C8B-B14F-4D97-AF65-F5344CB8AC3E}">
        <p14:creationId xmlns:p14="http://schemas.microsoft.com/office/powerpoint/2010/main" val="4082518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2949-66B9-441C-965C-6311DE2D3799}"/>
              </a:ext>
            </a:extLst>
          </p:cNvPr>
          <p:cNvSpPr>
            <a:spLocks noGrp="1"/>
          </p:cNvSpPr>
          <p:nvPr>
            <p:ph type="title"/>
          </p:nvPr>
        </p:nvSpPr>
        <p:spPr>
          <a:xfrm>
            <a:off x="441101" y="182674"/>
            <a:ext cx="10472671" cy="1325563"/>
          </a:xfrm>
        </p:spPr>
        <p:txBody>
          <a:bodyPr>
            <a:normAutofit/>
          </a:bodyPr>
          <a:lstStyle/>
          <a:p>
            <a:r>
              <a:rPr lang="en-US" sz="3600" i="1" dirty="0">
                <a:solidFill>
                  <a:schemeClr val="bg2">
                    <a:lumMod val="25000"/>
                  </a:schemeClr>
                </a:solidFill>
                <a:latin typeface="Calibri"/>
                <a:ea typeface="Calibri"/>
                <a:cs typeface="Calibri"/>
              </a:rPr>
              <a:t>BSBP Training Center (BSBPTC)</a:t>
            </a:r>
          </a:p>
        </p:txBody>
      </p:sp>
      <p:sp>
        <p:nvSpPr>
          <p:cNvPr id="3" name="Content Placeholder 2">
            <a:extLst>
              <a:ext uri="{FF2B5EF4-FFF2-40B4-BE49-F238E27FC236}">
                <a16:creationId xmlns:a16="http://schemas.microsoft.com/office/drawing/2014/main" id="{2492E3AF-B067-80C5-5BD5-62F0D0E7DD52}"/>
              </a:ext>
            </a:extLst>
          </p:cNvPr>
          <p:cNvSpPr>
            <a:spLocks noGrp="1"/>
          </p:cNvSpPr>
          <p:nvPr>
            <p:ph sz="half" idx="1"/>
          </p:nvPr>
        </p:nvSpPr>
        <p:spPr>
          <a:xfrm>
            <a:off x="440267" y="1497375"/>
            <a:ext cx="5579533" cy="4765852"/>
          </a:xfrm>
        </p:spPr>
        <p:txBody>
          <a:bodyPr vert="horz" lIns="91440" tIns="45720" rIns="91440" bIns="45720" rtlCol="0" anchor="t">
            <a:normAutofit/>
          </a:bodyPr>
          <a:lstStyle/>
          <a:p>
            <a:r>
              <a:rPr lang="en-US" sz="2200" dirty="0">
                <a:effectLst/>
                <a:latin typeface="Calibri"/>
                <a:ea typeface="Calibri"/>
                <a:cs typeface="Times New Roman"/>
              </a:rPr>
              <a:t>The residential BSBP Training Center serves approximately 250 people each year age 16 and older who are enrolled in BSBP programs. All teaching and counseling services, as well as room and board, are provided at no cost to those attending the center. Length of stay is based on individual goals.</a:t>
            </a:r>
            <a:r>
              <a:rPr lang="en-US" sz="2200" dirty="0">
                <a:latin typeface="Calibri"/>
                <a:ea typeface="Calibri"/>
                <a:cs typeface="Times New Roman"/>
              </a:rPr>
              <a:t> </a:t>
            </a:r>
            <a:endParaRPr lang="en-US" sz="2200">
              <a:latin typeface="Calibri"/>
              <a:ea typeface="Calibri"/>
              <a:cs typeface="Calibri"/>
            </a:endParaRPr>
          </a:p>
          <a:p>
            <a:r>
              <a:rPr lang="en-US" sz="2200" dirty="0">
                <a:latin typeface="Calibri"/>
                <a:ea typeface="Calibri"/>
                <a:cs typeface="Times New Roman"/>
              </a:rPr>
              <a:t>Post-Secondary Readiness Program (PSRP)</a:t>
            </a:r>
            <a:endParaRPr lang="en-US" sz="2200">
              <a:effectLst/>
              <a:latin typeface="Calibri"/>
              <a:ea typeface="Calibri" panose="020F0502020204030204" pitchFamily="34" charset="0"/>
              <a:cs typeface="Times New Roman" panose="02020603050405020304" pitchFamily="18" charset="0"/>
            </a:endParaRPr>
          </a:p>
          <a:p>
            <a:r>
              <a:rPr lang="en-US" sz="2200" dirty="0">
                <a:ea typeface="Calibri"/>
                <a:cs typeface="Calibri"/>
              </a:rPr>
              <a:t>Workplace Readiness Skills Training </a:t>
            </a:r>
          </a:p>
          <a:p>
            <a:r>
              <a:rPr lang="en-US" sz="2200" dirty="0">
                <a:ea typeface="Calibri"/>
                <a:cs typeface="Calibri"/>
              </a:rPr>
              <a:t>Take a Virtual Tour:  </a:t>
            </a:r>
            <a:r>
              <a:rPr lang="en-US" sz="2200" dirty="0">
                <a:ea typeface="+mn-lt"/>
                <a:cs typeface="+mn-lt"/>
                <a:hlinkClick r:id="rId3"/>
              </a:rPr>
              <a:t>LEO - Take a Tour (michigan.gov)</a:t>
            </a:r>
            <a:endParaRPr lang="en-US" sz="2200" dirty="0">
              <a:ea typeface="Calibri"/>
              <a:cs typeface="Calibri"/>
            </a:endParaRPr>
          </a:p>
        </p:txBody>
      </p:sp>
      <p:pic>
        <p:nvPicPr>
          <p:cNvPr id="5" name="Content Placeholder 4" descr="Front of BSBP Training Center building with the sign on the lawn.">
            <a:extLst>
              <a:ext uri="{FF2B5EF4-FFF2-40B4-BE49-F238E27FC236}">
                <a16:creationId xmlns:a16="http://schemas.microsoft.com/office/drawing/2014/main" id="{2E3721A0-8F54-9D44-7015-CFBFA44B91F5}"/>
              </a:ext>
            </a:extLst>
          </p:cNvPr>
          <p:cNvPicPr>
            <a:picLocks noGrp="1" noChangeAspect="1"/>
          </p:cNvPicPr>
          <p:nvPr>
            <p:ph sz="half" idx="2"/>
          </p:nvPr>
        </p:nvPicPr>
        <p:blipFill>
          <a:blip r:embed="rId4"/>
          <a:stretch>
            <a:fillRect/>
          </a:stretch>
        </p:blipFill>
        <p:spPr>
          <a:xfrm>
            <a:off x="6320641" y="1410644"/>
            <a:ext cx="5348597" cy="4379591"/>
          </a:xfrm>
        </p:spPr>
      </p:pic>
    </p:spTree>
    <p:extLst>
      <p:ext uri="{BB962C8B-B14F-4D97-AF65-F5344CB8AC3E}">
        <p14:creationId xmlns:p14="http://schemas.microsoft.com/office/powerpoint/2010/main" val="254491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0CCB8-3C3C-407D-95EE-7384455A95BC}"/>
              </a:ext>
            </a:extLst>
          </p:cNvPr>
          <p:cNvSpPr txBox="1"/>
          <p:nvPr/>
        </p:nvSpPr>
        <p:spPr>
          <a:xfrm>
            <a:off x="383822" y="1533295"/>
            <a:ext cx="4718756" cy="406265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Hospitality Careers Exploration-Great Wolf </a:t>
            </a:r>
            <a:r>
              <a:rPr lang="en-US" sz="2400" dirty="0">
                <a:solidFill>
                  <a:prstClr val="black"/>
                </a:solidFill>
                <a:latin typeface="Calibri" panose="020F0502020204030204"/>
              </a:rPr>
              <a:t>Lodge May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31 – June 2, 2024</a:t>
            </a:r>
          </a:p>
          <a:p>
            <a:pPr marL="742950" lvl="1" indent="-285750">
              <a:buFont typeface="Arial" panose="020B0604020202020204" pitchFamily="34" charset="0"/>
              <a:buChar char="•"/>
            </a:pPr>
            <a:r>
              <a:rPr lang="en-US" sz="2400" dirty="0">
                <a:solidFill>
                  <a:prstClr val="black"/>
                </a:solidFill>
                <a:latin typeface="Calibri" panose="020F0502020204030204"/>
              </a:rPr>
              <a:t>Focus on Family Engagement </a:t>
            </a:r>
          </a:p>
          <a:p>
            <a:pPr marL="742950" lvl="1" indent="-28575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Students Learn about </a:t>
            </a:r>
            <a:r>
              <a:rPr lang="en-US" sz="2400" dirty="0">
                <a:solidFill>
                  <a:prstClr val="black"/>
                </a:solidFill>
                <a:latin typeface="Calibri" panose="020F0502020204030204"/>
              </a:rPr>
              <a:t>careers in hospitality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Post Secondary Readiness Program (Training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 Prep at Western Michigan University</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BSBP Students and staff at Great Wolf Lodge, mock hiring event.  Students are smiling and wearing wolf ears.  ">
            <a:extLst>
              <a:ext uri="{FF2B5EF4-FFF2-40B4-BE49-F238E27FC236}">
                <a16:creationId xmlns:a16="http://schemas.microsoft.com/office/drawing/2014/main" id="{1F6BDB14-A92B-4D7D-F9E1-F9897BC312BE}"/>
              </a:ext>
            </a:extLst>
          </p:cNvPr>
          <p:cNvPicPr>
            <a:picLocks noChangeAspect="1"/>
          </p:cNvPicPr>
          <p:nvPr/>
        </p:nvPicPr>
        <p:blipFill>
          <a:blip r:embed="rId3"/>
          <a:stretch>
            <a:fillRect/>
          </a:stretch>
        </p:blipFill>
        <p:spPr>
          <a:xfrm>
            <a:off x="5599289" y="1389521"/>
            <a:ext cx="6310488" cy="4996397"/>
          </a:xfrm>
          <a:prstGeom prst="rect">
            <a:avLst/>
          </a:prstGeom>
        </p:spPr>
      </p:pic>
      <p:sp>
        <p:nvSpPr>
          <p:cNvPr id="6" name="Title 1">
            <a:extLst>
              <a:ext uri="{FF2B5EF4-FFF2-40B4-BE49-F238E27FC236}">
                <a16:creationId xmlns:a16="http://schemas.microsoft.com/office/drawing/2014/main" id="{38916ED0-0C73-11D4-C68F-CE19B11B7C85}"/>
              </a:ext>
            </a:extLst>
          </p:cNvPr>
          <p:cNvSpPr txBox="1">
            <a:spLocks/>
          </p:cNvSpPr>
          <p:nvPr/>
        </p:nvSpPr>
        <p:spPr>
          <a:xfrm>
            <a:off x="441101" y="340825"/>
            <a:ext cx="10472671" cy="87986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solidFill>
                  <a:schemeClr val="bg2">
                    <a:lumMod val="25000"/>
                  </a:schemeClr>
                </a:solidFill>
                <a:latin typeface="Calibri"/>
                <a:ea typeface="Calibri"/>
                <a:cs typeface="Calibri"/>
              </a:rPr>
              <a:t>BSBP Statewide Pre-ETS Highlights</a:t>
            </a:r>
          </a:p>
        </p:txBody>
      </p:sp>
    </p:spTree>
    <p:extLst>
      <p:ext uri="{BB962C8B-B14F-4D97-AF65-F5344CB8AC3E}">
        <p14:creationId xmlns:p14="http://schemas.microsoft.com/office/powerpoint/2010/main" val="547014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ACT-TheCollaborative">
  <a:themeElements>
    <a:clrScheme name="NTACT-The Collaborative">
      <a:dk1>
        <a:srgbClr val="000000"/>
      </a:dk1>
      <a:lt1>
        <a:srgbClr val="FFFFFF"/>
      </a:lt1>
      <a:dk2>
        <a:srgbClr val="303077"/>
      </a:dk2>
      <a:lt2>
        <a:srgbClr val="E7E6E6"/>
      </a:lt2>
      <a:accent1>
        <a:srgbClr val="0067B2"/>
      </a:accent1>
      <a:accent2>
        <a:srgbClr val="652C8F"/>
      </a:accent2>
      <a:accent3>
        <a:srgbClr val="A5A5A5"/>
      </a:accent3>
      <a:accent4>
        <a:srgbClr val="F46138"/>
      </a:accent4>
      <a:accent5>
        <a:srgbClr val="009438"/>
      </a:accent5>
      <a:accent6>
        <a:srgbClr val="7045BB"/>
      </a:accent6>
      <a:hlink>
        <a:srgbClr val="672A8F"/>
      </a:hlink>
      <a:folHlink>
        <a:srgbClr val="672A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3379</Words>
  <Application>Microsoft Office PowerPoint</Application>
  <PresentationFormat>Widescreen</PresentationFormat>
  <Paragraphs>301</Paragraphs>
  <Slides>24</Slides>
  <Notes>23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Arial</vt:lpstr>
      <vt:lpstr>Book Antiqua</vt:lpstr>
      <vt:lpstr>Calibri</vt:lpstr>
      <vt:lpstr>Calibri Light</vt:lpstr>
      <vt:lpstr>Courier New</vt:lpstr>
      <vt:lpstr>Georgia</vt:lpstr>
      <vt:lpstr>Helvetica Neue</vt:lpstr>
      <vt:lpstr>Noto Sans Symbols</vt:lpstr>
      <vt:lpstr>NTR</vt:lpstr>
      <vt:lpstr>Nunito Sans</vt:lpstr>
      <vt:lpstr>Symbol</vt:lpstr>
      <vt:lpstr>Times New Roman</vt:lpstr>
      <vt:lpstr>Verdana</vt:lpstr>
      <vt:lpstr>Office Theme</vt:lpstr>
      <vt:lpstr>Simple Light</vt:lpstr>
      <vt:lpstr>NTACT-TheCollaborative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BSBP Training Center (BSBPTC)</vt:lpstr>
      <vt:lpstr>PowerPoint Presentation</vt:lpstr>
      <vt:lpstr>PowerPoint Presentation</vt:lpstr>
      <vt:lpstr>PowerPoint Presentation</vt:lpstr>
      <vt:lpstr>PowerPoint Presentation</vt:lpstr>
      <vt:lpstr>PowerPoint Presentation</vt:lpstr>
      <vt:lpstr>PowerPoint Presentation</vt:lpstr>
      <vt:lpstr>Coordination with Local Educational Agencies (LEAs):</vt:lpstr>
      <vt:lpstr>Coordination and Collaboration:</vt:lpstr>
      <vt:lpstr>Aligning the Individualized Education Program (IEP) and the Individual Plan for Employment (IPE)</vt:lpstr>
      <vt:lpstr>Deeper Dive into Coordination</vt:lpstr>
      <vt:lpstr>Tools: Interagency Cash Transfer Agreements (ICTA)  &amp; Statement of Works (SOW)</vt:lpstr>
      <vt:lpstr>PowerPoint Presentation</vt:lpstr>
      <vt:lpstr>PowerPoint Presentation</vt:lpstr>
      <vt:lpstr>PowerPoint Presentation</vt:lpstr>
      <vt:lpstr>PowerPoint Presentation</vt:lpstr>
      <vt:lpstr>PowerPoint Presentation</vt:lpstr>
    </vt:vector>
  </TitlesOfParts>
  <Company>State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Duke, Samantha (LEO)</dc:creator>
  <cp:lastModifiedBy>McVoy, Shannon (LEO)</cp:lastModifiedBy>
  <cp:revision>831</cp:revision>
  <dcterms:created xsi:type="dcterms:W3CDTF">2024-01-18T17:29:12Z</dcterms:created>
  <dcterms:modified xsi:type="dcterms:W3CDTF">2024-02-07T16:54:58Z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2024-01-18T19:47:29Z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78c9865a-4292-42ad-bc35-62292097973f</vt:lpwstr>
  </property>
  <property fmtid="{D5CDD505-2E9C-101B-9397-08002B2CF9AE}" pid="8" name="MSIP_Label_3a2fed65-62e7-46ea-af74-187e0c17143a_ContentBits">
    <vt:lpwstr>0</vt:lpwstr>
  </property>
</Properties>
</file>