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31"/>
  </p:notesMasterIdLst>
  <p:handoutMasterIdLst>
    <p:handoutMasterId r:id="rId32"/>
  </p:handoutMasterIdLst>
  <p:sldIdLst>
    <p:sldId id="256" r:id="rId5"/>
    <p:sldId id="270" r:id="rId6"/>
    <p:sldId id="271" r:id="rId7"/>
    <p:sldId id="280" r:id="rId8"/>
    <p:sldId id="281" r:id="rId9"/>
    <p:sldId id="282" r:id="rId10"/>
    <p:sldId id="278" r:id="rId11"/>
    <p:sldId id="297" r:id="rId12"/>
    <p:sldId id="279" r:id="rId13"/>
    <p:sldId id="295" r:id="rId14"/>
    <p:sldId id="298" r:id="rId15"/>
    <p:sldId id="300" r:id="rId16"/>
    <p:sldId id="299" r:id="rId17"/>
    <p:sldId id="301" r:id="rId18"/>
    <p:sldId id="302" r:id="rId19"/>
    <p:sldId id="303" r:id="rId20"/>
    <p:sldId id="304" r:id="rId21"/>
    <p:sldId id="286" r:id="rId22"/>
    <p:sldId id="287" r:id="rId23"/>
    <p:sldId id="288" r:id="rId24"/>
    <p:sldId id="290" r:id="rId25"/>
    <p:sldId id="269" r:id="rId26"/>
    <p:sldId id="293" r:id="rId27"/>
    <p:sldId id="296" r:id="rId28"/>
    <p:sldId id="267" r:id="rId29"/>
    <p:sldId id="305" r:id="rId30"/>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00CC"/>
    <a:srgbClr val="FF66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419" autoAdjust="0"/>
  </p:normalViewPr>
  <p:slideViewPr>
    <p:cSldViewPr snapToGrid="0">
      <p:cViewPr varScale="1">
        <p:scale>
          <a:sx n="67" d="100"/>
          <a:sy n="67" d="100"/>
        </p:scale>
        <p:origin x="1219" y="62"/>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E\Desktop\extant_MRS_3yr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supi\Desktop\CSNA\Ch1\SP\1ACS\ACS_17_1YR_S1810(1).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michiganstate-my.sharepoint.com/personal/supi_msu_edu/Documents/FY%202023%20Projects/CSNA/ch%201/ACS/2021/K201802_Work%20experience%20by%20disability%20status_US_2021.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michiganstate-my.sharepoint.com/personal/supi_msu_edu/Documents/FY%202023%20Projects/CSNA/ch%201/ACS/2021/B18120_Employment%20status%20by%20disability%20status%20and%20type_MI_202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160"/>
      <c:rAngAx val="0"/>
      <c:perspective val="10"/>
    </c:view3D>
    <c:floor>
      <c:thickness val="0"/>
    </c:floor>
    <c:sideWall>
      <c:thickness val="0"/>
    </c:sideWall>
    <c:backWall>
      <c:thickness val="0"/>
    </c:backWall>
    <c:plotArea>
      <c:layout>
        <c:manualLayout>
          <c:layoutTarget val="inner"/>
          <c:xMode val="edge"/>
          <c:yMode val="edge"/>
          <c:x val="0"/>
          <c:y val="0"/>
          <c:w val="1"/>
          <c:h val="1"/>
        </c:manualLayout>
      </c:layout>
      <c:pie3DChart>
        <c:varyColors val="1"/>
        <c:ser>
          <c:idx val="0"/>
          <c:order val="0"/>
          <c:explosion val="20"/>
          <c:dPt>
            <c:idx val="0"/>
            <c:bubble3D val="0"/>
            <c:spPr>
              <a:solidFill>
                <a:srgbClr val="006600"/>
              </a:solidFill>
            </c:spPr>
            <c:extLst>
              <c:ext xmlns:c16="http://schemas.microsoft.com/office/drawing/2014/chart" uri="{C3380CC4-5D6E-409C-BE32-E72D297353CC}">
                <c16:uniqueId val="{00000001-A776-4904-92FD-C671CE7FC333}"/>
              </c:ext>
            </c:extLst>
          </c:dPt>
          <c:dPt>
            <c:idx val="1"/>
            <c:bubble3D val="0"/>
            <c:spPr>
              <a:solidFill>
                <a:srgbClr val="92D050">
                  <a:alpha val="46000"/>
                </a:srgbClr>
              </a:solidFill>
            </c:spPr>
            <c:extLst>
              <c:ext xmlns:c16="http://schemas.microsoft.com/office/drawing/2014/chart" uri="{C3380CC4-5D6E-409C-BE32-E72D297353CC}">
                <c16:uniqueId val="{00000003-A776-4904-92FD-C671CE7FC333}"/>
              </c:ext>
            </c:extLst>
          </c:dPt>
          <c:dLbls>
            <c:dLbl>
              <c:idx val="0"/>
              <c:layout>
                <c:manualLayout>
                  <c:x val="0.15883180365184413"/>
                  <c:y val="-0.20173336975924655"/>
                </c:manualLayout>
              </c:layout>
              <c:tx>
                <c:rich>
                  <a:bodyPr wrap="square" lIns="38100" tIns="19050" rIns="38100" bIns="19050" anchor="ctr">
                    <a:spAutoFit/>
                  </a:bodyPr>
                  <a:lstStyle/>
                  <a:p>
                    <a:pPr>
                      <a:defRPr sz="1200">
                        <a:solidFill>
                          <a:schemeClr val="tx1"/>
                        </a:solidFill>
                      </a:defRPr>
                    </a:pPr>
                    <a:r>
                      <a:rPr lang="en-US" sz="1200" dirty="0">
                        <a:solidFill>
                          <a:schemeClr val="tx1"/>
                        </a:solidFill>
                      </a:rPr>
                      <a:t>Prevalence</a:t>
                    </a:r>
                    <a:r>
                      <a:rPr lang="en-US" sz="1200" baseline="0" dirty="0">
                        <a:solidFill>
                          <a:schemeClr val="tx1"/>
                        </a:solidFill>
                      </a:rPr>
                      <a:t> </a:t>
                    </a:r>
                  </a:p>
                  <a:p>
                    <a:pPr>
                      <a:defRPr sz="1200">
                        <a:solidFill>
                          <a:schemeClr val="tx1"/>
                        </a:solidFill>
                      </a:defRPr>
                    </a:pPr>
                    <a:r>
                      <a:rPr lang="en-US" sz="1200" baseline="0" dirty="0">
                        <a:solidFill>
                          <a:schemeClr val="tx1"/>
                        </a:solidFill>
                      </a:rPr>
                      <a:t>of </a:t>
                    </a:r>
                  </a:p>
                  <a:p>
                    <a:pPr>
                      <a:defRPr sz="1200">
                        <a:solidFill>
                          <a:schemeClr val="tx1"/>
                        </a:solidFill>
                      </a:defRPr>
                    </a:pPr>
                    <a:r>
                      <a:rPr lang="en-US" sz="1200" baseline="0" dirty="0">
                        <a:solidFill>
                          <a:schemeClr val="tx1"/>
                        </a:solidFill>
                      </a:rPr>
                      <a:t>Disability</a:t>
                    </a:r>
                    <a:endParaRPr lang="en-US" sz="1200" dirty="0">
                      <a:solidFill>
                        <a:schemeClr val="tx1"/>
                      </a:solidFill>
                    </a:endParaRPr>
                  </a:p>
                  <a:p>
                    <a:pPr>
                      <a:defRPr sz="1200">
                        <a:solidFill>
                          <a:schemeClr val="tx1"/>
                        </a:solidFill>
                      </a:defRPr>
                    </a:pPr>
                    <a:r>
                      <a:rPr lang="en-US" sz="1200" b="1" dirty="0">
                        <a:solidFill>
                          <a:schemeClr val="tx1"/>
                        </a:solidFill>
                      </a:rPr>
                      <a:t>13.9%</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25477815699658701"/>
                      <c:h val="0.42467161621930327"/>
                    </c:manualLayout>
                  </c15:layout>
                </c:ext>
                <c:ext xmlns:c16="http://schemas.microsoft.com/office/drawing/2014/chart" uri="{C3380CC4-5D6E-409C-BE32-E72D297353CC}">
                  <c16:uniqueId val="{00000001-A776-4904-92FD-C671CE7FC333}"/>
                </c:ext>
              </c:extLst>
            </c:dLbl>
            <c:dLbl>
              <c:idx val="1"/>
              <c:layout>
                <c:manualLayout>
                  <c:x val="-0.51792882170521826"/>
                  <c:y val="1.9967194346142449E-2"/>
                </c:manualLayout>
              </c:layout>
              <c:tx>
                <c:rich>
                  <a:bodyPr wrap="square" lIns="38100" tIns="19050" rIns="38100" bIns="19050" anchor="ctr" anchorCtr="0">
                    <a:noAutofit/>
                  </a:bodyPr>
                  <a:lstStyle/>
                  <a:p>
                    <a:pPr algn="l">
                      <a:defRPr sz="1400"/>
                    </a:pPr>
                    <a:r>
                      <a:rPr lang="en-US" sz="1400" b="1" dirty="0" smtClean="0">
                        <a:solidFill>
                          <a:srgbClr val="006600"/>
                        </a:solidFill>
                      </a:rPr>
                      <a:t>MI</a:t>
                    </a:r>
                    <a:endParaRPr lang="en-US" sz="1400" b="1" dirty="0">
                      <a:solidFill>
                        <a:srgbClr val="006600"/>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3476660486286063"/>
                      <c:h val="0.17115998171756616"/>
                    </c:manualLayout>
                  </c15:layout>
                </c:ext>
                <c:ext xmlns:c16="http://schemas.microsoft.com/office/drawing/2014/chart" uri="{C3380CC4-5D6E-409C-BE32-E72D297353CC}">
                  <c16:uniqueId val="{00000003-A776-4904-92FD-C671CE7FC333}"/>
                </c:ext>
              </c:extLst>
            </c:dLbl>
            <c:spPr>
              <a:noFill/>
              <a:ln>
                <a:noFill/>
              </a:ln>
              <a:effectLst/>
            </c:spPr>
            <c:dLblPos val="ctr"/>
            <c:showLegendKey val="0"/>
            <c:showVal val="1"/>
            <c:showCatName val="0"/>
            <c:showSerName val="0"/>
            <c:showPercent val="0"/>
            <c:showBubbleSize val="0"/>
            <c:showLeaderLines val="1"/>
            <c:extLst>
              <c:ext xmlns:c15="http://schemas.microsoft.com/office/drawing/2012/chart" uri="{CE6537A1-D6FC-4f65-9D91-7224C49458BB}"/>
            </c:extLst>
          </c:dLbls>
          <c:val>
            <c:numRef>
              <c:f>Sheet7!$A$1:$A$2</c:f>
              <c:numCache>
                <c:formatCode>0.0%</c:formatCode>
                <c:ptCount val="2"/>
                <c:pt idx="0">
                  <c:v>0.18700000000000011</c:v>
                </c:pt>
                <c:pt idx="1">
                  <c:v>0.81300000000000139</c:v>
                </c:pt>
              </c:numCache>
            </c:numRef>
          </c:val>
          <c:extLst>
            <c:ext xmlns:c16="http://schemas.microsoft.com/office/drawing/2014/chart" uri="{C3380CC4-5D6E-409C-BE32-E72D297353CC}">
              <c16:uniqueId val="{00000004-A776-4904-92FD-C671CE7FC333}"/>
            </c:ext>
          </c:extLst>
        </c:ser>
        <c:dLbls>
          <c:showLegendKey val="0"/>
          <c:showVal val="1"/>
          <c:showCatName val="0"/>
          <c:showSerName val="0"/>
          <c:showPercent val="0"/>
          <c:showBubbleSize val="0"/>
          <c:showLeaderLines val="1"/>
        </c:dLbls>
      </c:pie3DChart>
      <c:spPr>
        <a:noFill/>
        <a:ln w="25400">
          <a:noFill/>
        </a:ln>
      </c:spPr>
    </c:plotArea>
    <c:plotVisOnly val="1"/>
    <c:dispBlanksAs val="zero"/>
    <c:showDLblsOverMax val="0"/>
  </c:chart>
  <c:spPr>
    <a:solidFill>
      <a:schemeClr val="tx1"/>
    </a:solid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876394849785405"/>
          <c:y val="0.08"/>
          <c:w val="0.63988104491230446"/>
          <c:h val="0.84"/>
        </c:manualLayout>
      </c:layout>
      <c:barChart>
        <c:barDir val="bar"/>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341-4524-953B-FD19B741943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341-4524-953B-FD19B741943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341-4524-953B-FD19B741943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4341-4524-953B-FD19B741943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4341-4524-953B-FD19B7419437}"/>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4341-4524-953B-FD19B7419437}"/>
              </c:ext>
            </c:extLst>
          </c:dPt>
          <c:dLbls>
            <c:dLbl>
              <c:idx val="0"/>
              <c:layout/>
              <c:tx>
                <c:rich>
                  <a:bodyPr/>
                  <a:lstStyle/>
                  <a:p>
                    <a:r>
                      <a:rPr lang="en-US"/>
                      <a:t>3.7%</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341-4524-953B-FD19B7419437}"/>
                </c:ext>
              </c:extLst>
            </c:dLbl>
            <c:dLbl>
              <c:idx val="2"/>
              <c:layout/>
              <c:tx>
                <c:rich>
                  <a:bodyPr/>
                  <a:lstStyle/>
                  <a:p>
                    <a:r>
                      <a:rPr lang="en-US"/>
                      <a:t>5.8%</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341-4524-953B-FD19B7419437}"/>
                </c:ext>
              </c:extLst>
            </c:dLbl>
            <c:dLbl>
              <c:idx val="3"/>
              <c:layout/>
              <c:tx>
                <c:rich>
                  <a:bodyPr/>
                  <a:lstStyle/>
                  <a:p>
                    <a:r>
                      <a:rPr lang="en-US"/>
                      <a:t>7.0%</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341-4524-953B-FD19B7419437}"/>
                </c:ext>
              </c:extLst>
            </c:dLbl>
            <c:dLbl>
              <c:idx val="4"/>
              <c:layout/>
              <c:tx>
                <c:rich>
                  <a:bodyPr/>
                  <a:lstStyle/>
                  <a:p>
                    <a:r>
                      <a:rPr lang="en-US"/>
                      <a:t>2.6%</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341-4524-953B-FD19B7419437}"/>
                </c:ext>
              </c:extLst>
            </c:dLbl>
            <c:dLbl>
              <c:idx val="5"/>
              <c:layout/>
              <c:tx>
                <c:rich>
                  <a:bodyPr/>
                  <a:lstStyle/>
                  <a:p>
                    <a:r>
                      <a:rPr lang="en-US"/>
                      <a:t>6.3%</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4341-4524-953B-FD19B741943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'S1810'!$L$40:$L$45</c:f>
              <c:strCache>
                <c:ptCount val="6"/>
                <c:pt idx="0">
                  <c:v>Hearing</c:v>
                </c:pt>
                <c:pt idx="1">
                  <c:v>Vision</c:v>
                </c:pt>
                <c:pt idx="2">
                  <c:v>Cognitive</c:v>
                </c:pt>
                <c:pt idx="3">
                  <c:v>Ambulatory</c:v>
                </c:pt>
                <c:pt idx="4">
                  <c:v>Self-Care</c:v>
                </c:pt>
                <c:pt idx="5">
                  <c:v>Independent Living</c:v>
                </c:pt>
              </c:strCache>
            </c:strRef>
          </c:cat>
          <c:val>
            <c:numRef>
              <c:f>'S1810'!$M$40:$M$45</c:f>
              <c:numCache>
                <c:formatCode>0.0%</c:formatCode>
                <c:ptCount val="6"/>
                <c:pt idx="0">
                  <c:v>3.9E-2</c:v>
                </c:pt>
                <c:pt idx="1">
                  <c:v>2.1999999999999999E-2</c:v>
                </c:pt>
                <c:pt idx="2">
                  <c:v>5.8999999999999997E-2</c:v>
                </c:pt>
                <c:pt idx="3">
                  <c:v>7.8E-2</c:v>
                </c:pt>
                <c:pt idx="4">
                  <c:v>2.9000000000000001E-2</c:v>
                </c:pt>
                <c:pt idx="5">
                  <c:v>6.5000000000000002E-2</c:v>
                </c:pt>
              </c:numCache>
            </c:numRef>
          </c:val>
          <c:extLst>
            <c:ext xmlns:c16="http://schemas.microsoft.com/office/drawing/2014/chart" uri="{C3380CC4-5D6E-409C-BE32-E72D297353CC}">
              <c16:uniqueId val="{0000000C-4341-4524-953B-FD19B7419437}"/>
            </c:ext>
          </c:extLst>
        </c:ser>
        <c:dLbls>
          <c:showLegendKey val="0"/>
          <c:showVal val="0"/>
          <c:showCatName val="0"/>
          <c:showSerName val="0"/>
          <c:showPercent val="0"/>
          <c:showBubbleSize val="0"/>
        </c:dLbls>
        <c:gapWidth val="247"/>
        <c:overlap val="13"/>
        <c:axId val="1904762624"/>
        <c:axId val="1831769312"/>
      </c:barChart>
      <c:catAx>
        <c:axId val="190476262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1" i="0" u="none" strike="noStrike" kern="1200" cap="none" spc="0" normalizeH="0" baseline="0">
                <a:solidFill>
                  <a:schemeClr val="dk1">
                    <a:lumMod val="65000"/>
                    <a:lumOff val="35000"/>
                  </a:schemeClr>
                </a:solidFill>
                <a:latin typeface="+mn-lt"/>
                <a:ea typeface="+mn-ea"/>
                <a:cs typeface="+mn-cs"/>
              </a:defRPr>
            </a:pPr>
            <a:endParaRPr lang="en-US"/>
          </a:p>
        </c:txPr>
        <c:crossAx val="1831769312"/>
        <c:crosses val="autoZero"/>
        <c:auto val="1"/>
        <c:lblAlgn val="ctr"/>
        <c:lblOffset val="100"/>
        <c:noMultiLvlLbl val="0"/>
      </c:catAx>
      <c:valAx>
        <c:axId val="1831769312"/>
        <c:scaling>
          <c:orientation val="minMax"/>
        </c:scaling>
        <c:delete val="0"/>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90476262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245746522906163E-2"/>
          <c:y val="9.1136464848584189E-2"/>
          <c:w val="0.85239852398523985"/>
          <c:h val="0.76503014046321138"/>
        </c:manualLayout>
      </c:layout>
      <c:barChart>
        <c:barDir val="col"/>
        <c:grouping val="clustered"/>
        <c:varyColors val="0"/>
        <c:ser>
          <c:idx val="0"/>
          <c:order val="0"/>
          <c:tx>
            <c:strRef>
              <c:f>Data!$C$17</c:f>
              <c:strCache>
                <c:ptCount val="1"/>
                <c:pt idx="0">
                  <c:v>MI</c:v>
                </c:pt>
              </c:strCache>
            </c:strRef>
          </c:tx>
          <c:spPr>
            <a:solidFill>
              <a:srgbClr val="006600"/>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AE0-4315-8679-2C3978999E21}"/>
                </c:ext>
              </c:extLst>
            </c:dLbl>
            <c:dLbl>
              <c:idx val="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AE0-4315-8679-2C3978999E2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Data!$B$18:$B$19</c:f>
              <c:strCache>
                <c:ptCount val="2"/>
                <c:pt idx="0">
                  <c:v>IWD</c:v>
                </c:pt>
                <c:pt idx="1">
                  <c:v>IWOD</c:v>
                </c:pt>
              </c:strCache>
            </c:strRef>
          </c:cat>
          <c:val>
            <c:numRef>
              <c:f>Data!$C$18:$C$19</c:f>
              <c:numCache>
                <c:formatCode>0.0%</c:formatCode>
                <c:ptCount val="2"/>
                <c:pt idx="0">
                  <c:v>0.371</c:v>
                </c:pt>
                <c:pt idx="1">
                  <c:v>0.75600000000000001</c:v>
                </c:pt>
              </c:numCache>
            </c:numRef>
          </c:val>
          <c:extLst>
            <c:ext xmlns:c16="http://schemas.microsoft.com/office/drawing/2014/chart" uri="{C3380CC4-5D6E-409C-BE32-E72D297353CC}">
              <c16:uniqueId val="{00000002-FAE0-4315-8679-2C3978999E21}"/>
            </c:ext>
          </c:extLst>
        </c:ser>
        <c:ser>
          <c:idx val="1"/>
          <c:order val="1"/>
          <c:tx>
            <c:strRef>
              <c:f>Data!$D$17</c:f>
              <c:strCache>
                <c:ptCount val="1"/>
                <c:pt idx="0">
                  <c:v>US</c:v>
                </c:pt>
              </c:strCache>
            </c:strRef>
          </c:tx>
          <c:spPr>
            <a:gradFill flip="none" rotWithShape="1">
              <a:gsLst>
                <a:gs pos="0">
                  <a:srgbClr val="FF0000"/>
                </a:gs>
                <a:gs pos="31000">
                  <a:schemeClr val="bg1"/>
                </a:gs>
                <a:gs pos="61000">
                  <a:srgbClr val="0070C0"/>
                </a:gs>
                <a:gs pos="97000">
                  <a:srgbClr val="0000CC"/>
                </a:gs>
              </a:gsLst>
              <a:lin ang="12000000" scaled="0"/>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Data!$B$18:$B$19</c:f>
              <c:strCache>
                <c:ptCount val="2"/>
                <c:pt idx="0">
                  <c:v>IWD</c:v>
                </c:pt>
                <c:pt idx="1">
                  <c:v>IWOD</c:v>
                </c:pt>
              </c:strCache>
            </c:strRef>
          </c:cat>
          <c:val>
            <c:numRef>
              <c:f>Data!$D$18:$D$19</c:f>
              <c:numCache>
                <c:formatCode>0.0%</c:formatCode>
                <c:ptCount val="2"/>
                <c:pt idx="0">
                  <c:v>0.40799999999999997</c:v>
                </c:pt>
                <c:pt idx="1">
                  <c:v>0.76500000000000001</c:v>
                </c:pt>
              </c:numCache>
            </c:numRef>
          </c:val>
          <c:extLst>
            <c:ext xmlns:c16="http://schemas.microsoft.com/office/drawing/2014/chart" uri="{C3380CC4-5D6E-409C-BE32-E72D297353CC}">
              <c16:uniqueId val="{00000003-FAE0-4315-8679-2C3978999E21}"/>
            </c:ext>
          </c:extLst>
        </c:ser>
        <c:dLbls>
          <c:showLegendKey val="0"/>
          <c:showVal val="0"/>
          <c:showCatName val="0"/>
          <c:showSerName val="0"/>
          <c:showPercent val="0"/>
          <c:showBubbleSize val="0"/>
        </c:dLbls>
        <c:gapWidth val="100"/>
        <c:overlap val="-65"/>
        <c:axId val="1021989936"/>
        <c:axId val="1021990768"/>
      </c:barChart>
      <c:catAx>
        <c:axId val="10219899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1021990768"/>
        <c:crosses val="autoZero"/>
        <c:auto val="1"/>
        <c:lblAlgn val="ctr"/>
        <c:lblOffset val="100"/>
        <c:noMultiLvlLbl val="0"/>
      </c:catAx>
      <c:valAx>
        <c:axId val="1021990768"/>
        <c:scaling>
          <c:orientation val="minMax"/>
        </c:scaling>
        <c:delete val="1"/>
        <c:axPos val="l"/>
        <c:numFmt formatCode="0.0%" sourceLinked="1"/>
        <c:majorTickMark val="none"/>
        <c:minorTickMark val="none"/>
        <c:tickLblPos val="nextTo"/>
        <c:crossAx val="1021989936"/>
        <c:crosses val="autoZero"/>
        <c:crossBetween val="between"/>
      </c:valAx>
      <c:spPr>
        <a:solidFill>
          <a:schemeClr val="bg1"/>
        </a:solidFill>
        <a:ln>
          <a:noFill/>
        </a:ln>
        <a:effectLst/>
      </c:spPr>
    </c:plotArea>
    <c:legend>
      <c:legendPos val="r"/>
      <c:layout>
        <c:manualLayout>
          <c:xMode val="edge"/>
          <c:yMode val="edge"/>
          <c:x val="0.89181579933186472"/>
          <c:y val="0.38890269108835579"/>
          <c:w val="7.7819784682330376E-2"/>
          <c:h val="0.2985365290877102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87433698156828"/>
          <c:y val="5.0925925925925923E-2"/>
          <c:w val="0.74252061248527679"/>
          <c:h val="0.89814814814814814"/>
        </c:manualLayout>
      </c:layout>
      <c:barChart>
        <c:barDir val="bar"/>
        <c:grouping val="clustered"/>
        <c:varyColors val="1"/>
        <c:ser>
          <c:idx val="0"/>
          <c:order val="0"/>
          <c:spPr>
            <a:scene3d>
              <a:camera prst="orthographicFront"/>
              <a:lightRig rig="threePt" dir="t"/>
            </a:scene3d>
            <a:sp3d>
              <a:bevelT/>
            </a:sp3d>
          </c:spPr>
          <c:invertIfNegative val="0"/>
          <c:dPt>
            <c:idx val="0"/>
            <c:invertIfNegative val="0"/>
            <c:bubble3D val="0"/>
            <c:spPr>
              <a:solidFill>
                <a:schemeClr val="accent1"/>
              </a:solidFill>
              <a:ln>
                <a:noFill/>
              </a:ln>
              <a:effectLst/>
              <a:scene3d>
                <a:camera prst="orthographicFront"/>
                <a:lightRig rig="threePt" dir="t"/>
              </a:scene3d>
              <a:sp3d>
                <a:bevelT/>
              </a:sp3d>
            </c:spPr>
            <c:extLst>
              <c:ext xmlns:c16="http://schemas.microsoft.com/office/drawing/2014/chart" uri="{C3380CC4-5D6E-409C-BE32-E72D297353CC}">
                <c16:uniqueId val="{00000001-8DF0-471C-B015-9A225E3BDD15}"/>
              </c:ext>
            </c:extLst>
          </c:dPt>
          <c:dPt>
            <c:idx val="1"/>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3-8DF0-471C-B015-9A225E3BDD15}"/>
              </c:ext>
            </c:extLst>
          </c:dPt>
          <c:dPt>
            <c:idx val="2"/>
            <c:invertIfNegative val="0"/>
            <c:bubble3D val="0"/>
            <c:spPr>
              <a:solidFill>
                <a:schemeClr val="accent3"/>
              </a:solidFill>
              <a:ln>
                <a:noFill/>
              </a:ln>
              <a:effectLst/>
              <a:scene3d>
                <a:camera prst="orthographicFront"/>
                <a:lightRig rig="threePt" dir="t"/>
              </a:scene3d>
              <a:sp3d>
                <a:bevelT/>
              </a:sp3d>
            </c:spPr>
            <c:extLst>
              <c:ext xmlns:c16="http://schemas.microsoft.com/office/drawing/2014/chart" uri="{C3380CC4-5D6E-409C-BE32-E72D297353CC}">
                <c16:uniqueId val="{00000005-8DF0-471C-B015-9A225E3BDD15}"/>
              </c:ext>
            </c:extLst>
          </c:dPt>
          <c:dPt>
            <c:idx val="3"/>
            <c:invertIfNegative val="0"/>
            <c:bubble3D val="0"/>
            <c:spPr>
              <a:solidFill>
                <a:schemeClr val="accent4"/>
              </a:solidFill>
              <a:ln>
                <a:noFill/>
              </a:ln>
              <a:effectLst/>
              <a:scene3d>
                <a:camera prst="orthographicFront"/>
                <a:lightRig rig="threePt" dir="t"/>
              </a:scene3d>
              <a:sp3d>
                <a:bevelT/>
              </a:sp3d>
            </c:spPr>
            <c:extLst>
              <c:ext xmlns:c16="http://schemas.microsoft.com/office/drawing/2014/chart" uri="{C3380CC4-5D6E-409C-BE32-E72D297353CC}">
                <c16:uniqueId val="{00000007-8DF0-471C-B015-9A225E3BDD15}"/>
              </c:ext>
            </c:extLst>
          </c:dPt>
          <c:dPt>
            <c:idx val="4"/>
            <c:invertIfNegative val="0"/>
            <c:bubble3D val="0"/>
            <c:spPr>
              <a:solidFill>
                <a:schemeClr val="accent5"/>
              </a:solidFill>
              <a:ln>
                <a:noFill/>
              </a:ln>
              <a:effectLst/>
              <a:scene3d>
                <a:camera prst="orthographicFront"/>
                <a:lightRig rig="threePt" dir="t"/>
              </a:scene3d>
              <a:sp3d>
                <a:bevelT/>
              </a:sp3d>
            </c:spPr>
            <c:extLst>
              <c:ext xmlns:c16="http://schemas.microsoft.com/office/drawing/2014/chart" uri="{C3380CC4-5D6E-409C-BE32-E72D297353CC}">
                <c16:uniqueId val="{00000009-8DF0-471C-B015-9A225E3BDD15}"/>
              </c:ext>
            </c:extLst>
          </c:dPt>
          <c:dPt>
            <c:idx val="5"/>
            <c:invertIfNegative val="0"/>
            <c:bubble3D val="0"/>
            <c:spPr>
              <a:solidFill>
                <a:schemeClr val="accent6"/>
              </a:solidFill>
              <a:ln>
                <a:noFill/>
              </a:ln>
              <a:effectLst/>
              <a:scene3d>
                <a:camera prst="orthographicFront"/>
                <a:lightRig rig="threePt" dir="t"/>
              </a:scene3d>
              <a:sp3d>
                <a:bevelT/>
              </a:sp3d>
            </c:spPr>
            <c:extLst>
              <c:ext xmlns:c16="http://schemas.microsoft.com/office/drawing/2014/chart" uri="{C3380CC4-5D6E-409C-BE32-E72D297353CC}">
                <c16:uniqueId val="{0000000B-8DF0-471C-B015-9A225E3BDD15}"/>
              </c:ext>
            </c:extLst>
          </c:dPt>
          <c:dLbls>
            <c:dLbl>
              <c:idx val="0"/>
              <c:layout>
                <c:manualLayout>
                  <c:x val="-1.9274012206874396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DF0-471C-B015-9A225E3BDD1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Data!$E$21:$E$26</c:f>
              <c:strCache>
                <c:ptCount val="6"/>
                <c:pt idx="0">
                  <c:v>Hearing </c:v>
                </c:pt>
                <c:pt idx="1">
                  <c:v> Vision </c:v>
                </c:pt>
                <c:pt idx="2">
                  <c:v> Cognitive </c:v>
                </c:pt>
                <c:pt idx="3">
                  <c:v>Ambulatory </c:v>
                </c:pt>
                <c:pt idx="4">
                  <c:v> Self-care </c:v>
                </c:pt>
                <c:pt idx="5">
                  <c:v>Independent living </c:v>
                </c:pt>
              </c:strCache>
            </c:strRef>
          </c:cat>
          <c:val>
            <c:numRef>
              <c:f>Data!$F$21:$F$26</c:f>
              <c:numCache>
                <c:formatCode>0.0%</c:formatCode>
                <c:ptCount val="6"/>
                <c:pt idx="0">
                  <c:v>0.52925818943626202</c:v>
                </c:pt>
                <c:pt idx="1">
                  <c:v>0.42380561247055215</c:v>
                </c:pt>
                <c:pt idx="2">
                  <c:v>0.32595735331666736</c:v>
                </c:pt>
                <c:pt idx="3">
                  <c:v>0.23069248454230887</c:v>
                </c:pt>
                <c:pt idx="4">
                  <c:v>0.12204963368867384</c:v>
                </c:pt>
                <c:pt idx="5">
                  <c:v>0.17286703482323637</c:v>
                </c:pt>
              </c:numCache>
            </c:numRef>
          </c:val>
          <c:extLst>
            <c:ext xmlns:c16="http://schemas.microsoft.com/office/drawing/2014/chart" uri="{C3380CC4-5D6E-409C-BE32-E72D297353CC}">
              <c16:uniqueId val="{0000000C-8DF0-471C-B015-9A225E3BDD15}"/>
            </c:ext>
          </c:extLst>
        </c:ser>
        <c:dLbls>
          <c:dLblPos val="outEnd"/>
          <c:showLegendKey val="0"/>
          <c:showVal val="1"/>
          <c:showCatName val="0"/>
          <c:showSerName val="0"/>
          <c:showPercent val="0"/>
          <c:showBubbleSize val="0"/>
        </c:dLbls>
        <c:gapWidth val="147"/>
        <c:overlap val="-16"/>
        <c:axId val="632030655"/>
        <c:axId val="719187247"/>
      </c:barChart>
      <c:catAx>
        <c:axId val="632030655"/>
        <c:scaling>
          <c:orientation val="minMax"/>
        </c:scaling>
        <c:delete val="0"/>
        <c:axPos val="l"/>
        <c:numFmt formatCode="General" sourceLinked="1"/>
        <c:majorTickMark val="in"/>
        <c:minorTickMark val="none"/>
        <c:tickLblPos val="nextTo"/>
        <c:spPr>
          <a:solidFill>
            <a:schemeClr val="tx1"/>
          </a:solidFill>
          <a:ln>
            <a:solidFill>
              <a:schemeClr val="tx1">
                <a:lumMod val="50000"/>
                <a:lumOff val="50000"/>
              </a:schemeClr>
            </a:solid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719187247"/>
        <c:crossesAt val="0"/>
        <c:auto val="1"/>
        <c:lblAlgn val="ctr"/>
        <c:lblOffset val="100"/>
        <c:noMultiLvlLbl val="0"/>
      </c:catAx>
      <c:valAx>
        <c:axId val="719187247"/>
        <c:scaling>
          <c:orientation val="minMax"/>
        </c:scaling>
        <c:delete val="1"/>
        <c:axPos val="b"/>
        <c:numFmt formatCode="0.0%" sourceLinked="1"/>
        <c:majorTickMark val="none"/>
        <c:minorTickMark val="none"/>
        <c:tickLblPos val="nextTo"/>
        <c:crossAx val="632030655"/>
        <c:crosses val="autoZero"/>
        <c:crossBetween val="between"/>
      </c:valAx>
      <c:spPr>
        <a:solidFill>
          <a:schemeClr val="bg1"/>
        </a:solidFill>
        <a:ln w="25400">
          <a:noFill/>
        </a:ln>
        <a:effectLst/>
      </c:spPr>
    </c:plotArea>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svg"/><Relationship Id="rId2" Type="http://schemas.openxmlformats.org/officeDocument/2006/relationships/image" Target="../media/image9.svg"/><Relationship Id="rId1" Type="http://schemas.openxmlformats.org/officeDocument/2006/relationships/image" Target="../media/image13.png"/><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svg"/><Relationship Id="rId2" Type="http://schemas.openxmlformats.org/officeDocument/2006/relationships/image" Target="../media/image9.svg"/><Relationship Id="rId1" Type="http://schemas.openxmlformats.org/officeDocument/2006/relationships/image" Target="../media/image13.png"/><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FB1B6-5C5B-479E-8C13-68A8A94A0E7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C5FEB5EE-ADC3-431A-9658-E448EF4CDD78}">
      <dgm:prSet phldrT="[Text]"/>
      <dgm:spPr/>
      <dgm:t>
        <a:bodyPr/>
        <a:lstStyle/>
        <a:p>
          <a:endParaRPr lang="en-US" dirty="0"/>
        </a:p>
      </dgm:t>
    </dgm:pt>
    <dgm:pt modelId="{250F7409-E519-4F9C-A354-DD82D17A29BA}" type="parTrans" cxnId="{00C72C06-B0B9-4771-AC29-79AEF046AF98}">
      <dgm:prSet/>
      <dgm:spPr/>
      <dgm:t>
        <a:bodyPr/>
        <a:lstStyle/>
        <a:p>
          <a:endParaRPr lang="en-US"/>
        </a:p>
      </dgm:t>
    </dgm:pt>
    <dgm:pt modelId="{32EB4962-F70E-495A-9FB2-06FE9EBA6F39}" type="sibTrans" cxnId="{00C72C06-B0B9-4771-AC29-79AEF046AF98}">
      <dgm:prSet/>
      <dgm:spPr/>
      <dgm:t>
        <a:bodyPr/>
        <a:lstStyle/>
        <a:p>
          <a:endParaRPr lang="en-US"/>
        </a:p>
      </dgm:t>
    </dgm:pt>
    <dgm:pt modelId="{5B2484C7-B277-40D2-B49A-DB880A92574D}">
      <dgm:prSet phldrT="[Text]"/>
      <dgm:spPr/>
      <dgm:t>
        <a:bodyPr anchor="ctr"/>
        <a:lstStyle/>
        <a:p>
          <a:pPr algn="ctr"/>
          <a:r>
            <a:rPr lang="en-US" b="1" dirty="0" smtClean="0"/>
            <a:t>Application</a:t>
          </a:r>
          <a:endParaRPr lang="en-US" b="1" dirty="0"/>
        </a:p>
      </dgm:t>
    </dgm:pt>
    <dgm:pt modelId="{41F61335-0A07-407A-9DE6-BD7517BF5F7E}" type="parTrans" cxnId="{59C6A5E7-31F9-488E-B714-7BF977A9AADE}">
      <dgm:prSet/>
      <dgm:spPr/>
      <dgm:t>
        <a:bodyPr/>
        <a:lstStyle/>
        <a:p>
          <a:endParaRPr lang="en-US"/>
        </a:p>
      </dgm:t>
    </dgm:pt>
    <dgm:pt modelId="{2D2CD656-5768-4C04-8BC6-0AC8451F7F38}" type="sibTrans" cxnId="{59C6A5E7-31F9-488E-B714-7BF977A9AADE}">
      <dgm:prSet/>
      <dgm:spPr/>
      <dgm:t>
        <a:bodyPr/>
        <a:lstStyle/>
        <a:p>
          <a:endParaRPr lang="en-US"/>
        </a:p>
      </dgm:t>
    </dgm:pt>
    <dgm:pt modelId="{A8B3CEB6-9CE7-4BB0-8B82-FD61F0FA539D}">
      <dgm:prSet phldrT="[Text]"/>
      <dgm:spPr/>
      <dgm:t>
        <a:bodyPr/>
        <a:lstStyle/>
        <a:p>
          <a:r>
            <a:rPr lang="en-US" b="1" dirty="0" err="1" smtClean="0"/>
            <a:t>Elig</a:t>
          </a:r>
          <a:r>
            <a:rPr lang="en-US" b="1" dirty="0" smtClean="0"/>
            <a:t> Rate</a:t>
          </a:r>
          <a:endParaRPr lang="en-US" b="1" dirty="0"/>
        </a:p>
      </dgm:t>
    </dgm:pt>
    <dgm:pt modelId="{DE1220FD-AE38-4AC1-B80E-CE399E3266AE}" type="parTrans" cxnId="{154B9B67-8A69-41A3-8B86-D8B8CDAB5CE5}">
      <dgm:prSet/>
      <dgm:spPr/>
      <dgm:t>
        <a:bodyPr/>
        <a:lstStyle/>
        <a:p>
          <a:endParaRPr lang="en-US"/>
        </a:p>
      </dgm:t>
    </dgm:pt>
    <dgm:pt modelId="{CD232E9E-82CA-447C-8BD8-00BFE9CA5EE3}" type="sibTrans" cxnId="{154B9B67-8A69-41A3-8B86-D8B8CDAB5CE5}">
      <dgm:prSet/>
      <dgm:spPr/>
      <dgm:t>
        <a:bodyPr/>
        <a:lstStyle/>
        <a:p>
          <a:endParaRPr lang="en-US"/>
        </a:p>
      </dgm:t>
    </dgm:pt>
    <dgm:pt modelId="{E9481CD1-B272-4AE1-B2F2-4DDCC2A4EF3A}">
      <dgm:prSet phldrT="[Text]"/>
      <dgm:spPr/>
      <dgm:t>
        <a:bodyPr anchor="ctr"/>
        <a:lstStyle/>
        <a:p>
          <a:pPr algn="ctr"/>
          <a:r>
            <a:rPr lang="en-US" b="1" dirty="0" smtClean="0"/>
            <a:t>Eligibility Determination</a:t>
          </a:r>
          <a:endParaRPr lang="en-US" b="1" dirty="0"/>
        </a:p>
      </dgm:t>
    </dgm:pt>
    <dgm:pt modelId="{182D60AF-ED6D-4F2F-BBB2-A34C86BFDCBD}" type="parTrans" cxnId="{77ACEE88-ABD3-4980-94C3-3FBA38FD943C}">
      <dgm:prSet/>
      <dgm:spPr/>
      <dgm:t>
        <a:bodyPr/>
        <a:lstStyle/>
        <a:p>
          <a:endParaRPr lang="en-US"/>
        </a:p>
      </dgm:t>
    </dgm:pt>
    <dgm:pt modelId="{9879B84B-2841-462A-B227-3B050920FC6F}" type="sibTrans" cxnId="{77ACEE88-ABD3-4980-94C3-3FBA38FD943C}">
      <dgm:prSet/>
      <dgm:spPr/>
      <dgm:t>
        <a:bodyPr/>
        <a:lstStyle/>
        <a:p>
          <a:endParaRPr lang="en-US"/>
        </a:p>
      </dgm:t>
    </dgm:pt>
    <dgm:pt modelId="{73190993-1015-4862-9257-4E0EB95C8117}">
      <dgm:prSet phldrT="[Text]"/>
      <dgm:spPr/>
      <dgm:t>
        <a:bodyPr/>
        <a:lstStyle/>
        <a:p>
          <a:r>
            <a:rPr lang="en-US" b="1" dirty="0" smtClean="0"/>
            <a:t>Plan Rate</a:t>
          </a:r>
          <a:endParaRPr lang="en-US" b="1" dirty="0"/>
        </a:p>
      </dgm:t>
    </dgm:pt>
    <dgm:pt modelId="{7A7CB6D0-526C-4077-BDD1-65B44523F9C3}" type="parTrans" cxnId="{326D279B-D9A9-4869-BF17-771CACCFC4C5}">
      <dgm:prSet/>
      <dgm:spPr/>
      <dgm:t>
        <a:bodyPr/>
        <a:lstStyle/>
        <a:p>
          <a:endParaRPr lang="en-US"/>
        </a:p>
      </dgm:t>
    </dgm:pt>
    <dgm:pt modelId="{B889E00E-2798-4B59-B1A8-40A381ECEB2F}" type="sibTrans" cxnId="{326D279B-D9A9-4869-BF17-771CACCFC4C5}">
      <dgm:prSet/>
      <dgm:spPr/>
      <dgm:t>
        <a:bodyPr/>
        <a:lstStyle/>
        <a:p>
          <a:endParaRPr lang="en-US"/>
        </a:p>
      </dgm:t>
    </dgm:pt>
    <dgm:pt modelId="{FBDCB94C-B6C7-4761-9E72-D710505B4D84}">
      <dgm:prSet phldrT="[Text]"/>
      <dgm:spPr/>
      <dgm:t>
        <a:bodyPr anchor="ctr"/>
        <a:lstStyle/>
        <a:p>
          <a:pPr algn="ctr"/>
          <a:r>
            <a:rPr lang="en-US" b="1" dirty="0" smtClean="0"/>
            <a:t>Individualized Plan for Employment</a:t>
          </a:r>
          <a:endParaRPr lang="en-US" b="1" dirty="0"/>
        </a:p>
      </dgm:t>
    </dgm:pt>
    <dgm:pt modelId="{E708A619-9644-450B-81DD-3C9BCD7DBC6B}" type="parTrans" cxnId="{67D509BE-CD88-49E1-85F0-4C7564F1D1E5}">
      <dgm:prSet/>
      <dgm:spPr/>
      <dgm:t>
        <a:bodyPr/>
        <a:lstStyle/>
        <a:p>
          <a:endParaRPr lang="en-US"/>
        </a:p>
      </dgm:t>
    </dgm:pt>
    <dgm:pt modelId="{006203CD-0D18-4973-8082-27A45A347134}" type="sibTrans" cxnId="{67D509BE-CD88-49E1-85F0-4C7564F1D1E5}">
      <dgm:prSet/>
      <dgm:spPr/>
      <dgm:t>
        <a:bodyPr/>
        <a:lstStyle/>
        <a:p>
          <a:endParaRPr lang="en-US"/>
        </a:p>
      </dgm:t>
    </dgm:pt>
    <dgm:pt modelId="{68EC88FC-8571-43BA-A992-B7F6D8EC3EF7}">
      <dgm:prSet/>
      <dgm:spPr/>
      <dgm:t>
        <a:bodyPr/>
        <a:lstStyle/>
        <a:p>
          <a:endParaRPr lang="en-US" dirty="0"/>
        </a:p>
      </dgm:t>
    </dgm:pt>
    <dgm:pt modelId="{ADB1569B-EE28-42A0-A590-5394AFF90E83}" type="parTrans" cxnId="{61A1398B-2155-41F3-8DFB-06C4A3D5D4B7}">
      <dgm:prSet/>
      <dgm:spPr/>
      <dgm:t>
        <a:bodyPr/>
        <a:lstStyle/>
        <a:p>
          <a:endParaRPr lang="en-US"/>
        </a:p>
      </dgm:t>
    </dgm:pt>
    <dgm:pt modelId="{371BA062-B711-4873-BBF3-C72DFC20CD64}" type="sibTrans" cxnId="{61A1398B-2155-41F3-8DFB-06C4A3D5D4B7}">
      <dgm:prSet/>
      <dgm:spPr/>
      <dgm:t>
        <a:bodyPr/>
        <a:lstStyle/>
        <a:p>
          <a:endParaRPr lang="en-US"/>
        </a:p>
      </dgm:t>
    </dgm:pt>
    <dgm:pt modelId="{FF0958E2-833C-4DD0-BE23-E48CE2DD1F19}">
      <dgm:prSet/>
      <dgm:spPr/>
      <dgm:t>
        <a:bodyPr anchor="ctr"/>
        <a:lstStyle/>
        <a:p>
          <a:pPr algn="ctr"/>
          <a:r>
            <a:rPr lang="en-US" b="1" dirty="0" smtClean="0"/>
            <a:t>Training or Services or Employment</a:t>
          </a:r>
          <a:endParaRPr lang="en-US" dirty="0"/>
        </a:p>
      </dgm:t>
    </dgm:pt>
    <dgm:pt modelId="{1124D043-0F15-455B-A525-EF733D902984}" type="parTrans" cxnId="{B21A9189-C91C-4D1A-9957-BFA2B9F3114B}">
      <dgm:prSet/>
      <dgm:spPr/>
      <dgm:t>
        <a:bodyPr/>
        <a:lstStyle/>
        <a:p>
          <a:endParaRPr lang="en-US"/>
        </a:p>
      </dgm:t>
    </dgm:pt>
    <dgm:pt modelId="{023B231E-F625-4338-9A2A-49A9A0BE750C}" type="sibTrans" cxnId="{B21A9189-C91C-4D1A-9957-BFA2B9F3114B}">
      <dgm:prSet/>
      <dgm:spPr/>
      <dgm:t>
        <a:bodyPr/>
        <a:lstStyle/>
        <a:p>
          <a:endParaRPr lang="en-US"/>
        </a:p>
      </dgm:t>
    </dgm:pt>
    <dgm:pt modelId="{73A39F67-9902-4CD1-A9DE-6191166C2482}" type="pres">
      <dgm:prSet presAssocID="{33CFB1B6-5C5B-479E-8C13-68A8A94A0E7C}" presName="Name0" presStyleCnt="0">
        <dgm:presLayoutVars>
          <dgm:chMax val="5"/>
          <dgm:chPref val="5"/>
          <dgm:dir/>
          <dgm:animLvl val="lvl"/>
        </dgm:presLayoutVars>
      </dgm:prSet>
      <dgm:spPr/>
      <dgm:t>
        <a:bodyPr/>
        <a:lstStyle/>
        <a:p>
          <a:endParaRPr lang="en-US"/>
        </a:p>
      </dgm:t>
    </dgm:pt>
    <dgm:pt modelId="{50716BFD-E353-4CF6-98BA-683DAE90ADDD}" type="pres">
      <dgm:prSet presAssocID="{C5FEB5EE-ADC3-431A-9658-E448EF4CDD78}" presName="parentText1" presStyleLbl="node1" presStyleIdx="0" presStyleCnt="4">
        <dgm:presLayoutVars>
          <dgm:chMax/>
          <dgm:chPref val="3"/>
          <dgm:bulletEnabled val="1"/>
        </dgm:presLayoutVars>
      </dgm:prSet>
      <dgm:spPr/>
      <dgm:t>
        <a:bodyPr/>
        <a:lstStyle/>
        <a:p>
          <a:endParaRPr lang="en-US"/>
        </a:p>
      </dgm:t>
    </dgm:pt>
    <dgm:pt modelId="{C8A4DFA3-C64D-457D-B6F7-25C4D489B1D0}" type="pres">
      <dgm:prSet presAssocID="{C5FEB5EE-ADC3-431A-9658-E448EF4CDD78}" presName="childText1" presStyleLbl="solidAlignAcc1" presStyleIdx="0" presStyleCnt="4">
        <dgm:presLayoutVars>
          <dgm:chMax val="0"/>
          <dgm:chPref val="0"/>
          <dgm:bulletEnabled val="1"/>
        </dgm:presLayoutVars>
      </dgm:prSet>
      <dgm:spPr/>
      <dgm:t>
        <a:bodyPr/>
        <a:lstStyle/>
        <a:p>
          <a:endParaRPr lang="en-US"/>
        </a:p>
      </dgm:t>
    </dgm:pt>
    <dgm:pt modelId="{5F76A7C8-6ABA-434C-BDFD-63744D69367E}" type="pres">
      <dgm:prSet presAssocID="{A8B3CEB6-9CE7-4BB0-8B82-FD61F0FA539D}" presName="parentText2" presStyleLbl="node1" presStyleIdx="1" presStyleCnt="4">
        <dgm:presLayoutVars>
          <dgm:chMax/>
          <dgm:chPref val="3"/>
          <dgm:bulletEnabled val="1"/>
        </dgm:presLayoutVars>
      </dgm:prSet>
      <dgm:spPr/>
      <dgm:t>
        <a:bodyPr/>
        <a:lstStyle/>
        <a:p>
          <a:endParaRPr lang="en-US"/>
        </a:p>
      </dgm:t>
    </dgm:pt>
    <dgm:pt modelId="{D57B1B6D-D58F-4990-86BE-9737090F4810}" type="pres">
      <dgm:prSet presAssocID="{A8B3CEB6-9CE7-4BB0-8B82-FD61F0FA539D}" presName="childText2" presStyleLbl="solidAlignAcc1" presStyleIdx="1" presStyleCnt="4">
        <dgm:presLayoutVars>
          <dgm:chMax val="0"/>
          <dgm:chPref val="0"/>
          <dgm:bulletEnabled val="1"/>
        </dgm:presLayoutVars>
      </dgm:prSet>
      <dgm:spPr/>
      <dgm:t>
        <a:bodyPr/>
        <a:lstStyle/>
        <a:p>
          <a:endParaRPr lang="en-US"/>
        </a:p>
      </dgm:t>
    </dgm:pt>
    <dgm:pt modelId="{4787020E-46AD-4126-9363-2B51D88BD63A}" type="pres">
      <dgm:prSet presAssocID="{73190993-1015-4862-9257-4E0EB95C8117}" presName="parentText3" presStyleLbl="node1" presStyleIdx="2" presStyleCnt="4">
        <dgm:presLayoutVars>
          <dgm:chMax/>
          <dgm:chPref val="3"/>
          <dgm:bulletEnabled val="1"/>
        </dgm:presLayoutVars>
      </dgm:prSet>
      <dgm:spPr/>
      <dgm:t>
        <a:bodyPr/>
        <a:lstStyle/>
        <a:p>
          <a:endParaRPr lang="en-US"/>
        </a:p>
      </dgm:t>
    </dgm:pt>
    <dgm:pt modelId="{706B6488-230C-4634-A45A-B2CFF5AF059D}" type="pres">
      <dgm:prSet presAssocID="{73190993-1015-4862-9257-4E0EB95C8117}" presName="childText3" presStyleLbl="solidAlignAcc1" presStyleIdx="2" presStyleCnt="4">
        <dgm:presLayoutVars>
          <dgm:chMax val="0"/>
          <dgm:chPref val="0"/>
          <dgm:bulletEnabled val="1"/>
        </dgm:presLayoutVars>
      </dgm:prSet>
      <dgm:spPr/>
      <dgm:t>
        <a:bodyPr/>
        <a:lstStyle/>
        <a:p>
          <a:endParaRPr lang="en-US"/>
        </a:p>
      </dgm:t>
    </dgm:pt>
    <dgm:pt modelId="{9BED254E-97CA-4BC9-BB5F-BEE2539F6737}" type="pres">
      <dgm:prSet presAssocID="{68EC88FC-8571-43BA-A992-B7F6D8EC3EF7}" presName="parentText4" presStyleLbl="node1" presStyleIdx="3" presStyleCnt="4" custLinFactNeighborX="64">
        <dgm:presLayoutVars>
          <dgm:chMax/>
          <dgm:chPref val="3"/>
          <dgm:bulletEnabled val="1"/>
        </dgm:presLayoutVars>
      </dgm:prSet>
      <dgm:spPr/>
      <dgm:t>
        <a:bodyPr/>
        <a:lstStyle/>
        <a:p>
          <a:endParaRPr lang="en-US"/>
        </a:p>
      </dgm:t>
    </dgm:pt>
    <dgm:pt modelId="{B53CCB51-3C0F-439F-998A-A816DEBC835D}" type="pres">
      <dgm:prSet presAssocID="{68EC88FC-8571-43BA-A992-B7F6D8EC3EF7}" presName="childText4" presStyleLbl="solidAlignAcc1" presStyleIdx="3" presStyleCnt="4">
        <dgm:presLayoutVars>
          <dgm:chMax val="0"/>
          <dgm:chPref val="0"/>
          <dgm:bulletEnabled val="1"/>
        </dgm:presLayoutVars>
      </dgm:prSet>
      <dgm:spPr/>
      <dgm:t>
        <a:bodyPr/>
        <a:lstStyle/>
        <a:p>
          <a:endParaRPr lang="en-US"/>
        </a:p>
      </dgm:t>
    </dgm:pt>
  </dgm:ptLst>
  <dgm:cxnLst>
    <dgm:cxn modelId="{8284D1F2-6C2B-42B9-91B3-FE4CF91DC8CE}" type="presOf" srcId="{FBDCB94C-B6C7-4761-9E72-D710505B4D84}" destId="{706B6488-230C-4634-A45A-B2CFF5AF059D}" srcOrd="0" destOrd="0" presId="urn:microsoft.com/office/officeart/2009/3/layout/IncreasingArrowsProcess"/>
    <dgm:cxn modelId="{A66EBA90-4B77-46AA-B1A3-2CD56E32E531}" type="presOf" srcId="{33CFB1B6-5C5B-479E-8C13-68A8A94A0E7C}" destId="{73A39F67-9902-4CD1-A9DE-6191166C2482}" srcOrd="0" destOrd="0" presId="urn:microsoft.com/office/officeart/2009/3/layout/IncreasingArrowsProcess"/>
    <dgm:cxn modelId="{154B9B67-8A69-41A3-8B86-D8B8CDAB5CE5}" srcId="{33CFB1B6-5C5B-479E-8C13-68A8A94A0E7C}" destId="{A8B3CEB6-9CE7-4BB0-8B82-FD61F0FA539D}" srcOrd="1" destOrd="0" parTransId="{DE1220FD-AE38-4AC1-B80E-CE399E3266AE}" sibTransId="{CD232E9E-82CA-447C-8BD8-00BFE9CA5EE3}"/>
    <dgm:cxn modelId="{61A1398B-2155-41F3-8DFB-06C4A3D5D4B7}" srcId="{33CFB1B6-5C5B-479E-8C13-68A8A94A0E7C}" destId="{68EC88FC-8571-43BA-A992-B7F6D8EC3EF7}" srcOrd="3" destOrd="0" parTransId="{ADB1569B-EE28-42A0-A590-5394AFF90E83}" sibTransId="{371BA062-B711-4873-BBF3-C72DFC20CD64}"/>
    <dgm:cxn modelId="{96298E35-9709-4C99-80AE-F39B41978EE9}" type="presOf" srcId="{C5FEB5EE-ADC3-431A-9658-E448EF4CDD78}" destId="{50716BFD-E353-4CF6-98BA-683DAE90ADDD}" srcOrd="0" destOrd="0" presId="urn:microsoft.com/office/officeart/2009/3/layout/IncreasingArrowsProcess"/>
    <dgm:cxn modelId="{59C6A5E7-31F9-488E-B714-7BF977A9AADE}" srcId="{C5FEB5EE-ADC3-431A-9658-E448EF4CDD78}" destId="{5B2484C7-B277-40D2-B49A-DB880A92574D}" srcOrd="0" destOrd="0" parTransId="{41F61335-0A07-407A-9DE6-BD7517BF5F7E}" sibTransId="{2D2CD656-5768-4C04-8BC6-0AC8451F7F38}"/>
    <dgm:cxn modelId="{D1488F68-26F3-4AE5-88EE-898F7802E4BB}" type="presOf" srcId="{FF0958E2-833C-4DD0-BE23-E48CE2DD1F19}" destId="{B53CCB51-3C0F-439F-998A-A816DEBC835D}" srcOrd="0" destOrd="0" presId="urn:microsoft.com/office/officeart/2009/3/layout/IncreasingArrowsProcess"/>
    <dgm:cxn modelId="{00C72C06-B0B9-4771-AC29-79AEF046AF98}" srcId="{33CFB1B6-5C5B-479E-8C13-68A8A94A0E7C}" destId="{C5FEB5EE-ADC3-431A-9658-E448EF4CDD78}" srcOrd="0" destOrd="0" parTransId="{250F7409-E519-4F9C-A354-DD82D17A29BA}" sibTransId="{32EB4962-F70E-495A-9FB2-06FE9EBA6F39}"/>
    <dgm:cxn modelId="{EB56AEE9-1593-4BED-BA61-F031BDCCF461}" type="presOf" srcId="{68EC88FC-8571-43BA-A992-B7F6D8EC3EF7}" destId="{9BED254E-97CA-4BC9-BB5F-BEE2539F6737}" srcOrd="0" destOrd="0" presId="urn:microsoft.com/office/officeart/2009/3/layout/IncreasingArrowsProcess"/>
    <dgm:cxn modelId="{326D279B-D9A9-4869-BF17-771CACCFC4C5}" srcId="{33CFB1B6-5C5B-479E-8C13-68A8A94A0E7C}" destId="{73190993-1015-4862-9257-4E0EB95C8117}" srcOrd="2" destOrd="0" parTransId="{7A7CB6D0-526C-4077-BDD1-65B44523F9C3}" sibTransId="{B889E00E-2798-4B59-B1A8-40A381ECEB2F}"/>
    <dgm:cxn modelId="{67D509BE-CD88-49E1-85F0-4C7564F1D1E5}" srcId="{73190993-1015-4862-9257-4E0EB95C8117}" destId="{FBDCB94C-B6C7-4761-9E72-D710505B4D84}" srcOrd="0" destOrd="0" parTransId="{E708A619-9644-450B-81DD-3C9BCD7DBC6B}" sibTransId="{006203CD-0D18-4973-8082-27A45A347134}"/>
    <dgm:cxn modelId="{FF42EE2F-EF6C-4FF0-BEBC-3894425B48BF}" type="presOf" srcId="{5B2484C7-B277-40D2-B49A-DB880A92574D}" destId="{C8A4DFA3-C64D-457D-B6F7-25C4D489B1D0}" srcOrd="0" destOrd="0" presId="urn:microsoft.com/office/officeart/2009/3/layout/IncreasingArrowsProcess"/>
    <dgm:cxn modelId="{B21A9189-C91C-4D1A-9957-BFA2B9F3114B}" srcId="{68EC88FC-8571-43BA-A992-B7F6D8EC3EF7}" destId="{FF0958E2-833C-4DD0-BE23-E48CE2DD1F19}" srcOrd="0" destOrd="0" parTransId="{1124D043-0F15-455B-A525-EF733D902984}" sibTransId="{023B231E-F625-4338-9A2A-49A9A0BE750C}"/>
    <dgm:cxn modelId="{582EA4C1-5B50-4AD5-860F-8EEFCD37ED9D}" type="presOf" srcId="{A8B3CEB6-9CE7-4BB0-8B82-FD61F0FA539D}" destId="{5F76A7C8-6ABA-434C-BDFD-63744D69367E}" srcOrd="0" destOrd="0" presId="urn:microsoft.com/office/officeart/2009/3/layout/IncreasingArrowsProcess"/>
    <dgm:cxn modelId="{C991E973-3AFF-4177-93C7-5195E50146AC}" type="presOf" srcId="{73190993-1015-4862-9257-4E0EB95C8117}" destId="{4787020E-46AD-4126-9363-2B51D88BD63A}" srcOrd="0" destOrd="0" presId="urn:microsoft.com/office/officeart/2009/3/layout/IncreasingArrowsProcess"/>
    <dgm:cxn modelId="{77ACEE88-ABD3-4980-94C3-3FBA38FD943C}" srcId="{A8B3CEB6-9CE7-4BB0-8B82-FD61F0FA539D}" destId="{E9481CD1-B272-4AE1-B2F2-4DDCC2A4EF3A}" srcOrd="0" destOrd="0" parTransId="{182D60AF-ED6D-4F2F-BBB2-A34C86BFDCBD}" sibTransId="{9879B84B-2841-462A-B227-3B050920FC6F}"/>
    <dgm:cxn modelId="{C1E8C7EE-DB35-42D5-8CC4-1C3040110258}" type="presOf" srcId="{E9481CD1-B272-4AE1-B2F2-4DDCC2A4EF3A}" destId="{D57B1B6D-D58F-4990-86BE-9737090F4810}" srcOrd="0" destOrd="0" presId="urn:microsoft.com/office/officeart/2009/3/layout/IncreasingArrowsProcess"/>
    <dgm:cxn modelId="{2D8736A1-0A92-4B64-8A4D-BB19B886811F}" type="presParOf" srcId="{73A39F67-9902-4CD1-A9DE-6191166C2482}" destId="{50716BFD-E353-4CF6-98BA-683DAE90ADDD}" srcOrd="0" destOrd="0" presId="urn:microsoft.com/office/officeart/2009/3/layout/IncreasingArrowsProcess"/>
    <dgm:cxn modelId="{9C0B8491-392E-49A1-96F3-BA9D6A0A0BA7}" type="presParOf" srcId="{73A39F67-9902-4CD1-A9DE-6191166C2482}" destId="{C8A4DFA3-C64D-457D-B6F7-25C4D489B1D0}" srcOrd="1" destOrd="0" presId="urn:microsoft.com/office/officeart/2009/3/layout/IncreasingArrowsProcess"/>
    <dgm:cxn modelId="{04162C04-5BDF-4CC1-9D8E-1D171554A960}" type="presParOf" srcId="{73A39F67-9902-4CD1-A9DE-6191166C2482}" destId="{5F76A7C8-6ABA-434C-BDFD-63744D69367E}" srcOrd="2" destOrd="0" presId="urn:microsoft.com/office/officeart/2009/3/layout/IncreasingArrowsProcess"/>
    <dgm:cxn modelId="{F5FF81BE-FCCE-484F-A135-BED06AA21765}" type="presParOf" srcId="{73A39F67-9902-4CD1-A9DE-6191166C2482}" destId="{D57B1B6D-D58F-4990-86BE-9737090F4810}" srcOrd="3" destOrd="0" presId="urn:microsoft.com/office/officeart/2009/3/layout/IncreasingArrowsProcess"/>
    <dgm:cxn modelId="{C16CC8EE-8048-455B-8FE0-4DDB2BDC5C57}" type="presParOf" srcId="{73A39F67-9902-4CD1-A9DE-6191166C2482}" destId="{4787020E-46AD-4126-9363-2B51D88BD63A}" srcOrd="4" destOrd="0" presId="urn:microsoft.com/office/officeart/2009/3/layout/IncreasingArrowsProcess"/>
    <dgm:cxn modelId="{2EF4225C-D833-4D67-BEBA-BA4D06E1CA5D}" type="presParOf" srcId="{73A39F67-9902-4CD1-A9DE-6191166C2482}" destId="{706B6488-230C-4634-A45A-B2CFF5AF059D}" srcOrd="5" destOrd="0" presId="urn:microsoft.com/office/officeart/2009/3/layout/IncreasingArrowsProcess"/>
    <dgm:cxn modelId="{0CEEA8FF-A005-4FF3-9F47-BBD6AA41C7A5}" type="presParOf" srcId="{73A39F67-9902-4CD1-A9DE-6191166C2482}" destId="{9BED254E-97CA-4BC9-BB5F-BEE2539F6737}" srcOrd="6" destOrd="0" presId="urn:microsoft.com/office/officeart/2009/3/layout/IncreasingArrowsProcess"/>
    <dgm:cxn modelId="{05AA71FD-557D-4D89-9BFC-CFD7B051785B}" type="presParOf" srcId="{73A39F67-9902-4CD1-A9DE-6191166C2482}" destId="{B53CCB51-3C0F-439F-998A-A816DEBC835D}"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001724-5C5A-402A-B907-ECA89FAFA97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FA86730-1CE5-4EBE-A9BA-FC19829C945A}">
      <dgm:prSet phldrT="[Text]"/>
      <dgm:spPr/>
      <dgm:t>
        <a:bodyPr/>
        <a:lstStyle/>
        <a:p>
          <a:pPr>
            <a:lnSpc>
              <a:spcPct val="100000"/>
            </a:lnSpc>
          </a:pPr>
          <a:r>
            <a:rPr lang="en-US" dirty="0" smtClean="0"/>
            <a:t>Policy</a:t>
          </a:r>
          <a:endParaRPr lang="en-US" dirty="0"/>
        </a:p>
      </dgm:t>
    </dgm:pt>
    <dgm:pt modelId="{A1BB3DDB-A2CF-407F-9044-E3AC1B808421}" type="parTrans" cxnId="{ACB259CB-0782-437C-AE91-04CE095D2AE5}">
      <dgm:prSet/>
      <dgm:spPr/>
      <dgm:t>
        <a:bodyPr/>
        <a:lstStyle/>
        <a:p>
          <a:endParaRPr lang="en-US"/>
        </a:p>
      </dgm:t>
    </dgm:pt>
    <dgm:pt modelId="{F397379E-0BDA-46CE-8393-B1D10C55E1BA}" type="sibTrans" cxnId="{ACB259CB-0782-437C-AE91-04CE095D2AE5}">
      <dgm:prSet/>
      <dgm:spPr/>
      <dgm:t>
        <a:bodyPr/>
        <a:lstStyle/>
        <a:p>
          <a:endParaRPr lang="en-US"/>
        </a:p>
      </dgm:t>
    </dgm:pt>
    <dgm:pt modelId="{6ABE9384-859D-4C4C-B983-2B1E39A8B348}">
      <dgm:prSet phldrT="[Text]"/>
      <dgm:spPr/>
      <dgm:t>
        <a:bodyPr/>
        <a:lstStyle/>
        <a:p>
          <a:pPr>
            <a:lnSpc>
              <a:spcPct val="100000"/>
            </a:lnSpc>
          </a:pPr>
          <a:r>
            <a:rPr lang="en-US" dirty="0"/>
            <a:t>Research</a:t>
          </a:r>
        </a:p>
      </dgm:t>
    </dgm:pt>
    <dgm:pt modelId="{4C63E530-1425-407B-8508-FAC57680DEF0}" type="parTrans" cxnId="{929B611D-ADB7-45E4-812D-4E288BD2D31C}">
      <dgm:prSet/>
      <dgm:spPr/>
      <dgm:t>
        <a:bodyPr/>
        <a:lstStyle/>
        <a:p>
          <a:endParaRPr lang="en-US"/>
        </a:p>
      </dgm:t>
    </dgm:pt>
    <dgm:pt modelId="{012549DD-A1CA-4571-A981-CFD78093EB20}" type="sibTrans" cxnId="{929B611D-ADB7-45E4-812D-4E288BD2D31C}">
      <dgm:prSet/>
      <dgm:spPr/>
      <dgm:t>
        <a:bodyPr/>
        <a:lstStyle/>
        <a:p>
          <a:endParaRPr lang="en-US"/>
        </a:p>
      </dgm:t>
    </dgm:pt>
    <dgm:pt modelId="{F7214975-5AC4-4CF8-9015-322498751A8A}">
      <dgm:prSet phldrT="[Text]"/>
      <dgm:spPr/>
      <dgm:t>
        <a:bodyPr/>
        <a:lstStyle/>
        <a:p>
          <a:pPr>
            <a:lnSpc>
              <a:spcPct val="100000"/>
            </a:lnSpc>
          </a:pPr>
          <a:r>
            <a:rPr lang="en-US" dirty="0" smtClean="0"/>
            <a:t>ETC</a:t>
          </a:r>
          <a:endParaRPr lang="en-US" dirty="0"/>
        </a:p>
      </dgm:t>
    </dgm:pt>
    <dgm:pt modelId="{51AC1870-5B81-422A-9A2E-E1F58EF50843}" type="parTrans" cxnId="{B7CE7116-0D68-4E90-AA49-C97B6B372915}">
      <dgm:prSet/>
      <dgm:spPr/>
      <dgm:t>
        <a:bodyPr/>
        <a:lstStyle/>
        <a:p>
          <a:endParaRPr lang="en-US"/>
        </a:p>
      </dgm:t>
    </dgm:pt>
    <dgm:pt modelId="{CE7BE2A3-5633-4666-BB75-6164E26282D5}" type="sibTrans" cxnId="{B7CE7116-0D68-4E90-AA49-C97B6B372915}">
      <dgm:prSet/>
      <dgm:spPr/>
      <dgm:t>
        <a:bodyPr/>
        <a:lstStyle/>
        <a:p>
          <a:endParaRPr lang="en-US"/>
        </a:p>
      </dgm:t>
    </dgm:pt>
    <dgm:pt modelId="{8D711FD4-6C87-4D11-8C8E-0AFADA39257D}">
      <dgm:prSet/>
      <dgm:spPr/>
      <dgm:t>
        <a:bodyPr/>
        <a:lstStyle/>
        <a:p>
          <a:r>
            <a:rPr lang="en-US" dirty="0" smtClean="0"/>
            <a:t>Practice/Service</a:t>
          </a:r>
          <a:endParaRPr lang="en-US" dirty="0"/>
        </a:p>
      </dgm:t>
    </dgm:pt>
    <dgm:pt modelId="{2BE05C22-DF84-4FC5-BA16-143ACCBE8216}" type="parTrans" cxnId="{07CDEC02-27D6-441F-A0BB-99106C471899}">
      <dgm:prSet/>
      <dgm:spPr/>
      <dgm:t>
        <a:bodyPr/>
        <a:lstStyle/>
        <a:p>
          <a:endParaRPr lang="en-US"/>
        </a:p>
      </dgm:t>
    </dgm:pt>
    <dgm:pt modelId="{9A2867C4-C940-4477-8FE5-34A9C1DB1C54}" type="sibTrans" cxnId="{07CDEC02-27D6-441F-A0BB-99106C471899}">
      <dgm:prSet/>
      <dgm:spPr/>
      <dgm:t>
        <a:bodyPr/>
        <a:lstStyle/>
        <a:p>
          <a:endParaRPr lang="en-US"/>
        </a:p>
      </dgm:t>
    </dgm:pt>
    <dgm:pt modelId="{44164630-2F05-47D6-AD96-D9713C7C94EA}" type="pres">
      <dgm:prSet presAssocID="{53001724-5C5A-402A-B907-ECA89FAFA97F}" presName="root" presStyleCnt="0">
        <dgm:presLayoutVars>
          <dgm:dir/>
          <dgm:resizeHandles val="exact"/>
        </dgm:presLayoutVars>
      </dgm:prSet>
      <dgm:spPr/>
      <dgm:t>
        <a:bodyPr/>
        <a:lstStyle/>
        <a:p>
          <a:endParaRPr lang="en-US"/>
        </a:p>
      </dgm:t>
    </dgm:pt>
    <dgm:pt modelId="{BBB5EE06-EDF8-41BB-B38A-75BA74195339}" type="pres">
      <dgm:prSet presAssocID="{6FA86730-1CE5-4EBE-A9BA-FC19829C945A}" presName="compNode" presStyleCnt="0"/>
      <dgm:spPr/>
    </dgm:pt>
    <dgm:pt modelId="{BD3976FF-3460-411F-BC23-D0B68261F465}" type="pres">
      <dgm:prSet presAssocID="{6FA86730-1CE5-4EBE-A9BA-FC19829C945A}" presName="bgRect" presStyleLbl="bgShp" presStyleIdx="0" presStyleCnt="4" custLinFactNeighborX="2579" custLinFactNeighborY="-15796"/>
      <dgm:spPr/>
    </dgm:pt>
    <dgm:pt modelId="{55596134-9829-4D70-890A-C69BBF81D77E}" type="pres">
      <dgm:prSet presAssocID="{6FA86730-1CE5-4EBE-A9BA-FC19829C945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EF52B154-BE74-4151-893E-30A55BCE1232}" type="pres">
      <dgm:prSet presAssocID="{6FA86730-1CE5-4EBE-A9BA-FC19829C945A}" presName="spaceRect" presStyleCnt="0"/>
      <dgm:spPr/>
    </dgm:pt>
    <dgm:pt modelId="{317AA252-427D-40A4-8C7D-92392117FEF6}" type="pres">
      <dgm:prSet presAssocID="{6FA86730-1CE5-4EBE-A9BA-FC19829C945A}" presName="parTx" presStyleLbl="revTx" presStyleIdx="0" presStyleCnt="4">
        <dgm:presLayoutVars>
          <dgm:chMax val="0"/>
          <dgm:chPref val="0"/>
        </dgm:presLayoutVars>
      </dgm:prSet>
      <dgm:spPr/>
      <dgm:t>
        <a:bodyPr/>
        <a:lstStyle/>
        <a:p>
          <a:endParaRPr lang="en-US"/>
        </a:p>
      </dgm:t>
    </dgm:pt>
    <dgm:pt modelId="{DB828AB6-BF3C-4FBC-936A-ABF577D4A72E}" type="pres">
      <dgm:prSet presAssocID="{F397379E-0BDA-46CE-8393-B1D10C55E1BA}" presName="sibTrans" presStyleCnt="0"/>
      <dgm:spPr/>
    </dgm:pt>
    <dgm:pt modelId="{8659C9FB-A292-4B24-9AA6-06DCB8DFDBDB}" type="pres">
      <dgm:prSet presAssocID="{8D711FD4-6C87-4D11-8C8E-0AFADA39257D}" presName="compNode" presStyleCnt="0"/>
      <dgm:spPr/>
    </dgm:pt>
    <dgm:pt modelId="{93D99B7C-409D-45D8-812B-3F63AFB1E7BE}" type="pres">
      <dgm:prSet presAssocID="{8D711FD4-6C87-4D11-8C8E-0AFADA39257D}" presName="bgRect" presStyleLbl="bgShp" presStyleIdx="1" presStyleCnt="4"/>
      <dgm:spPr/>
    </dgm:pt>
    <dgm:pt modelId="{2482E588-4125-47F4-83A1-C1E85789B7C9}" type="pres">
      <dgm:prSet presAssocID="{8D711FD4-6C87-4D11-8C8E-0AFADA3925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9741C8E7-9253-4910-B8B9-F1512FD3A892}" type="pres">
      <dgm:prSet presAssocID="{8D711FD4-6C87-4D11-8C8E-0AFADA39257D}" presName="spaceRect" presStyleCnt="0"/>
      <dgm:spPr/>
    </dgm:pt>
    <dgm:pt modelId="{88451789-B610-404B-B618-9C08391E79A5}" type="pres">
      <dgm:prSet presAssocID="{8D711FD4-6C87-4D11-8C8E-0AFADA39257D}" presName="parTx" presStyleLbl="revTx" presStyleIdx="1" presStyleCnt="4">
        <dgm:presLayoutVars>
          <dgm:chMax val="0"/>
          <dgm:chPref val="0"/>
        </dgm:presLayoutVars>
      </dgm:prSet>
      <dgm:spPr/>
      <dgm:t>
        <a:bodyPr/>
        <a:lstStyle/>
        <a:p>
          <a:endParaRPr lang="en-US"/>
        </a:p>
      </dgm:t>
    </dgm:pt>
    <dgm:pt modelId="{A617EFA4-1611-4273-B4D5-7F42717B065B}" type="pres">
      <dgm:prSet presAssocID="{9A2867C4-C940-4477-8FE5-34A9C1DB1C54}" presName="sibTrans" presStyleCnt="0"/>
      <dgm:spPr/>
    </dgm:pt>
    <dgm:pt modelId="{2862063A-01C9-45B8-BC29-0877E16269D6}" type="pres">
      <dgm:prSet presAssocID="{6ABE9384-859D-4C4C-B983-2B1E39A8B348}" presName="compNode" presStyleCnt="0"/>
      <dgm:spPr/>
    </dgm:pt>
    <dgm:pt modelId="{5DD1A591-E379-4123-AFEF-0E0E1C78A6C8}" type="pres">
      <dgm:prSet presAssocID="{6ABE9384-859D-4C4C-B983-2B1E39A8B348}" presName="bgRect" presStyleLbl="bgShp" presStyleIdx="2" presStyleCnt="4"/>
      <dgm:spPr/>
    </dgm:pt>
    <dgm:pt modelId="{FCE68459-8AC8-4D4B-8B2A-B85347F651AB}" type="pres">
      <dgm:prSet presAssocID="{6ABE9384-859D-4C4C-B983-2B1E39A8B348}" presName="iconRect" presStyleLbl="node1" presStyleIdx="2"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gnifying glass"/>
        </a:ext>
      </dgm:extLst>
    </dgm:pt>
    <dgm:pt modelId="{7840CE1B-2464-4289-B418-12904C5D46CE}" type="pres">
      <dgm:prSet presAssocID="{6ABE9384-859D-4C4C-B983-2B1E39A8B348}" presName="spaceRect" presStyleCnt="0"/>
      <dgm:spPr/>
    </dgm:pt>
    <dgm:pt modelId="{0F75F18A-3C22-462D-9DAB-5E8D88D9A51B}" type="pres">
      <dgm:prSet presAssocID="{6ABE9384-859D-4C4C-B983-2B1E39A8B348}" presName="parTx" presStyleLbl="revTx" presStyleIdx="2" presStyleCnt="4">
        <dgm:presLayoutVars>
          <dgm:chMax val="0"/>
          <dgm:chPref val="0"/>
        </dgm:presLayoutVars>
      </dgm:prSet>
      <dgm:spPr/>
      <dgm:t>
        <a:bodyPr/>
        <a:lstStyle/>
        <a:p>
          <a:endParaRPr lang="en-US"/>
        </a:p>
      </dgm:t>
    </dgm:pt>
    <dgm:pt modelId="{AC2B0169-D740-4583-96BE-D8F87AC7FE01}" type="pres">
      <dgm:prSet presAssocID="{012549DD-A1CA-4571-A981-CFD78093EB20}" presName="sibTrans" presStyleCnt="0"/>
      <dgm:spPr/>
    </dgm:pt>
    <dgm:pt modelId="{9602AFE8-70EE-42FC-9CD5-A2E6AA3E2091}" type="pres">
      <dgm:prSet presAssocID="{F7214975-5AC4-4CF8-9015-322498751A8A}" presName="compNode" presStyleCnt="0"/>
      <dgm:spPr/>
    </dgm:pt>
    <dgm:pt modelId="{B231036C-5FBE-4605-8393-F1B6359EE169}" type="pres">
      <dgm:prSet presAssocID="{F7214975-5AC4-4CF8-9015-322498751A8A}" presName="bgRect" presStyleLbl="bgShp" presStyleIdx="3" presStyleCnt="4"/>
      <dgm:spPr/>
    </dgm:pt>
    <dgm:pt modelId="{A64BFE9C-AA80-43CE-8FF6-8D33BAD07C57}" type="pres">
      <dgm:prSet presAssocID="{F7214975-5AC4-4CF8-9015-322498751A8A}" presName="icon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Daily Calendar"/>
        </a:ext>
      </dgm:extLst>
    </dgm:pt>
    <dgm:pt modelId="{2D725CFB-B072-491A-B436-3AD21D0542FE}" type="pres">
      <dgm:prSet presAssocID="{F7214975-5AC4-4CF8-9015-322498751A8A}" presName="spaceRect" presStyleCnt="0"/>
      <dgm:spPr/>
    </dgm:pt>
    <dgm:pt modelId="{556AE736-B6E0-4DC7-8429-5ADFCF947C4F}" type="pres">
      <dgm:prSet presAssocID="{F7214975-5AC4-4CF8-9015-322498751A8A}" presName="parTx" presStyleLbl="revTx" presStyleIdx="3" presStyleCnt="4">
        <dgm:presLayoutVars>
          <dgm:chMax val="0"/>
          <dgm:chPref val="0"/>
        </dgm:presLayoutVars>
      </dgm:prSet>
      <dgm:spPr/>
      <dgm:t>
        <a:bodyPr/>
        <a:lstStyle/>
        <a:p>
          <a:endParaRPr lang="en-US"/>
        </a:p>
      </dgm:t>
    </dgm:pt>
  </dgm:ptLst>
  <dgm:cxnLst>
    <dgm:cxn modelId="{E42F3627-E378-4611-9E44-8C53F460E990}" type="presOf" srcId="{6FA86730-1CE5-4EBE-A9BA-FC19829C945A}" destId="{317AA252-427D-40A4-8C7D-92392117FEF6}" srcOrd="0" destOrd="0" presId="urn:microsoft.com/office/officeart/2018/2/layout/IconVerticalSolidList"/>
    <dgm:cxn modelId="{25117D8B-5CE2-438F-9411-12A7FD4D7BCF}" type="presOf" srcId="{F7214975-5AC4-4CF8-9015-322498751A8A}" destId="{556AE736-B6E0-4DC7-8429-5ADFCF947C4F}" srcOrd="0" destOrd="0" presId="urn:microsoft.com/office/officeart/2018/2/layout/IconVerticalSolidList"/>
    <dgm:cxn modelId="{1C605B4C-E51E-44B8-8933-D52963ED863D}" type="presOf" srcId="{6ABE9384-859D-4C4C-B983-2B1E39A8B348}" destId="{0F75F18A-3C22-462D-9DAB-5E8D88D9A51B}" srcOrd="0" destOrd="0" presId="urn:microsoft.com/office/officeart/2018/2/layout/IconVerticalSolidList"/>
    <dgm:cxn modelId="{929B611D-ADB7-45E4-812D-4E288BD2D31C}" srcId="{53001724-5C5A-402A-B907-ECA89FAFA97F}" destId="{6ABE9384-859D-4C4C-B983-2B1E39A8B348}" srcOrd="2" destOrd="0" parTransId="{4C63E530-1425-407B-8508-FAC57680DEF0}" sibTransId="{012549DD-A1CA-4571-A981-CFD78093EB20}"/>
    <dgm:cxn modelId="{8E906E53-E0EF-4D79-ABF8-7BB8BFFD93F4}" type="presOf" srcId="{8D711FD4-6C87-4D11-8C8E-0AFADA39257D}" destId="{88451789-B610-404B-B618-9C08391E79A5}" srcOrd="0" destOrd="0" presId="urn:microsoft.com/office/officeart/2018/2/layout/IconVerticalSolidList"/>
    <dgm:cxn modelId="{D0D95555-C348-4CF7-8A46-F7A2BF92D08A}" type="presOf" srcId="{53001724-5C5A-402A-B907-ECA89FAFA97F}" destId="{44164630-2F05-47D6-AD96-D9713C7C94EA}" srcOrd="0" destOrd="0" presId="urn:microsoft.com/office/officeart/2018/2/layout/IconVerticalSolidList"/>
    <dgm:cxn modelId="{B7CE7116-0D68-4E90-AA49-C97B6B372915}" srcId="{53001724-5C5A-402A-B907-ECA89FAFA97F}" destId="{F7214975-5AC4-4CF8-9015-322498751A8A}" srcOrd="3" destOrd="0" parTransId="{51AC1870-5B81-422A-9A2E-E1F58EF50843}" sibTransId="{CE7BE2A3-5633-4666-BB75-6164E26282D5}"/>
    <dgm:cxn modelId="{ACB259CB-0782-437C-AE91-04CE095D2AE5}" srcId="{53001724-5C5A-402A-B907-ECA89FAFA97F}" destId="{6FA86730-1CE5-4EBE-A9BA-FC19829C945A}" srcOrd="0" destOrd="0" parTransId="{A1BB3DDB-A2CF-407F-9044-E3AC1B808421}" sibTransId="{F397379E-0BDA-46CE-8393-B1D10C55E1BA}"/>
    <dgm:cxn modelId="{07CDEC02-27D6-441F-A0BB-99106C471899}" srcId="{53001724-5C5A-402A-B907-ECA89FAFA97F}" destId="{8D711FD4-6C87-4D11-8C8E-0AFADA39257D}" srcOrd="1" destOrd="0" parTransId="{2BE05C22-DF84-4FC5-BA16-143ACCBE8216}" sibTransId="{9A2867C4-C940-4477-8FE5-34A9C1DB1C54}"/>
    <dgm:cxn modelId="{9FB3D75A-7318-40AD-9643-F5D113BEF3EA}" type="presParOf" srcId="{44164630-2F05-47D6-AD96-D9713C7C94EA}" destId="{BBB5EE06-EDF8-41BB-B38A-75BA74195339}" srcOrd="0" destOrd="0" presId="urn:microsoft.com/office/officeart/2018/2/layout/IconVerticalSolidList"/>
    <dgm:cxn modelId="{9FE1ADA8-0652-4F08-909B-6F1F8C7865F7}" type="presParOf" srcId="{BBB5EE06-EDF8-41BB-B38A-75BA74195339}" destId="{BD3976FF-3460-411F-BC23-D0B68261F465}" srcOrd="0" destOrd="0" presId="urn:microsoft.com/office/officeart/2018/2/layout/IconVerticalSolidList"/>
    <dgm:cxn modelId="{02F1752E-8943-4CED-AB23-FD169E28320D}" type="presParOf" srcId="{BBB5EE06-EDF8-41BB-B38A-75BA74195339}" destId="{55596134-9829-4D70-890A-C69BBF81D77E}" srcOrd="1" destOrd="0" presId="urn:microsoft.com/office/officeart/2018/2/layout/IconVerticalSolidList"/>
    <dgm:cxn modelId="{B0AA3935-03A2-4CCF-A853-AB8E050001AB}" type="presParOf" srcId="{BBB5EE06-EDF8-41BB-B38A-75BA74195339}" destId="{EF52B154-BE74-4151-893E-30A55BCE1232}" srcOrd="2" destOrd="0" presId="urn:microsoft.com/office/officeart/2018/2/layout/IconVerticalSolidList"/>
    <dgm:cxn modelId="{27C9A290-584D-453B-93FD-FA35380C106B}" type="presParOf" srcId="{BBB5EE06-EDF8-41BB-B38A-75BA74195339}" destId="{317AA252-427D-40A4-8C7D-92392117FEF6}" srcOrd="3" destOrd="0" presId="urn:microsoft.com/office/officeart/2018/2/layout/IconVerticalSolidList"/>
    <dgm:cxn modelId="{78E03A4A-6EE4-4028-8A51-8793E0D3E1A8}" type="presParOf" srcId="{44164630-2F05-47D6-AD96-D9713C7C94EA}" destId="{DB828AB6-BF3C-4FBC-936A-ABF577D4A72E}" srcOrd="1" destOrd="0" presId="urn:microsoft.com/office/officeart/2018/2/layout/IconVerticalSolidList"/>
    <dgm:cxn modelId="{6323E087-58AE-4C7E-98C4-99C22A93F178}" type="presParOf" srcId="{44164630-2F05-47D6-AD96-D9713C7C94EA}" destId="{8659C9FB-A292-4B24-9AA6-06DCB8DFDBDB}" srcOrd="2" destOrd="0" presId="urn:microsoft.com/office/officeart/2018/2/layout/IconVerticalSolidList"/>
    <dgm:cxn modelId="{CA27D656-B5DC-4F1D-BA8A-D87E257F07A2}" type="presParOf" srcId="{8659C9FB-A292-4B24-9AA6-06DCB8DFDBDB}" destId="{93D99B7C-409D-45D8-812B-3F63AFB1E7BE}" srcOrd="0" destOrd="0" presId="urn:microsoft.com/office/officeart/2018/2/layout/IconVerticalSolidList"/>
    <dgm:cxn modelId="{2D333066-0C3F-44F3-9581-8481A4243C44}" type="presParOf" srcId="{8659C9FB-A292-4B24-9AA6-06DCB8DFDBDB}" destId="{2482E588-4125-47F4-83A1-C1E85789B7C9}" srcOrd="1" destOrd="0" presId="urn:microsoft.com/office/officeart/2018/2/layout/IconVerticalSolidList"/>
    <dgm:cxn modelId="{6FEEE692-A90E-4541-B002-7FA4F38E9B63}" type="presParOf" srcId="{8659C9FB-A292-4B24-9AA6-06DCB8DFDBDB}" destId="{9741C8E7-9253-4910-B8B9-F1512FD3A892}" srcOrd="2" destOrd="0" presId="urn:microsoft.com/office/officeart/2018/2/layout/IconVerticalSolidList"/>
    <dgm:cxn modelId="{AB5B8B97-29D9-4AC2-BC1C-E862803FC547}" type="presParOf" srcId="{8659C9FB-A292-4B24-9AA6-06DCB8DFDBDB}" destId="{88451789-B610-404B-B618-9C08391E79A5}" srcOrd="3" destOrd="0" presId="urn:microsoft.com/office/officeart/2018/2/layout/IconVerticalSolidList"/>
    <dgm:cxn modelId="{AA426100-F966-479E-850E-CA3407C78BF6}" type="presParOf" srcId="{44164630-2F05-47D6-AD96-D9713C7C94EA}" destId="{A617EFA4-1611-4273-B4D5-7F42717B065B}" srcOrd="3" destOrd="0" presId="urn:microsoft.com/office/officeart/2018/2/layout/IconVerticalSolidList"/>
    <dgm:cxn modelId="{37B51E1B-2833-450E-AED0-0479588A1773}" type="presParOf" srcId="{44164630-2F05-47D6-AD96-D9713C7C94EA}" destId="{2862063A-01C9-45B8-BC29-0877E16269D6}" srcOrd="4" destOrd="0" presId="urn:microsoft.com/office/officeart/2018/2/layout/IconVerticalSolidList"/>
    <dgm:cxn modelId="{0568F507-FCED-4896-B7EE-3C55B05820B4}" type="presParOf" srcId="{2862063A-01C9-45B8-BC29-0877E16269D6}" destId="{5DD1A591-E379-4123-AFEF-0E0E1C78A6C8}" srcOrd="0" destOrd="0" presId="urn:microsoft.com/office/officeart/2018/2/layout/IconVerticalSolidList"/>
    <dgm:cxn modelId="{3350E533-B59F-4225-911C-3AF81C5BB096}" type="presParOf" srcId="{2862063A-01C9-45B8-BC29-0877E16269D6}" destId="{FCE68459-8AC8-4D4B-8B2A-B85347F651AB}" srcOrd="1" destOrd="0" presId="urn:microsoft.com/office/officeart/2018/2/layout/IconVerticalSolidList"/>
    <dgm:cxn modelId="{D1507AE6-EFD3-4D91-8F89-13072D5D3B99}" type="presParOf" srcId="{2862063A-01C9-45B8-BC29-0877E16269D6}" destId="{7840CE1B-2464-4289-B418-12904C5D46CE}" srcOrd="2" destOrd="0" presId="urn:microsoft.com/office/officeart/2018/2/layout/IconVerticalSolidList"/>
    <dgm:cxn modelId="{3F44C565-7FFB-4A68-99E4-AC437FE954ED}" type="presParOf" srcId="{2862063A-01C9-45B8-BC29-0877E16269D6}" destId="{0F75F18A-3C22-462D-9DAB-5E8D88D9A51B}" srcOrd="3" destOrd="0" presId="urn:microsoft.com/office/officeart/2018/2/layout/IconVerticalSolidList"/>
    <dgm:cxn modelId="{4A49B124-E089-4890-B36F-962056FA9588}" type="presParOf" srcId="{44164630-2F05-47D6-AD96-D9713C7C94EA}" destId="{AC2B0169-D740-4583-96BE-D8F87AC7FE01}" srcOrd="5" destOrd="0" presId="urn:microsoft.com/office/officeart/2018/2/layout/IconVerticalSolidList"/>
    <dgm:cxn modelId="{8CF64B13-46A8-42CA-8DD2-87241C9E1D4B}" type="presParOf" srcId="{44164630-2F05-47D6-AD96-D9713C7C94EA}" destId="{9602AFE8-70EE-42FC-9CD5-A2E6AA3E2091}" srcOrd="6" destOrd="0" presId="urn:microsoft.com/office/officeart/2018/2/layout/IconVerticalSolidList"/>
    <dgm:cxn modelId="{8CB9CD9D-905C-4263-9E48-D0A18051D03C}" type="presParOf" srcId="{9602AFE8-70EE-42FC-9CD5-A2E6AA3E2091}" destId="{B231036C-5FBE-4605-8393-F1B6359EE169}" srcOrd="0" destOrd="0" presId="urn:microsoft.com/office/officeart/2018/2/layout/IconVerticalSolidList"/>
    <dgm:cxn modelId="{82828E1A-3E6B-4878-B080-25C2C978B9AE}" type="presParOf" srcId="{9602AFE8-70EE-42FC-9CD5-A2E6AA3E2091}" destId="{A64BFE9C-AA80-43CE-8FF6-8D33BAD07C57}" srcOrd="1" destOrd="0" presId="urn:microsoft.com/office/officeart/2018/2/layout/IconVerticalSolidList"/>
    <dgm:cxn modelId="{07115384-BCC9-4BBA-9940-4283AA60CBB1}" type="presParOf" srcId="{9602AFE8-70EE-42FC-9CD5-A2E6AA3E2091}" destId="{2D725CFB-B072-491A-B436-3AD21D0542FE}" srcOrd="2" destOrd="0" presId="urn:microsoft.com/office/officeart/2018/2/layout/IconVerticalSolidList"/>
    <dgm:cxn modelId="{8EE77B3E-8046-4DAA-9D80-2E3511DF47D2}" type="presParOf" srcId="{9602AFE8-70EE-42FC-9CD5-A2E6AA3E2091}" destId="{556AE736-B6E0-4DC7-8429-5ADFCF947C4F}" srcOrd="3" destOrd="0" presId="urn:microsoft.com/office/officeart/2018/2/layout/IconVerticalSolidList"/>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16BFD-E353-4CF6-98BA-683DAE90ADDD}">
      <dsp:nvSpPr>
        <dsp:cNvPr id="0" name=""/>
        <dsp:cNvSpPr/>
      </dsp:nvSpPr>
      <dsp:spPr>
        <a:xfrm>
          <a:off x="0" y="502764"/>
          <a:ext cx="7203440" cy="1048712"/>
        </a:xfrm>
        <a:prstGeom prst="rightArrow">
          <a:avLst>
            <a:gd name="adj1" fmla="val 50000"/>
            <a:gd name="adj2" fmla="val 5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66483" numCol="1" spcCol="1270" anchor="ctr" anchorCtr="0">
          <a:noAutofit/>
        </a:bodyPr>
        <a:lstStyle/>
        <a:p>
          <a:pPr lvl="0" algn="l" defTabSz="889000">
            <a:lnSpc>
              <a:spcPct val="90000"/>
            </a:lnSpc>
            <a:spcBef>
              <a:spcPct val="0"/>
            </a:spcBef>
            <a:spcAft>
              <a:spcPct val="35000"/>
            </a:spcAft>
          </a:pPr>
          <a:endParaRPr lang="en-US" sz="2000" kern="1200" dirty="0"/>
        </a:p>
      </dsp:txBody>
      <dsp:txXfrm>
        <a:off x="0" y="764942"/>
        <a:ext cx="6941262" cy="524356"/>
      </dsp:txXfrm>
    </dsp:sp>
    <dsp:sp modelId="{C8A4DFA3-C64D-457D-B6F7-25C4D489B1D0}">
      <dsp:nvSpPr>
        <dsp:cNvPr id="0" name=""/>
        <dsp:cNvSpPr/>
      </dsp:nvSpPr>
      <dsp:spPr>
        <a:xfrm>
          <a:off x="0" y="1313184"/>
          <a:ext cx="1660392" cy="1939802"/>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Application</a:t>
          </a:r>
          <a:endParaRPr lang="en-US" sz="1700" b="1" kern="1200" dirty="0"/>
        </a:p>
      </dsp:txBody>
      <dsp:txXfrm>
        <a:off x="0" y="1313184"/>
        <a:ext cx="1660392" cy="1939802"/>
      </dsp:txXfrm>
    </dsp:sp>
    <dsp:sp modelId="{5F76A7C8-6ABA-434C-BDFD-63744D69367E}">
      <dsp:nvSpPr>
        <dsp:cNvPr id="0" name=""/>
        <dsp:cNvSpPr/>
      </dsp:nvSpPr>
      <dsp:spPr>
        <a:xfrm>
          <a:off x="1660392" y="852211"/>
          <a:ext cx="5543047" cy="1048712"/>
        </a:xfrm>
        <a:prstGeom prst="rightArrow">
          <a:avLst>
            <a:gd name="adj1" fmla="val 50000"/>
            <a:gd name="adj2" fmla="val 5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66483" numCol="1" spcCol="1270" anchor="ctr" anchorCtr="0">
          <a:noAutofit/>
        </a:bodyPr>
        <a:lstStyle/>
        <a:p>
          <a:pPr lvl="0" algn="l" defTabSz="889000">
            <a:lnSpc>
              <a:spcPct val="90000"/>
            </a:lnSpc>
            <a:spcBef>
              <a:spcPct val="0"/>
            </a:spcBef>
            <a:spcAft>
              <a:spcPct val="35000"/>
            </a:spcAft>
          </a:pPr>
          <a:r>
            <a:rPr lang="en-US" sz="2000" b="1" kern="1200" dirty="0" err="1" smtClean="0"/>
            <a:t>Elig</a:t>
          </a:r>
          <a:r>
            <a:rPr lang="en-US" sz="2000" b="1" kern="1200" dirty="0" smtClean="0"/>
            <a:t> Rate</a:t>
          </a:r>
          <a:endParaRPr lang="en-US" sz="2000" b="1" kern="1200" dirty="0"/>
        </a:p>
      </dsp:txBody>
      <dsp:txXfrm>
        <a:off x="1660392" y="1114389"/>
        <a:ext cx="5280869" cy="524356"/>
      </dsp:txXfrm>
    </dsp:sp>
    <dsp:sp modelId="{D57B1B6D-D58F-4990-86BE-9737090F4810}">
      <dsp:nvSpPr>
        <dsp:cNvPr id="0" name=""/>
        <dsp:cNvSpPr/>
      </dsp:nvSpPr>
      <dsp:spPr>
        <a:xfrm>
          <a:off x="1660392" y="1662631"/>
          <a:ext cx="1660392" cy="1890359"/>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Eligibility Determination</a:t>
          </a:r>
          <a:endParaRPr lang="en-US" sz="1700" b="1" kern="1200" dirty="0"/>
        </a:p>
      </dsp:txBody>
      <dsp:txXfrm>
        <a:off x="1660392" y="1662631"/>
        <a:ext cx="1660392" cy="1890359"/>
      </dsp:txXfrm>
    </dsp:sp>
    <dsp:sp modelId="{4787020E-46AD-4126-9363-2B51D88BD63A}">
      <dsp:nvSpPr>
        <dsp:cNvPr id="0" name=""/>
        <dsp:cNvSpPr/>
      </dsp:nvSpPr>
      <dsp:spPr>
        <a:xfrm>
          <a:off x="3320785" y="1201658"/>
          <a:ext cx="3882654" cy="1048712"/>
        </a:xfrm>
        <a:prstGeom prst="rightArrow">
          <a:avLst>
            <a:gd name="adj1" fmla="val 50000"/>
            <a:gd name="adj2" fmla="val 5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66483" numCol="1" spcCol="1270" anchor="ctr" anchorCtr="0">
          <a:noAutofit/>
        </a:bodyPr>
        <a:lstStyle/>
        <a:p>
          <a:pPr lvl="0" algn="l" defTabSz="889000">
            <a:lnSpc>
              <a:spcPct val="90000"/>
            </a:lnSpc>
            <a:spcBef>
              <a:spcPct val="0"/>
            </a:spcBef>
            <a:spcAft>
              <a:spcPct val="35000"/>
            </a:spcAft>
          </a:pPr>
          <a:r>
            <a:rPr lang="en-US" sz="2000" b="1" kern="1200" dirty="0" smtClean="0"/>
            <a:t>Plan Rate</a:t>
          </a:r>
          <a:endParaRPr lang="en-US" sz="2000" b="1" kern="1200" dirty="0"/>
        </a:p>
      </dsp:txBody>
      <dsp:txXfrm>
        <a:off x="3320785" y="1463836"/>
        <a:ext cx="3620476" cy="524356"/>
      </dsp:txXfrm>
    </dsp:sp>
    <dsp:sp modelId="{706B6488-230C-4634-A45A-B2CFF5AF059D}">
      <dsp:nvSpPr>
        <dsp:cNvPr id="0" name=""/>
        <dsp:cNvSpPr/>
      </dsp:nvSpPr>
      <dsp:spPr>
        <a:xfrm>
          <a:off x="3320785" y="2012078"/>
          <a:ext cx="1660392" cy="1902998"/>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Individualized Plan for Employment</a:t>
          </a:r>
          <a:endParaRPr lang="en-US" sz="1700" b="1" kern="1200" dirty="0"/>
        </a:p>
      </dsp:txBody>
      <dsp:txXfrm>
        <a:off x="3320785" y="2012078"/>
        <a:ext cx="1660392" cy="1902998"/>
      </dsp:txXfrm>
    </dsp:sp>
    <dsp:sp modelId="{9BED254E-97CA-4BC9-BB5F-BEE2539F6737}">
      <dsp:nvSpPr>
        <dsp:cNvPr id="0" name=""/>
        <dsp:cNvSpPr/>
      </dsp:nvSpPr>
      <dsp:spPr>
        <a:xfrm>
          <a:off x="4981178" y="1551105"/>
          <a:ext cx="2222261" cy="1048712"/>
        </a:xfrm>
        <a:prstGeom prst="rightArrow">
          <a:avLst>
            <a:gd name="adj1" fmla="val 50000"/>
            <a:gd name="adj2" fmla="val 5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66483" numCol="1" spcCol="1270" anchor="ctr" anchorCtr="0">
          <a:noAutofit/>
        </a:bodyPr>
        <a:lstStyle/>
        <a:p>
          <a:pPr lvl="0" algn="l" defTabSz="889000">
            <a:lnSpc>
              <a:spcPct val="90000"/>
            </a:lnSpc>
            <a:spcBef>
              <a:spcPct val="0"/>
            </a:spcBef>
            <a:spcAft>
              <a:spcPct val="35000"/>
            </a:spcAft>
          </a:pPr>
          <a:endParaRPr lang="en-US" sz="2000" kern="1200" dirty="0"/>
        </a:p>
      </dsp:txBody>
      <dsp:txXfrm>
        <a:off x="4981178" y="1813283"/>
        <a:ext cx="1960083" cy="524356"/>
      </dsp:txXfrm>
    </dsp:sp>
    <dsp:sp modelId="{B53CCB51-3C0F-439F-998A-A816DEBC835D}">
      <dsp:nvSpPr>
        <dsp:cNvPr id="0" name=""/>
        <dsp:cNvSpPr/>
      </dsp:nvSpPr>
      <dsp:spPr>
        <a:xfrm>
          <a:off x="4981178" y="2361525"/>
          <a:ext cx="1675520" cy="1925304"/>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Training or Services or Employment</a:t>
          </a:r>
          <a:endParaRPr lang="en-US" sz="1700" kern="1200" dirty="0"/>
        </a:p>
      </dsp:txBody>
      <dsp:txXfrm>
        <a:off x="4981178" y="2361525"/>
        <a:ext cx="1675520" cy="19253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976FF-3460-411F-BC23-D0B68261F465}">
      <dsp:nvSpPr>
        <dsp:cNvPr id="0" name=""/>
        <dsp:cNvSpPr/>
      </dsp:nvSpPr>
      <dsp:spPr>
        <a:xfrm>
          <a:off x="0" y="0"/>
          <a:ext cx="4802031" cy="9523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96134-9829-4D70-890A-C69BBF81D77E}">
      <dsp:nvSpPr>
        <dsp:cNvPr id="0" name=""/>
        <dsp:cNvSpPr/>
      </dsp:nvSpPr>
      <dsp:spPr>
        <a:xfrm>
          <a:off x="288085" y="216157"/>
          <a:ext cx="523791" cy="5237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7AA252-427D-40A4-8C7D-92392117FEF6}">
      <dsp:nvSpPr>
        <dsp:cNvPr id="0" name=""/>
        <dsp:cNvSpPr/>
      </dsp:nvSpPr>
      <dsp:spPr>
        <a:xfrm>
          <a:off x="1099961" y="1879"/>
          <a:ext cx="3702069" cy="952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90" tIns="100790" rIns="100790" bIns="100790" numCol="1" spcCol="1270" anchor="ctr" anchorCtr="0">
          <a:noAutofit/>
        </a:bodyPr>
        <a:lstStyle/>
        <a:p>
          <a:pPr lvl="0" algn="l" defTabSz="977900">
            <a:lnSpc>
              <a:spcPct val="100000"/>
            </a:lnSpc>
            <a:spcBef>
              <a:spcPct val="0"/>
            </a:spcBef>
            <a:spcAft>
              <a:spcPct val="35000"/>
            </a:spcAft>
          </a:pPr>
          <a:r>
            <a:rPr lang="en-US" sz="2200" kern="1200" dirty="0" smtClean="0"/>
            <a:t>Policy</a:t>
          </a:r>
          <a:endParaRPr lang="en-US" sz="2200" kern="1200" dirty="0"/>
        </a:p>
      </dsp:txBody>
      <dsp:txXfrm>
        <a:off x="1099961" y="1879"/>
        <a:ext cx="3702069" cy="952347"/>
      </dsp:txXfrm>
    </dsp:sp>
    <dsp:sp modelId="{93D99B7C-409D-45D8-812B-3F63AFB1E7BE}">
      <dsp:nvSpPr>
        <dsp:cNvPr id="0" name=""/>
        <dsp:cNvSpPr/>
      </dsp:nvSpPr>
      <dsp:spPr>
        <a:xfrm>
          <a:off x="0" y="1192313"/>
          <a:ext cx="4802031" cy="9523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2E588-4125-47F4-83A1-C1E85789B7C9}">
      <dsp:nvSpPr>
        <dsp:cNvPr id="0" name=""/>
        <dsp:cNvSpPr/>
      </dsp:nvSpPr>
      <dsp:spPr>
        <a:xfrm>
          <a:off x="288085" y="1406592"/>
          <a:ext cx="523791" cy="52379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51789-B610-404B-B618-9C08391E79A5}">
      <dsp:nvSpPr>
        <dsp:cNvPr id="0" name=""/>
        <dsp:cNvSpPr/>
      </dsp:nvSpPr>
      <dsp:spPr>
        <a:xfrm>
          <a:off x="1099961" y="1192313"/>
          <a:ext cx="3702069" cy="952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90" tIns="100790" rIns="100790" bIns="100790" numCol="1" spcCol="1270" anchor="ctr" anchorCtr="0">
          <a:noAutofit/>
        </a:bodyPr>
        <a:lstStyle/>
        <a:p>
          <a:pPr lvl="0" algn="l" defTabSz="977900">
            <a:lnSpc>
              <a:spcPct val="90000"/>
            </a:lnSpc>
            <a:spcBef>
              <a:spcPct val="0"/>
            </a:spcBef>
            <a:spcAft>
              <a:spcPct val="35000"/>
            </a:spcAft>
          </a:pPr>
          <a:r>
            <a:rPr lang="en-US" sz="2200" kern="1200" dirty="0" smtClean="0"/>
            <a:t>Practice/Service</a:t>
          </a:r>
          <a:endParaRPr lang="en-US" sz="2200" kern="1200" dirty="0"/>
        </a:p>
      </dsp:txBody>
      <dsp:txXfrm>
        <a:off x="1099961" y="1192313"/>
        <a:ext cx="3702069" cy="952347"/>
      </dsp:txXfrm>
    </dsp:sp>
    <dsp:sp modelId="{5DD1A591-E379-4123-AFEF-0E0E1C78A6C8}">
      <dsp:nvSpPr>
        <dsp:cNvPr id="0" name=""/>
        <dsp:cNvSpPr/>
      </dsp:nvSpPr>
      <dsp:spPr>
        <a:xfrm>
          <a:off x="0" y="2382748"/>
          <a:ext cx="4802031" cy="9523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68459-8AC8-4D4B-8B2A-B85347F651AB}">
      <dsp:nvSpPr>
        <dsp:cNvPr id="0" name=""/>
        <dsp:cNvSpPr/>
      </dsp:nvSpPr>
      <dsp:spPr>
        <a:xfrm>
          <a:off x="288085" y="2597026"/>
          <a:ext cx="523791" cy="52379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75F18A-3C22-462D-9DAB-5E8D88D9A51B}">
      <dsp:nvSpPr>
        <dsp:cNvPr id="0" name=""/>
        <dsp:cNvSpPr/>
      </dsp:nvSpPr>
      <dsp:spPr>
        <a:xfrm>
          <a:off x="1099961" y="2382748"/>
          <a:ext cx="3702069" cy="952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90" tIns="100790" rIns="100790" bIns="100790" numCol="1" spcCol="1270" anchor="ctr" anchorCtr="0">
          <a:noAutofit/>
        </a:bodyPr>
        <a:lstStyle/>
        <a:p>
          <a:pPr lvl="0" algn="l" defTabSz="977900">
            <a:lnSpc>
              <a:spcPct val="100000"/>
            </a:lnSpc>
            <a:spcBef>
              <a:spcPct val="0"/>
            </a:spcBef>
            <a:spcAft>
              <a:spcPct val="35000"/>
            </a:spcAft>
          </a:pPr>
          <a:r>
            <a:rPr lang="en-US" sz="2200" kern="1200" dirty="0"/>
            <a:t>Research</a:t>
          </a:r>
        </a:p>
      </dsp:txBody>
      <dsp:txXfrm>
        <a:off x="1099961" y="2382748"/>
        <a:ext cx="3702069" cy="952347"/>
      </dsp:txXfrm>
    </dsp:sp>
    <dsp:sp modelId="{B231036C-5FBE-4605-8393-F1B6359EE169}">
      <dsp:nvSpPr>
        <dsp:cNvPr id="0" name=""/>
        <dsp:cNvSpPr/>
      </dsp:nvSpPr>
      <dsp:spPr>
        <a:xfrm>
          <a:off x="0" y="3573183"/>
          <a:ext cx="4802031" cy="9523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BFE9C-AA80-43CE-8FF6-8D33BAD07C57}">
      <dsp:nvSpPr>
        <dsp:cNvPr id="0" name=""/>
        <dsp:cNvSpPr/>
      </dsp:nvSpPr>
      <dsp:spPr>
        <a:xfrm>
          <a:off x="288085" y="3787461"/>
          <a:ext cx="523791" cy="523791"/>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6AE736-B6E0-4DC7-8429-5ADFCF947C4F}">
      <dsp:nvSpPr>
        <dsp:cNvPr id="0" name=""/>
        <dsp:cNvSpPr/>
      </dsp:nvSpPr>
      <dsp:spPr>
        <a:xfrm>
          <a:off x="1099961" y="3573183"/>
          <a:ext cx="3702069" cy="952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90" tIns="100790" rIns="100790" bIns="100790" numCol="1" spcCol="1270" anchor="ctr" anchorCtr="0">
          <a:noAutofit/>
        </a:bodyPr>
        <a:lstStyle/>
        <a:p>
          <a:pPr lvl="0" algn="l" defTabSz="977900">
            <a:lnSpc>
              <a:spcPct val="100000"/>
            </a:lnSpc>
            <a:spcBef>
              <a:spcPct val="0"/>
            </a:spcBef>
            <a:spcAft>
              <a:spcPct val="35000"/>
            </a:spcAft>
          </a:pPr>
          <a:r>
            <a:rPr lang="en-US" sz="2200" kern="1200" dirty="0" smtClean="0"/>
            <a:t>ETC</a:t>
          </a:r>
          <a:endParaRPr lang="en-US" sz="2200" kern="1200" dirty="0"/>
        </a:p>
      </dsp:txBody>
      <dsp:txXfrm>
        <a:off x="1099961" y="3573183"/>
        <a:ext cx="3702069" cy="952347"/>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03FB87-790C-4850-A90C-12C5FF4B94DC}"/>
              </a:ext>
            </a:extLst>
          </p:cNvPr>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127921-F9C4-44F3-AC5F-130B6A406C02}"/>
              </a:ext>
            </a:extLst>
          </p:cNvPr>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4765E047-F1CB-4066-A459-9EDC95F2E610}"/>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A77EF5-5277-4BAF-8BB4-2E02103988E5}"/>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B668C69-0C3E-40A2-B4A0-B2C8B71D8E3A}" type="slidenum">
              <a:rPr lang="en-US" smtClean="0"/>
              <a:t>‹#›</a:t>
            </a:fld>
            <a:endParaRPr lang="en-US" dirty="0"/>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E000EEB-8338-48D7-8EE8-EE0082EF7602}" type="slidenum">
              <a:rPr lang="en-US" smtClean="0"/>
              <a:t>‹#›</a:t>
            </a:fld>
            <a:endParaRPr lang="en-US" dirty="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_ftn1"/><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a:t>
            </a:fld>
            <a:endParaRPr lang="en-US" dirty="0"/>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00533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10</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684328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#13 -- 90.7% (vs. 92.9% in 2019; 92.3% in 2018) of youth with an individualized education program (IEP), ages 16 and older, had: (a) appropriate measurable postsecondary goals that are annually updated and based upon an age appropriate transition assessment; (b) transition services, including courses of study, that will reasonably enable the student to meet those postsecondary goals; and (c) annual IEP goals related to the student’s transition service needs.</a:t>
            </a:r>
            <a:endParaRPr lang="en-US" sz="1800" u="sng" dirty="0"/>
          </a:p>
          <a:p>
            <a:endParaRPr lang="en-US" dirty="0" smtClean="0"/>
          </a:p>
          <a:p>
            <a:endParaRPr lang="en-US" dirty="0" smtClean="0"/>
          </a:p>
          <a:p>
            <a:pPr defTabSz="931774">
              <a:defRPr/>
            </a:pPr>
            <a:r>
              <a:rPr lang="en-US" dirty="0"/>
              <a:t>#14 -- The 2020 APR estimated that, of the youth who are no longer in secondary school and had individualized education programs (IEPs) in effect at the time they left school, 23.0% were enrolled in higher education, and 39.9% were enrolled in higher education or competitively employed within one year of leaving high school. In sum, it was estimated that 74.8% were either enrolled in higher education or in some other postsecondary education or training program; or competitively employed or in some other employment. The 2019 rates were 27.1%, 40.7% and 78.1%, respectively. </a:t>
            </a:r>
          </a:p>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11</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846535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12</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357816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A520786C-DD75-426A-8517-FA6AEF0F186B}" type="slidenum">
              <a:rPr lang="en-US">
                <a:solidFill>
                  <a:prstClr val="black"/>
                </a:solidFill>
                <a:latin typeface="Calibri"/>
              </a:rPr>
              <a:pPr defTabSz="465887">
                <a:defRPr/>
              </a:pPr>
              <a:t>13</a:t>
            </a:fld>
            <a:endParaRPr lang="en-US">
              <a:solidFill>
                <a:prstClr val="black"/>
              </a:solidFill>
              <a:latin typeface="Calibri"/>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411342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A520786C-DD75-426A-8517-FA6AEF0F186B}" type="slidenum">
              <a:rPr lang="en-US">
                <a:solidFill>
                  <a:prstClr val="black"/>
                </a:solidFill>
                <a:latin typeface="Calibri"/>
              </a:rPr>
              <a:pPr defTabSz="465887">
                <a:defRPr/>
              </a:pPr>
              <a:t>14</a:t>
            </a:fld>
            <a:endParaRPr lang="en-US">
              <a:solidFill>
                <a:prstClr val="black"/>
              </a:solidFill>
              <a:latin typeface="Calibri"/>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759882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A520786C-DD75-426A-8517-FA6AEF0F186B}" type="slidenum">
              <a:rPr lang="en-US">
                <a:solidFill>
                  <a:prstClr val="black"/>
                </a:solidFill>
                <a:latin typeface="Calibri"/>
              </a:rPr>
              <a:pPr defTabSz="465887">
                <a:defRPr/>
              </a:pPr>
              <a:t>15</a:t>
            </a:fld>
            <a:endParaRPr lang="en-US">
              <a:solidFill>
                <a:prstClr val="black"/>
              </a:solidFill>
              <a:latin typeface="Calibri"/>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98409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A520786C-DD75-426A-8517-FA6AEF0F186B}" type="slidenum">
              <a:rPr lang="en-US">
                <a:solidFill>
                  <a:prstClr val="black"/>
                </a:solidFill>
                <a:latin typeface="Calibri"/>
              </a:rPr>
              <a:pPr defTabSz="465887">
                <a:defRPr/>
              </a:pPr>
              <a:t>16</a:t>
            </a:fld>
            <a:endParaRPr lang="en-US">
              <a:solidFill>
                <a:prstClr val="black"/>
              </a:solidFill>
              <a:latin typeface="Calibri"/>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223413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A520786C-DD75-426A-8517-FA6AEF0F186B}" type="slidenum">
              <a:rPr lang="en-US">
                <a:solidFill>
                  <a:prstClr val="black"/>
                </a:solidFill>
                <a:latin typeface="Calibri"/>
              </a:rPr>
              <a:pPr defTabSz="465887">
                <a:defRPr/>
              </a:pPr>
              <a:t>17</a:t>
            </a:fld>
            <a:endParaRPr lang="en-US">
              <a:solidFill>
                <a:prstClr val="black"/>
              </a:solidFill>
              <a:latin typeface="Calibri"/>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652549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18</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351704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19</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596338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a:t>
            </a:fld>
            <a:endParaRPr lang="en-US" dirty="0"/>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088300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20</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63341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A520786C-DD75-426A-8517-FA6AEF0F186B}" type="slidenum">
              <a:rPr lang="en-US">
                <a:solidFill>
                  <a:prstClr val="black"/>
                </a:solidFill>
                <a:latin typeface="Calibri"/>
              </a:rPr>
              <a:pPr defTabSz="465887">
                <a:defRPr/>
              </a:pPr>
              <a:t>21</a:t>
            </a:fld>
            <a:endParaRPr lang="en-US">
              <a:solidFill>
                <a:prstClr val="black"/>
              </a:solidFill>
              <a:latin typeface="Calibri"/>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713699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22</a:t>
            </a:fld>
            <a:endParaRPr lang="en-US" dirty="0"/>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614338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Multiple key informants echoed the effectiveness of the following transition services or programs provided in different settings (e.g., schools, VR, CROs): comprehensive skill assessment, Project Search, summer youth work program, customized employment pilot, remote internship, early skill development program, Keep Empowerment Yourself (KEY) program, etc. A couple of key informants also discussed our tasks to create innovative transition services embracing advanced technology and effective delivery strategies (e.g., remote internship) for the existing services (e.g., Pre-ETS).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Sharing resources and information among agencies was another common theme. Examples of their suggestions included: MRS staff being present in the secondary &amp; postsecondary school and building relationships with key personnel, cash match programs between MRS and ISDs to be continued, and successful programs to be shared thru MTSA. In addition, a key informant recommended to provide pre-ETS in the juvenile justice program so that transition youth can benefit before their release to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cap="all" dirty="0" smtClean="0">
                <a:solidFill>
                  <a:schemeClr val="tx1"/>
                </a:solidFill>
                <a:effectLst/>
                <a:latin typeface="+mn-lt"/>
                <a:ea typeface="+mn-ea"/>
                <a:cs typeface="+mn-cs"/>
              </a:rPr>
              <a:t>Educate and Support stakeholders. </a:t>
            </a:r>
            <a:r>
              <a:rPr lang="en-US" sz="1200" kern="1200" dirty="0" smtClean="0">
                <a:solidFill>
                  <a:schemeClr val="tx1"/>
                </a:solidFill>
                <a:effectLst/>
                <a:latin typeface="+mn-lt"/>
                <a:ea typeface="+mn-ea"/>
                <a:cs typeface="+mn-cs"/>
              </a:rPr>
              <a:t>Multiple key informants highlighted providing education, support and training on a variety of disability-related topics to stakeholders with little to no knowledge about disabilities (e.g., parents/families/guidance, school teachers, employers, agency partners) as a successful strategy. A couple of key informants emphasized to educate parents or families (including foster families) with students and youth with disabilities about the local services available, especially benefits counseling, as well as differences between schools and adult service agencies. Securing more fund for family education/training and more collaboration with Michigan Alliance for Family were specifically suggested. For employers, an employer informant reported the Windmills as an effective material. The following contents areas should be covered: attitudes toward people with disabilities, knowledge about disabilities, disability exposure, reasonable accommodation, etc. </a:t>
            </a:r>
          </a:p>
          <a:p>
            <a:r>
              <a:rPr lang="en-US" sz="1200" kern="1200" dirty="0" smtClean="0">
                <a:solidFill>
                  <a:schemeClr val="tx1"/>
                </a:solidFill>
                <a:effectLst/>
                <a:latin typeface="+mn-lt"/>
                <a:ea typeface="+mn-ea"/>
                <a:cs typeface="+mn-cs"/>
              </a:rPr>
              <a:t> </a:t>
            </a:r>
          </a:p>
          <a:p>
            <a:r>
              <a:rPr lang="en-US" sz="1200" kern="1200" cap="all" dirty="0" smtClean="0">
                <a:solidFill>
                  <a:schemeClr val="tx1"/>
                </a:solidFill>
                <a:effectLst/>
                <a:latin typeface="+mn-lt"/>
                <a:ea typeface="+mn-ea"/>
                <a:cs typeface="+mn-cs"/>
              </a:rPr>
              <a:t>Better engage students and youth using an Individualized approach. </a:t>
            </a:r>
            <a:r>
              <a:rPr lang="en-US" sz="1200" kern="1200" dirty="0" smtClean="0">
                <a:solidFill>
                  <a:schemeClr val="tx1"/>
                </a:solidFill>
                <a:effectLst/>
                <a:latin typeface="+mn-lt"/>
                <a:ea typeface="+mn-ea"/>
                <a:cs typeface="+mn-cs"/>
              </a:rPr>
              <a:t>In working with this target population, three key informants stressed an importance of individual need-based or person-centered approach, which will have students and youth with disabilities be engaged in the service process as well as increase transition outcomes. In terms of better engagement, a key informant suggested to introduce and implement a specific training program: Comparison, Awareness, Acceptance, Validation, Empowerment (CAAVE), a research-based, interactive training that builds a shared understanding of mental health and increases skills for leaders, managers, and teams</a:t>
            </a:r>
            <a:r>
              <a:rPr lang="en-US" sz="1200" u="sng" kern="1200" baseline="30000" dirty="0" smtClean="0">
                <a:solidFill>
                  <a:schemeClr val="tx1"/>
                </a:solidFill>
                <a:effectLst/>
                <a:latin typeface="+mn-lt"/>
                <a:ea typeface="+mn-ea"/>
                <a:cs typeface="+mn-cs"/>
                <a:hlinkClick r:id="rId3" action="ppaction://hlinkfile"/>
              </a:rPr>
              <a:t>[1]</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cap="all" dirty="0" smtClean="0">
                <a:solidFill>
                  <a:schemeClr val="tx1"/>
                </a:solidFill>
                <a:effectLst/>
                <a:latin typeface="+mn-lt"/>
                <a:ea typeface="+mn-ea"/>
                <a:cs typeface="+mn-cs"/>
              </a:rPr>
              <a:t>Focus on Community Outreach. </a:t>
            </a:r>
            <a:r>
              <a:rPr lang="en-US" sz="1200" kern="1200" dirty="0" smtClean="0">
                <a:solidFill>
                  <a:schemeClr val="tx1"/>
                </a:solidFill>
                <a:effectLst/>
                <a:latin typeface="+mn-lt"/>
                <a:ea typeface="+mn-ea"/>
                <a:cs typeface="+mn-cs"/>
              </a:rPr>
              <a:t>A few key informants shared the following outreach strategies: using technology and social media; exchanging information about resources; and developing a transition professional learning community platform (e.g., newsletters, listserv). In relation to community outreach, it was stressed to develop the materials using different languages (e.g., Spanish, Arabic) and distribute them in the high-density areas of the target populations. </a:t>
            </a:r>
          </a:p>
          <a:p>
            <a:r>
              <a:rPr lang="en-US" sz="1200" kern="1200" dirty="0" smtClean="0">
                <a:solidFill>
                  <a:schemeClr val="tx1"/>
                </a:solidFill>
                <a:effectLst/>
                <a:latin typeface="+mn-lt"/>
                <a:ea typeface="+mn-ea"/>
                <a:cs typeface="+mn-cs"/>
              </a:rPr>
              <a:t> </a:t>
            </a:r>
          </a:p>
          <a:p>
            <a:r>
              <a:rPr lang="en-US" sz="1200" kern="1200" cap="all" dirty="0" smtClean="0">
                <a:solidFill>
                  <a:schemeClr val="tx1"/>
                </a:solidFill>
                <a:effectLst/>
                <a:latin typeface="+mn-lt"/>
                <a:ea typeface="+mn-ea"/>
                <a:cs typeface="+mn-cs"/>
              </a:rPr>
              <a:t>Improve Systemic issues.</a:t>
            </a:r>
            <a:r>
              <a:rPr lang="en-US" sz="1200" kern="1200" dirty="0" smtClean="0">
                <a:solidFill>
                  <a:schemeClr val="tx1"/>
                </a:solidFill>
                <a:effectLst/>
                <a:latin typeface="+mn-lt"/>
                <a:ea typeface="+mn-ea"/>
                <a:cs typeface="+mn-cs"/>
              </a:rPr>
              <a:t> Three key informants who discussed an issue of service discrepancies raised the need for uniformity of services for students and youth with disabilities across regions and districts. In addition, other key informants discussed for improvement with delay time for paperwork, and MRS policy to apply for services based on the current address (for postsecondary students who reside in a dormitory).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defTabSz="465887">
              <a:defRPr/>
            </a:pPr>
            <a:fld id="{A520786C-DD75-426A-8517-FA6AEF0F186B}" type="slidenum">
              <a:rPr lang="en-US">
                <a:solidFill>
                  <a:prstClr val="black"/>
                </a:solidFill>
                <a:latin typeface="Calibri"/>
              </a:rPr>
              <a:pPr defTabSz="465887">
                <a:defRPr/>
              </a:pPr>
              <a:t>23</a:t>
            </a:fld>
            <a:endParaRPr lang="en-US">
              <a:solidFill>
                <a:prstClr val="black"/>
              </a:solidFill>
              <a:latin typeface="Calibri"/>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210642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0786C-DD75-426A-8517-FA6AEF0F186B}" type="slidenum">
              <a:rPr lang="en-US" smtClean="0"/>
              <a:pPr/>
              <a:t>24</a:t>
            </a:fld>
            <a:endParaRPr lang="en-US"/>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241234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25</a:t>
            </a:fld>
            <a:endParaRPr lang="en-US" dirty="0"/>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672966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E000EEB-8338-48D7-8EE8-EE0082EF7602}" type="slidenum">
              <a:rPr lang="en-US" smtClean="0"/>
              <a:t>26</a:t>
            </a:fld>
            <a:endParaRPr lang="en-US" dirty="0"/>
          </a:p>
        </p:txBody>
      </p:sp>
    </p:spTree>
    <p:extLst>
      <p:ext uri="{BB962C8B-B14F-4D97-AF65-F5344CB8AC3E}">
        <p14:creationId xmlns:p14="http://schemas.microsoft.com/office/powerpoint/2010/main" val="111541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3</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569937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4</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47019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5</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012834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6</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573622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7</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9285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8</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98173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EE000EEB-8338-48D7-8EE8-EE0082EF7602}" type="slidenum">
              <a:rPr lang="en-US">
                <a:solidFill>
                  <a:prstClr val="black"/>
                </a:solidFill>
                <a:latin typeface="Calibri" panose="020F0502020204030204"/>
              </a:rPr>
              <a:pPr defTabSz="465887">
                <a:defRPr/>
              </a:pPr>
              <a:t>9</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60601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5184BD-A42A-4723-9C89-3B4CD12EE66B}" type="datetime1">
              <a:rPr lang="en-US" smtClean="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1D3CAC6-C5EE-465A-A484-2E50C804753E}" type="datetime1">
              <a:rPr lang="en-US" smtClean="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F7A9C27-5E2A-4073-BDC4-58D54ABFE276}" type="datetime1">
              <a:rPr lang="en-US" smtClean="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3E5DA8B-C866-45C5-B994-BA6B0E3BB4BC}" type="datetime1">
              <a:rPr lang="en-US" smtClean="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B29D7B-19F8-4AA4-A508-31478779AFDA}" type="datetime1">
              <a:rPr lang="en-US" smtClean="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729A4ED-1A5F-40A6-A643-3CFEC4BC31AE}" type="datetime1">
              <a:rPr lang="en-US" smtClean="0"/>
              <a:t>2/23/2024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9BFC42-53D3-4121-B15F-16AA7E74F223}" type="datetime1">
              <a:rPr lang="en-US" smtClean="0"/>
              <a:t>2/23/2024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2E5EC6-7FA4-48A5-817C-20D538A916E1}" type="datetime1">
              <a:rPr lang="en-US" smtClean="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5BE1F2-845C-4D84-9298-4A7E46BD3563}" type="datetime1">
              <a:rPr lang="en-US" smtClean="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10DE14-13EC-46C2-82F4-BDED9BD938E0}" type="datetime1">
              <a:rPr lang="en-US" smtClean="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13345F-AE9D-49E4-BA07-30A629218208}" type="datetime1">
              <a:rPr lang="en-US" smtClean="0"/>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3E7483-1A44-49A5-8ED7-B6CFE37F1733}" type="datetime1">
              <a:rPr lang="en-US" smtClean="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AC5589-1EA5-44CC-A74D-0621F59816C8}" type="datetime1">
              <a:rPr lang="en-US" smtClean="0"/>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8538D951-AF70-461C-9198-C63ADCE05E26}" type="datetime1">
              <a:rPr lang="en-US" smtClean="0"/>
              <a:t>2/23/2024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5DE6117-54B8-494F-B207-EB02A9995851}" type="datetime1">
              <a:rPr lang="en-US" smtClean="0"/>
              <a:t>2/23/2024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90775E57-84A7-402F-BA60-D705270D2E96}" type="datetime1">
              <a:rPr lang="en-US" smtClean="0"/>
              <a:t>2/23/2024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9434F17-B37B-48F6-AFD8-307330C02462}" type="datetime1">
              <a:rPr lang="en-US" smtClean="0"/>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0EEEFE-0BD7-45D2-8858-0C716A0FC383}" type="datetime1">
              <a:rPr lang="en-US" smtClean="0"/>
              <a:t>2/23/2024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extLst/>
          </a:blip>
          <a:srcRect t="23391" r="9091"/>
          <a:stretch/>
        </p:blipFill>
        <p:spPr>
          <a:xfrm>
            <a:off x="40530" y="0"/>
            <a:ext cx="12191980" cy="6857990"/>
          </a:xfrm>
          <a:prstGeom prst="rect">
            <a:avLst/>
          </a:prstGeom>
        </p:spPr>
      </p:pic>
      <p:sp>
        <p:nvSpPr>
          <p:cNvPr id="2" name="Title 1">
            <a:extLst>
              <a:ext uri="{FF2B5EF4-FFF2-40B4-BE49-F238E27FC236}">
                <a16:creationId xmlns:a16="http://schemas.microsoft.com/office/drawing/2014/main" id="{3D30D32A-359B-41BB-9746-2CF3A21EEFFC}"/>
              </a:ext>
            </a:extLst>
          </p:cNvPr>
          <p:cNvSpPr>
            <a:spLocks noGrp="1"/>
          </p:cNvSpPr>
          <p:nvPr>
            <p:ph type="ctrTitle"/>
          </p:nvPr>
        </p:nvSpPr>
        <p:spPr>
          <a:xfrm>
            <a:off x="1054225" y="295276"/>
            <a:ext cx="9299450" cy="3605806"/>
          </a:xfrm>
        </p:spPr>
        <p:txBody>
          <a:bodyPr>
            <a:noAutofit/>
          </a:bodyPr>
          <a:lstStyle/>
          <a:p>
            <a:r>
              <a:rPr lang="en-US" sz="1600" b="1" dirty="0" smtClean="0">
                <a:solidFill>
                  <a:srgbClr val="FF66FF"/>
                </a:solidFill>
              </a:rPr>
              <a:t>2024 MTSA Conference, Lansing, MI</a:t>
            </a:r>
            <a:r>
              <a:rPr lang="en-US" sz="1600" b="1" dirty="0" smtClean="0">
                <a:solidFill>
                  <a:srgbClr val="FFFF00"/>
                </a:solidFill>
              </a:rPr>
              <a:t/>
            </a:r>
            <a:br>
              <a:rPr lang="en-US" sz="1600" b="1" dirty="0" smtClean="0">
                <a:solidFill>
                  <a:srgbClr val="FFFF00"/>
                </a:solidFill>
              </a:rPr>
            </a:br>
            <a:r>
              <a:rPr lang="en-US" sz="1600" b="1" dirty="0" smtClean="0">
                <a:solidFill>
                  <a:srgbClr val="FFFF00"/>
                </a:solidFill>
              </a:rPr>
              <a:t/>
            </a:r>
            <a:br>
              <a:rPr lang="en-US" sz="1600" b="1" dirty="0" smtClean="0">
                <a:solidFill>
                  <a:srgbClr val="FFFF00"/>
                </a:solidFill>
              </a:rPr>
            </a:br>
            <a:r>
              <a:rPr lang="en-US" sz="4400" b="1" dirty="0" smtClean="0"/>
              <a:t>Assessment </a:t>
            </a:r>
            <a:r>
              <a:rPr lang="en-US" sz="4400" b="1" dirty="0"/>
              <a:t>of </a:t>
            </a:r>
            <a:br>
              <a:rPr lang="en-US" sz="4400" b="1" dirty="0"/>
            </a:br>
            <a:r>
              <a:rPr lang="en-US" sz="4400" b="1" dirty="0"/>
              <a:t>Needs and Promising Practices </a:t>
            </a:r>
            <a:br>
              <a:rPr lang="en-US" sz="4400" b="1" dirty="0"/>
            </a:br>
            <a:r>
              <a:rPr lang="en-US" sz="4400" b="1" dirty="0"/>
              <a:t>for Students/Youth with Disabilities</a:t>
            </a:r>
            <a:endParaRPr lang="ru-RU" sz="4400" dirty="0"/>
          </a:p>
        </p:txBody>
      </p:sp>
      <p:sp>
        <p:nvSpPr>
          <p:cNvPr id="3" name="Subtitle 2">
            <a:extLst>
              <a:ext uri="{FF2B5EF4-FFF2-40B4-BE49-F238E27FC236}">
                <a16:creationId xmlns:a16="http://schemas.microsoft.com/office/drawing/2014/main" id="{B4CA222A-88BC-48F4-9AE8-2115B7D1E6DC}"/>
              </a:ext>
            </a:extLst>
          </p:cNvPr>
          <p:cNvSpPr>
            <a:spLocks noGrp="1"/>
          </p:cNvSpPr>
          <p:nvPr>
            <p:ph type="subTitle" idx="1"/>
          </p:nvPr>
        </p:nvSpPr>
        <p:spPr>
          <a:xfrm>
            <a:off x="1154954" y="4248150"/>
            <a:ext cx="9968657" cy="2019300"/>
          </a:xfrm>
        </p:spPr>
        <p:txBody>
          <a:bodyPr>
            <a:normAutofit fontScale="55000" lnSpcReduction="20000"/>
          </a:bodyPr>
          <a:lstStyle/>
          <a:p>
            <a:pPr algn="r"/>
            <a:r>
              <a:rPr lang="en-US" sz="4300" b="1" cap="none" dirty="0" smtClean="0">
                <a:solidFill>
                  <a:schemeClr val="accent1">
                    <a:lumMod val="60000"/>
                    <a:lumOff val="40000"/>
                  </a:schemeClr>
                </a:solidFill>
              </a:rPr>
              <a:t>Feb. 22, 2004</a:t>
            </a:r>
          </a:p>
          <a:p>
            <a:pPr algn="r"/>
            <a:endParaRPr lang="en-US" sz="4300" b="1" cap="none" dirty="0" smtClean="0">
              <a:solidFill>
                <a:schemeClr val="tx1">
                  <a:lumMod val="75000"/>
                  <a:lumOff val="25000"/>
                </a:schemeClr>
              </a:solidFill>
            </a:endParaRPr>
          </a:p>
          <a:p>
            <a:pPr algn="r"/>
            <a:r>
              <a:rPr lang="en-US" sz="4300" b="1" cap="none" dirty="0" smtClean="0">
                <a:solidFill>
                  <a:schemeClr val="tx1">
                    <a:lumMod val="75000"/>
                    <a:lumOff val="25000"/>
                  </a:schemeClr>
                </a:solidFill>
              </a:rPr>
              <a:t>Sukyeong Pi, Ph.D.</a:t>
            </a:r>
          </a:p>
          <a:p>
            <a:pPr algn="r"/>
            <a:r>
              <a:rPr lang="en-US" sz="2800" cap="none" dirty="0" smtClean="0">
                <a:solidFill>
                  <a:srgbClr val="FFFFCC"/>
                </a:solidFill>
              </a:rPr>
              <a:t>Project Excellence</a:t>
            </a:r>
          </a:p>
          <a:p>
            <a:pPr algn="r"/>
            <a:r>
              <a:rPr lang="en-US" sz="2800" cap="none" dirty="0" smtClean="0">
                <a:solidFill>
                  <a:srgbClr val="FFFFCC"/>
                </a:solidFill>
              </a:rPr>
              <a:t>Michigan State Universit</a:t>
            </a:r>
            <a:r>
              <a:rPr lang="en-US" cap="none" dirty="0" smtClean="0">
                <a:solidFill>
                  <a:srgbClr val="FFFFCC"/>
                </a:solidFill>
              </a:rPr>
              <a:t>y</a:t>
            </a:r>
            <a:endParaRPr lang="en-US" cap="none" dirty="0"/>
          </a:p>
        </p:txBody>
      </p:sp>
      <p:sp>
        <p:nvSpPr>
          <p:cNvPr id="20" name="Rectangle 19">
            <a:extLst>
              <a:ext uri="{FF2B5EF4-FFF2-40B4-BE49-F238E27FC236}">
                <a16:creationId xmlns:a16="http://schemas.microsoft.com/office/drawing/2014/main" id="{318E9D62-7BA3-4D5E-8915-0D0E8661E3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3000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US" sz="4000" b="1" dirty="0" smtClean="0">
                <a:solidFill>
                  <a:srgbClr val="FFFF00"/>
                </a:solidFill>
                <a:effectLst>
                  <a:innerShdw blurRad="63500" dist="50800" dir="18900000">
                    <a:prstClr val="black">
                      <a:alpha val="50000"/>
                    </a:prstClr>
                  </a:innerShdw>
                </a:effectLst>
              </a:rPr>
              <a:t>Disability Statistics</a:t>
            </a:r>
          </a:p>
          <a:p>
            <a:pPr lvl="0" algn="ctr">
              <a:defRPr/>
            </a:pPr>
            <a:r>
              <a:rPr lang="en-US" sz="2000" dirty="0" smtClean="0">
                <a:solidFill>
                  <a:schemeClr val="tx1"/>
                </a:solidFill>
              </a:rPr>
              <a:t>2019-20 IDEA </a:t>
            </a:r>
            <a:r>
              <a:rPr lang="en-US" sz="2000" u="sng" dirty="0" smtClean="0">
                <a:solidFill>
                  <a:schemeClr val="tx1"/>
                </a:solidFill>
              </a:rPr>
              <a:t>Section 618 Part B</a:t>
            </a:r>
            <a:endParaRPr lang="en-US" sz="2000" u="sng"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815630291"/>
              </p:ext>
            </p:extLst>
          </p:nvPr>
        </p:nvGraphicFramePr>
        <p:xfrm>
          <a:off x="2325340" y="136857"/>
          <a:ext cx="3564908" cy="6554596"/>
        </p:xfrm>
        <a:graphic>
          <a:graphicData uri="http://schemas.openxmlformats.org/drawingml/2006/table">
            <a:tbl>
              <a:tblPr firstRow="1" firstCol="1" bandRow="1">
                <a:tableStyleId>{073A0DAA-6AF3-43AB-8588-CEC1D06C72B9}</a:tableStyleId>
              </a:tblPr>
              <a:tblGrid>
                <a:gridCol w="2588958">
                  <a:extLst>
                    <a:ext uri="{9D8B030D-6E8A-4147-A177-3AD203B41FA5}">
                      <a16:colId xmlns:a16="http://schemas.microsoft.com/office/drawing/2014/main" val="2518309858"/>
                    </a:ext>
                  </a:extLst>
                </a:gridCol>
                <a:gridCol w="975950">
                  <a:extLst>
                    <a:ext uri="{9D8B030D-6E8A-4147-A177-3AD203B41FA5}">
                      <a16:colId xmlns:a16="http://schemas.microsoft.com/office/drawing/2014/main" val="3729324645"/>
                    </a:ext>
                  </a:extLst>
                </a:gridCol>
              </a:tblGrid>
              <a:tr h="1113620">
                <a:tc>
                  <a:txBody>
                    <a:bodyPr/>
                    <a:lstStyle/>
                    <a:p>
                      <a:pPr algn="ctr">
                        <a:spcAft>
                          <a:spcPts val="0"/>
                        </a:spcAft>
                      </a:pPr>
                      <a:r>
                        <a:rPr lang="en-US" sz="1400" dirty="0">
                          <a:effectLst/>
                          <a:latin typeface="Arial" panose="020B0604020202020204" pitchFamily="34" charset="0"/>
                          <a:cs typeface="Arial" panose="020B0604020202020204" pitchFamily="34" charset="0"/>
                        </a:rPr>
                        <a:t> </a:t>
                      </a:r>
                      <a:r>
                        <a:rPr lang="en-US" sz="1400" dirty="0" smtClean="0">
                          <a:effectLst/>
                          <a:latin typeface="Arial" panose="020B0604020202020204" pitchFamily="34" charset="0"/>
                          <a:cs typeface="Arial" panose="020B0604020202020204" pitchFamily="34" charset="0"/>
                        </a:rPr>
                        <a:t>12-21</a:t>
                      </a:r>
                      <a:r>
                        <a:rPr lang="en-US" sz="1400" baseline="0" dirty="0" smtClean="0">
                          <a:effectLst/>
                          <a:latin typeface="Arial" panose="020B0604020202020204" pitchFamily="34" charset="0"/>
                          <a:cs typeface="Arial" panose="020B0604020202020204" pitchFamily="34" charset="0"/>
                        </a:rPr>
                        <a:t> Years Old</a:t>
                      </a:r>
                      <a:endParaRPr lang="en-US" sz="14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smtClean="0">
                          <a:solidFill>
                            <a:schemeClr val="bg1"/>
                          </a:solidFill>
                          <a:effectLst/>
                          <a:latin typeface="Arial" panose="020B0604020202020204" pitchFamily="34" charset="0"/>
                          <a:cs typeface="Arial" panose="020B0604020202020204" pitchFamily="34" charset="0"/>
                        </a:rPr>
                        <a:t>%</a:t>
                      </a:r>
                      <a:endParaRPr lang="en-US" sz="1400" dirty="0">
                        <a:solidFill>
                          <a:schemeClr val="bg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7826836"/>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Autism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11.2%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71131650"/>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Deaf-blindness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99807562"/>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Developmental delay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22511642"/>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Emotional disturbance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7.9%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92669152"/>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Hearing impairments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68025811"/>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Intellectual disabilities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11.4%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42117356"/>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Multiple disabilities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17656781"/>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Orthopedic impairments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528692994"/>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Other health impairments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18.9%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39358395"/>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Specific learning disabilities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41.4%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20581811"/>
                  </a:ext>
                </a:extLst>
              </a:tr>
              <a:tr h="412865">
                <a:tc>
                  <a:txBody>
                    <a:bodyPr/>
                    <a:lstStyle/>
                    <a:p>
                      <a:pPr algn="ctr">
                        <a:spcAft>
                          <a:spcPts val="0"/>
                        </a:spcAft>
                      </a:pPr>
                      <a:r>
                        <a:rPr lang="en-US" sz="1400" dirty="0">
                          <a:effectLst/>
                          <a:latin typeface="Arial" panose="020B0604020202020204" pitchFamily="34" charset="0"/>
                          <a:cs typeface="Arial" panose="020B0604020202020204" pitchFamily="34" charset="0"/>
                        </a:rPr>
                        <a:t>Speech or language impairments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20174905"/>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Traumatic brain injury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0.3%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19054067"/>
                  </a:ext>
                </a:extLst>
              </a:tr>
              <a:tr h="385712">
                <a:tc>
                  <a:txBody>
                    <a:bodyPr/>
                    <a:lstStyle/>
                    <a:p>
                      <a:pPr algn="ctr">
                        <a:spcAft>
                          <a:spcPts val="0"/>
                        </a:spcAft>
                      </a:pPr>
                      <a:r>
                        <a:rPr lang="en-US" sz="1400" dirty="0">
                          <a:effectLst/>
                          <a:latin typeface="Arial" panose="020B0604020202020204" pitchFamily="34" charset="0"/>
                          <a:cs typeface="Arial" panose="020B0604020202020204" pitchFamily="34" charset="0"/>
                        </a:rPr>
                        <a:t>Visual impairments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algn="ctr">
                        <a:spcAft>
                          <a:spcPts val="0"/>
                        </a:spcAft>
                      </a:pPr>
                      <a:r>
                        <a:rPr lang="en-US" sz="1400" dirty="0">
                          <a:effectLst/>
                          <a:latin typeface="Arial" panose="020B0604020202020204" pitchFamily="34" charset="0"/>
                          <a:cs typeface="Arial" panose="020B0604020202020204" pitchFamily="34" charset="0"/>
                        </a:rPr>
                        <a:t>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35082178"/>
                  </a:ext>
                </a:extLst>
              </a:tr>
              <a:tr h="385712">
                <a:tc>
                  <a:txBody>
                    <a:bodyPr/>
                    <a:lstStyle/>
                    <a:p>
                      <a:pPr algn="ctr">
                        <a:spcAft>
                          <a:spcPts val="0"/>
                        </a:spcAft>
                      </a:pPr>
                      <a:r>
                        <a:rPr lang="en-US" sz="1400" b="1" dirty="0" smtClean="0">
                          <a:solidFill>
                            <a:schemeClr val="tx1"/>
                          </a:solidFill>
                          <a:effectLst/>
                          <a:latin typeface="Arial" panose="020B0604020202020204" pitchFamily="34" charset="0"/>
                          <a:cs typeface="Arial" panose="020B0604020202020204" pitchFamily="34" charset="0"/>
                        </a:rPr>
                        <a:t>Total</a:t>
                      </a:r>
                      <a:endParaRPr lang="en-US" sz="1400" b="1"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spcAft>
                          <a:spcPts val="0"/>
                        </a:spcAft>
                      </a:pPr>
                      <a:r>
                        <a:rPr lang="en-US" sz="1400" b="1" dirty="0" smtClean="0">
                          <a:solidFill>
                            <a:schemeClr val="tx1"/>
                          </a:solidFill>
                          <a:effectLst/>
                          <a:latin typeface="Arial" panose="020B0604020202020204" pitchFamily="34" charset="0"/>
                          <a:cs typeface="Arial" panose="020B0604020202020204" pitchFamily="34" charset="0"/>
                        </a:rPr>
                        <a:t>93,500</a:t>
                      </a:r>
                      <a:endParaRPr lang="en-US" sz="1400" b="1"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74763792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727878735"/>
              </p:ext>
            </p:extLst>
          </p:nvPr>
        </p:nvGraphicFramePr>
        <p:xfrm>
          <a:off x="6081988" y="143785"/>
          <a:ext cx="5855700" cy="6540741"/>
        </p:xfrm>
        <a:graphic>
          <a:graphicData uri="http://schemas.openxmlformats.org/drawingml/2006/table">
            <a:tbl>
              <a:tblPr firstRow="1" firstCol="1" bandRow="1">
                <a:tableStyleId>{073A0DAA-6AF3-43AB-8588-CEC1D06C72B9}</a:tableStyleId>
              </a:tblPr>
              <a:tblGrid>
                <a:gridCol w="975950">
                  <a:extLst>
                    <a:ext uri="{9D8B030D-6E8A-4147-A177-3AD203B41FA5}">
                      <a16:colId xmlns:a16="http://schemas.microsoft.com/office/drawing/2014/main" val="3993800647"/>
                    </a:ext>
                  </a:extLst>
                </a:gridCol>
                <a:gridCol w="975950">
                  <a:extLst>
                    <a:ext uri="{9D8B030D-6E8A-4147-A177-3AD203B41FA5}">
                      <a16:colId xmlns:a16="http://schemas.microsoft.com/office/drawing/2014/main" val="1877727640"/>
                    </a:ext>
                  </a:extLst>
                </a:gridCol>
                <a:gridCol w="975950">
                  <a:extLst>
                    <a:ext uri="{9D8B030D-6E8A-4147-A177-3AD203B41FA5}">
                      <a16:colId xmlns:a16="http://schemas.microsoft.com/office/drawing/2014/main" val="682913256"/>
                    </a:ext>
                  </a:extLst>
                </a:gridCol>
                <a:gridCol w="975950">
                  <a:extLst>
                    <a:ext uri="{9D8B030D-6E8A-4147-A177-3AD203B41FA5}">
                      <a16:colId xmlns:a16="http://schemas.microsoft.com/office/drawing/2014/main" val="3472463374"/>
                    </a:ext>
                  </a:extLst>
                </a:gridCol>
                <a:gridCol w="975950">
                  <a:extLst>
                    <a:ext uri="{9D8B030D-6E8A-4147-A177-3AD203B41FA5}">
                      <a16:colId xmlns:a16="http://schemas.microsoft.com/office/drawing/2014/main" val="2646836246"/>
                    </a:ext>
                  </a:extLst>
                </a:gridCol>
                <a:gridCol w="975950">
                  <a:extLst>
                    <a:ext uri="{9D8B030D-6E8A-4147-A177-3AD203B41FA5}">
                      <a16:colId xmlns:a16="http://schemas.microsoft.com/office/drawing/2014/main" val="949610291"/>
                    </a:ext>
                  </a:extLst>
                </a:gridCol>
              </a:tblGrid>
              <a:tr h="228909">
                <a:tc gridSpan="6">
                  <a:txBody>
                    <a:bodyPr/>
                    <a:lstStyle/>
                    <a:p>
                      <a:pPr algn="ctr">
                        <a:spcAft>
                          <a:spcPts val="0"/>
                        </a:spcAft>
                      </a:pPr>
                      <a:r>
                        <a:rPr lang="en-US" sz="1100" dirty="0" smtClean="0">
                          <a:solidFill>
                            <a:srgbClr val="0000CC"/>
                          </a:solidFill>
                          <a:effectLst/>
                          <a:latin typeface="Arial" panose="020B0604020202020204" pitchFamily="34" charset="0"/>
                          <a:cs typeface="Arial" panose="020B0604020202020204" pitchFamily="34" charset="0"/>
                        </a:rPr>
                        <a:t>Exited</a:t>
                      </a:r>
                      <a:endParaRPr lang="en-US" sz="1100" dirty="0">
                        <a:solidFill>
                          <a:srgbClr val="0000CC"/>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spcAft>
                          <a:spcPts val="0"/>
                        </a:spcAft>
                      </a:pPr>
                      <a:endParaRPr lang="en-US" sz="11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hMerge="1">
                  <a:txBody>
                    <a:bodyPr/>
                    <a:lstStyle/>
                    <a:p>
                      <a:pPr algn="ctr">
                        <a:spcAft>
                          <a:spcPts val="0"/>
                        </a:spcAft>
                      </a:pPr>
                      <a:endParaRPr lang="en-US" sz="11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hMerge="1">
                  <a:txBody>
                    <a:bodyPr/>
                    <a:lstStyle/>
                    <a:p>
                      <a:pPr algn="ctr">
                        <a:spcAft>
                          <a:spcPts val="0"/>
                        </a:spcAft>
                      </a:pPr>
                      <a:endParaRPr lang="en-US" sz="11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hMerge="1">
                  <a:txBody>
                    <a:bodyPr/>
                    <a:lstStyle/>
                    <a:p>
                      <a:pPr algn="ctr">
                        <a:spcAft>
                          <a:spcPts val="0"/>
                        </a:spcAft>
                      </a:pPr>
                      <a:endParaRPr lang="en-US" sz="11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hMerge="1">
                  <a:txBody>
                    <a:bodyPr/>
                    <a:lstStyle/>
                    <a:p>
                      <a:pPr algn="ctr">
                        <a:spcAft>
                          <a:spcPts val="0"/>
                        </a:spcAft>
                      </a:pPr>
                      <a:endParaRPr lang="en-US" sz="11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extLst>
                  <a:ext uri="{0D108BD9-81ED-4DB2-BD59-A6C34878D82A}">
                    <a16:rowId xmlns:a16="http://schemas.microsoft.com/office/drawing/2014/main" val="4138141495"/>
                  </a:ext>
                </a:extLst>
              </a:tr>
              <a:tr h="884711">
                <a:tc>
                  <a:txBody>
                    <a:bodyPr/>
                    <a:lstStyle/>
                    <a:p>
                      <a:pPr algn="ctr">
                        <a:spcAft>
                          <a:spcPts val="0"/>
                        </a:spcAft>
                      </a:pPr>
                      <a:r>
                        <a:rPr lang="en-US" sz="1100" b="1" dirty="0">
                          <a:solidFill>
                            <a:srgbClr val="0000CC"/>
                          </a:solidFill>
                          <a:effectLst/>
                          <a:latin typeface="Arial" panose="020B0604020202020204" pitchFamily="34" charset="0"/>
                          <a:cs typeface="Arial" panose="020B0604020202020204" pitchFamily="34" charset="0"/>
                        </a:rPr>
                        <a:t>Total </a:t>
                      </a:r>
                      <a:endParaRPr lang="en-US" sz="1100" dirty="0">
                        <a:solidFill>
                          <a:srgbClr val="0000CC"/>
                        </a:solidFill>
                        <a:effectLst/>
                        <a:latin typeface="Arial" panose="020B0604020202020204" pitchFamily="34" charset="0"/>
                        <a:cs typeface="Arial" panose="020B0604020202020204" pitchFamily="34" charset="0"/>
                      </a:endParaRPr>
                    </a:p>
                    <a:p>
                      <a:pPr algn="ctr">
                        <a:spcAft>
                          <a:spcPts val="0"/>
                        </a:spcAft>
                      </a:pPr>
                      <a:r>
                        <a:rPr lang="en-US" sz="1100" b="1" dirty="0">
                          <a:solidFill>
                            <a:srgbClr val="0000CC"/>
                          </a:solidFill>
                          <a:effectLst/>
                          <a:latin typeface="Arial" panose="020B0604020202020204" pitchFamily="34" charset="0"/>
                          <a:cs typeface="Arial" panose="020B0604020202020204" pitchFamily="34" charset="0"/>
                        </a:rPr>
                        <a:t>N</a:t>
                      </a:r>
                      <a:endParaRPr lang="en-US" sz="1100" dirty="0">
                        <a:solidFill>
                          <a:srgbClr val="0000CC"/>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100" b="1" dirty="0">
                          <a:solidFill>
                            <a:srgbClr val="0000CC"/>
                          </a:solidFill>
                          <a:effectLst/>
                          <a:latin typeface="Arial" panose="020B0604020202020204" pitchFamily="34" charset="0"/>
                          <a:cs typeface="Arial" panose="020B0604020202020204" pitchFamily="34" charset="0"/>
                        </a:rPr>
                        <a:t>Graduated with regular HS diploma</a:t>
                      </a:r>
                      <a:endParaRPr lang="en-US" sz="1100" dirty="0">
                        <a:solidFill>
                          <a:srgbClr val="0000CC"/>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100" b="1" dirty="0">
                          <a:solidFill>
                            <a:srgbClr val="0000CC"/>
                          </a:solidFill>
                          <a:effectLst/>
                          <a:latin typeface="Arial" panose="020B0604020202020204" pitchFamily="34" charset="0"/>
                          <a:cs typeface="Arial" panose="020B0604020202020204" pitchFamily="34" charset="0"/>
                        </a:rPr>
                        <a:t>Received a certificate</a:t>
                      </a:r>
                      <a:endParaRPr lang="en-US" sz="1100" dirty="0">
                        <a:solidFill>
                          <a:srgbClr val="0000CC"/>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100" b="1" dirty="0">
                          <a:solidFill>
                            <a:srgbClr val="0000CC"/>
                          </a:solidFill>
                          <a:effectLst/>
                          <a:latin typeface="Arial" panose="020B0604020202020204" pitchFamily="34" charset="0"/>
                          <a:cs typeface="Arial" panose="020B0604020202020204" pitchFamily="34" charset="0"/>
                        </a:rPr>
                        <a:t>Dropped out</a:t>
                      </a:r>
                      <a:endParaRPr lang="en-US" sz="1100" dirty="0">
                        <a:solidFill>
                          <a:srgbClr val="0000CC"/>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spcAft>
                          <a:spcPts val="0"/>
                        </a:spcAft>
                      </a:pPr>
                      <a:r>
                        <a:rPr lang="en-US" sz="1100" b="1" dirty="0">
                          <a:solidFill>
                            <a:srgbClr val="0000CC"/>
                          </a:solidFill>
                          <a:effectLst/>
                          <a:latin typeface="Arial" panose="020B0604020202020204" pitchFamily="34" charset="0"/>
                          <a:cs typeface="Arial" panose="020B0604020202020204" pitchFamily="34" charset="0"/>
                        </a:rPr>
                        <a:t>Moved, known to be continuing special ed</a:t>
                      </a:r>
                      <a:endParaRPr lang="en-US" sz="1100" dirty="0">
                        <a:solidFill>
                          <a:srgbClr val="0000CC"/>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100" b="1" dirty="0">
                          <a:solidFill>
                            <a:srgbClr val="0000CC"/>
                          </a:solidFill>
                          <a:effectLst/>
                          <a:latin typeface="Arial" panose="020B0604020202020204" pitchFamily="34" charset="0"/>
                          <a:cs typeface="Arial" panose="020B0604020202020204" pitchFamily="34" charset="0"/>
                        </a:rPr>
                        <a:t>Transferred to regular education</a:t>
                      </a:r>
                      <a:endParaRPr lang="en-US" sz="1100" dirty="0">
                        <a:solidFill>
                          <a:srgbClr val="0000CC"/>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51688428"/>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1,670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47.1%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11.6%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28.6%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84450698"/>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66.7%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33.3%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06082988"/>
                  </a:ext>
                </a:extLst>
              </a:tr>
              <a:tr h="38571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51397854"/>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2,606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25.7%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17.3%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48.1%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6.3%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57190940"/>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246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48.8%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7.3%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28.0%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12.6%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635886"/>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2,134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15.8%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26.5%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15.5%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40.2%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1.3%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83188674"/>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120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17.5%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8.3%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22.5%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35.8%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67818579"/>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124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52.4%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8.1%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21.0%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8.1%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78967001"/>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4,087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42.5%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12.4%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35.6%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58446683"/>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9,596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50.4%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10.6%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29.6%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7.7%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7696108"/>
                  </a:ext>
                </a:extLst>
              </a:tr>
              <a:tr h="412865">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681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36.9%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5.6%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a:solidFill>
                            <a:schemeClr val="bg1"/>
                          </a:solidFill>
                          <a:effectLst/>
                          <a:latin typeface="Arial" panose="020B0604020202020204" pitchFamily="34" charset="0"/>
                          <a:cs typeface="Arial" panose="020B0604020202020204" pitchFamily="34" charset="0"/>
                        </a:rPr>
                        <a:t>21.6%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33.6%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47502581"/>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81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42.0%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11.1%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8.6%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34.6%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99797078"/>
                  </a:ext>
                </a:extLst>
              </a:tr>
              <a:tr h="385712">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74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1" dirty="0">
                          <a:solidFill>
                            <a:schemeClr val="bg1"/>
                          </a:solidFill>
                          <a:effectLst/>
                          <a:latin typeface="Arial" panose="020B0604020202020204" pitchFamily="34" charset="0"/>
                          <a:cs typeface="Arial" panose="020B0604020202020204" pitchFamily="34" charset="0"/>
                        </a:rPr>
                        <a:t>67.6%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16.2%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400" b="0" dirty="0">
                          <a:solidFill>
                            <a:schemeClr val="bg1"/>
                          </a:solidFill>
                          <a:effectLst/>
                          <a:latin typeface="Arial" panose="020B0604020202020204" pitchFamily="34" charset="0"/>
                          <a:cs typeface="Arial" panose="020B0604020202020204" pitchFamily="34" charset="0"/>
                        </a:rPr>
                        <a:t>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34441347"/>
                  </a:ext>
                </a:extLst>
              </a:tr>
              <a:tr h="385712">
                <a:tc>
                  <a:txBody>
                    <a:bodyPr/>
                    <a:lstStyle/>
                    <a:p>
                      <a:pPr algn="ctr">
                        <a:spcAft>
                          <a:spcPts val="0"/>
                        </a:spcAft>
                      </a:pPr>
                      <a:r>
                        <a:rPr lang="en-US" sz="1400" b="1" dirty="0">
                          <a:solidFill>
                            <a:schemeClr val="tx1"/>
                          </a:solidFill>
                          <a:effectLst/>
                          <a:latin typeface="Arial" panose="020B0604020202020204" pitchFamily="34" charset="0"/>
                          <a:cs typeface="Arial" panose="020B0604020202020204" pitchFamily="34" charset="0"/>
                        </a:rPr>
                        <a:t>21,425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spcAft>
                          <a:spcPts val="0"/>
                        </a:spcAft>
                      </a:pPr>
                      <a:r>
                        <a:rPr lang="en-US" sz="1400" b="1" dirty="0">
                          <a:solidFill>
                            <a:schemeClr val="tx1"/>
                          </a:solidFill>
                          <a:effectLst/>
                          <a:latin typeface="Arial" panose="020B0604020202020204" pitchFamily="34" charset="0"/>
                          <a:cs typeface="Arial" panose="020B0604020202020204" pitchFamily="34" charset="0"/>
                        </a:rPr>
                        <a:t>41.6%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spcAft>
                          <a:spcPts val="0"/>
                        </a:spcAft>
                      </a:pPr>
                      <a:r>
                        <a:rPr lang="en-US" sz="1400" b="1" dirty="0">
                          <a:solidFill>
                            <a:schemeClr val="tx1"/>
                          </a:solidFill>
                          <a:effectLst/>
                          <a:latin typeface="Arial" panose="020B0604020202020204" pitchFamily="34" charset="0"/>
                          <a:cs typeface="Arial" panose="020B0604020202020204" pitchFamily="34" charset="0"/>
                        </a:rPr>
                        <a:t>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spcAft>
                          <a:spcPts val="0"/>
                        </a:spcAft>
                      </a:pPr>
                      <a:r>
                        <a:rPr lang="en-US" sz="1400" b="1" dirty="0">
                          <a:solidFill>
                            <a:schemeClr val="tx1"/>
                          </a:solidFill>
                          <a:effectLst/>
                          <a:latin typeface="Arial" panose="020B0604020202020204" pitchFamily="34" charset="0"/>
                          <a:cs typeface="Arial" panose="020B0604020202020204" pitchFamily="34" charset="0"/>
                        </a:rPr>
                        <a:t>11.8%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spcAft>
                          <a:spcPts val="0"/>
                        </a:spcAft>
                      </a:pPr>
                      <a:r>
                        <a:rPr lang="en-US" sz="1400" b="1" dirty="0">
                          <a:solidFill>
                            <a:schemeClr val="tx1"/>
                          </a:solidFill>
                          <a:effectLst/>
                          <a:latin typeface="Arial" panose="020B0604020202020204" pitchFamily="34" charset="0"/>
                          <a:cs typeface="Arial" panose="020B0604020202020204" pitchFamily="34" charset="0"/>
                        </a:rPr>
                        <a:t>33.7%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spcAft>
                          <a:spcPts val="0"/>
                        </a:spcAft>
                      </a:pPr>
                      <a:r>
                        <a:rPr lang="en-US" sz="1400" b="1" dirty="0">
                          <a:solidFill>
                            <a:schemeClr val="tx1"/>
                          </a:solidFill>
                          <a:effectLst/>
                          <a:latin typeface="Arial" panose="020B0604020202020204" pitchFamily="34" charset="0"/>
                          <a:cs typeface="Arial" panose="020B0604020202020204" pitchFamily="34" charset="0"/>
                        </a:rPr>
                        <a:t>7.3%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70577393"/>
                  </a:ext>
                </a:extLst>
              </a:tr>
            </a:tbl>
          </a:graphicData>
        </a:graphic>
      </p:graphicFrame>
    </p:spTree>
    <p:extLst>
      <p:ext uri="{BB962C8B-B14F-4D97-AF65-F5344CB8AC3E}">
        <p14:creationId xmlns:p14="http://schemas.microsoft.com/office/powerpoint/2010/main" val="12182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Disability Statistics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2020 State Performance</a:t>
            </a:r>
            <a:r>
              <a:rPr kumimoji="0" lang="en-US" sz="2000" b="0" i="0" u="none" strike="noStrike" kern="1200" cap="none" spc="0" normalizeH="0" noProof="0" dirty="0" smtClean="0">
                <a:ln>
                  <a:noFill/>
                </a:ln>
                <a:solidFill>
                  <a:prstClr val="white"/>
                </a:solidFill>
                <a:effectLst/>
                <a:uLnTx/>
                <a:uFillTx/>
                <a:latin typeface="Century Gothic" panose="020B0502020202020204"/>
                <a:ea typeface="+mn-ea"/>
                <a:cs typeface="+mn-cs"/>
              </a:rPr>
              <a:t> Plan (SPP)</a:t>
            </a:r>
            <a:endParaRPr kumimoji="0" lang="en-US" sz="2000" b="0" i="0" u="sng"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Rectangle 3"/>
          <p:cNvSpPr/>
          <p:nvPr/>
        </p:nvSpPr>
        <p:spPr>
          <a:xfrm>
            <a:off x="2535043" y="364273"/>
            <a:ext cx="9121697" cy="6124754"/>
          </a:xfrm>
          <a:prstGeom prst="rect">
            <a:avLst/>
          </a:prstGeom>
        </p:spPr>
        <p:txBody>
          <a:bodyPr wrap="square">
            <a:spAutoFit/>
          </a:bodyPr>
          <a:lstStyle/>
          <a:p>
            <a:r>
              <a:rPr lang="en-US" sz="2800" b="1" u="sng" dirty="0" smtClean="0"/>
              <a:t>SPP Indicator #1 &amp; #2</a:t>
            </a:r>
          </a:p>
          <a:p>
            <a:endParaRPr lang="en-US" sz="2800" u="sng" dirty="0"/>
          </a:p>
          <a:p>
            <a:r>
              <a:rPr lang="en-US" sz="2800" dirty="0" smtClean="0"/>
              <a:t>Compared to students WO disabilities, SWD had:</a:t>
            </a:r>
          </a:p>
          <a:p>
            <a:pPr marL="800100" lvl="1" indent="-342900">
              <a:buFont typeface="Arial" panose="020B0604020202020204" pitchFamily="34" charset="0"/>
              <a:buChar char="•"/>
            </a:pPr>
            <a:r>
              <a:rPr lang="en-US" sz="2800" dirty="0" smtClean="0"/>
              <a:t>a </a:t>
            </a:r>
            <a:r>
              <a:rPr lang="en-US" sz="2800" dirty="0"/>
              <a:t>lower graduation rate (57.0% vs. 83.6</a:t>
            </a:r>
            <a:r>
              <a:rPr lang="en-US" sz="2800" dirty="0" smtClean="0"/>
              <a:t>%)</a:t>
            </a:r>
          </a:p>
          <a:p>
            <a:pPr marL="800100" lvl="1" indent="-342900">
              <a:buFont typeface="Arial" panose="020B0604020202020204" pitchFamily="34" charset="0"/>
              <a:buChar char="•"/>
            </a:pPr>
            <a:r>
              <a:rPr lang="en-US" sz="2800" dirty="0" smtClean="0"/>
              <a:t>a </a:t>
            </a:r>
            <a:r>
              <a:rPr lang="en-US" sz="2800" dirty="0"/>
              <a:t>had higher dropout rate (12.7% vs. 7.0</a:t>
            </a:r>
            <a:r>
              <a:rPr lang="en-US" sz="2800" dirty="0" smtClean="0"/>
              <a:t>%)</a:t>
            </a:r>
          </a:p>
          <a:p>
            <a:endParaRPr lang="en-US" sz="2800" u="sng" dirty="0" smtClean="0"/>
          </a:p>
          <a:p>
            <a:r>
              <a:rPr lang="en-US" sz="2800" b="1" u="sng" dirty="0" smtClean="0"/>
              <a:t>SPP </a:t>
            </a:r>
            <a:r>
              <a:rPr lang="en-US" sz="2800" b="1" u="sng" dirty="0"/>
              <a:t>Indicator #</a:t>
            </a:r>
            <a:r>
              <a:rPr lang="en-US" sz="2800" b="1" u="sng" dirty="0" smtClean="0"/>
              <a:t>13 (Quality of IEP)</a:t>
            </a:r>
          </a:p>
          <a:p>
            <a:endParaRPr lang="en-US" sz="2800" u="sng" dirty="0" smtClean="0"/>
          </a:p>
          <a:p>
            <a:pPr marL="800100" lvl="1" indent="-342900">
              <a:buFont typeface="Arial" panose="020B0604020202020204" pitchFamily="34" charset="0"/>
              <a:buChar char="•"/>
            </a:pPr>
            <a:r>
              <a:rPr lang="en-US" sz="2800" dirty="0"/>
              <a:t>90.7% (vs. 92.9% in 2019; 92.3% in 2018</a:t>
            </a:r>
            <a:r>
              <a:rPr lang="en-US" sz="2800" dirty="0" smtClean="0"/>
              <a:t>)</a:t>
            </a:r>
          </a:p>
          <a:p>
            <a:endParaRPr lang="en-US" sz="2800" u="sng" dirty="0"/>
          </a:p>
          <a:p>
            <a:r>
              <a:rPr lang="en-US" sz="2800" b="1" u="sng" dirty="0"/>
              <a:t>SPP Indicator #</a:t>
            </a:r>
            <a:r>
              <a:rPr lang="en-US" sz="2800" b="1" u="sng" dirty="0" smtClean="0"/>
              <a:t>14 (PSE/</a:t>
            </a:r>
            <a:r>
              <a:rPr lang="en-US" sz="2800" b="1" u="sng" dirty="0" err="1" smtClean="0"/>
              <a:t>Emp</a:t>
            </a:r>
            <a:r>
              <a:rPr lang="en-US" sz="2800" b="1" u="sng" dirty="0" smtClean="0"/>
              <a:t> Status)</a:t>
            </a:r>
          </a:p>
          <a:p>
            <a:endParaRPr lang="en-US" sz="2800" u="sng" dirty="0"/>
          </a:p>
          <a:p>
            <a:pPr marL="914400" lvl="1" indent="-457200">
              <a:buFont typeface="Arial" panose="020B0604020202020204" pitchFamily="34" charset="0"/>
              <a:buChar char="•"/>
            </a:pPr>
            <a:r>
              <a:rPr lang="en-US" sz="2800" dirty="0" smtClean="0"/>
              <a:t>23.0% right at the time of leaving HS</a:t>
            </a:r>
          </a:p>
          <a:p>
            <a:pPr marL="914400" lvl="1" indent="-457200">
              <a:buFont typeface="Arial" panose="020B0604020202020204" pitchFamily="34" charset="0"/>
              <a:buChar char="•"/>
            </a:pPr>
            <a:r>
              <a:rPr lang="en-US" sz="2800" dirty="0" smtClean="0"/>
              <a:t>33.9% within one year of leaving HS</a:t>
            </a:r>
            <a:endParaRPr lang="en-US" sz="2800" dirty="0"/>
          </a:p>
        </p:txBody>
      </p:sp>
    </p:spTree>
    <p:extLst>
      <p:ext uri="{BB962C8B-B14F-4D97-AF65-F5344CB8AC3E}">
        <p14:creationId xmlns:p14="http://schemas.microsoft.com/office/powerpoint/2010/main" val="4042955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Agency Data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VR</a:t>
            </a:r>
            <a:r>
              <a:rPr kumimoji="0" lang="en-US" sz="2000" b="0" i="0" u="none" strike="noStrike" kern="1200" cap="none" spc="0" normalizeH="0" noProof="0" dirty="0" smtClean="0">
                <a:ln>
                  <a:noFill/>
                </a:ln>
                <a:solidFill>
                  <a:prstClr val="white"/>
                </a:solidFill>
                <a:effectLst/>
                <a:uLnTx/>
                <a:uFillTx/>
                <a:latin typeface="Century Gothic" panose="020B0502020202020204"/>
                <a:ea typeface="+mn-ea"/>
                <a:cs typeface="+mn-cs"/>
              </a:rPr>
              <a:t>: 2021 RSA 911 Data</a:t>
            </a:r>
            <a:endParaRPr kumimoji="0" lang="en-US" sz="2000" b="0" i="0" u="sng"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2" name="Diagram 1"/>
          <p:cNvGraphicFramePr/>
          <p:nvPr>
            <p:extLst>
              <p:ext uri="{D42A27DB-BD31-4B8C-83A1-F6EECF244321}">
                <p14:modId xmlns:p14="http://schemas.microsoft.com/office/powerpoint/2010/main" val="1880857387"/>
              </p:ext>
            </p:extLst>
          </p:nvPr>
        </p:nvGraphicFramePr>
        <p:xfrm>
          <a:off x="2322830" y="359833"/>
          <a:ext cx="7203440" cy="4789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9715500" y="2148840"/>
            <a:ext cx="2091690" cy="2057400"/>
          </a:xfrm>
          <a:prstGeom prst="ellipse">
            <a:avLst/>
          </a:prstGeom>
          <a:solidFill>
            <a:srgbClr val="FF66FF"/>
          </a:solidFill>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smtClean="0">
                <a:solidFill>
                  <a:srgbClr val="0000CC"/>
                </a:solidFill>
              </a:rPr>
              <a:t>Successful Outcome</a:t>
            </a:r>
            <a:endParaRPr lang="en-US" sz="2000" b="1" dirty="0">
              <a:solidFill>
                <a:srgbClr val="0000CC"/>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138760007"/>
              </p:ext>
            </p:extLst>
          </p:nvPr>
        </p:nvGraphicFramePr>
        <p:xfrm>
          <a:off x="2466339" y="4903095"/>
          <a:ext cx="9147477" cy="822960"/>
        </p:xfrm>
        <a:graphic>
          <a:graphicData uri="http://schemas.openxmlformats.org/drawingml/2006/table">
            <a:tbl>
              <a:tblPr firstRow="1" bandRow="1">
                <a:tableStyleId>{5C22544A-7EE6-4342-B048-85BDC9FD1C3A}</a:tableStyleId>
              </a:tblPr>
              <a:tblGrid>
                <a:gridCol w="1499871">
                  <a:extLst>
                    <a:ext uri="{9D8B030D-6E8A-4147-A177-3AD203B41FA5}">
                      <a16:colId xmlns:a16="http://schemas.microsoft.com/office/drawing/2014/main" val="769310539"/>
                    </a:ext>
                  </a:extLst>
                </a:gridCol>
                <a:gridCol w="1756472">
                  <a:extLst>
                    <a:ext uri="{9D8B030D-6E8A-4147-A177-3AD203B41FA5}">
                      <a16:colId xmlns:a16="http://schemas.microsoft.com/office/drawing/2014/main" val="3471837488"/>
                    </a:ext>
                  </a:extLst>
                </a:gridCol>
                <a:gridCol w="3485673">
                  <a:extLst>
                    <a:ext uri="{9D8B030D-6E8A-4147-A177-3AD203B41FA5}">
                      <a16:colId xmlns:a16="http://schemas.microsoft.com/office/drawing/2014/main" val="3431650291"/>
                    </a:ext>
                  </a:extLst>
                </a:gridCol>
                <a:gridCol w="2405461">
                  <a:extLst>
                    <a:ext uri="{9D8B030D-6E8A-4147-A177-3AD203B41FA5}">
                      <a16:colId xmlns:a16="http://schemas.microsoft.com/office/drawing/2014/main" val="4067910961"/>
                    </a:ext>
                  </a:extLst>
                </a:gridCol>
              </a:tblGrid>
              <a:tr h="502871">
                <a:tc>
                  <a:txBody>
                    <a:bodyPr/>
                    <a:lstStyle/>
                    <a:p>
                      <a:pPr algn="ctr"/>
                      <a:r>
                        <a:rPr lang="en-US" sz="2400" dirty="0" smtClean="0"/>
                        <a:t>MRS</a:t>
                      </a:r>
                    </a:p>
                    <a:p>
                      <a:pPr algn="ctr"/>
                      <a:r>
                        <a:rPr lang="en-US" sz="2400" dirty="0" smtClean="0"/>
                        <a:t>12,822</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400" dirty="0" smtClean="0"/>
                        <a:t>91.6%</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400" dirty="0" smtClean="0"/>
                        <a:t>82.7%</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t>59.1%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34211561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259981484"/>
              </p:ext>
            </p:extLst>
          </p:nvPr>
        </p:nvGraphicFramePr>
        <p:xfrm>
          <a:off x="2466339" y="5892002"/>
          <a:ext cx="9147477" cy="822960"/>
        </p:xfrm>
        <a:graphic>
          <a:graphicData uri="http://schemas.openxmlformats.org/drawingml/2006/table">
            <a:tbl>
              <a:tblPr firstRow="1" bandRow="1">
                <a:tableStyleId>{5C22544A-7EE6-4342-B048-85BDC9FD1C3A}</a:tableStyleId>
              </a:tblPr>
              <a:tblGrid>
                <a:gridCol w="1499871">
                  <a:extLst>
                    <a:ext uri="{9D8B030D-6E8A-4147-A177-3AD203B41FA5}">
                      <a16:colId xmlns:a16="http://schemas.microsoft.com/office/drawing/2014/main" val="3044163690"/>
                    </a:ext>
                  </a:extLst>
                </a:gridCol>
                <a:gridCol w="1756472">
                  <a:extLst>
                    <a:ext uri="{9D8B030D-6E8A-4147-A177-3AD203B41FA5}">
                      <a16:colId xmlns:a16="http://schemas.microsoft.com/office/drawing/2014/main" val="2385363838"/>
                    </a:ext>
                  </a:extLst>
                </a:gridCol>
                <a:gridCol w="3485673">
                  <a:extLst>
                    <a:ext uri="{9D8B030D-6E8A-4147-A177-3AD203B41FA5}">
                      <a16:colId xmlns:a16="http://schemas.microsoft.com/office/drawing/2014/main" val="2331352210"/>
                    </a:ext>
                  </a:extLst>
                </a:gridCol>
                <a:gridCol w="2405461">
                  <a:extLst>
                    <a:ext uri="{9D8B030D-6E8A-4147-A177-3AD203B41FA5}">
                      <a16:colId xmlns:a16="http://schemas.microsoft.com/office/drawing/2014/main" val="1451425855"/>
                    </a:ext>
                  </a:extLst>
                </a:gridCol>
              </a:tblGrid>
              <a:tr h="623147">
                <a:tc>
                  <a:txBody>
                    <a:bodyPr/>
                    <a:lstStyle/>
                    <a:p>
                      <a:pPr algn="ctr"/>
                      <a:r>
                        <a:rPr lang="en-US" sz="2400" b="1" dirty="0" smtClean="0">
                          <a:solidFill>
                            <a:schemeClr val="tx1"/>
                          </a:solidFill>
                        </a:rPr>
                        <a:t>BSBP</a:t>
                      </a:r>
                    </a:p>
                    <a:p>
                      <a:pPr algn="ctr"/>
                      <a:r>
                        <a:rPr lang="en-US" sz="2400" b="1" dirty="0" smtClean="0">
                          <a:solidFill>
                            <a:schemeClr val="tx1"/>
                          </a:solidFill>
                        </a:rPr>
                        <a:t>213</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en-US" sz="2400" b="1" dirty="0" smtClean="0">
                          <a:solidFill>
                            <a:schemeClr val="tx1"/>
                          </a:solidFill>
                        </a:rPr>
                        <a:t>83.1%</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en-US" sz="2400" b="1" dirty="0" smtClean="0">
                          <a:solidFill>
                            <a:schemeClr val="tx1"/>
                          </a:solidFill>
                        </a:rPr>
                        <a:t>82.5%</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en-US" sz="2400" b="1" dirty="0" smtClean="0">
                          <a:solidFill>
                            <a:schemeClr val="tx1"/>
                          </a:solidFill>
                        </a:rPr>
                        <a:t>41.1%</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3980629132"/>
                  </a:ext>
                </a:extLst>
              </a:tr>
            </a:tbl>
          </a:graphicData>
        </a:graphic>
      </p:graphicFrame>
      <p:sp>
        <p:nvSpPr>
          <p:cNvPr id="11" name="Rectangle 10"/>
          <p:cNvSpPr/>
          <p:nvPr/>
        </p:nvSpPr>
        <p:spPr>
          <a:xfrm>
            <a:off x="9717372" y="1277197"/>
            <a:ext cx="2089818" cy="788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Emp</a:t>
            </a:r>
            <a:r>
              <a:rPr lang="en-US" sz="2000" b="1" dirty="0" smtClean="0"/>
              <a:t> Rate</a:t>
            </a:r>
            <a:endParaRPr lang="en-US" sz="2000" b="1" dirty="0"/>
          </a:p>
        </p:txBody>
      </p:sp>
    </p:spTree>
    <p:extLst>
      <p:ext uri="{BB962C8B-B14F-4D97-AF65-F5344CB8AC3E}">
        <p14:creationId xmlns:p14="http://schemas.microsoft.com/office/powerpoint/2010/main" val="17436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3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Students </a:t>
            </a:r>
            <a:r>
              <a:rPr kumimoji="0" lang="en-US" sz="4000" b="1"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and Youth </a:t>
            </a:r>
            <a:endPar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with Disabilities</a:t>
            </a:r>
          </a:p>
          <a:p>
            <a:pPr algn="ctr">
              <a:defRPr/>
            </a:pPr>
            <a:r>
              <a:rPr lang="en-US" dirty="0" smtClean="0">
                <a:solidFill>
                  <a:srgbClr val="FFFF00"/>
                </a:solidFill>
              </a:rPr>
              <a:t>MRS: 2021 RSA </a:t>
            </a:r>
            <a:r>
              <a:rPr lang="en-US" dirty="0">
                <a:solidFill>
                  <a:srgbClr val="FFFF00"/>
                </a:solidFill>
              </a:rPr>
              <a:t>911 </a:t>
            </a:r>
            <a:r>
              <a:rPr lang="en-US" dirty="0" smtClean="0">
                <a:solidFill>
                  <a:srgbClr val="FFFF00"/>
                </a:solidFill>
              </a:rPr>
              <a:t>Data</a:t>
            </a:r>
            <a:endParaRPr lang="en-US" u="sng" dirty="0">
              <a:solidFill>
                <a:srgbClr val="FFFF00"/>
              </a:solidFill>
            </a:endParaRPr>
          </a:p>
        </p:txBody>
      </p:sp>
      <p:graphicFrame>
        <p:nvGraphicFramePr>
          <p:cNvPr id="10" name="Table 3">
            <a:extLst>
              <a:ext uri="{FF2B5EF4-FFF2-40B4-BE49-F238E27FC236}">
                <a16:creationId xmlns:a16="http://schemas.microsoft.com/office/drawing/2014/main" id="{086981DF-99FF-4C47-87B7-63D50141F113}"/>
              </a:ext>
            </a:extLst>
          </p:cNvPr>
          <p:cNvGraphicFramePr>
            <a:graphicFrameLocks noGrp="1"/>
          </p:cNvGraphicFramePr>
          <p:nvPr>
            <p:extLst>
              <p:ext uri="{D42A27DB-BD31-4B8C-83A1-F6EECF244321}">
                <p14:modId xmlns:p14="http://schemas.microsoft.com/office/powerpoint/2010/main" val="2636177708"/>
              </p:ext>
            </p:extLst>
          </p:nvPr>
        </p:nvGraphicFramePr>
        <p:xfrm>
          <a:off x="2500146" y="2548890"/>
          <a:ext cx="8763000" cy="3794759"/>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27666947"/>
                    </a:ext>
                  </a:extLst>
                </a:gridCol>
                <a:gridCol w="1752600">
                  <a:extLst>
                    <a:ext uri="{9D8B030D-6E8A-4147-A177-3AD203B41FA5}">
                      <a16:colId xmlns:a16="http://schemas.microsoft.com/office/drawing/2014/main" val="2230752845"/>
                    </a:ext>
                  </a:extLst>
                </a:gridCol>
                <a:gridCol w="1930400">
                  <a:extLst>
                    <a:ext uri="{9D8B030D-6E8A-4147-A177-3AD203B41FA5}">
                      <a16:colId xmlns:a16="http://schemas.microsoft.com/office/drawing/2014/main" val="2590023492"/>
                    </a:ext>
                  </a:extLst>
                </a:gridCol>
                <a:gridCol w="1930400">
                  <a:extLst>
                    <a:ext uri="{9D8B030D-6E8A-4147-A177-3AD203B41FA5}">
                      <a16:colId xmlns:a16="http://schemas.microsoft.com/office/drawing/2014/main" val="922980162"/>
                    </a:ext>
                  </a:extLst>
                </a:gridCol>
                <a:gridCol w="1930400">
                  <a:extLst>
                    <a:ext uri="{9D8B030D-6E8A-4147-A177-3AD203B41FA5}">
                      <a16:colId xmlns:a16="http://schemas.microsoft.com/office/drawing/2014/main" val="3311291788"/>
                    </a:ext>
                  </a:extLst>
                </a:gridCol>
              </a:tblGrid>
              <a:tr h="580375">
                <a:tc gridSpan="2">
                  <a:txBody>
                    <a:bodyPr/>
                    <a:lstStyle/>
                    <a:p>
                      <a:endParaRPr lang="en-US" sz="2000" b="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lumOff val="5000"/>
                      </a:schemeClr>
                    </a:solidFill>
                  </a:tcPr>
                </a:tc>
                <a:tc hMerge="1">
                  <a:txBody>
                    <a:bodyPr/>
                    <a:lstStyle/>
                    <a:p>
                      <a:endParaRPr lang="en-US"/>
                    </a:p>
                  </a:txBody>
                  <a:tcPr/>
                </a:tc>
                <a:tc>
                  <a:txBody>
                    <a:bodyPr/>
                    <a:lstStyle/>
                    <a:p>
                      <a:pPr algn="ctr"/>
                      <a:r>
                        <a:rPr lang="en-US" sz="2000" b="0" dirty="0" err="1" smtClean="0">
                          <a:solidFill>
                            <a:schemeClr val="bg1"/>
                          </a:solidFill>
                        </a:rPr>
                        <a:t>Elig</a:t>
                      </a:r>
                      <a:r>
                        <a:rPr lang="en-US" sz="2000" b="0" dirty="0" smtClean="0">
                          <a:solidFill>
                            <a:schemeClr val="bg1"/>
                          </a:solidFill>
                        </a:rPr>
                        <a:t>. </a:t>
                      </a:r>
                      <a:r>
                        <a:rPr lang="en-US" sz="2000" b="0" dirty="0">
                          <a:solidFill>
                            <a:schemeClr val="bg1"/>
                          </a:solidFill>
                        </a:rPr>
                        <a:t>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000" b="0" dirty="0" smtClean="0">
                          <a:solidFill>
                            <a:schemeClr val="bg1"/>
                          </a:solidFill>
                        </a:rPr>
                        <a:t>Plan </a:t>
                      </a:r>
                      <a:r>
                        <a:rPr lang="en-US" sz="2000" b="0" dirty="0">
                          <a:solidFill>
                            <a:schemeClr val="bg1"/>
                          </a:solidFill>
                        </a:rPr>
                        <a:t>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000" b="0" dirty="0" err="1" smtClean="0">
                          <a:solidFill>
                            <a:schemeClr val="bg1"/>
                          </a:solidFill>
                        </a:rPr>
                        <a:t>Emp</a:t>
                      </a:r>
                      <a:r>
                        <a:rPr lang="en-US" sz="2000" b="0" dirty="0" smtClean="0">
                          <a:solidFill>
                            <a:schemeClr val="bg1"/>
                          </a:solidFill>
                        </a:rPr>
                        <a:t> </a:t>
                      </a:r>
                      <a:r>
                        <a:rPr lang="en-US" sz="2000" b="0" dirty="0">
                          <a:solidFill>
                            <a:schemeClr val="bg1"/>
                          </a:solidFill>
                        </a:rPr>
                        <a:t>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13012065"/>
                  </a:ext>
                </a:extLst>
              </a:tr>
              <a:tr h="1026817">
                <a:tc rowSpan="2">
                  <a:txBody>
                    <a:bodyPr/>
                    <a:lstStyle/>
                    <a:p>
                      <a:pPr algn="ctr"/>
                      <a:r>
                        <a:rPr lang="en-US" sz="2000" b="1" dirty="0">
                          <a:solidFill>
                            <a:schemeClr val="tx1"/>
                          </a:solidFill>
                        </a:rPr>
                        <a:t>MRS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solidFill>
                  </a:tcPr>
                </a:tc>
                <a:tc>
                  <a:txBody>
                    <a:bodyPr/>
                    <a:lstStyle/>
                    <a:p>
                      <a:pPr algn="ctr"/>
                      <a:r>
                        <a:rPr lang="en-US" sz="2400" b="1" dirty="0">
                          <a:solidFill>
                            <a:schemeClr val="tx1"/>
                          </a:solidFill>
                        </a:rPr>
                        <a:t>Stu/Youth</a:t>
                      </a:r>
                    </a:p>
                    <a:p>
                      <a:pPr algn="ctr"/>
                      <a:r>
                        <a:rPr lang="en-US" sz="2400" b="1" dirty="0">
                          <a:solidFill>
                            <a:schemeClr val="tx1"/>
                          </a:solidFill>
                        </a:rPr>
                        <a:t>(</a:t>
                      </a:r>
                      <a:r>
                        <a:rPr lang="en-US" sz="2400" b="1" dirty="0" smtClean="0">
                          <a:solidFill>
                            <a:schemeClr val="tx1"/>
                          </a:solidFill>
                        </a:rPr>
                        <a:t>38.5%)</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solidFill>
                  </a:tcPr>
                </a:tc>
                <a:tc>
                  <a:txBody>
                    <a:bodyPr/>
                    <a:lstStyle/>
                    <a:p>
                      <a:pPr algn="ctr"/>
                      <a:r>
                        <a:rPr lang="en-US" sz="2400" b="1" dirty="0" smtClean="0">
                          <a:solidFill>
                            <a:schemeClr val="tx1"/>
                          </a:solidFill>
                        </a:rPr>
                        <a:t>93.5% </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solidFill>
                  </a:tcPr>
                </a:tc>
                <a:tc>
                  <a:txBody>
                    <a:bodyPr/>
                    <a:lstStyle/>
                    <a:p>
                      <a:pPr algn="ctr"/>
                      <a:r>
                        <a:rPr lang="en-US" sz="2400" b="1" dirty="0" smtClean="0">
                          <a:solidFill>
                            <a:schemeClr val="tx1"/>
                          </a:solidFill>
                        </a:rPr>
                        <a:t>84.0%</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solidFill>
                  </a:tcPr>
                </a:tc>
                <a:tc>
                  <a:txBody>
                    <a:bodyPr/>
                    <a:lstStyle/>
                    <a:p>
                      <a:pPr algn="ctr"/>
                      <a:r>
                        <a:rPr lang="en-US" sz="2400" b="1" dirty="0" smtClean="0">
                          <a:solidFill>
                            <a:schemeClr val="tx1"/>
                          </a:solidFill>
                        </a:rPr>
                        <a:t>43.0% </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solidFill>
                  </a:tcPr>
                </a:tc>
                <a:extLst>
                  <a:ext uri="{0D108BD9-81ED-4DB2-BD59-A6C34878D82A}">
                    <a16:rowId xmlns:a16="http://schemas.microsoft.com/office/drawing/2014/main" val="316611305"/>
                  </a:ext>
                </a:extLst>
              </a:tr>
              <a:tr h="580375">
                <a:tc vMerge="1">
                  <a:txBody>
                    <a:bodyPr/>
                    <a:lstStyle/>
                    <a:p>
                      <a:pPr algn="r"/>
                      <a:endParaRPr lang="en-US" sz="2000" dirty="0"/>
                    </a:p>
                  </a:txBody>
                  <a:tcPr anchor="ct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i="1" dirty="0"/>
                        <a:t>Adults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2000" dirty="0" smtClean="0">
                          <a:solidFill>
                            <a:schemeClr val="bg1"/>
                          </a:solidFill>
                        </a:rPr>
                        <a:t>90.5</a:t>
                      </a:r>
                      <a:r>
                        <a:rPr lang="en-US" sz="2000" i="1" dirty="0" smtClean="0">
                          <a:solidFill>
                            <a:schemeClr val="bg1"/>
                          </a:solidFill>
                        </a:rPr>
                        <a:t>%</a:t>
                      </a:r>
                      <a:endParaRPr lang="en-US" sz="200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2000" i="1" dirty="0" smtClean="0">
                          <a:solidFill>
                            <a:schemeClr val="bg1"/>
                          </a:solidFill>
                        </a:rPr>
                        <a:t>82.0%</a:t>
                      </a:r>
                      <a:endParaRPr lang="en-US" sz="200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2000" i="1" dirty="0" smtClean="0">
                          <a:solidFill>
                            <a:schemeClr val="bg1"/>
                          </a:solidFill>
                        </a:rPr>
                        <a:t>69.6% </a:t>
                      </a:r>
                      <a:endParaRPr lang="en-US" sz="200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3868579727"/>
                  </a:ext>
                </a:extLst>
              </a:tr>
              <a:tr h="1026817">
                <a:tc rowSpan="2">
                  <a:txBody>
                    <a:bodyPr/>
                    <a:lstStyle/>
                    <a:p>
                      <a:pPr algn="ctr"/>
                      <a:r>
                        <a:rPr lang="en-US" sz="2000" b="1" dirty="0">
                          <a:solidFill>
                            <a:schemeClr val="tx1"/>
                          </a:solidFill>
                        </a:rPr>
                        <a:t>BSBP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sz="2400" b="1" dirty="0">
                          <a:solidFill>
                            <a:schemeClr val="tx1"/>
                          </a:solidFill>
                        </a:rPr>
                        <a:t>Stu/Youth </a:t>
                      </a:r>
                      <a:r>
                        <a:rPr lang="en-US" sz="2400" b="1" dirty="0" smtClean="0">
                          <a:solidFill>
                            <a:schemeClr val="tx1"/>
                          </a:solidFill>
                        </a:rPr>
                        <a:t>(31.5%)</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sz="2400" b="1" dirty="0" smtClean="0">
                          <a:solidFill>
                            <a:schemeClr val="tx1"/>
                          </a:solidFill>
                        </a:rPr>
                        <a:t>93.1%</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sz="2400" b="1" dirty="0" smtClean="0">
                          <a:solidFill>
                            <a:schemeClr val="tx1"/>
                          </a:solidFill>
                        </a:rPr>
                        <a:t>92.5% </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sz="2400" b="1" dirty="0" smtClean="0">
                          <a:solidFill>
                            <a:schemeClr val="tx1"/>
                          </a:solidFill>
                        </a:rPr>
                        <a:t>24.1% </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268411690"/>
                  </a:ext>
                </a:extLst>
              </a:tr>
              <a:tr h="580375">
                <a:tc vMerge="1">
                  <a:txBody>
                    <a:bodyPr/>
                    <a:lstStyle/>
                    <a:p>
                      <a:pPr algn="r"/>
                      <a:endParaRPr lang="en-US" sz="2000" dirty="0"/>
                    </a:p>
                  </a:txBody>
                  <a:tcPr anchor="ctr">
                    <a:solidFill>
                      <a:schemeClr val="accent5">
                        <a:lumMod val="20000"/>
                        <a:lumOff val="8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i="1" dirty="0"/>
                        <a:t>Adults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i="1" dirty="0" smtClean="0"/>
                        <a:t>83.8%</a:t>
                      </a:r>
                      <a:endParaRPr lang="en-US" sz="20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i="1" dirty="0" smtClean="0"/>
                        <a:t>82.2%</a:t>
                      </a:r>
                      <a:endParaRPr lang="en-US" sz="20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i="1" dirty="0" smtClean="0">
                          <a:solidFill>
                            <a:schemeClr val="bg1"/>
                          </a:solidFill>
                        </a:rPr>
                        <a:t>51.5%</a:t>
                      </a:r>
                      <a:endParaRPr lang="en-US" sz="200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0495649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958526555"/>
              </p:ext>
            </p:extLst>
          </p:nvPr>
        </p:nvGraphicFramePr>
        <p:xfrm>
          <a:off x="2500146" y="222673"/>
          <a:ext cx="8763000" cy="1234440"/>
        </p:xfrm>
        <a:graphic>
          <a:graphicData uri="http://schemas.openxmlformats.org/drawingml/2006/table">
            <a:tbl>
              <a:tblPr firstRow="1" bandRow="1">
                <a:tableStyleId>{5C22544A-7EE6-4342-B048-85BDC9FD1C3A}</a:tableStyleId>
              </a:tblPr>
              <a:tblGrid>
                <a:gridCol w="2986254">
                  <a:extLst>
                    <a:ext uri="{9D8B030D-6E8A-4147-A177-3AD203B41FA5}">
                      <a16:colId xmlns:a16="http://schemas.microsoft.com/office/drawing/2014/main" val="769310539"/>
                    </a:ext>
                  </a:extLst>
                </a:gridCol>
                <a:gridCol w="1908810">
                  <a:extLst>
                    <a:ext uri="{9D8B030D-6E8A-4147-A177-3AD203B41FA5}">
                      <a16:colId xmlns:a16="http://schemas.microsoft.com/office/drawing/2014/main" val="3471837488"/>
                    </a:ext>
                  </a:extLst>
                </a:gridCol>
                <a:gridCol w="1817370">
                  <a:extLst>
                    <a:ext uri="{9D8B030D-6E8A-4147-A177-3AD203B41FA5}">
                      <a16:colId xmlns:a16="http://schemas.microsoft.com/office/drawing/2014/main" val="3431650291"/>
                    </a:ext>
                  </a:extLst>
                </a:gridCol>
                <a:gridCol w="2050566">
                  <a:extLst>
                    <a:ext uri="{9D8B030D-6E8A-4147-A177-3AD203B41FA5}">
                      <a16:colId xmlns:a16="http://schemas.microsoft.com/office/drawing/2014/main" val="4067910961"/>
                    </a:ext>
                  </a:extLst>
                </a:gridCol>
              </a:tblGrid>
              <a:tr h="617220">
                <a:tc>
                  <a:txBody>
                    <a:bodyPr/>
                    <a:lstStyle/>
                    <a:p>
                      <a:pPr algn="ctr"/>
                      <a:r>
                        <a:rPr lang="en-US" sz="2400" dirty="0" smtClean="0"/>
                        <a:t>MRS</a:t>
                      </a:r>
                      <a:r>
                        <a:rPr lang="en-US" sz="2400" baseline="0" dirty="0" smtClean="0"/>
                        <a:t> (N=</a:t>
                      </a:r>
                      <a:r>
                        <a:rPr lang="en-US" sz="2400" dirty="0" smtClean="0"/>
                        <a:t>12,822)</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400" dirty="0" smtClean="0"/>
                        <a:t>91.6%</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400" dirty="0" smtClean="0"/>
                        <a:t>82.7%</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t>59.1%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342115617"/>
                  </a:ext>
                </a:extLst>
              </a:tr>
              <a:tr h="617220">
                <a:tc>
                  <a:txBody>
                    <a:bodyPr/>
                    <a:lstStyle/>
                    <a:p>
                      <a:pPr algn="ctr"/>
                      <a:r>
                        <a:rPr lang="en-US" sz="2400" b="1" dirty="0" smtClean="0">
                          <a:solidFill>
                            <a:schemeClr val="tx1"/>
                          </a:solidFill>
                        </a:rPr>
                        <a:t>BSBP (N=213)</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en-US" sz="2400" b="1" dirty="0" smtClean="0">
                          <a:solidFill>
                            <a:schemeClr val="tx1"/>
                          </a:solidFill>
                        </a:rPr>
                        <a:t>83.1%</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en-US" sz="2400" b="1" dirty="0" smtClean="0">
                          <a:solidFill>
                            <a:schemeClr val="tx1"/>
                          </a:solidFill>
                        </a:rPr>
                        <a:t>82.5%</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en-US" sz="2400" b="1" dirty="0" smtClean="0">
                          <a:solidFill>
                            <a:schemeClr val="tx1"/>
                          </a:solidFill>
                        </a:rPr>
                        <a:t>41.1%</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2560718160"/>
                  </a:ext>
                </a:extLst>
              </a:tr>
            </a:tbl>
          </a:graphicData>
        </a:graphic>
      </p:graphicFrame>
      <p:sp>
        <p:nvSpPr>
          <p:cNvPr id="6" name="Rectangle 5"/>
          <p:cNvSpPr/>
          <p:nvPr/>
        </p:nvSpPr>
        <p:spPr>
          <a:xfrm>
            <a:off x="2500146" y="1838515"/>
            <a:ext cx="6483834" cy="461665"/>
          </a:xfrm>
          <a:prstGeom prst="rect">
            <a:avLst/>
          </a:prstGeom>
        </p:spPr>
        <p:txBody>
          <a:bodyPr wrap="square">
            <a:spAutoFit/>
          </a:bodyPr>
          <a:lstStyle/>
          <a:p>
            <a:r>
              <a:rPr lang="en-US" sz="2400" b="1" dirty="0" smtClean="0">
                <a:solidFill>
                  <a:srgbClr val="FFFF00"/>
                </a:solidFill>
              </a:rPr>
              <a:t>Stu/Youth(&lt;</a:t>
            </a:r>
            <a:r>
              <a:rPr lang="en-US" sz="2400" b="1" dirty="0">
                <a:solidFill>
                  <a:srgbClr val="FFFF00"/>
                </a:solidFill>
              </a:rPr>
              <a:t>25 years at </a:t>
            </a:r>
            <a:r>
              <a:rPr lang="en-US" sz="2400" b="1" dirty="0" smtClean="0">
                <a:solidFill>
                  <a:srgbClr val="FFFF00"/>
                </a:solidFill>
              </a:rPr>
              <a:t>application; SYD) </a:t>
            </a:r>
            <a:endParaRPr lang="en-US" sz="2400" b="1" dirty="0">
              <a:solidFill>
                <a:srgbClr val="FFFF00"/>
              </a:solidFill>
            </a:endParaRPr>
          </a:p>
        </p:txBody>
      </p:sp>
    </p:spTree>
    <p:extLst>
      <p:ext uri="{BB962C8B-B14F-4D97-AF65-F5344CB8AC3E}">
        <p14:creationId xmlns:p14="http://schemas.microsoft.com/office/powerpoint/2010/main" val="452336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7931006"/>
              </p:ext>
            </p:extLst>
          </p:nvPr>
        </p:nvGraphicFramePr>
        <p:xfrm>
          <a:off x="2499360" y="1215390"/>
          <a:ext cx="5440680" cy="1945386"/>
        </p:xfrm>
        <a:graphic>
          <a:graphicData uri="http://schemas.openxmlformats.org/drawingml/2006/table">
            <a:tbl>
              <a:tblPr>
                <a:tableStyleId>{616DA210-FB5B-4158-B5E0-FEB733F419BA}</a:tableStyleId>
              </a:tblPr>
              <a:tblGrid>
                <a:gridCol w="1600200">
                  <a:extLst>
                    <a:ext uri="{9D8B030D-6E8A-4147-A177-3AD203B41FA5}">
                      <a16:colId xmlns:a16="http://schemas.microsoft.com/office/drawing/2014/main" val="886140950"/>
                    </a:ext>
                  </a:extLst>
                </a:gridCol>
                <a:gridCol w="1920240">
                  <a:extLst>
                    <a:ext uri="{9D8B030D-6E8A-4147-A177-3AD203B41FA5}">
                      <a16:colId xmlns:a16="http://schemas.microsoft.com/office/drawing/2014/main" val="2872831725"/>
                    </a:ext>
                  </a:extLst>
                </a:gridCol>
                <a:gridCol w="1920240">
                  <a:extLst>
                    <a:ext uri="{9D8B030D-6E8A-4147-A177-3AD203B41FA5}">
                      <a16:colId xmlns:a16="http://schemas.microsoft.com/office/drawing/2014/main" val="1333956193"/>
                    </a:ext>
                  </a:extLst>
                </a:gridCol>
              </a:tblGrid>
              <a:tr h="442722">
                <a:tc>
                  <a:txBody>
                    <a:bodyPr/>
                    <a:lstStyle/>
                    <a:p>
                      <a:pPr algn="ctr" fontAlgn="ctr"/>
                      <a:r>
                        <a:rPr lang="en-US" sz="2000" b="1" u="none" strike="noStrike" dirty="0">
                          <a:effectLst/>
                        </a:rPr>
                        <a:t> </a:t>
                      </a:r>
                      <a:r>
                        <a:rPr lang="en-US" sz="2000" b="1" u="none" strike="noStrike" dirty="0" err="1" smtClean="0">
                          <a:effectLst/>
                        </a:rPr>
                        <a:t>Freq</a:t>
                      </a:r>
                      <a:endParaRPr lang="en-US" sz="2000" b="1" i="0" u="none" strike="noStrike" dirty="0">
                        <a:solidFill>
                          <a:srgbClr val="333399"/>
                        </a:solidFill>
                        <a:effectLst/>
                        <a:latin typeface="Arial" panose="020B0604020202020204" pitchFamily="34" charset="0"/>
                      </a:endParaRPr>
                    </a:p>
                  </a:txBody>
                  <a:tcPr marL="7620" marR="7620" marT="7620" marB="0" anchor="ctr">
                    <a:solidFill>
                      <a:srgbClr val="002060"/>
                    </a:solidFill>
                  </a:tcPr>
                </a:tc>
                <a:tc>
                  <a:txBody>
                    <a:bodyPr/>
                    <a:lstStyle/>
                    <a:p>
                      <a:pPr algn="ctr" fontAlgn="ctr"/>
                      <a:r>
                        <a:rPr lang="en-US" sz="2000" b="1" u="none" strike="noStrike" dirty="0" smtClean="0">
                          <a:effectLst/>
                        </a:rPr>
                        <a:t>Adults</a:t>
                      </a:r>
                      <a:endParaRPr lang="en-US" sz="2000" b="1" i="0" u="none" strike="noStrike" dirty="0">
                        <a:solidFill>
                          <a:srgbClr val="333399"/>
                        </a:solidFill>
                        <a:effectLst/>
                        <a:latin typeface="Arial" panose="020B0604020202020204" pitchFamily="34" charset="0"/>
                      </a:endParaRPr>
                    </a:p>
                  </a:txBody>
                  <a:tcPr marL="7620" marR="7620" marT="7620" marB="0" anchor="ctr">
                    <a:solidFill>
                      <a:srgbClr val="002060"/>
                    </a:solidFill>
                  </a:tcPr>
                </a:tc>
                <a:tc>
                  <a:txBody>
                    <a:bodyPr/>
                    <a:lstStyle/>
                    <a:p>
                      <a:pPr algn="ctr" fontAlgn="ctr"/>
                      <a:r>
                        <a:rPr lang="en-US" sz="2000" b="1" u="none" strike="noStrike" dirty="0" smtClean="0">
                          <a:effectLst/>
                        </a:rPr>
                        <a:t>SYD</a:t>
                      </a:r>
                      <a:endParaRPr lang="en-US" sz="2000" b="1" i="0" u="none" strike="noStrike" dirty="0">
                        <a:solidFill>
                          <a:srgbClr val="333399"/>
                        </a:solidFill>
                        <a:effectLst/>
                        <a:latin typeface="Arial" panose="020B0604020202020204" pitchFamily="34" charset="0"/>
                      </a:endParaRPr>
                    </a:p>
                  </a:txBody>
                  <a:tcPr marL="7620" marR="7620" marT="7620" marB="0" anchor="ctr">
                    <a:solidFill>
                      <a:srgbClr val="002060"/>
                    </a:solidFill>
                  </a:tcPr>
                </a:tc>
                <a:extLst>
                  <a:ext uri="{0D108BD9-81ED-4DB2-BD59-A6C34878D82A}">
                    <a16:rowId xmlns:a16="http://schemas.microsoft.com/office/drawing/2014/main" val="3842559589"/>
                  </a:ext>
                </a:extLst>
              </a:tr>
              <a:tr h="442722">
                <a:tc>
                  <a:txBody>
                    <a:bodyPr/>
                    <a:lstStyle/>
                    <a:p>
                      <a:pPr algn="ctr" fontAlgn="ctr"/>
                      <a:r>
                        <a:rPr lang="en-US" sz="2000" b="1" u="none" strike="noStrike" dirty="0" smtClean="0">
                          <a:effectLst/>
                        </a:rPr>
                        <a:t>Male</a:t>
                      </a:r>
                      <a:endParaRPr lang="en-US" sz="2000" b="1" i="0" u="none" strike="noStrike" dirty="0">
                        <a:solidFill>
                          <a:srgbClr val="333399"/>
                        </a:solidFill>
                        <a:effectLst/>
                        <a:latin typeface="Arial" panose="020B0604020202020204" pitchFamily="34" charset="0"/>
                      </a:endParaRPr>
                    </a:p>
                  </a:txBody>
                  <a:tcPr marL="7620" marR="7620" marT="7620" marB="0" anchor="ctr">
                    <a:solidFill>
                      <a:srgbClr val="002060"/>
                    </a:solidFill>
                  </a:tcPr>
                </a:tc>
                <a:tc>
                  <a:txBody>
                    <a:bodyPr/>
                    <a:lstStyle/>
                    <a:p>
                      <a:pPr algn="ctr" fontAlgn="ctr"/>
                      <a:r>
                        <a:rPr lang="en-US" sz="2000" u="none" strike="noStrike" dirty="0">
                          <a:effectLst/>
                        </a:rPr>
                        <a:t>54.9%</a:t>
                      </a:r>
                      <a:endParaRPr lang="en-US" sz="2000" b="0" i="0" u="none" strike="noStrike" dirty="0">
                        <a:solidFill>
                          <a:srgbClr val="993300"/>
                        </a:solidFill>
                        <a:effectLst/>
                        <a:latin typeface="Arial" panose="020B0604020202020204" pitchFamily="34" charset="0"/>
                      </a:endParaRPr>
                    </a:p>
                  </a:txBody>
                  <a:tcPr marL="7620" marR="7620" marT="7620" marB="0" anchor="ctr">
                    <a:solidFill>
                      <a:srgbClr val="002060"/>
                    </a:solidFill>
                  </a:tcPr>
                </a:tc>
                <a:tc>
                  <a:txBody>
                    <a:bodyPr/>
                    <a:lstStyle/>
                    <a:p>
                      <a:pPr algn="ctr" fontAlgn="ctr"/>
                      <a:r>
                        <a:rPr lang="en-US" sz="2000" u="none" strike="noStrike" dirty="0">
                          <a:effectLst/>
                        </a:rPr>
                        <a:t>62.0%</a:t>
                      </a:r>
                      <a:endParaRPr lang="en-US" sz="2000" b="0" i="0" u="none" strike="noStrike" dirty="0">
                        <a:solidFill>
                          <a:srgbClr val="993300"/>
                        </a:solidFill>
                        <a:effectLst/>
                        <a:latin typeface="Arial" panose="020B0604020202020204" pitchFamily="34" charset="0"/>
                      </a:endParaRPr>
                    </a:p>
                  </a:txBody>
                  <a:tcPr marL="7620" marR="7620" marT="7620" marB="0" anchor="ctr">
                    <a:solidFill>
                      <a:srgbClr val="002060"/>
                    </a:solidFill>
                  </a:tcPr>
                </a:tc>
                <a:extLst>
                  <a:ext uri="{0D108BD9-81ED-4DB2-BD59-A6C34878D82A}">
                    <a16:rowId xmlns:a16="http://schemas.microsoft.com/office/drawing/2014/main" val="1830708189"/>
                  </a:ext>
                </a:extLst>
              </a:tr>
              <a:tr h="442722">
                <a:tc>
                  <a:txBody>
                    <a:bodyPr/>
                    <a:lstStyle/>
                    <a:p>
                      <a:pPr algn="ctr" fontAlgn="ctr"/>
                      <a:r>
                        <a:rPr lang="en-US" sz="2000" b="1" u="none" strike="noStrike" dirty="0" smtClean="0">
                          <a:effectLst/>
                        </a:rPr>
                        <a:t>Female</a:t>
                      </a:r>
                      <a:endParaRPr lang="en-US" sz="2000" b="1" i="0" u="none" strike="noStrike" dirty="0">
                        <a:solidFill>
                          <a:srgbClr val="333399"/>
                        </a:solidFill>
                        <a:effectLst/>
                        <a:latin typeface="Arial" panose="020B0604020202020204" pitchFamily="34" charset="0"/>
                      </a:endParaRPr>
                    </a:p>
                  </a:txBody>
                  <a:tcPr marL="7620" marR="7620" marT="7620" marB="0" anchor="ctr">
                    <a:solidFill>
                      <a:srgbClr val="002060"/>
                    </a:solidFill>
                  </a:tcPr>
                </a:tc>
                <a:tc>
                  <a:txBody>
                    <a:bodyPr/>
                    <a:lstStyle/>
                    <a:p>
                      <a:pPr algn="ctr" fontAlgn="ctr"/>
                      <a:r>
                        <a:rPr lang="en-US" sz="2000" u="none" strike="noStrike" dirty="0">
                          <a:effectLst/>
                        </a:rPr>
                        <a:t>44.8%</a:t>
                      </a:r>
                      <a:endParaRPr lang="en-US" sz="2000" b="0" i="0" u="none" strike="noStrike" dirty="0">
                        <a:solidFill>
                          <a:srgbClr val="993300"/>
                        </a:solidFill>
                        <a:effectLst/>
                        <a:latin typeface="Arial" panose="020B0604020202020204" pitchFamily="34" charset="0"/>
                      </a:endParaRPr>
                    </a:p>
                  </a:txBody>
                  <a:tcPr marL="7620" marR="7620" marT="7620" marB="0" anchor="ctr">
                    <a:solidFill>
                      <a:srgbClr val="002060"/>
                    </a:solidFill>
                  </a:tcPr>
                </a:tc>
                <a:tc>
                  <a:txBody>
                    <a:bodyPr/>
                    <a:lstStyle/>
                    <a:p>
                      <a:pPr algn="ctr" fontAlgn="ctr"/>
                      <a:r>
                        <a:rPr lang="en-US" sz="2000" b="1" u="none" strike="noStrike" dirty="0">
                          <a:solidFill>
                            <a:srgbClr val="FFFF00"/>
                          </a:solidFill>
                          <a:effectLst/>
                        </a:rPr>
                        <a:t>37.5%</a:t>
                      </a:r>
                      <a:endParaRPr lang="en-US" sz="2000" b="1" i="0" u="none" strike="noStrike" dirty="0">
                        <a:solidFill>
                          <a:srgbClr val="FFFF00"/>
                        </a:solidFill>
                        <a:effectLst/>
                        <a:latin typeface="Arial" panose="020B0604020202020204" pitchFamily="34" charset="0"/>
                      </a:endParaRPr>
                    </a:p>
                  </a:txBody>
                  <a:tcPr marL="7620" marR="7620" marT="7620" marB="0" anchor="ctr">
                    <a:solidFill>
                      <a:srgbClr val="002060"/>
                    </a:solidFill>
                  </a:tcPr>
                </a:tc>
                <a:extLst>
                  <a:ext uri="{0D108BD9-81ED-4DB2-BD59-A6C34878D82A}">
                    <a16:rowId xmlns:a16="http://schemas.microsoft.com/office/drawing/2014/main" val="3159768009"/>
                  </a:ext>
                </a:extLst>
              </a:tr>
              <a:tr h="442722">
                <a:tc>
                  <a:txBody>
                    <a:bodyPr/>
                    <a:lstStyle/>
                    <a:p>
                      <a:pPr algn="ctr" fontAlgn="ctr"/>
                      <a:r>
                        <a:rPr lang="en-US" sz="2000" b="1" u="none" strike="noStrike" dirty="0" smtClean="0">
                          <a:effectLst/>
                        </a:rPr>
                        <a:t>Not</a:t>
                      </a:r>
                      <a:r>
                        <a:rPr lang="en-US" sz="2000" b="1" u="none" strike="noStrike" baseline="0" dirty="0" smtClean="0">
                          <a:effectLst/>
                        </a:rPr>
                        <a:t> Identified</a:t>
                      </a:r>
                      <a:endParaRPr lang="en-US" sz="2000" b="1" i="0" u="none" strike="noStrike" dirty="0">
                        <a:solidFill>
                          <a:srgbClr val="333399"/>
                        </a:solidFill>
                        <a:effectLst/>
                        <a:latin typeface="Arial" panose="020B0604020202020204" pitchFamily="34" charset="0"/>
                      </a:endParaRPr>
                    </a:p>
                  </a:txBody>
                  <a:tcPr marL="7620" marR="7620" marT="7620" marB="0" anchor="ctr">
                    <a:solidFill>
                      <a:srgbClr val="002060"/>
                    </a:solidFill>
                  </a:tcPr>
                </a:tc>
                <a:tc>
                  <a:txBody>
                    <a:bodyPr/>
                    <a:lstStyle/>
                    <a:p>
                      <a:pPr algn="ctr" fontAlgn="ctr"/>
                      <a:r>
                        <a:rPr lang="en-US" sz="2000" u="none" strike="noStrike" dirty="0">
                          <a:effectLst/>
                        </a:rPr>
                        <a:t>0.2%</a:t>
                      </a:r>
                      <a:endParaRPr lang="en-US" sz="2000" b="0" i="0" u="none" strike="noStrike" dirty="0">
                        <a:solidFill>
                          <a:srgbClr val="993300"/>
                        </a:solidFill>
                        <a:effectLst/>
                        <a:latin typeface="Arial" panose="020B0604020202020204" pitchFamily="34" charset="0"/>
                      </a:endParaRPr>
                    </a:p>
                  </a:txBody>
                  <a:tcPr marL="7620" marR="7620" marT="7620" marB="0" anchor="ctr">
                    <a:solidFill>
                      <a:srgbClr val="002060"/>
                    </a:solidFill>
                  </a:tcPr>
                </a:tc>
                <a:tc>
                  <a:txBody>
                    <a:bodyPr/>
                    <a:lstStyle/>
                    <a:p>
                      <a:pPr algn="ctr" fontAlgn="ctr"/>
                      <a:r>
                        <a:rPr lang="en-US" sz="2000" u="none" strike="noStrike" dirty="0">
                          <a:effectLst/>
                        </a:rPr>
                        <a:t>0.5%</a:t>
                      </a:r>
                      <a:endParaRPr lang="en-US" sz="2000" b="0" i="0" u="none" strike="noStrike" dirty="0">
                        <a:solidFill>
                          <a:srgbClr val="993300"/>
                        </a:solidFill>
                        <a:effectLst/>
                        <a:latin typeface="Arial" panose="020B0604020202020204" pitchFamily="34" charset="0"/>
                      </a:endParaRPr>
                    </a:p>
                  </a:txBody>
                  <a:tcPr marL="7620" marR="7620" marT="7620" marB="0" anchor="ctr">
                    <a:solidFill>
                      <a:srgbClr val="002060"/>
                    </a:solidFill>
                  </a:tcPr>
                </a:tc>
                <a:extLst>
                  <a:ext uri="{0D108BD9-81ED-4DB2-BD59-A6C34878D82A}">
                    <a16:rowId xmlns:a16="http://schemas.microsoft.com/office/drawing/2014/main" val="54776338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22099960"/>
              </p:ext>
            </p:extLst>
          </p:nvPr>
        </p:nvGraphicFramePr>
        <p:xfrm>
          <a:off x="2499360" y="3461766"/>
          <a:ext cx="5440680" cy="2130193"/>
        </p:xfrm>
        <a:graphic>
          <a:graphicData uri="http://schemas.openxmlformats.org/drawingml/2006/table">
            <a:tbl>
              <a:tblPr>
                <a:tableStyleId>{616DA210-FB5B-4158-B5E0-FEB733F419BA}</a:tableStyleId>
              </a:tblPr>
              <a:tblGrid>
                <a:gridCol w="1600200">
                  <a:extLst>
                    <a:ext uri="{9D8B030D-6E8A-4147-A177-3AD203B41FA5}">
                      <a16:colId xmlns:a16="http://schemas.microsoft.com/office/drawing/2014/main" val="376795277"/>
                    </a:ext>
                  </a:extLst>
                </a:gridCol>
                <a:gridCol w="1920240">
                  <a:extLst>
                    <a:ext uri="{9D8B030D-6E8A-4147-A177-3AD203B41FA5}">
                      <a16:colId xmlns:a16="http://schemas.microsoft.com/office/drawing/2014/main" val="1197763892"/>
                    </a:ext>
                  </a:extLst>
                </a:gridCol>
                <a:gridCol w="1920240">
                  <a:extLst>
                    <a:ext uri="{9D8B030D-6E8A-4147-A177-3AD203B41FA5}">
                      <a16:colId xmlns:a16="http://schemas.microsoft.com/office/drawing/2014/main" val="2498530702"/>
                    </a:ext>
                  </a:extLst>
                </a:gridCol>
              </a:tblGrid>
              <a:tr h="457201">
                <a:tc>
                  <a:txBody>
                    <a:bodyPr/>
                    <a:lstStyle/>
                    <a:p>
                      <a:pPr algn="ctr" fontAlgn="ctr"/>
                      <a:r>
                        <a:rPr lang="en-US" sz="2000" b="1" u="none" strike="noStrike" dirty="0" err="1" smtClean="0">
                          <a:effectLst/>
                        </a:rPr>
                        <a:t>Emp</a:t>
                      </a:r>
                      <a:r>
                        <a:rPr lang="en-US" sz="2000" b="1" u="none" strike="noStrike" baseline="0" dirty="0" smtClean="0">
                          <a:effectLst/>
                        </a:rPr>
                        <a:t> Rate</a:t>
                      </a:r>
                      <a:r>
                        <a:rPr lang="en-US" sz="2000" b="1" u="none" strike="noStrike" dirty="0">
                          <a:effectLst/>
                        </a:rPr>
                        <a:t> </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1" u="none" strike="noStrike" dirty="0" smtClean="0">
                          <a:effectLst/>
                        </a:rPr>
                        <a:t>Adults</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1" u="none" strike="noStrike" dirty="0" smtClean="0">
                          <a:effectLst/>
                        </a:rPr>
                        <a:t>SYD</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extLst>
                  <a:ext uri="{0D108BD9-81ED-4DB2-BD59-A6C34878D82A}">
                    <a16:rowId xmlns:a16="http://schemas.microsoft.com/office/drawing/2014/main" val="1268592871"/>
                  </a:ext>
                </a:extLst>
              </a:tr>
              <a:tr h="492905">
                <a:tc>
                  <a:txBody>
                    <a:bodyPr/>
                    <a:lstStyle/>
                    <a:p>
                      <a:pPr algn="ctr" fontAlgn="ctr"/>
                      <a:r>
                        <a:rPr lang="en-US" sz="2000" b="1" u="none" strike="noStrike" dirty="0" smtClean="0">
                          <a:effectLst/>
                        </a:rPr>
                        <a:t>Male</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68.8%</a:t>
                      </a: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44.2%</a:t>
                      </a:r>
                    </a:p>
                  </a:txBody>
                  <a:tcPr marL="7620" marR="7620" marT="7620" marB="0" anchor="ctr">
                    <a:solidFill>
                      <a:schemeClr val="accent4">
                        <a:lumMod val="75000"/>
                      </a:schemeClr>
                    </a:solidFill>
                  </a:tcPr>
                </a:tc>
                <a:extLst>
                  <a:ext uri="{0D108BD9-81ED-4DB2-BD59-A6C34878D82A}">
                    <a16:rowId xmlns:a16="http://schemas.microsoft.com/office/drawing/2014/main" val="3890357155"/>
                  </a:ext>
                </a:extLst>
              </a:tr>
              <a:tr h="492905">
                <a:tc>
                  <a:txBody>
                    <a:bodyPr/>
                    <a:lstStyle/>
                    <a:p>
                      <a:pPr algn="ctr" fontAlgn="ctr"/>
                      <a:r>
                        <a:rPr lang="en-US" sz="2000" b="1" u="none" strike="noStrike" dirty="0" smtClean="0">
                          <a:effectLst/>
                        </a:rPr>
                        <a:t>Female</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70.7%</a:t>
                      </a: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41.2%</a:t>
                      </a:r>
                    </a:p>
                  </a:txBody>
                  <a:tcPr marL="7620" marR="7620" marT="7620" marB="0" anchor="ctr">
                    <a:solidFill>
                      <a:schemeClr val="accent4">
                        <a:lumMod val="75000"/>
                      </a:schemeClr>
                    </a:solidFill>
                  </a:tcPr>
                </a:tc>
                <a:extLst>
                  <a:ext uri="{0D108BD9-81ED-4DB2-BD59-A6C34878D82A}">
                    <a16:rowId xmlns:a16="http://schemas.microsoft.com/office/drawing/2014/main" val="1794175846"/>
                  </a:ext>
                </a:extLst>
              </a:tr>
              <a:tr h="687182">
                <a:tc>
                  <a:txBody>
                    <a:bodyPr/>
                    <a:lstStyle/>
                    <a:p>
                      <a:pPr algn="ctr" fontAlgn="ctr"/>
                      <a:r>
                        <a:rPr lang="en-US" sz="2000" b="1" u="none" strike="noStrike" dirty="0" smtClean="0">
                          <a:effectLst/>
                        </a:rPr>
                        <a:t>Not</a:t>
                      </a:r>
                      <a:r>
                        <a:rPr lang="en-US" sz="2000" b="1" u="none" strike="noStrike" baseline="0" dirty="0" smtClean="0">
                          <a:effectLst/>
                        </a:rPr>
                        <a:t> Identified</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58.3%</a:t>
                      </a: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31.6%</a:t>
                      </a:r>
                    </a:p>
                  </a:txBody>
                  <a:tcPr marL="7620" marR="7620" marT="7620" marB="0" anchor="ctr">
                    <a:solidFill>
                      <a:schemeClr val="accent4">
                        <a:lumMod val="75000"/>
                      </a:schemeClr>
                    </a:solidFill>
                  </a:tcPr>
                </a:tc>
                <a:extLst>
                  <a:ext uri="{0D108BD9-81ED-4DB2-BD59-A6C34878D82A}">
                    <a16:rowId xmlns:a16="http://schemas.microsoft.com/office/drawing/2014/main" val="546419894"/>
                  </a:ext>
                </a:extLst>
              </a:tr>
            </a:tbl>
          </a:graphicData>
        </a:graphic>
      </p:graphicFrame>
      <p:sp>
        <p:nvSpPr>
          <p:cNvPr id="7" name="Rounded Rectangle 6"/>
          <p:cNvSpPr/>
          <p:nvPr/>
        </p:nvSpPr>
        <p:spPr>
          <a:xfrm>
            <a:off x="8972550" y="1215390"/>
            <a:ext cx="2411730" cy="1743837"/>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smtClean="0"/>
              <a:t>Early engagement in VR for female SYD</a:t>
            </a:r>
            <a:endParaRPr lang="en-US" sz="2000" b="1" dirty="0"/>
          </a:p>
        </p:txBody>
      </p:sp>
      <p:sp>
        <p:nvSpPr>
          <p:cNvPr id="8" name="Rectangle 7">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Students </a:t>
            </a:r>
            <a:r>
              <a:rPr kumimoji="0" lang="en-US" sz="4000" b="1"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and Youth </a:t>
            </a:r>
            <a:endPar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with Disabilities</a:t>
            </a:r>
          </a:p>
          <a:p>
            <a:pPr algn="ctr">
              <a:defRPr/>
            </a:pPr>
            <a:r>
              <a:rPr lang="en-US" dirty="0" smtClean="0">
                <a:solidFill>
                  <a:srgbClr val="FFFF00"/>
                </a:solidFill>
              </a:rPr>
              <a:t>MRS: 2021 RSA </a:t>
            </a:r>
            <a:r>
              <a:rPr lang="en-US" dirty="0">
                <a:solidFill>
                  <a:srgbClr val="FFFF00"/>
                </a:solidFill>
              </a:rPr>
              <a:t>911 </a:t>
            </a:r>
            <a:r>
              <a:rPr lang="en-US" dirty="0" smtClean="0">
                <a:solidFill>
                  <a:srgbClr val="FFFF00"/>
                </a:solidFill>
              </a:rPr>
              <a:t>Data</a:t>
            </a:r>
            <a:endParaRPr lang="en-US" u="sng" dirty="0">
              <a:solidFill>
                <a:srgbClr val="FFFF00"/>
              </a:solidFill>
            </a:endParaRPr>
          </a:p>
        </p:txBody>
      </p:sp>
      <p:sp>
        <p:nvSpPr>
          <p:cNvPr id="9" name="Rectangle 8"/>
          <p:cNvSpPr/>
          <p:nvPr/>
        </p:nvSpPr>
        <p:spPr>
          <a:xfrm>
            <a:off x="2499360" y="331470"/>
            <a:ext cx="9456420" cy="5829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Exited Customers with Plan (VR Participants)</a:t>
            </a:r>
            <a:endParaRPr lang="en-US" b="1" dirty="0"/>
          </a:p>
        </p:txBody>
      </p:sp>
      <p:sp>
        <p:nvSpPr>
          <p:cNvPr id="11" name="Oval 10">
            <a:extLst>
              <a:ext uri="{FF2B5EF4-FFF2-40B4-BE49-F238E27FC236}">
                <a16:creationId xmlns:a16="http://schemas.microsoft.com/office/drawing/2014/main" id="{5066AD64-793D-4149-8D65-901FD4873108}"/>
              </a:ext>
            </a:extLst>
          </p:cNvPr>
          <p:cNvSpPr/>
          <p:nvPr/>
        </p:nvSpPr>
        <p:spPr>
          <a:xfrm>
            <a:off x="8871272" y="5180648"/>
            <a:ext cx="1295400" cy="12192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Adults</a:t>
            </a:r>
          </a:p>
          <a:p>
            <a:pPr algn="ctr"/>
            <a:r>
              <a:rPr lang="en-US" sz="1400" b="1" dirty="0" err="1" smtClean="0">
                <a:solidFill>
                  <a:schemeClr val="tx1"/>
                </a:solidFill>
              </a:rPr>
              <a:t>Emp</a:t>
            </a:r>
            <a:endParaRPr lang="en-US" sz="1400" b="1" dirty="0">
              <a:solidFill>
                <a:schemeClr val="tx1"/>
              </a:solidFill>
            </a:endParaRPr>
          </a:p>
          <a:p>
            <a:pPr algn="ctr"/>
            <a:r>
              <a:rPr lang="en-US" b="1" dirty="0" smtClean="0">
                <a:solidFill>
                  <a:schemeClr val="tx1"/>
                </a:solidFill>
              </a:rPr>
              <a:t>69.6%</a:t>
            </a:r>
            <a:endParaRPr lang="en-US" b="1" dirty="0">
              <a:solidFill>
                <a:schemeClr val="tx1"/>
              </a:solidFill>
            </a:endParaRPr>
          </a:p>
        </p:txBody>
      </p:sp>
      <p:sp>
        <p:nvSpPr>
          <p:cNvPr id="12" name="Oval 11">
            <a:extLst>
              <a:ext uri="{FF2B5EF4-FFF2-40B4-BE49-F238E27FC236}">
                <a16:creationId xmlns:a16="http://schemas.microsoft.com/office/drawing/2014/main" id="{D6F79B37-8561-4DE9-ADC7-254F28EC4D75}"/>
              </a:ext>
            </a:extLst>
          </p:cNvPr>
          <p:cNvSpPr/>
          <p:nvPr/>
        </p:nvSpPr>
        <p:spPr>
          <a:xfrm>
            <a:off x="10242872" y="5180648"/>
            <a:ext cx="1295400" cy="121920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STD</a:t>
            </a:r>
          </a:p>
          <a:p>
            <a:pPr algn="ctr"/>
            <a:r>
              <a:rPr lang="en-US" sz="1400" b="1" dirty="0" err="1" smtClean="0"/>
              <a:t>Emp</a:t>
            </a:r>
            <a:endParaRPr lang="en-US" sz="1400" b="1" dirty="0"/>
          </a:p>
          <a:p>
            <a:pPr algn="ctr"/>
            <a:r>
              <a:rPr lang="en-US" b="1" dirty="0" smtClean="0"/>
              <a:t>43.0%</a:t>
            </a:r>
            <a:endParaRPr lang="en-US" b="1" dirty="0"/>
          </a:p>
        </p:txBody>
      </p:sp>
    </p:spTree>
    <p:extLst>
      <p:ext uri="{BB962C8B-B14F-4D97-AF65-F5344CB8AC3E}">
        <p14:creationId xmlns:p14="http://schemas.microsoft.com/office/powerpoint/2010/main" val="1739811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979857" y="2705671"/>
            <a:ext cx="2411730" cy="1743837"/>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Low</a:t>
            </a:r>
            <a:r>
              <a:rPr kumimoji="0" lang="en-US" sz="2000" b="1" i="0" u="none" strike="noStrike" kern="1200" cap="none" spc="0" normalizeH="0" noProof="0" dirty="0" smtClean="0">
                <a:ln>
                  <a:noFill/>
                </a:ln>
                <a:solidFill>
                  <a:prstClr val="white"/>
                </a:solidFill>
                <a:effectLst/>
                <a:uLnTx/>
                <a:uFillTx/>
                <a:latin typeface="Century Gothic" panose="020B0502020202020204"/>
                <a:ea typeface="+mn-ea"/>
                <a:cs typeface="+mn-cs"/>
              </a:rPr>
              <a:t> </a:t>
            </a:r>
            <a:r>
              <a:rPr kumimoji="0" lang="en-US" sz="2000" b="1" i="0" u="none" strike="noStrike" kern="1200" cap="none" spc="0" normalizeH="0" noProof="0" dirty="0" err="1" smtClean="0">
                <a:ln>
                  <a:noFill/>
                </a:ln>
                <a:solidFill>
                  <a:prstClr val="white"/>
                </a:solidFill>
                <a:effectLst/>
                <a:uLnTx/>
                <a:uFillTx/>
                <a:latin typeface="Century Gothic" panose="020B0502020202020204"/>
                <a:ea typeface="+mn-ea"/>
                <a:cs typeface="+mn-cs"/>
              </a:rPr>
              <a:t>Emp</a:t>
            </a:r>
            <a:r>
              <a:rPr kumimoji="0" lang="en-US" sz="2000" b="1" i="0" u="none" strike="noStrike" kern="1200" cap="none" spc="0" normalizeH="0" noProof="0" dirty="0" smtClean="0">
                <a:ln>
                  <a:noFill/>
                </a:ln>
                <a:solidFill>
                  <a:prstClr val="white"/>
                </a:solidFill>
                <a:effectLst/>
                <a:uLnTx/>
                <a:uFillTx/>
                <a:latin typeface="Century Gothic" panose="020B0502020202020204"/>
                <a:ea typeface="+mn-ea"/>
                <a:cs typeface="+mn-cs"/>
              </a:rPr>
              <a:t>: </a:t>
            </a:r>
            <a:endParaRPr kumimoji="0" lang="en-US" sz="2000" b="1" i="0" u="none" strike="noStrike" kern="1200" cap="none" spc="0" normalizeH="0" baseline="0" noProof="0" dirty="0" smtClean="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African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Native Am.</a:t>
            </a:r>
            <a:endPar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Rectangle 7">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Students </a:t>
            </a:r>
            <a:r>
              <a:rPr kumimoji="0" lang="en-US" sz="4000" b="1"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and Youth </a:t>
            </a:r>
            <a:endPar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with Disabilities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Century Gothic" panose="020B0502020202020204"/>
                <a:ea typeface="+mn-ea"/>
                <a:cs typeface="+mn-cs"/>
              </a:rPr>
              <a:t>MRS: 2021 RSA </a:t>
            </a:r>
            <a:r>
              <a:rPr kumimoji="0" lang="en-US" sz="1800" b="0" i="0" u="none" strike="noStrike" kern="1200" cap="none" spc="0" normalizeH="0" baseline="0" noProof="0" dirty="0">
                <a:ln>
                  <a:noFill/>
                </a:ln>
                <a:solidFill>
                  <a:srgbClr val="FFFF00"/>
                </a:solidFill>
                <a:effectLst/>
                <a:uLnTx/>
                <a:uFillTx/>
                <a:latin typeface="Century Gothic" panose="020B0502020202020204"/>
                <a:ea typeface="+mn-ea"/>
                <a:cs typeface="+mn-cs"/>
              </a:rPr>
              <a:t>911 </a:t>
            </a:r>
            <a:r>
              <a:rPr kumimoji="0" lang="en-US" sz="1800" b="0" i="0" u="none" strike="noStrike" kern="1200" cap="none" spc="0" normalizeH="0" baseline="0" noProof="0" dirty="0" smtClean="0">
                <a:ln>
                  <a:noFill/>
                </a:ln>
                <a:solidFill>
                  <a:srgbClr val="FFFF00"/>
                </a:solidFill>
                <a:effectLst/>
                <a:uLnTx/>
                <a:uFillTx/>
                <a:latin typeface="Century Gothic" panose="020B0502020202020204"/>
                <a:ea typeface="+mn-ea"/>
                <a:cs typeface="+mn-cs"/>
              </a:rPr>
              <a:t>Data</a:t>
            </a:r>
            <a:endParaRPr kumimoji="0" lang="en-US" sz="1800" b="0" i="0" u="sng"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9" name="Rectangle 8"/>
          <p:cNvSpPr/>
          <p:nvPr/>
        </p:nvSpPr>
        <p:spPr>
          <a:xfrm>
            <a:off x="2499360" y="331470"/>
            <a:ext cx="9456420" cy="5829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Exited Customers with Plan (VR Participants)</a:t>
            </a:r>
          </a:p>
        </p:txBody>
      </p:sp>
      <p:graphicFrame>
        <p:nvGraphicFramePr>
          <p:cNvPr id="3" name="Table 2"/>
          <p:cNvGraphicFramePr>
            <a:graphicFrameLocks noGrp="1"/>
          </p:cNvGraphicFramePr>
          <p:nvPr>
            <p:extLst>
              <p:ext uri="{D42A27DB-BD31-4B8C-83A1-F6EECF244321}">
                <p14:modId xmlns:p14="http://schemas.microsoft.com/office/powerpoint/2010/main" val="3077545575"/>
              </p:ext>
            </p:extLst>
          </p:nvPr>
        </p:nvGraphicFramePr>
        <p:xfrm>
          <a:off x="2499360" y="1215390"/>
          <a:ext cx="5440680" cy="4191739"/>
        </p:xfrm>
        <a:graphic>
          <a:graphicData uri="http://schemas.openxmlformats.org/drawingml/2006/table">
            <a:tbl>
              <a:tblPr>
                <a:tableStyleId>{616DA210-FB5B-4158-B5E0-FEB733F419BA}</a:tableStyleId>
              </a:tblPr>
              <a:tblGrid>
                <a:gridCol w="1600200">
                  <a:extLst>
                    <a:ext uri="{9D8B030D-6E8A-4147-A177-3AD203B41FA5}">
                      <a16:colId xmlns:a16="http://schemas.microsoft.com/office/drawing/2014/main" val="609180047"/>
                    </a:ext>
                  </a:extLst>
                </a:gridCol>
                <a:gridCol w="1920240">
                  <a:extLst>
                    <a:ext uri="{9D8B030D-6E8A-4147-A177-3AD203B41FA5}">
                      <a16:colId xmlns:a16="http://schemas.microsoft.com/office/drawing/2014/main" val="3343930458"/>
                    </a:ext>
                  </a:extLst>
                </a:gridCol>
                <a:gridCol w="1920240">
                  <a:extLst>
                    <a:ext uri="{9D8B030D-6E8A-4147-A177-3AD203B41FA5}">
                      <a16:colId xmlns:a16="http://schemas.microsoft.com/office/drawing/2014/main" val="38105431"/>
                    </a:ext>
                  </a:extLst>
                </a:gridCol>
              </a:tblGrid>
              <a:tr h="457201">
                <a:tc>
                  <a:txBody>
                    <a:bodyPr/>
                    <a:lstStyle/>
                    <a:p>
                      <a:pPr algn="ctr" fontAlgn="ctr"/>
                      <a:r>
                        <a:rPr lang="en-US" sz="2000" b="1" u="none" strike="noStrike" dirty="0" smtClean="0">
                          <a:effectLst/>
                        </a:rPr>
                        <a:t>SYD</a:t>
                      </a:r>
                      <a:r>
                        <a:rPr lang="en-US" sz="2000" b="1" u="none" strike="noStrike" dirty="0">
                          <a:effectLst/>
                        </a:rPr>
                        <a:t> </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1" i="0" u="none" strike="noStrike" dirty="0" smtClean="0">
                          <a:solidFill>
                            <a:schemeClr val="tx1"/>
                          </a:solidFill>
                          <a:effectLst/>
                          <a:latin typeface="+mn-lt"/>
                        </a:rPr>
                        <a:t>Freq.</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1" i="0" u="none" strike="noStrike" dirty="0" err="1" smtClean="0">
                          <a:solidFill>
                            <a:schemeClr val="tx1"/>
                          </a:solidFill>
                          <a:effectLst/>
                          <a:latin typeface="+mn-lt"/>
                        </a:rPr>
                        <a:t>Emp</a:t>
                      </a:r>
                      <a:r>
                        <a:rPr lang="en-US" sz="2000" b="1" i="0" u="none" strike="noStrike" baseline="0" dirty="0" smtClean="0">
                          <a:solidFill>
                            <a:schemeClr val="tx1"/>
                          </a:solidFill>
                          <a:effectLst/>
                          <a:latin typeface="+mn-lt"/>
                        </a:rPr>
                        <a:t> Rate</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extLst>
                  <a:ext uri="{0D108BD9-81ED-4DB2-BD59-A6C34878D82A}">
                    <a16:rowId xmlns:a16="http://schemas.microsoft.com/office/drawing/2014/main" val="487243176"/>
                  </a:ext>
                </a:extLst>
              </a:tr>
              <a:tr h="492905">
                <a:tc>
                  <a:txBody>
                    <a:bodyPr/>
                    <a:lstStyle/>
                    <a:p>
                      <a:pPr algn="ctr" fontAlgn="ctr"/>
                      <a:r>
                        <a:rPr lang="en-US" sz="2000" b="0" i="0" u="none" strike="noStrike">
                          <a:solidFill>
                            <a:schemeClr val="tx1"/>
                          </a:solidFill>
                          <a:effectLst/>
                          <a:latin typeface="Arial" panose="020B0604020202020204" pitchFamily="34" charset="0"/>
                        </a:rPr>
                        <a:t>White</a:t>
                      </a: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73.7%</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44.9%</a:t>
                      </a:r>
                    </a:p>
                  </a:txBody>
                  <a:tcPr marL="7620" marR="7620" marT="7620" marB="0" anchor="ctr">
                    <a:solidFill>
                      <a:schemeClr val="accent4">
                        <a:lumMod val="75000"/>
                      </a:schemeClr>
                    </a:solidFill>
                  </a:tcPr>
                </a:tc>
                <a:extLst>
                  <a:ext uri="{0D108BD9-81ED-4DB2-BD59-A6C34878D82A}">
                    <a16:rowId xmlns:a16="http://schemas.microsoft.com/office/drawing/2014/main" val="3138441598"/>
                  </a:ext>
                </a:extLst>
              </a:tr>
              <a:tr h="492905">
                <a:tc>
                  <a:txBody>
                    <a:bodyPr/>
                    <a:lstStyle/>
                    <a:p>
                      <a:pPr algn="ctr" fontAlgn="ctr"/>
                      <a:r>
                        <a:rPr lang="en-US" sz="2000" b="0" i="0" u="none" strike="noStrike" dirty="0" smtClean="0">
                          <a:solidFill>
                            <a:schemeClr val="tx1"/>
                          </a:solidFill>
                          <a:effectLst/>
                          <a:latin typeface="Arial" panose="020B0604020202020204" pitchFamily="34" charset="0"/>
                        </a:rPr>
                        <a:t>African</a:t>
                      </a:r>
                      <a:r>
                        <a:rPr lang="en-US" sz="2000" b="0" i="0" u="none" strike="noStrike" baseline="0" dirty="0" smtClean="0">
                          <a:solidFill>
                            <a:schemeClr val="tx1"/>
                          </a:solidFill>
                          <a:effectLst/>
                          <a:latin typeface="Arial" panose="020B0604020202020204" pitchFamily="34" charset="0"/>
                        </a:rPr>
                        <a:t> Am</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19.7%</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36.9%</a:t>
                      </a:r>
                    </a:p>
                  </a:txBody>
                  <a:tcPr marL="7620" marR="7620" marT="7620" marB="0" anchor="ctr">
                    <a:solidFill>
                      <a:schemeClr val="accent4">
                        <a:lumMod val="75000"/>
                      </a:schemeClr>
                    </a:solidFill>
                  </a:tcPr>
                </a:tc>
                <a:extLst>
                  <a:ext uri="{0D108BD9-81ED-4DB2-BD59-A6C34878D82A}">
                    <a16:rowId xmlns:a16="http://schemas.microsoft.com/office/drawing/2014/main" val="2481974009"/>
                  </a:ext>
                </a:extLst>
              </a:tr>
              <a:tr h="687182">
                <a:tc>
                  <a:txBody>
                    <a:bodyPr/>
                    <a:lstStyle/>
                    <a:p>
                      <a:pPr algn="ctr" fontAlgn="ctr"/>
                      <a:r>
                        <a:rPr lang="en-US" sz="2000" b="0" i="0" u="none" strike="noStrike" dirty="0" smtClean="0">
                          <a:solidFill>
                            <a:schemeClr val="tx1"/>
                          </a:solidFill>
                          <a:effectLst/>
                          <a:latin typeface="Arial" panose="020B0604020202020204" pitchFamily="34" charset="0"/>
                        </a:rPr>
                        <a:t>Native American</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1.1%</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31.8%</a:t>
                      </a:r>
                    </a:p>
                  </a:txBody>
                  <a:tcPr marL="7620" marR="7620" marT="7620" marB="0" anchor="ctr">
                    <a:solidFill>
                      <a:schemeClr val="accent4">
                        <a:lumMod val="75000"/>
                      </a:schemeClr>
                    </a:solidFill>
                  </a:tcPr>
                </a:tc>
                <a:extLst>
                  <a:ext uri="{0D108BD9-81ED-4DB2-BD59-A6C34878D82A}">
                    <a16:rowId xmlns:a16="http://schemas.microsoft.com/office/drawing/2014/main" val="358622876"/>
                  </a:ext>
                </a:extLst>
              </a:tr>
              <a:tr h="687182">
                <a:tc>
                  <a:txBody>
                    <a:bodyPr/>
                    <a:lstStyle/>
                    <a:p>
                      <a:pPr algn="ctr" fontAlgn="ctr"/>
                      <a:r>
                        <a:rPr lang="en-US" sz="2000" b="0" i="0" u="none" strike="noStrike" dirty="0">
                          <a:solidFill>
                            <a:schemeClr val="tx1"/>
                          </a:solidFill>
                          <a:effectLst/>
                          <a:latin typeface="Arial" panose="020B0604020202020204" pitchFamily="34" charset="0"/>
                        </a:rPr>
                        <a:t>Asian</a:t>
                      </a: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1.3%</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40.8%</a:t>
                      </a:r>
                    </a:p>
                  </a:txBody>
                  <a:tcPr marL="7620" marR="7620" marT="7620" marB="0" anchor="ctr">
                    <a:solidFill>
                      <a:schemeClr val="accent4">
                        <a:lumMod val="75000"/>
                      </a:schemeClr>
                    </a:solidFill>
                  </a:tcPr>
                </a:tc>
                <a:extLst>
                  <a:ext uri="{0D108BD9-81ED-4DB2-BD59-A6C34878D82A}">
                    <a16:rowId xmlns:a16="http://schemas.microsoft.com/office/drawing/2014/main" val="1305913284"/>
                  </a:ext>
                </a:extLst>
              </a:tr>
              <a:tr h="687182">
                <a:tc>
                  <a:txBody>
                    <a:bodyPr/>
                    <a:lstStyle/>
                    <a:p>
                      <a:pPr algn="ctr" fontAlgn="ctr"/>
                      <a:r>
                        <a:rPr lang="en-US" sz="2000" b="0" i="0" u="none" strike="noStrike" dirty="0" smtClean="0">
                          <a:solidFill>
                            <a:schemeClr val="tx1"/>
                          </a:solidFill>
                          <a:effectLst/>
                          <a:latin typeface="Arial" panose="020B0604020202020204" pitchFamily="34" charset="0"/>
                        </a:rPr>
                        <a:t>Pacific </a:t>
                      </a:r>
                      <a:r>
                        <a:rPr lang="en-US" sz="2000" b="0" i="0" u="none" strike="noStrike" dirty="0">
                          <a:solidFill>
                            <a:schemeClr val="tx1"/>
                          </a:solidFill>
                          <a:effectLst/>
                          <a:latin typeface="Arial" panose="020B0604020202020204" pitchFamily="34" charset="0"/>
                        </a:rPr>
                        <a:t>Islander</a:t>
                      </a: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0.3%</a:t>
                      </a: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63.6%</a:t>
                      </a:r>
                    </a:p>
                  </a:txBody>
                  <a:tcPr marL="7620" marR="7620" marT="7620" marB="0" anchor="ctr">
                    <a:solidFill>
                      <a:schemeClr val="accent4">
                        <a:lumMod val="75000"/>
                      </a:schemeClr>
                    </a:solidFill>
                  </a:tcPr>
                </a:tc>
                <a:extLst>
                  <a:ext uri="{0D108BD9-81ED-4DB2-BD59-A6C34878D82A}">
                    <a16:rowId xmlns:a16="http://schemas.microsoft.com/office/drawing/2014/main" val="1855482948"/>
                  </a:ext>
                </a:extLst>
              </a:tr>
              <a:tr h="687182">
                <a:tc>
                  <a:txBody>
                    <a:bodyPr/>
                    <a:lstStyle/>
                    <a:p>
                      <a:pPr algn="ctr" fontAlgn="ctr"/>
                      <a:r>
                        <a:rPr lang="en-US" sz="2000" b="0" i="0" u="none" strike="noStrike" dirty="0">
                          <a:solidFill>
                            <a:schemeClr val="tx1"/>
                          </a:solidFill>
                          <a:effectLst/>
                          <a:latin typeface="Arial" panose="020B0604020202020204" pitchFamily="34" charset="0"/>
                        </a:rPr>
                        <a:t>Multiracial</a:t>
                      </a: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3.9%</a:t>
                      </a: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40.3%</a:t>
                      </a:r>
                    </a:p>
                  </a:txBody>
                  <a:tcPr marL="7620" marR="7620" marT="7620" marB="0" anchor="ctr">
                    <a:solidFill>
                      <a:schemeClr val="accent4">
                        <a:lumMod val="75000"/>
                      </a:schemeClr>
                    </a:solidFill>
                  </a:tcPr>
                </a:tc>
                <a:extLst>
                  <a:ext uri="{0D108BD9-81ED-4DB2-BD59-A6C34878D82A}">
                    <a16:rowId xmlns:a16="http://schemas.microsoft.com/office/drawing/2014/main" val="8064625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73338710"/>
              </p:ext>
            </p:extLst>
          </p:nvPr>
        </p:nvGraphicFramePr>
        <p:xfrm>
          <a:off x="2499360" y="5607368"/>
          <a:ext cx="5440680" cy="687182"/>
        </p:xfrm>
        <a:graphic>
          <a:graphicData uri="http://schemas.openxmlformats.org/drawingml/2006/table">
            <a:tbl>
              <a:tblPr>
                <a:tableStyleId>{616DA210-FB5B-4158-B5E0-FEB733F419BA}</a:tableStyleId>
              </a:tblPr>
              <a:tblGrid>
                <a:gridCol w="1600200">
                  <a:extLst>
                    <a:ext uri="{9D8B030D-6E8A-4147-A177-3AD203B41FA5}">
                      <a16:colId xmlns:a16="http://schemas.microsoft.com/office/drawing/2014/main" val="729277244"/>
                    </a:ext>
                  </a:extLst>
                </a:gridCol>
                <a:gridCol w="1920240">
                  <a:extLst>
                    <a:ext uri="{9D8B030D-6E8A-4147-A177-3AD203B41FA5}">
                      <a16:colId xmlns:a16="http://schemas.microsoft.com/office/drawing/2014/main" val="813341811"/>
                    </a:ext>
                  </a:extLst>
                </a:gridCol>
                <a:gridCol w="1920240">
                  <a:extLst>
                    <a:ext uri="{9D8B030D-6E8A-4147-A177-3AD203B41FA5}">
                      <a16:colId xmlns:a16="http://schemas.microsoft.com/office/drawing/2014/main" val="1438351576"/>
                    </a:ext>
                  </a:extLst>
                </a:gridCol>
              </a:tblGrid>
              <a:tr h="687182">
                <a:tc>
                  <a:txBody>
                    <a:bodyPr/>
                    <a:lstStyle/>
                    <a:p>
                      <a:pPr algn="ctr" fontAlgn="ctr"/>
                      <a:r>
                        <a:rPr lang="en-US" sz="2000" b="0" i="0" u="none" strike="noStrike" dirty="0" smtClean="0">
                          <a:solidFill>
                            <a:schemeClr val="tx1"/>
                          </a:solidFill>
                          <a:effectLst/>
                          <a:latin typeface="Arial" panose="020B0604020202020204" pitchFamily="34" charset="0"/>
                        </a:rPr>
                        <a:t>Hispanic</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3.9%</a:t>
                      </a:r>
                    </a:p>
                  </a:txBody>
                  <a:tcPr marL="7620" marR="7620" marT="7620" marB="0" anchor="ctr">
                    <a:solidFill>
                      <a:schemeClr val="accent4">
                        <a:lumMod val="75000"/>
                      </a:schemeClr>
                    </a:solidFill>
                  </a:tcPr>
                </a:tc>
                <a:tc>
                  <a:txBody>
                    <a:bodyPr/>
                    <a:lstStyle/>
                    <a:p>
                      <a:pPr algn="ctr" fontAlgn="t"/>
                      <a:r>
                        <a:rPr lang="en-US" sz="2000" b="0" i="0" u="none" strike="noStrike" dirty="0" smtClean="0">
                          <a:solidFill>
                            <a:schemeClr val="tx1"/>
                          </a:solidFill>
                          <a:effectLst/>
                          <a:latin typeface="Arial" panose="020B0604020202020204" pitchFamily="34" charset="0"/>
                        </a:rPr>
                        <a:t>44.2%</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extLst>
                  <a:ext uri="{0D108BD9-81ED-4DB2-BD59-A6C34878D82A}">
                    <a16:rowId xmlns:a16="http://schemas.microsoft.com/office/drawing/2014/main" val="3479260981"/>
                  </a:ext>
                </a:extLst>
              </a:tr>
            </a:tbl>
          </a:graphicData>
        </a:graphic>
      </p:graphicFrame>
      <p:sp>
        <p:nvSpPr>
          <p:cNvPr id="11" name="Oval 10">
            <a:extLst>
              <a:ext uri="{FF2B5EF4-FFF2-40B4-BE49-F238E27FC236}">
                <a16:creationId xmlns:a16="http://schemas.microsoft.com/office/drawing/2014/main" id="{D6F79B37-8561-4DE9-ADC7-254F28EC4D75}"/>
              </a:ext>
            </a:extLst>
          </p:cNvPr>
          <p:cNvSpPr/>
          <p:nvPr/>
        </p:nvSpPr>
        <p:spPr>
          <a:xfrm>
            <a:off x="9538022" y="1099354"/>
            <a:ext cx="1295400" cy="121920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STD</a:t>
            </a:r>
          </a:p>
          <a:p>
            <a:pPr algn="ctr"/>
            <a:r>
              <a:rPr lang="en-US" sz="1400" dirty="0" err="1" smtClean="0"/>
              <a:t>Emp</a:t>
            </a:r>
            <a:endParaRPr lang="en-US" sz="1400" dirty="0"/>
          </a:p>
          <a:p>
            <a:pPr algn="ctr"/>
            <a:r>
              <a:rPr lang="en-US" b="1" dirty="0" smtClean="0"/>
              <a:t>43.0%</a:t>
            </a:r>
            <a:endParaRPr lang="en-US" b="1" dirty="0"/>
          </a:p>
        </p:txBody>
      </p:sp>
    </p:spTree>
    <p:extLst>
      <p:ext uri="{BB962C8B-B14F-4D97-AF65-F5344CB8AC3E}">
        <p14:creationId xmlns:p14="http://schemas.microsoft.com/office/powerpoint/2010/main" val="3157059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Students </a:t>
            </a:r>
            <a:r>
              <a:rPr kumimoji="0" lang="en-US" sz="4000" b="1"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and Youth </a:t>
            </a:r>
            <a:endPar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with Disabilities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Century Gothic" panose="020B0502020202020204"/>
                <a:ea typeface="+mn-ea"/>
                <a:cs typeface="+mn-cs"/>
              </a:rPr>
              <a:t>MRS: 2021 RSA </a:t>
            </a:r>
            <a:r>
              <a:rPr kumimoji="0" lang="en-US" sz="1800" b="0" i="0" u="none" strike="noStrike" kern="1200" cap="none" spc="0" normalizeH="0" baseline="0" noProof="0" dirty="0">
                <a:ln>
                  <a:noFill/>
                </a:ln>
                <a:solidFill>
                  <a:srgbClr val="FFFF00"/>
                </a:solidFill>
                <a:effectLst/>
                <a:uLnTx/>
                <a:uFillTx/>
                <a:latin typeface="Century Gothic" panose="020B0502020202020204"/>
                <a:ea typeface="+mn-ea"/>
                <a:cs typeface="+mn-cs"/>
              </a:rPr>
              <a:t>911 </a:t>
            </a:r>
            <a:r>
              <a:rPr kumimoji="0" lang="en-US" sz="1800" b="0" i="0" u="none" strike="noStrike" kern="1200" cap="none" spc="0" normalizeH="0" baseline="0" noProof="0" dirty="0" smtClean="0">
                <a:ln>
                  <a:noFill/>
                </a:ln>
                <a:solidFill>
                  <a:srgbClr val="FFFF00"/>
                </a:solidFill>
                <a:effectLst/>
                <a:uLnTx/>
                <a:uFillTx/>
                <a:latin typeface="Century Gothic" panose="020B0502020202020204"/>
                <a:ea typeface="+mn-ea"/>
                <a:cs typeface="+mn-cs"/>
              </a:rPr>
              <a:t>Data</a:t>
            </a:r>
            <a:endParaRPr kumimoji="0" lang="en-US" sz="1800" b="0" i="0" u="sng"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9" name="Rectangle 8"/>
          <p:cNvSpPr/>
          <p:nvPr/>
        </p:nvSpPr>
        <p:spPr>
          <a:xfrm>
            <a:off x="2499360" y="331470"/>
            <a:ext cx="9456420" cy="5829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Exited Customers with Plan (VR Participants)</a:t>
            </a:r>
          </a:p>
        </p:txBody>
      </p:sp>
      <p:graphicFrame>
        <p:nvGraphicFramePr>
          <p:cNvPr id="3" name="Table 2"/>
          <p:cNvGraphicFramePr>
            <a:graphicFrameLocks noGrp="1"/>
          </p:cNvGraphicFramePr>
          <p:nvPr>
            <p:extLst>
              <p:ext uri="{D42A27DB-BD31-4B8C-83A1-F6EECF244321}">
                <p14:modId xmlns:p14="http://schemas.microsoft.com/office/powerpoint/2010/main" val="1279941772"/>
              </p:ext>
            </p:extLst>
          </p:nvPr>
        </p:nvGraphicFramePr>
        <p:xfrm>
          <a:off x="2499360" y="1099354"/>
          <a:ext cx="5440680" cy="5566103"/>
        </p:xfrm>
        <a:graphic>
          <a:graphicData uri="http://schemas.openxmlformats.org/drawingml/2006/table">
            <a:tbl>
              <a:tblPr>
                <a:tableStyleId>{616DA210-FB5B-4158-B5E0-FEB733F419BA}</a:tableStyleId>
              </a:tblPr>
              <a:tblGrid>
                <a:gridCol w="1946910">
                  <a:extLst>
                    <a:ext uri="{9D8B030D-6E8A-4147-A177-3AD203B41FA5}">
                      <a16:colId xmlns:a16="http://schemas.microsoft.com/office/drawing/2014/main" val="609180047"/>
                    </a:ext>
                  </a:extLst>
                </a:gridCol>
                <a:gridCol w="1746885">
                  <a:extLst>
                    <a:ext uri="{9D8B030D-6E8A-4147-A177-3AD203B41FA5}">
                      <a16:colId xmlns:a16="http://schemas.microsoft.com/office/drawing/2014/main" val="3343930458"/>
                    </a:ext>
                  </a:extLst>
                </a:gridCol>
                <a:gridCol w="1746885">
                  <a:extLst>
                    <a:ext uri="{9D8B030D-6E8A-4147-A177-3AD203B41FA5}">
                      <a16:colId xmlns:a16="http://schemas.microsoft.com/office/drawing/2014/main" val="38105431"/>
                    </a:ext>
                  </a:extLst>
                </a:gridCol>
              </a:tblGrid>
              <a:tr h="457201">
                <a:tc>
                  <a:txBody>
                    <a:bodyPr/>
                    <a:lstStyle/>
                    <a:p>
                      <a:pPr algn="ctr" fontAlgn="ctr"/>
                      <a:r>
                        <a:rPr lang="en-US" sz="2000" b="1" u="none" strike="noStrike" dirty="0">
                          <a:effectLst/>
                        </a:rPr>
                        <a:t> </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1" i="0" u="none" strike="noStrike" dirty="0" smtClean="0">
                          <a:solidFill>
                            <a:schemeClr val="tx1"/>
                          </a:solidFill>
                          <a:effectLst/>
                          <a:latin typeface="+mn-lt"/>
                        </a:rPr>
                        <a:t>Freq.</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1" i="0" u="none" strike="noStrike" dirty="0" err="1" smtClean="0">
                          <a:solidFill>
                            <a:schemeClr val="tx1"/>
                          </a:solidFill>
                          <a:effectLst/>
                          <a:latin typeface="+mn-lt"/>
                        </a:rPr>
                        <a:t>Emp</a:t>
                      </a:r>
                      <a:r>
                        <a:rPr lang="en-US" sz="2000" b="1" i="0" u="none" strike="noStrike" baseline="0" dirty="0" smtClean="0">
                          <a:solidFill>
                            <a:schemeClr val="tx1"/>
                          </a:solidFill>
                          <a:effectLst/>
                          <a:latin typeface="+mn-lt"/>
                        </a:rPr>
                        <a:t> Rate</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extLst>
                  <a:ext uri="{0D108BD9-81ED-4DB2-BD59-A6C34878D82A}">
                    <a16:rowId xmlns:a16="http://schemas.microsoft.com/office/drawing/2014/main" val="487243176"/>
                  </a:ext>
                </a:extLst>
              </a:tr>
              <a:tr h="492905">
                <a:tc>
                  <a:txBody>
                    <a:bodyPr/>
                    <a:lstStyle/>
                    <a:p>
                      <a:pPr algn="ctr" fontAlgn="t"/>
                      <a:r>
                        <a:rPr lang="en-US" sz="2000" b="0" i="0" u="none" strike="noStrike" dirty="0" smtClean="0">
                          <a:solidFill>
                            <a:schemeClr val="tx1"/>
                          </a:solidFill>
                          <a:effectLst/>
                          <a:latin typeface="Arial" panose="020B0604020202020204" pitchFamily="34" charset="0"/>
                        </a:rPr>
                        <a:t>Visual</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0.2%</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28.6%</a:t>
                      </a:r>
                    </a:p>
                  </a:txBody>
                  <a:tcPr marL="7620" marR="7620" marT="7620" marB="0" anchor="ctr">
                    <a:solidFill>
                      <a:schemeClr val="accent4">
                        <a:lumMod val="75000"/>
                      </a:schemeClr>
                    </a:solidFill>
                  </a:tcPr>
                </a:tc>
                <a:extLst>
                  <a:ext uri="{0D108BD9-81ED-4DB2-BD59-A6C34878D82A}">
                    <a16:rowId xmlns:a16="http://schemas.microsoft.com/office/drawing/2014/main" val="3138441598"/>
                  </a:ext>
                </a:extLst>
              </a:tr>
              <a:tr h="492905">
                <a:tc>
                  <a:txBody>
                    <a:bodyPr/>
                    <a:lstStyle/>
                    <a:p>
                      <a:pPr algn="ctr" fontAlgn="t"/>
                      <a:r>
                        <a:rPr lang="en-US" sz="2000" b="0" i="0" u="none" strike="noStrike" dirty="0" smtClean="0">
                          <a:solidFill>
                            <a:schemeClr val="tx1"/>
                          </a:solidFill>
                          <a:effectLst/>
                          <a:latin typeface="Arial" panose="020B0604020202020204" pitchFamily="34" charset="0"/>
                        </a:rPr>
                        <a:t>Hearing</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3.4%</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57.9%</a:t>
                      </a:r>
                    </a:p>
                  </a:txBody>
                  <a:tcPr marL="7620" marR="7620" marT="7620" marB="0" anchor="ctr">
                    <a:solidFill>
                      <a:schemeClr val="accent4">
                        <a:lumMod val="75000"/>
                      </a:schemeClr>
                    </a:solidFill>
                  </a:tcPr>
                </a:tc>
                <a:extLst>
                  <a:ext uri="{0D108BD9-81ED-4DB2-BD59-A6C34878D82A}">
                    <a16:rowId xmlns:a16="http://schemas.microsoft.com/office/drawing/2014/main" val="2481974009"/>
                  </a:ext>
                </a:extLst>
              </a:tr>
              <a:tr h="687182">
                <a:tc>
                  <a:txBody>
                    <a:bodyPr/>
                    <a:lstStyle/>
                    <a:p>
                      <a:pPr algn="ctr" fontAlgn="t"/>
                      <a:r>
                        <a:rPr lang="en-US" sz="2000" b="0" i="0" u="none" strike="noStrike" dirty="0" smtClean="0">
                          <a:solidFill>
                            <a:schemeClr val="tx1"/>
                          </a:solidFill>
                          <a:effectLst/>
                          <a:latin typeface="Arial" panose="020B0604020202020204" pitchFamily="34" charset="0"/>
                        </a:rPr>
                        <a:t>Deaf/Blindness</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0.1%</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33.3%</a:t>
                      </a:r>
                    </a:p>
                  </a:txBody>
                  <a:tcPr marL="7620" marR="7620" marT="7620" marB="0" anchor="ctr">
                    <a:solidFill>
                      <a:schemeClr val="accent4">
                        <a:lumMod val="75000"/>
                      </a:schemeClr>
                    </a:solidFill>
                  </a:tcPr>
                </a:tc>
                <a:extLst>
                  <a:ext uri="{0D108BD9-81ED-4DB2-BD59-A6C34878D82A}">
                    <a16:rowId xmlns:a16="http://schemas.microsoft.com/office/drawing/2014/main" val="358622876"/>
                  </a:ext>
                </a:extLst>
              </a:tr>
              <a:tr h="687182">
                <a:tc>
                  <a:txBody>
                    <a:bodyPr/>
                    <a:lstStyle/>
                    <a:p>
                      <a:pPr algn="ctr" fontAlgn="t"/>
                      <a:r>
                        <a:rPr lang="en-US" sz="2000" b="0" i="0" u="none" strike="noStrike" dirty="0" smtClean="0">
                          <a:solidFill>
                            <a:schemeClr val="tx1"/>
                          </a:solidFill>
                          <a:effectLst/>
                          <a:latin typeface="Arial" panose="020B0604020202020204" pitchFamily="34" charset="0"/>
                        </a:rPr>
                        <a:t>Communicative</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3.0%</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48.2%</a:t>
                      </a:r>
                    </a:p>
                  </a:txBody>
                  <a:tcPr marL="7620" marR="7620" marT="7620" marB="0" anchor="ctr">
                    <a:solidFill>
                      <a:schemeClr val="accent4">
                        <a:lumMod val="75000"/>
                      </a:schemeClr>
                    </a:solidFill>
                  </a:tcPr>
                </a:tc>
                <a:extLst>
                  <a:ext uri="{0D108BD9-81ED-4DB2-BD59-A6C34878D82A}">
                    <a16:rowId xmlns:a16="http://schemas.microsoft.com/office/drawing/2014/main" val="1305913284"/>
                  </a:ext>
                </a:extLst>
              </a:tr>
              <a:tr h="687182">
                <a:tc>
                  <a:txBody>
                    <a:bodyPr/>
                    <a:lstStyle/>
                    <a:p>
                      <a:pPr algn="ctr" fontAlgn="t"/>
                      <a:r>
                        <a:rPr lang="en-US" sz="2000" b="0" i="0" u="none" strike="noStrike" dirty="0" smtClean="0">
                          <a:solidFill>
                            <a:schemeClr val="tx1"/>
                          </a:solidFill>
                          <a:effectLst/>
                          <a:latin typeface="Arial" panose="020B0604020202020204" pitchFamily="34" charset="0"/>
                        </a:rPr>
                        <a:t>Orthopedic/</a:t>
                      </a:r>
                    </a:p>
                    <a:p>
                      <a:pPr algn="ctr" fontAlgn="t"/>
                      <a:r>
                        <a:rPr lang="en-US" sz="2000" b="0" i="0" u="none" strike="noStrike" dirty="0" smtClean="0">
                          <a:solidFill>
                            <a:schemeClr val="tx1"/>
                          </a:solidFill>
                          <a:effectLst/>
                          <a:latin typeface="Arial" panose="020B0604020202020204" pitchFamily="34" charset="0"/>
                        </a:rPr>
                        <a:t>Neurological</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1.3%</a:t>
                      </a: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56.0%</a:t>
                      </a:r>
                    </a:p>
                  </a:txBody>
                  <a:tcPr marL="7620" marR="7620" marT="7620" marB="0" anchor="ctr">
                    <a:solidFill>
                      <a:schemeClr val="accent4">
                        <a:lumMod val="75000"/>
                      </a:schemeClr>
                    </a:solidFill>
                  </a:tcPr>
                </a:tc>
                <a:extLst>
                  <a:ext uri="{0D108BD9-81ED-4DB2-BD59-A6C34878D82A}">
                    <a16:rowId xmlns:a16="http://schemas.microsoft.com/office/drawing/2014/main" val="1855482948"/>
                  </a:ext>
                </a:extLst>
              </a:tr>
              <a:tr h="687182">
                <a:tc>
                  <a:txBody>
                    <a:bodyPr/>
                    <a:lstStyle/>
                    <a:p>
                      <a:pPr algn="ctr" fontAlgn="t"/>
                      <a:r>
                        <a:rPr lang="en-US" sz="2000" b="0" i="0" u="none" strike="noStrike" dirty="0">
                          <a:solidFill>
                            <a:schemeClr val="tx1"/>
                          </a:solidFill>
                          <a:effectLst/>
                          <a:latin typeface="Arial" panose="020B0604020202020204" pitchFamily="34" charset="0"/>
                        </a:rPr>
                        <a:t>Chronic </a:t>
                      </a:r>
                      <a:r>
                        <a:rPr lang="en-US" sz="2000" b="0" i="0" u="none" strike="noStrike" dirty="0" smtClean="0">
                          <a:solidFill>
                            <a:schemeClr val="tx1"/>
                          </a:solidFill>
                          <a:effectLst/>
                          <a:latin typeface="Arial" panose="020B0604020202020204" pitchFamily="34" charset="0"/>
                        </a:rPr>
                        <a:t>Physical</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8.5%</a:t>
                      </a:r>
                    </a:p>
                  </a:txBody>
                  <a:tcPr marL="7620" marR="7620" marT="7620" marB="0" anchor="ctr">
                    <a:solidFill>
                      <a:schemeClr val="accent4">
                        <a:lumMod val="75000"/>
                      </a:schemeClr>
                    </a:solidFill>
                  </a:tcPr>
                </a:tc>
                <a:tc>
                  <a:txBody>
                    <a:bodyPr/>
                    <a:lstStyle/>
                    <a:p>
                      <a:pPr algn="ctr" fontAlgn="t"/>
                      <a:r>
                        <a:rPr lang="en-US" sz="2000" b="0" i="0" u="none" strike="noStrike">
                          <a:solidFill>
                            <a:schemeClr val="tx1"/>
                          </a:solidFill>
                          <a:effectLst/>
                          <a:latin typeface="Arial" panose="020B0604020202020204" pitchFamily="34" charset="0"/>
                        </a:rPr>
                        <a:t>43.7%</a:t>
                      </a:r>
                    </a:p>
                  </a:txBody>
                  <a:tcPr marL="7620" marR="7620" marT="7620" marB="0" anchor="ctr">
                    <a:solidFill>
                      <a:schemeClr val="accent4">
                        <a:lumMod val="75000"/>
                      </a:schemeClr>
                    </a:solidFill>
                  </a:tcPr>
                </a:tc>
                <a:extLst>
                  <a:ext uri="{0D108BD9-81ED-4DB2-BD59-A6C34878D82A}">
                    <a16:rowId xmlns:a16="http://schemas.microsoft.com/office/drawing/2014/main" val="806462503"/>
                  </a:ext>
                </a:extLst>
              </a:tr>
              <a:tr h="687182">
                <a:tc>
                  <a:txBody>
                    <a:bodyPr/>
                    <a:lstStyle/>
                    <a:p>
                      <a:pPr algn="ctr" fontAlgn="t"/>
                      <a:r>
                        <a:rPr lang="en-US" sz="2000" b="0" i="0" u="none" strike="noStrike" dirty="0" smtClean="0">
                          <a:solidFill>
                            <a:schemeClr val="tx1"/>
                          </a:solidFill>
                          <a:effectLst/>
                          <a:latin typeface="Arial" panose="020B0604020202020204" pitchFamily="34" charset="0"/>
                        </a:rPr>
                        <a:t>Cognitive</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53.5%</a:t>
                      </a:r>
                    </a:p>
                  </a:txBody>
                  <a:tcPr marL="7620" marR="7620" marT="7620" marB="0" anchor="ctr">
                    <a:solidFill>
                      <a:schemeClr val="accent6">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41.7%</a:t>
                      </a:r>
                    </a:p>
                  </a:txBody>
                  <a:tcPr marL="7620" marR="7620" marT="7620" marB="0" anchor="ctr">
                    <a:solidFill>
                      <a:schemeClr val="accent6">
                        <a:lumMod val="75000"/>
                      </a:schemeClr>
                    </a:solidFill>
                  </a:tcPr>
                </a:tc>
                <a:extLst>
                  <a:ext uri="{0D108BD9-81ED-4DB2-BD59-A6C34878D82A}">
                    <a16:rowId xmlns:a16="http://schemas.microsoft.com/office/drawing/2014/main" val="3391734049"/>
                  </a:ext>
                </a:extLst>
              </a:tr>
              <a:tr h="687182">
                <a:tc>
                  <a:txBody>
                    <a:bodyPr/>
                    <a:lstStyle/>
                    <a:p>
                      <a:pPr algn="ctr" fontAlgn="t"/>
                      <a:r>
                        <a:rPr lang="en-US" sz="2000" b="0" i="0" u="none" strike="noStrike" dirty="0" smtClean="0">
                          <a:solidFill>
                            <a:schemeClr val="tx1"/>
                          </a:solidFill>
                          <a:effectLst/>
                          <a:latin typeface="Arial" panose="020B0604020202020204" pitchFamily="34" charset="0"/>
                        </a:rPr>
                        <a:t>Mental</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30.1%</a:t>
                      </a: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42.5%</a:t>
                      </a:r>
                    </a:p>
                  </a:txBody>
                  <a:tcPr marL="7620" marR="7620" marT="7620" marB="0" anchor="ctr">
                    <a:solidFill>
                      <a:schemeClr val="accent4">
                        <a:lumMod val="75000"/>
                      </a:schemeClr>
                    </a:solidFill>
                  </a:tcPr>
                </a:tc>
                <a:extLst>
                  <a:ext uri="{0D108BD9-81ED-4DB2-BD59-A6C34878D82A}">
                    <a16:rowId xmlns:a16="http://schemas.microsoft.com/office/drawing/2014/main" val="3286636388"/>
                  </a:ext>
                </a:extLst>
              </a:tr>
            </a:tbl>
          </a:graphicData>
        </a:graphic>
      </p:graphicFrame>
      <p:sp>
        <p:nvSpPr>
          <p:cNvPr id="11" name="Oval 10">
            <a:extLst>
              <a:ext uri="{FF2B5EF4-FFF2-40B4-BE49-F238E27FC236}">
                <a16:creationId xmlns:a16="http://schemas.microsoft.com/office/drawing/2014/main" id="{D6F79B37-8561-4DE9-ADC7-254F28EC4D75}"/>
              </a:ext>
            </a:extLst>
          </p:cNvPr>
          <p:cNvSpPr/>
          <p:nvPr/>
        </p:nvSpPr>
        <p:spPr>
          <a:xfrm>
            <a:off x="9450705" y="1339384"/>
            <a:ext cx="1295400" cy="121920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STD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white"/>
                </a:solidFill>
                <a:effectLst/>
                <a:uLnTx/>
                <a:uFillTx/>
                <a:latin typeface="Century Gothic" panose="020B0502020202020204"/>
                <a:ea typeface="+mn-ea"/>
                <a:cs typeface="+mn-cs"/>
              </a:rPr>
              <a:t>Emp</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43.0%</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039312099"/>
              </p:ext>
            </p:extLst>
          </p:nvPr>
        </p:nvGraphicFramePr>
        <p:xfrm>
          <a:off x="8241030" y="3290104"/>
          <a:ext cx="3714750" cy="2817375"/>
        </p:xfrm>
        <a:graphic>
          <a:graphicData uri="http://schemas.openxmlformats.org/drawingml/2006/table">
            <a:tbl>
              <a:tblPr>
                <a:tableStyleId>{616DA210-FB5B-4158-B5E0-FEB733F419BA}</a:tableStyleId>
              </a:tblPr>
              <a:tblGrid>
                <a:gridCol w="1329298">
                  <a:extLst>
                    <a:ext uri="{9D8B030D-6E8A-4147-A177-3AD203B41FA5}">
                      <a16:colId xmlns:a16="http://schemas.microsoft.com/office/drawing/2014/main" val="299047083"/>
                    </a:ext>
                  </a:extLst>
                </a:gridCol>
                <a:gridCol w="1192726">
                  <a:extLst>
                    <a:ext uri="{9D8B030D-6E8A-4147-A177-3AD203B41FA5}">
                      <a16:colId xmlns:a16="http://schemas.microsoft.com/office/drawing/2014/main" val="3859196806"/>
                    </a:ext>
                  </a:extLst>
                </a:gridCol>
                <a:gridCol w="1192726">
                  <a:extLst>
                    <a:ext uri="{9D8B030D-6E8A-4147-A177-3AD203B41FA5}">
                      <a16:colId xmlns:a16="http://schemas.microsoft.com/office/drawing/2014/main" val="273509353"/>
                    </a:ext>
                  </a:extLst>
                </a:gridCol>
              </a:tblGrid>
              <a:tr h="457201">
                <a:tc>
                  <a:txBody>
                    <a:bodyPr/>
                    <a:lstStyle/>
                    <a:p>
                      <a:pPr algn="ctr" fontAlgn="ctr"/>
                      <a:r>
                        <a:rPr lang="en-US" sz="2000" b="1" u="none" strike="noStrike" dirty="0" err="1" smtClean="0">
                          <a:effectLst/>
                        </a:rPr>
                        <a:t>Emp</a:t>
                      </a:r>
                      <a:r>
                        <a:rPr lang="en-US" sz="2000" b="1" u="none" strike="noStrike" baseline="0" dirty="0" smtClean="0">
                          <a:effectLst/>
                        </a:rPr>
                        <a:t> Rate</a:t>
                      </a:r>
                      <a:r>
                        <a:rPr lang="en-US" sz="2000" b="1" u="none" strike="noStrike" dirty="0">
                          <a:effectLst/>
                        </a:rPr>
                        <a:t> </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ctr"/>
                      <a:r>
                        <a:rPr lang="en-US" sz="2000" b="1" i="0" u="none" strike="noStrike" dirty="0" smtClean="0">
                          <a:solidFill>
                            <a:schemeClr val="tx1"/>
                          </a:solidFill>
                          <a:effectLst/>
                          <a:latin typeface="+mn-lt"/>
                        </a:rPr>
                        <a:t>Freq.</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ctr"/>
                      <a:r>
                        <a:rPr lang="en-US" sz="2000" b="1" i="0" u="none" strike="noStrike" dirty="0" err="1" smtClean="0">
                          <a:solidFill>
                            <a:schemeClr val="tx1"/>
                          </a:solidFill>
                          <a:effectLst/>
                          <a:latin typeface="+mn-lt"/>
                        </a:rPr>
                        <a:t>Emp</a:t>
                      </a:r>
                      <a:r>
                        <a:rPr lang="en-US" sz="2000" b="1" i="0" u="none" strike="noStrike" baseline="0" dirty="0" smtClean="0">
                          <a:solidFill>
                            <a:schemeClr val="tx1"/>
                          </a:solidFill>
                          <a:effectLst/>
                          <a:latin typeface="+mn-lt"/>
                        </a:rPr>
                        <a:t> Rate</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6">
                        <a:lumMod val="75000"/>
                      </a:schemeClr>
                    </a:solidFill>
                  </a:tcPr>
                </a:tc>
                <a:extLst>
                  <a:ext uri="{0D108BD9-81ED-4DB2-BD59-A6C34878D82A}">
                    <a16:rowId xmlns:a16="http://schemas.microsoft.com/office/drawing/2014/main" val="3547652522"/>
                  </a:ext>
                </a:extLst>
              </a:tr>
              <a:tr h="492905">
                <a:tc>
                  <a:txBody>
                    <a:bodyPr/>
                    <a:lstStyle/>
                    <a:p>
                      <a:pPr algn="ctr" fontAlgn="t"/>
                      <a:r>
                        <a:rPr lang="en-US" sz="2000" b="0" i="0" u="none" strike="noStrike" dirty="0" smtClean="0">
                          <a:solidFill>
                            <a:schemeClr val="tx1"/>
                          </a:solidFill>
                          <a:effectLst/>
                          <a:latin typeface="Arial" panose="020B0604020202020204" pitchFamily="34" charset="0"/>
                        </a:rPr>
                        <a:t>LD</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34.4%</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t"/>
                      <a:r>
                        <a:rPr lang="en-US" sz="2000" b="0" i="0" u="none" strike="noStrike" dirty="0" smtClean="0">
                          <a:solidFill>
                            <a:schemeClr val="tx1"/>
                          </a:solidFill>
                          <a:effectLst/>
                          <a:latin typeface="Arial" panose="020B0604020202020204" pitchFamily="34" charset="0"/>
                        </a:rPr>
                        <a:t>40.6%</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extLst>
                  <a:ext uri="{0D108BD9-81ED-4DB2-BD59-A6C34878D82A}">
                    <a16:rowId xmlns:a16="http://schemas.microsoft.com/office/drawing/2014/main" val="2378344792"/>
                  </a:ext>
                </a:extLst>
              </a:tr>
              <a:tr h="492905">
                <a:tc>
                  <a:txBody>
                    <a:bodyPr/>
                    <a:lstStyle/>
                    <a:p>
                      <a:pPr algn="ctr" fontAlgn="t"/>
                      <a:r>
                        <a:rPr lang="en-US" sz="2000" b="0" i="0" u="none" strike="noStrike" dirty="0" smtClean="0">
                          <a:solidFill>
                            <a:schemeClr val="tx1"/>
                          </a:solidFill>
                          <a:effectLst/>
                          <a:latin typeface="Arial" panose="020B0604020202020204" pitchFamily="34" charset="0"/>
                        </a:rPr>
                        <a:t>ASD</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22.2%</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t"/>
                      <a:r>
                        <a:rPr lang="en-US" sz="2000" b="0" i="0" u="none" strike="noStrike" dirty="0" smtClean="0">
                          <a:solidFill>
                            <a:schemeClr val="tx1"/>
                          </a:solidFill>
                          <a:effectLst/>
                          <a:latin typeface="Arial" panose="020B0604020202020204" pitchFamily="34" charset="0"/>
                        </a:rPr>
                        <a:t>51.8%</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extLst>
                  <a:ext uri="{0D108BD9-81ED-4DB2-BD59-A6C34878D82A}">
                    <a16:rowId xmlns:a16="http://schemas.microsoft.com/office/drawing/2014/main" val="611014189"/>
                  </a:ext>
                </a:extLst>
              </a:tr>
              <a:tr h="687182">
                <a:tc>
                  <a:txBody>
                    <a:bodyPr/>
                    <a:lstStyle/>
                    <a:p>
                      <a:pPr algn="ctr" fontAlgn="t"/>
                      <a:r>
                        <a:rPr lang="en-US" sz="2000" b="0" i="0" u="none" strike="noStrike" dirty="0" smtClean="0">
                          <a:solidFill>
                            <a:schemeClr val="tx1"/>
                          </a:solidFill>
                          <a:effectLst/>
                          <a:latin typeface="Arial" panose="020B0604020202020204" pitchFamily="34" charset="0"/>
                        </a:rPr>
                        <a:t>ADHD</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23.5%</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t"/>
                      <a:r>
                        <a:rPr lang="en-US" sz="2000" b="0" i="0" u="none" strike="noStrike" dirty="0" smtClean="0">
                          <a:solidFill>
                            <a:schemeClr val="tx1"/>
                          </a:solidFill>
                          <a:effectLst/>
                          <a:latin typeface="Arial" panose="020B0604020202020204" pitchFamily="34" charset="0"/>
                        </a:rPr>
                        <a:t>43.5%</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extLst>
                  <a:ext uri="{0D108BD9-81ED-4DB2-BD59-A6C34878D82A}">
                    <a16:rowId xmlns:a16="http://schemas.microsoft.com/office/drawing/2014/main" val="4213867337"/>
                  </a:ext>
                </a:extLst>
              </a:tr>
              <a:tr h="687182">
                <a:tc>
                  <a:txBody>
                    <a:bodyPr/>
                    <a:lstStyle/>
                    <a:p>
                      <a:pPr algn="ctr" fontAlgn="t"/>
                      <a:r>
                        <a:rPr lang="en-US" sz="2000" b="0" i="0" u="none" strike="noStrike" dirty="0" smtClean="0">
                          <a:solidFill>
                            <a:schemeClr val="tx1"/>
                          </a:solidFill>
                          <a:effectLst/>
                          <a:latin typeface="Arial" panose="020B0604020202020204" pitchFamily="34" charset="0"/>
                        </a:rPr>
                        <a:t>ID</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14.0%</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tc>
                  <a:txBody>
                    <a:bodyPr/>
                    <a:lstStyle/>
                    <a:p>
                      <a:pPr algn="ctr" fontAlgn="t"/>
                      <a:r>
                        <a:rPr lang="en-US" sz="2000" b="0" i="0" u="none" strike="noStrike" dirty="0" smtClean="0">
                          <a:solidFill>
                            <a:schemeClr val="tx1"/>
                          </a:solidFill>
                          <a:effectLst/>
                          <a:latin typeface="Arial" panose="020B0604020202020204" pitchFamily="34" charset="0"/>
                        </a:rPr>
                        <a:t>39.1%</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6">
                        <a:lumMod val="75000"/>
                      </a:schemeClr>
                    </a:solidFill>
                  </a:tcPr>
                </a:tc>
                <a:extLst>
                  <a:ext uri="{0D108BD9-81ED-4DB2-BD59-A6C34878D82A}">
                    <a16:rowId xmlns:a16="http://schemas.microsoft.com/office/drawing/2014/main" val="2389512149"/>
                  </a:ext>
                </a:extLst>
              </a:tr>
            </a:tbl>
          </a:graphicData>
        </a:graphic>
      </p:graphicFrame>
    </p:spTree>
    <p:extLst>
      <p:ext uri="{BB962C8B-B14F-4D97-AF65-F5344CB8AC3E}">
        <p14:creationId xmlns:p14="http://schemas.microsoft.com/office/powerpoint/2010/main" val="214878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111178" y="2909912"/>
            <a:ext cx="2411730" cy="1743837"/>
          </a:xfrm>
          <a:prstGeom prst="round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prstClr val="white"/>
                </a:solidFill>
                <a:latin typeface="Century Gothic" panose="020B0502020202020204"/>
              </a:rPr>
              <a:t>Barriers to </a:t>
            </a:r>
            <a:r>
              <a:rPr lang="en-US" sz="2000" b="1" dirty="0" err="1" smtClean="0">
                <a:solidFill>
                  <a:prstClr val="white"/>
                </a:solidFill>
                <a:latin typeface="Century Gothic" panose="020B0502020202020204"/>
              </a:rPr>
              <a:t>Emp</a:t>
            </a:r>
            <a:r>
              <a:rPr kumimoji="0" lang="en-US" sz="20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a:t>
            </a:r>
            <a:endPar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Rectangle 7">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Students </a:t>
            </a:r>
            <a:r>
              <a:rPr kumimoji="0" lang="en-US" sz="4000" b="1"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and Youth </a:t>
            </a:r>
            <a:endPar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innerShdw blurRad="63500" dist="50800" dir="18900000">
                    <a:prstClr val="black">
                      <a:alpha val="50000"/>
                    </a:prstClr>
                  </a:innerShdw>
                </a:effectLst>
                <a:uLnTx/>
                <a:uFillTx/>
                <a:latin typeface="Century Gothic" panose="020B0502020202020204"/>
                <a:ea typeface="+mn-ea"/>
                <a:cs typeface="+mn-cs"/>
              </a:rPr>
              <a:t>with Disabilities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Century Gothic" panose="020B0502020202020204"/>
                <a:ea typeface="+mn-ea"/>
                <a:cs typeface="+mn-cs"/>
              </a:rPr>
              <a:t>MRS: 2021 RSA </a:t>
            </a:r>
            <a:r>
              <a:rPr kumimoji="0" lang="en-US" sz="1800" b="0" i="0" u="none" strike="noStrike" kern="1200" cap="none" spc="0" normalizeH="0" baseline="0" noProof="0" dirty="0">
                <a:ln>
                  <a:noFill/>
                </a:ln>
                <a:solidFill>
                  <a:srgbClr val="FFFF00"/>
                </a:solidFill>
                <a:effectLst/>
                <a:uLnTx/>
                <a:uFillTx/>
                <a:latin typeface="Century Gothic" panose="020B0502020202020204"/>
                <a:ea typeface="+mn-ea"/>
                <a:cs typeface="+mn-cs"/>
              </a:rPr>
              <a:t>911 </a:t>
            </a:r>
            <a:r>
              <a:rPr kumimoji="0" lang="en-US" sz="1800" b="0" i="0" u="none" strike="noStrike" kern="1200" cap="none" spc="0" normalizeH="0" baseline="0" noProof="0" dirty="0" smtClean="0">
                <a:ln>
                  <a:noFill/>
                </a:ln>
                <a:solidFill>
                  <a:srgbClr val="FFFF00"/>
                </a:solidFill>
                <a:effectLst/>
                <a:uLnTx/>
                <a:uFillTx/>
                <a:latin typeface="Century Gothic" panose="020B0502020202020204"/>
                <a:ea typeface="+mn-ea"/>
                <a:cs typeface="+mn-cs"/>
              </a:rPr>
              <a:t>Data</a:t>
            </a:r>
            <a:endParaRPr kumimoji="0" lang="en-US" sz="1800" b="0" i="0" u="sng"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9" name="Rectangle 8"/>
          <p:cNvSpPr/>
          <p:nvPr/>
        </p:nvSpPr>
        <p:spPr>
          <a:xfrm>
            <a:off x="2499360" y="331470"/>
            <a:ext cx="9456420" cy="5829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Exited Customers with Plan (VR Participants)</a:t>
            </a:r>
          </a:p>
        </p:txBody>
      </p:sp>
      <p:graphicFrame>
        <p:nvGraphicFramePr>
          <p:cNvPr id="3" name="Table 2"/>
          <p:cNvGraphicFramePr>
            <a:graphicFrameLocks noGrp="1"/>
          </p:cNvGraphicFramePr>
          <p:nvPr>
            <p:extLst>
              <p:ext uri="{D42A27DB-BD31-4B8C-83A1-F6EECF244321}">
                <p14:modId xmlns:p14="http://schemas.microsoft.com/office/powerpoint/2010/main" val="1262548951"/>
              </p:ext>
            </p:extLst>
          </p:nvPr>
        </p:nvGraphicFramePr>
        <p:xfrm>
          <a:off x="2499360" y="1099354"/>
          <a:ext cx="6194936" cy="5554980"/>
        </p:xfrm>
        <a:graphic>
          <a:graphicData uri="http://schemas.openxmlformats.org/drawingml/2006/table">
            <a:tbl>
              <a:tblPr>
                <a:tableStyleId>{616DA210-FB5B-4158-B5E0-FEB733F419BA}</a:tableStyleId>
              </a:tblPr>
              <a:tblGrid>
                <a:gridCol w="2667204">
                  <a:extLst>
                    <a:ext uri="{9D8B030D-6E8A-4147-A177-3AD203B41FA5}">
                      <a16:colId xmlns:a16="http://schemas.microsoft.com/office/drawing/2014/main" val="609180047"/>
                    </a:ext>
                  </a:extLst>
                </a:gridCol>
                <a:gridCol w="1763866">
                  <a:extLst>
                    <a:ext uri="{9D8B030D-6E8A-4147-A177-3AD203B41FA5}">
                      <a16:colId xmlns:a16="http://schemas.microsoft.com/office/drawing/2014/main" val="3343930458"/>
                    </a:ext>
                  </a:extLst>
                </a:gridCol>
                <a:gridCol w="1763866">
                  <a:extLst>
                    <a:ext uri="{9D8B030D-6E8A-4147-A177-3AD203B41FA5}">
                      <a16:colId xmlns:a16="http://schemas.microsoft.com/office/drawing/2014/main" val="38105431"/>
                    </a:ext>
                  </a:extLst>
                </a:gridCol>
              </a:tblGrid>
              <a:tr h="617220">
                <a:tc>
                  <a:txBody>
                    <a:bodyPr/>
                    <a:lstStyle/>
                    <a:p>
                      <a:pPr algn="ctr" fontAlgn="ctr"/>
                      <a:r>
                        <a:rPr lang="en-US" sz="2000" b="1" u="none" strike="noStrike" dirty="0" smtClean="0">
                          <a:effectLst/>
                        </a:rPr>
                        <a:t>Barriers</a:t>
                      </a:r>
                      <a:r>
                        <a:rPr lang="en-US" sz="2000" b="1" u="none" strike="noStrike" baseline="0" dirty="0" smtClean="0">
                          <a:effectLst/>
                        </a:rPr>
                        <a:t> to Emp.</a:t>
                      </a:r>
                      <a:r>
                        <a:rPr lang="en-US" sz="2000" b="1" u="none" strike="noStrike" dirty="0">
                          <a:effectLst/>
                        </a:rPr>
                        <a:t> </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1" i="0" u="none" strike="noStrike" dirty="0" smtClean="0">
                          <a:solidFill>
                            <a:schemeClr val="tx1"/>
                          </a:solidFill>
                          <a:effectLst/>
                          <a:latin typeface="+mn-lt"/>
                        </a:rPr>
                        <a:t>Freq.</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1" i="0" u="none" strike="noStrike" dirty="0" err="1" smtClean="0">
                          <a:solidFill>
                            <a:schemeClr val="tx1"/>
                          </a:solidFill>
                          <a:effectLst/>
                          <a:latin typeface="+mn-lt"/>
                        </a:rPr>
                        <a:t>Emp</a:t>
                      </a:r>
                      <a:r>
                        <a:rPr lang="en-US" sz="2000" b="1" i="0" u="none" strike="noStrike" baseline="0" dirty="0" smtClean="0">
                          <a:solidFill>
                            <a:schemeClr val="tx1"/>
                          </a:solidFill>
                          <a:effectLst/>
                          <a:latin typeface="+mn-lt"/>
                        </a:rPr>
                        <a:t> Rate</a:t>
                      </a:r>
                      <a:endParaRPr lang="en-US" sz="2000" b="1" i="0" u="none" strike="noStrike" dirty="0">
                        <a:solidFill>
                          <a:srgbClr val="333399"/>
                        </a:solidFill>
                        <a:effectLst/>
                        <a:latin typeface="Arial" panose="020B0604020202020204" pitchFamily="34" charset="0"/>
                      </a:endParaRPr>
                    </a:p>
                  </a:txBody>
                  <a:tcPr marL="7620" marR="7620" marT="7620" marB="0" anchor="ctr">
                    <a:solidFill>
                      <a:schemeClr val="accent4">
                        <a:lumMod val="75000"/>
                      </a:schemeClr>
                    </a:solidFill>
                  </a:tcPr>
                </a:tc>
                <a:extLst>
                  <a:ext uri="{0D108BD9-81ED-4DB2-BD59-A6C34878D82A}">
                    <a16:rowId xmlns:a16="http://schemas.microsoft.com/office/drawing/2014/main" val="487243176"/>
                  </a:ext>
                </a:extLst>
              </a:tr>
              <a:tr h="617220">
                <a:tc>
                  <a:txBody>
                    <a:bodyPr/>
                    <a:lstStyle/>
                    <a:p>
                      <a:pPr algn="ctr" fontAlgn="ctr"/>
                      <a:r>
                        <a:rPr lang="en-US" sz="2000" b="0" i="0" u="none" strike="noStrike" dirty="0" smtClean="0">
                          <a:solidFill>
                            <a:schemeClr val="tx1"/>
                          </a:solidFill>
                          <a:effectLst/>
                          <a:latin typeface="Arial" panose="020B0604020202020204" pitchFamily="34" charset="0"/>
                        </a:rPr>
                        <a:t>Long-Term </a:t>
                      </a:r>
                      <a:r>
                        <a:rPr lang="en-US" sz="2000" b="0" i="0" u="none" strike="noStrike" dirty="0" err="1" smtClean="0">
                          <a:solidFill>
                            <a:schemeClr val="tx1"/>
                          </a:solidFill>
                          <a:effectLst/>
                          <a:latin typeface="Arial" panose="020B0604020202020204" pitchFamily="34" charset="0"/>
                        </a:rPr>
                        <a:t>Unemp</a:t>
                      </a:r>
                      <a:r>
                        <a:rPr lang="en-US" sz="2000" b="0" i="0" u="none" strike="noStrike" dirty="0" smtClean="0">
                          <a:solidFill>
                            <a:schemeClr val="tx1"/>
                          </a:solidFill>
                          <a:effectLst/>
                          <a:latin typeface="Arial" panose="020B0604020202020204" pitchFamily="34" charset="0"/>
                        </a:rPr>
                        <a:t>.</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26.0%</a:t>
                      </a: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39.2%</a:t>
                      </a:r>
                    </a:p>
                  </a:txBody>
                  <a:tcPr marL="7620" marR="7620" marT="7620" marB="0" anchor="ctr">
                    <a:solidFill>
                      <a:schemeClr val="accent4">
                        <a:lumMod val="75000"/>
                      </a:schemeClr>
                    </a:solidFill>
                  </a:tcPr>
                </a:tc>
                <a:extLst>
                  <a:ext uri="{0D108BD9-81ED-4DB2-BD59-A6C34878D82A}">
                    <a16:rowId xmlns:a16="http://schemas.microsoft.com/office/drawing/2014/main" val="3138441598"/>
                  </a:ext>
                </a:extLst>
              </a:tr>
              <a:tr h="617220">
                <a:tc>
                  <a:txBody>
                    <a:bodyPr/>
                    <a:lstStyle/>
                    <a:p>
                      <a:pPr algn="ctr" fontAlgn="ctr"/>
                      <a:r>
                        <a:rPr lang="en-US" sz="2000" b="0" i="0" u="none" strike="noStrike" dirty="0" smtClean="0">
                          <a:solidFill>
                            <a:schemeClr val="tx1"/>
                          </a:solidFill>
                          <a:effectLst/>
                          <a:latin typeface="Arial" panose="020B0604020202020204" pitchFamily="34" charset="0"/>
                        </a:rPr>
                        <a:t>Foster Care Youth</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2.4%</a:t>
                      </a:r>
                    </a:p>
                  </a:txBody>
                  <a:tcPr marL="7620" marR="7620" marT="7620" marB="0" anchor="ctr">
                    <a:solidFill>
                      <a:schemeClr val="accent4">
                        <a:lumMod val="75000"/>
                      </a:schemeClr>
                    </a:solidFill>
                  </a:tcPr>
                </a:tc>
                <a:tc>
                  <a:txBody>
                    <a:bodyPr/>
                    <a:lstStyle/>
                    <a:p>
                      <a:pPr algn="ctr" fontAlgn="t"/>
                      <a:r>
                        <a:rPr lang="en-US" sz="2000" b="0" i="0" u="none" strike="noStrike" dirty="0">
                          <a:solidFill>
                            <a:srgbClr val="FFFF00"/>
                          </a:solidFill>
                          <a:effectLst/>
                          <a:latin typeface="Arial" panose="020B0604020202020204" pitchFamily="34" charset="0"/>
                        </a:rPr>
                        <a:t>37.0%</a:t>
                      </a:r>
                    </a:p>
                  </a:txBody>
                  <a:tcPr marL="7620" marR="7620" marT="7620" marB="0" anchor="ctr">
                    <a:solidFill>
                      <a:schemeClr val="accent4">
                        <a:lumMod val="75000"/>
                      </a:schemeClr>
                    </a:solidFill>
                  </a:tcPr>
                </a:tc>
                <a:extLst>
                  <a:ext uri="{0D108BD9-81ED-4DB2-BD59-A6C34878D82A}">
                    <a16:rowId xmlns:a16="http://schemas.microsoft.com/office/drawing/2014/main" val="2481974009"/>
                  </a:ext>
                </a:extLst>
              </a:tr>
              <a:tr h="617220">
                <a:tc>
                  <a:txBody>
                    <a:bodyPr/>
                    <a:lstStyle/>
                    <a:p>
                      <a:pPr algn="ctr" fontAlgn="ctr"/>
                      <a:r>
                        <a:rPr lang="en-US" sz="2000" b="0" i="0" u="none" strike="noStrike" dirty="0" smtClean="0">
                          <a:solidFill>
                            <a:schemeClr val="tx1"/>
                          </a:solidFill>
                          <a:effectLst/>
                          <a:latin typeface="Arial" panose="020B0604020202020204" pitchFamily="34" charset="0"/>
                        </a:rPr>
                        <a:t>Homeless</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1.2%</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43.5%</a:t>
                      </a:r>
                    </a:p>
                  </a:txBody>
                  <a:tcPr marL="7620" marR="7620" marT="7620" marB="0" anchor="ctr">
                    <a:solidFill>
                      <a:schemeClr val="accent4">
                        <a:lumMod val="75000"/>
                      </a:schemeClr>
                    </a:solidFill>
                  </a:tcPr>
                </a:tc>
                <a:extLst>
                  <a:ext uri="{0D108BD9-81ED-4DB2-BD59-A6C34878D82A}">
                    <a16:rowId xmlns:a16="http://schemas.microsoft.com/office/drawing/2014/main" val="358622876"/>
                  </a:ext>
                </a:extLst>
              </a:tr>
              <a:tr h="617220">
                <a:tc>
                  <a:txBody>
                    <a:bodyPr/>
                    <a:lstStyle/>
                    <a:p>
                      <a:pPr algn="ctr" fontAlgn="ctr"/>
                      <a:r>
                        <a:rPr lang="en-US" sz="2000" b="0" i="0" u="none" strike="noStrike" dirty="0" smtClean="0">
                          <a:solidFill>
                            <a:schemeClr val="tx1"/>
                          </a:solidFill>
                          <a:effectLst/>
                          <a:latin typeface="Arial" panose="020B0604020202020204" pitchFamily="34" charset="0"/>
                        </a:rPr>
                        <a:t>Returning Citizen</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a:solidFill>
                            <a:schemeClr val="tx1"/>
                          </a:solidFill>
                          <a:effectLst/>
                          <a:latin typeface="Arial" panose="020B0604020202020204" pitchFamily="34" charset="0"/>
                        </a:rPr>
                        <a:t>1.3%</a:t>
                      </a:r>
                    </a:p>
                  </a:txBody>
                  <a:tcPr marL="7620" marR="7620" marT="7620" marB="0" anchor="ctr">
                    <a:solidFill>
                      <a:schemeClr val="accent4">
                        <a:lumMod val="75000"/>
                      </a:schemeClr>
                    </a:solidFill>
                  </a:tcPr>
                </a:tc>
                <a:tc>
                  <a:txBody>
                    <a:bodyPr/>
                    <a:lstStyle/>
                    <a:p>
                      <a:pPr algn="ctr" fontAlgn="t"/>
                      <a:r>
                        <a:rPr lang="en-US" sz="2000" b="0" i="0" u="none" strike="noStrike" dirty="0">
                          <a:solidFill>
                            <a:srgbClr val="FFFF00"/>
                          </a:solidFill>
                          <a:effectLst/>
                          <a:latin typeface="Arial" panose="020B0604020202020204" pitchFamily="34" charset="0"/>
                        </a:rPr>
                        <a:t>25.9%</a:t>
                      </a:r>
                    </a:p>
                  </a:txBody>
                  <a:tcPr marL="7620" marR="7620" marT="7620" marB="0" anchor="ctr">
                    <a:solidFill>
                      <a:schemeClr val="accent4">
                        <a:lumMod val="75000"/>
                      </a:schemeClr>
                    </a:solidFill>
                  </a:tcPr>
                </a:tc>
                <a:extLst>
                  <a:ext uri="{0D108BD9-81ED-4DB2-BD59-A6C34878D82A}">
                    <a16:rowId xmlns:a16="http://schemas.microsoft.com/office/drawing/2014/main" val="1305913284"/>
                  </a:ext>
                </a:extLst>
              </a:tr>
              <a:tr h="617220">
                <a:tc>
                  <a:txBody>
                    <a:bodyPr/>
                    <a:lstStyle/>
                    <a:p>
                      <a:pPr algn="ctr" fontAlgn="ctr"/>
                      <a:r>
                        <a:rPr lang="en-US" sz="2000" b="0" i="0" u="none" strike="noStrike" dirty="0" smtClean="0">
                          <a:solidFill>
                            <a:schemeClr val="tx1"/>
                          </a:solidFill>
                          <a:effectLst/>
                          <a:latin typeface="Arial" panose="020B0604020202020204" pitchFamily="34" charset="0"/>
                        </a:rPr>
                        <a:t>Low Income</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34.7%</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41.2%</a:t>
                      </a:r>
                    </a:p>
                  </a:txBody>
                  <a:tcPr marL="7620" marR="7620" marT="7620" marB="0" anchor="ctr">
                    <a:solidFill>
                      <a:schemeClr val="accent4">
                        <a:lumMod val="75000"/>
                      </a:schemeClr>
                    </a:solidFill>
                  </a:tcPr>
                </a:tc>
                <a:extLst>
                  <a:ext uri="{0D108BD9-81ED-4DB2-BD59-A6C34878D82A}">
                    <a16:rowId xmlns:a16="http://schemas.microsoft.com/office/drawing/2014/main" val="1855482948"/>
                  </a:ext>
                </a:extLst>
              </a:tr>
              <a:tr h="617220">
                <a:tc>
                  <a:txBody>
                    <a:bodyPr/>
                    <a:lstStyle/>
                    <a:p>
                      <a:pPr algn="ctr" fontAlgn="ctr"/>
                      <a:r>
                        <a:rPr lang="en-US" sz="2000" b="0" i="0" u="none" strike="noStrike" dirty="0" smtClean="0">
                          <a:solidFill>
                            <a:schemeClr val="tx1"/>
                          </a:solidFill>
                          <a:effectLst/>
                          <a:latin typeface="Arial" panose="020B0604020202020204" pitchFamily="34" charset="0"/>
                        </a:rPr>
                        <a:t>English Language Learner</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5.6%</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41.9%</a:t>
                      </a:r>
                    </a:p>
                  </a:txBody>
                  <a:tcPr marL="7620" marR="7620" marT="7620" marB="0" anchor="ctr">
                    <a:solidFill>
                      <a:schemeClr val="accent4">
                        <a:lumMod val="75000"/>
                      </a:schemeClr>
                    </a:solidFill>
                  </a:tcPr>
                </a:tc>
                <a:extLst>
                  <a:ext uri="{0D108BD9-81ED-4DB2-BD59-A6C34878D82A}">
                    <a16:rowId xmlns:a16="http://schemas.microsoft.com/office/drawing/2014/main" val="806462503"/>
                  </a:ext>
                </a:extLst>
              </a:tr>
              <a:tr h="617220">
                <a:tc>
                  <a:txBody>
                    <a:bodyPr/>
                    <a:lstStyle/>
                    <a:p>
                      <a:pPr algn="ctr" fontAlgn="ctr"/>
                      <a:r>
                        <a:rPr lang="en-US" sz="2000" b="0" i="0" u="none" strike="noStrike" dirty="0" smtClean="0">
                          <a:solidFill>
                            <a:schemeClr val="tx1"/>
                          </a:solidFill>
                          <a:effectLst/>
                          <a:latin typeface="Arial" panose="020B0604020202020204" pitchFamily="34" charset="0"/>
                        </a:rPr>
                        <a:t>Basic Skills Deficient</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37.3%</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43.9%</a:t>
                      </a:r>
                    </a:p>
                  </a:txBody>
                  <a:tcPr marL="7620" marR="7620" marT="7620" marB="0" anchor="ctr">
                    <a:solidFill>
                      <a:schemeClr val="accent4">
                        <a:lumMod val="75000"/>
                      </a:schemeClr>
                    </a:solidFill>
                  </a:tcPr>
                </a:tc>
                <a:extLst>
                  <a:ext uri="{0D108BD9-81ED-4DB2-BD59-A6C34878D82A}">
                    <a16:rowId xmlns:a16="http://schemas.microsoft.com/office/drawing/2014/main" val="4083018339"/>
                  </a:ext>
                </a:extLst>
              </a:tr>
              <a:tr h="617220">
                <a:tc>
                  <a:txBody>
                    <a:bodyPr/>
                    <a:lstStyle/>
                    <a:p>
                      <a:pPr algn="ctr" fontAlgn="ctr"/>
                      <a:r>
                        <a:rPr lang="en-US" sz="2000" b="0" i="0" u="none" strike="noStrike" dirty="0" smtClean="0">
                          <a:solidFill>
                            <a:schemeClr val="tx1"/>
                          </a:solidFill>
                          <a:effectLst/>
                          <a:latin typeface="Arial" panose="020B0604020202020204" pitchFamily="34" charset="0"/>
                        </a:rPr>
                        <a:t>Cultural Barriers</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ctr"/>
                      <a:r>
                        <a:rPr lang="en-US" sz="2000" b="0" i="0" u="none" strike="noStrike" dirty="0" smtClean="0">
                          <a:solidFill>
                            <a:schemeClr val="tx1"/>
                          </a:solidFill>
                          <a:effectLst/>
                          <a:latin typeface="Arial" panose="020B0604020202020204" pitchFamily="34" charset="0"/>
                        </a:rPr>
                        <a:t>4.6%</a:t>
                      </a:r>
                      <a:endParaRPr lang="en-US" sz="2000" b="0" i="0" u="none" strike="noStrike" dirty="0">
                        <a:solidFill>
                          <a:schemeClr val="tx1"/>
                        </a:solidFill>
                        <a:effectLst/>
                        <a:latin typeface="Arial" panose="020B0604020202020204" pitchFamily="34" charset="0"/>
                      </a:endParaRPr>
                    </a:p>
                  </a:txBody>
                  <a:tcPr marL="7620" marR="7620" marT="7620" marB="0" anchor="ctr">
                    <a:solidFill>
                      <a:schemeClr val="accent4">
                        <a:lumMod val="75000"/>
                      </a:schemeClr>
                    </a:solidFill>
                  </a:tcPr>
                </a:tc>
                <a:tc>
                  <a:txBody>
                    <a:bodyPr/>
                    <a:lstStyle/>
                    <a:p>
                      <a:pPr algn="ctr" fontAlgn="t"/>
                      <a:r>
                        <a:rPr lang="en-US" sz="2000" b="0" i="0" u="none" strike="noStrike" dirty="0">
                          <a:solidFill>
                            <a:schemeClr val="tx1"/>
                          </a:solidFill>
                          <a:effectLst/>
                          <a:latin typeface="Arial" panose="020B0604020202020204" pitchFamily="34" charset="0"/>
                        </a:rPr>
                        <a:t>40.9%</a:t>
                      </a:r>
                    </a:p>
                  </a:txBody>
                  <a:tcPr marL="7620" marR="7620" marT="7620" marB="0" anchor="ctr">
                    <a:solidFill>
                      <a:schemeClr val="accent4">
                        <a:lumMod val="75000"/>
                      </a:schemeClr>
                    </a:solidFill>
                  </a:tcPr>
                </a:tc>
                <a:extLst>
                  <a:ext uri="{0D108BD9-81ED-4DB2-BD59-A6C34878D82A}">
                    <a16:rowId xmlns:a16="http://schemas.microsoft.com/office/drawing/2014/main" val="730467569"/>
                  </a:ext>
                </a:extLst>
              </a:tr>
            </a:tbl>
          </a:graphicData>
        </a:graphic>
      </p:graphicFrame>
      <p:sp>
        <p:nvSpPr>
          <p:cNvPr id="11" name="Oval 10">
            <a:extLst>
              <a:ext uri="{FF2B5EF4-FFF2-40B4-BE49-F238E27FC236}">
                <a16:creationId xmlns:a16="http://schemas.microsoft.com/office/drawing/2014/main" id="{D6F79B37-8561-4DE9-ADC7-254F28EC4D75}"/>
              </a:ext>
            </a:extLst>
          </p:cNvPr>
          <p:cNvSpPr/>
          <p:nvPr/>
        </p:nvSpPr>
        <p:spPr>
          <a:xfrm>
            <a:off x="9538022" y="1099354"/>
            <a:ext cx="1295400" cy="1219200"/>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STD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white"/>
                </a:solidFill>
                <a:effectLst/>
                <a:uLnTx/>
                <a:uFillTx/>
                <a:latin typeface="Century Gothic" panose="020B0502020202020204"/>
                <a:ea typeface="+mn-ea"/>
                <a:cs typeface="+mn-cs"/>
              </a:rPr>
              <a:t>Emp</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43.0%</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9431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0525" y="419099"/>
            <a:ext cx="9439275" cy="6162675"/>
          </a:xfrm>
        </p:spPr>
        <p:txBody>
          <a:bodyPr>
            <a:normAutofit/>
          </a:bodyPr>
          <a:lstStyle/>
          <a:p>
            <a:r>
              <a:rPr lang="en-US" sz="3200" b="1" dirty="0"/>
              <a:t>Basic Needs Unmet &amp; Lack of Skills</a:t>
            </a:r>
          </a:p>
          <a:p>
            <a:pPr lvl="1"/>
            <a:r>
              <a:rPr lang="en-US" sz="2800" dirty="0"/>
              <a:t>Accessible and affordable housing options</a:t>
            </a:r>
          </a:p>
          <a:p>
            <a:pPr lvl="1"/>
            <a:r>
              <a:rPr lang="en-US" sz="2800" dirty="0"/>
              <a:t>Transportation: different transportation issues/needs by geographic location</a:t>
            </a:r>
          </a:p>
          <a:p>
            <a:pPr lvl="1"/>
            <a:r>
              <a:rPr lang="en-US" sz="2800" dirty="0"/>
              <a:t>Lack of skills (self-</a:t>
            </a:r>
            <a:r>
              <a:rPr lang="en-US" sz="2800" dirty="0" err="1"/>
              <a:t>adv</a:t>
            </a:r>
            <a:r>
              <a:rPr lang="en-US" sz="2800" dirty="0"/>
              <a:t>, social skills, etc.)</a:t>
            </a:r>
          </a:p>
          <a:p>
            <a:pPr marL="0" indent="0">
              <a:buNone/>
            </a:pPr>
            <a:endParaRPr lang="en-US" sz="3200" b="1" dirty="0"/>
          </a:p>
          <a:p>
            <a:r>
              <a:rPr lang="en-US" sz="3200" b="1" dirty="0"/>
              <a:t>Limited </a:t>
            </a:r>
            <a:r>
              <a:rPr lang="en-US" sz="3200" b="1" dirty="0">
                <a:hlinkClick r:id="rId3" action="ppaction://hlinksldjump"/>
              </a:rPr>
              <a:t>Access</a:t>
            </a:r>
            <a:r>
              <a:rPr lang="en-US" sz="3200" b="1" dirty="0"/>
              <a:t> to Services or Lack of Services/Resources</a:t>
            </a:r>
          </a:p>
          <a:p>
            <a:pPr lvl="1"/>
            <a:r>
              <a:rPr lang="en-US" sz="2800" dirty="0"/>
              <a:t>e.g., mental health services, employment services, and training </a:t>
            </a:r>
            <a:r>
              <a:rPr lang="en-US" sz="2800" dirty="0" smtClean="0"/>
              <a:t>programs</a:t>
            </a:r>
            <a:endParaRPr lang="en-US" sz="2800" dirty="0"/>
          </a:p>
        </p:txBody>
      </p:sp>
      <p:sp>
        <p:nvSpPr>
          <p:cNvPr id="5" name="Rectangle 4">
            <a:extLst>
              <a:ext uri="{FF2B5EF4-FFF2-40B4-BE49-F238E27FC236}">
                <a16:creationId xmlns:a16="http://schemas.microsoft.com/office/drawing/2014/main" id="{03FF8920-74B3-4B6D-9800-DBCB93F558D1}"/>
              </a:ext>
            </a:extLst>
          </p:cNvPr>
          <p:cNvSpPr/>
          <p:nvPr/>
        </p:nvSpPr>
        <p:spPr>
          <a:xfrm>
            <a:off x="10058400" y="0"/>
            <a:ext cx="2133600" cy="6858000"/>
          </a:xfrm>
          <a:prstGeom prst="rect">
            <a:avLst/>
          </a:prstGeom>
          <a:solidFill>
            <a:srgbClr val="00206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Common</a:t>
            </a:r>
            <a:r>
              <a:rPr kumimoji="0" lang="en-US" sz="4000" b="1" i="0" u="none" strike="noStrike" kern="1200" cap="none" spc="0" normalizeH="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 Issues</a:t>
            </a:r>
            <a:endParaRPr kumimoji="0" lang="en-US" sz="3200" b="1" i="0" u="none" strike="noStrike" kern="1200" cap="none" spc="0" normalizeH="0" baseline="0" noProof="0" dirty="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5919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0525" y="419099"/>
            <a:ext cx="9439275" cy="6162675"/>
          </a:xfrm>
        </p:spPr>
        <p:txBody>
          <a:bodyPr>
            <a:normAutofit/>
          </a:bodyPr>
          <a:lstStyle/>
          <a:p>
            <a:r>
              <a:rPr lang="en-US" sz="3200" b="1" dirty="0"/>
              <a:t>Staffing Issues</a:t>
            </a:r>
          </a:p>
          <a:p>
            <a:pPr lvl="1"/>
            <a:r>
              <a:rPr lang="en-US" sz="2800" dirty="0"/>
              <a:t>A high turnover rate, lack of qualified and knowledgeable staff, and the need for staff development</a:t>
            </a:r>
          </a:p>
          <a:p>
            <a:pPr lvl="1"/>
            <a:endParaRPr lang="en-US" sz="2800" dirty="0"/>
          </a:p>
          <a:p>
            <a:r>
              <a:rPr lang="en-US" sz="3200" b="1" dirty="0"/>
              <a:t>Shortage of Community Outreach</a:t>
            </a:r>
          </a:p>
          <a:p>
            <a:pPr lvl="1"/>
            <a:r>
              <a:rPr lang="en-US" sz="2800" dirty="0"/>
              <a:t>Community visibility; lack of knowledge on how to access services and where to seek assistance</a:t>
            </a:r>
          </a:p>
        </p:txBody>
      </p:sp>
      <p:sp>
        <p:nvSpPr>
          <p:cNvPr id="5" name="Rectangle 4">
            <a:extLst>
              <a:ext uri="{FF2B5EF4-FFF2-40B4-BE49-F238E27FC236}">
                <a16:creationId xmlns:a16="http://schemas.microsoft.com/office/drawing/2014/main" id="{03FF8920-74B3-4B6D-9800-DBCB93F558D1}"/>
              </a:ext>
            </a:extLst>
          </p:cNvPr>
          <p:cNvSpPr/>
          <p:nvPr/>
        </p:nvSpPr>
        <p:spPr>
          <a:xfrm>
            <a:off x="10058400" y="0"/>
            <a:ext cx="2133600" cy="6858000"/>
          </a:xfrm>
          <a:prstGeom prst="rect">
            <a:avLst/>
          </a:prstGeom>
          <a:solidFill>
            <a:srgbClr val="00206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Common Issues</a:t>
            </a:r>
            <a:endParaRPr kumimoji="0" lang="en-US" sz="3200" b="1" i="0" u="none" strike="noStrike" kern="1200" cap="none" spc="0" normalizeH="0" baseline="0" noProof="0" dirty="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62961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40995" y="5767718"/>
            <a:ext cx="3368842" cy="11332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1811" y="309843"/>
            <a:ext cx="11317289" cy="833157"/>
          </a:xfrm>
          <a:ln>
            <a:noFill/>
          </a:ln>
          <a:effectLst/>
        </p:spPr>
        <p:txBody>
          <a:bodyPr/>
          <a:lstStyle/>
          <a:p>
            <a:r>
              <a:rPr lang="en-US" sz="4000" b="1" dirty="0" smtClean="0">
                <a:solidFill>
                  <a:srgbClr val="FFFF00"/>
                </a:solidFill>
                <a:effectLst>
                  <a:innerShdw blurRad="63500" dist="50800" dir="18900000">
                    <a:prstClr val="black">
                      <a:alpha val="50000"/>
                    </a:prstClr>
                  </a:innerShdw>
                </a:effectLst>
              </a:rPr>
              <a:t>Project Excellence</a:t>
            </a:r>
            <a:endParaRPr lang="en-US" sz="4000" b="1" dirty="0">
              <a:solidFill>
                <a:srgbClr val="FFFF00"/>
              </a:solidFill>
              <a:effectLst>
                <a:innerShdw blurRad="63500" dist="50800" dir="18900000">
                  <a:prstClr val="black">
                    <a:alpha val="50000"/>
                  </a:prstClr>
                </a:innerShdw>
              </a:effectLst>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24812" y="5328458"/>
            <a:ext cx="1154219" cy="1182649"/>
          </a:xfrm>
          <a:prstGeom prst="ellipse">
            <a:avLst/>
          </a:prstGeom>
          <a:ln w="63500" cap="rnd">
            <a:solidFill>
              <a:srgbClr val="333333"/>
            </a:solidFill>
          </a:ln>
          <a:effectLst>
            <a:glow rad="101600">
              <a:schemeClr val="accent5">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2" name="Picture 8" descr="LEO-Co-Branding COLOR-MRS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17" y="5137085"/>
            <a:ext cx="3868671" cy="1261268"/>
          </a:xfrm>
          <a:prstGeom prst="snip2Diag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pic>
        <p:nvPicPr>
          <p:cNvPr id="1040" name="Picture 16" descr="Michigan State University, Department of Communication | National  Communication Association"/>
          <p:cNvPicPr>
            <a:picLocks noChangeAspect="1" noChangeArrowheads="1"/>
          </p:cNvPicPr>
          <p:nvPr/>
        </p:nvPicPr>
        <p:blipFill rotWithShape="1">
          <a:blip r:embed="rId5">
            <a:extLst>
              <a:ext uri="{28A0092B-C50C-407E-A947-70E740481C1C}">
                <a14:useLocalDpi xmlns:a14="http://schemas.microsoft.com/office/drawing/2010/main" val="0"/>
              </a:ext>
            </a:extLst>
          </a:blip>
          <a:srcRect l="-930" t="32500" r="930" b="34250"/>
          <a:stretch/>
        </p:blipFill>
        <p:spPr bwMode="auto">
          <a:xfrm>
            <a:off x="7630350" y="5183606"/>
            <a:ext cx="3982212" cy="121474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Content Placeholder 3"/>
          <p:cNvSpPr>
            <a:spLocks noGrp="1"/>
          </p:cNvSpPr>
          <p:nvPr>
            <p:ph sz="half" idx="2"/>
          </p:nvPr>
        </p:nvSpPr>
        <p:spPr>
          <a:xfrm>
            <a:off x="531811" y="1143000"/>
            <a:ext cx="11164889" cy="5113337"/>
          </a:xfrm>
        </p:spPr>
        <p:txBody>
          <a:bodyPr>
            <a:normAutofit/>
          </a:bodyPr>
          <a:lstStyle/>
          <a:p>
            <a:r>
              <a:rPr lang="en-US" sz="2800" dirty="0" smtClean="0"/>
              <a:t>Program evaluation </a:t>
            </a:r>
            <a:r>
              <a:rPr lang="en-US" sz="2800" dirty="0"/>
              <a:t>p</a:t>
            </a:r>
            <a:r>
              <a:rPr lang="en-US" sz="2800" dirty="0" smtClean="0"/>
              <a:t>artnership between Michigan Rehabilitation Services (MRS) and MSU Rehabilitation Counseling Program initiated in 2001 (Dr. Michael Leahy)</a:t>
            </a:r>
          </a:p>
          <a:p>
            <a:r>
              <a:rPr lang="en-US" sz="2800" dirty="0" smtClean="0"/>
              <a:t>Program Evaluation, Quality Assurance, &amp; Research aspects</a:t>
            </a:r>
          </a:p>
          <a:p>
            <a:r>
              <a:rPr lang="en-US" sz="2800" dirty="0" smtClean="0"/>
              <a:t>Using the existing data &amp; collecting new data, if needed</a:t>
            </a:r>
          </a:p>
          <a:p>
            <a:r>
              <a:rPr lang="en-US" sz="2800" dirty="0" smtClean="0"/>
              <a:t>Currently 15 sub-projects in FY 2024</a:t>
            </a:r>
          </a:p>
          <a:p>
            <a:endParaRPr lang="en-US" sz="2800" dirty="0"/>
          </a:p>
        </p:txBody>
      </p:sp>
    </p:spTree>
    <p:extLst>
      <p:ext uri="{BB962C8B-B14F-4D97-AF65-F5344CB8AC3E}">
        <p14:creationId xmlns:p14="http://schemas.microsoft.com/office/powerpoint/2010/main" val="245019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2000"/>
                                  </p:stCondLst>
                                  <p:childTnLst>
                                    <p:animScale>
                                      <p:cBhvr>
                                        <p:cTn id="6" dur="5000" fill="hold"/>
                                        <p:tgtEl>
                                          <p:spTgt spid="5"/>
                                        </p:tgtEl>
                                      </p:cBhvr>
                                      <p:by x="150000" y="150000"/>
                                    </p:animScale>
                                  </p:childTnLst>
                                </p:cTn>
                              </p:par>
                            </p:childTnLst>
                          </p:cTn>
                        </p:par>
                        <p:par>
                          <p:cTn id="7" fill="hold">
                            <p:stCondLst>
                              <p:cond delay="7000"/>
                            </p:stCondLst>
                            <p:childTnLst>
                              <p:par>
                                <p:cTn id="8" presetID="32" presetClass="emph" presetSubtype="0" repeatCount="indefinite" nodeType="afterEffect">
                                  <p:stCondLst>
                                    <p:cond delay="0"/>
                                  </p:stCondLst>
                                  <p:endCondLst>
                                    <p:cond evt="onNext" delay="0">
                                      <p:tgtEl>
                                        <p:sldTgt/>
                                      </p:tgtEl>
                                    </p:cond>
                                  </p:endCondLst>
                                  <p:childTnLst>
                                    <p:animRot by="120000">
                                      <p:cBhvr>
                                        <p:cTn id="9" dur="500" fill="hold">
                                          <p:stCondLst>
                                            <p:cond delay="0"/>
                                          </p:stCondLst>
                                        </p:cTn>
                                        <p:tgtEl>
                                          <p:spTgt spid="5"/>
                                        </p:tgtEl>
                                        <p:attrNameLst>
                                          <p:attrName>r</p:attrName>
                                        </p:attrNameLst>
                                      </p:cBhvr>
                                    </p:animRot>
                                    <p:animRot by="-240000">
                                      <p:cBhvr>
                                        <p:cTn id="10" dur="1000" fill="hold">
                                          <p:stCondLst>
                                            <p:cond delay="1000"/>
                                          </p:stCondLst>
                                        </p:cTn>
                                        <p:tgtEl>
                                          <p:spTgt spid="5"/>
                                        </p:tgtEl>
                                        <p:attrNameLst>
                                          <p:attrName>r</p:attrName>
                                        </p:attrNameLst>
                                      </p:cBhvr>
                                    </p:animRot>
                                    <p:animRot by="240000">
                                      <p:cBhvr>
                                        <p:cTn id="11" dur="1000" fill="hold">
                                          <p:stCondLst>
                                            <p:cond delay="2000"/>
                                          </p:stCondLst>
                                        </p:cTn>
                                        <p:tgtEl>
                                          <p:spTgt spid="5"/>
                                        </p:tgtEl>
                                        <p:attrNameLst>
                                          <p:attrName>r</p:attrName>
                                        </p:attrNameLst>
                                      </p:cBhvr>
                                    </p:animRot>
                                    <p:animRot by="-240000">
                                      <p:cBhvr>
                                        <p:cTn id="12" dur="1000" fill="hold">
                                          <p:stCondLst>
                                            <p:cond delay="3000"/>
                                          </p:stCondLst>
                                        </p:cTn>
                                        <p:tgtEl>
                                          <p:spTgt spid="5"/>
                                        </p:tgtEl>
                                        <p:attrNameLst>
                                          <p:attrName>r</p:attrName>
                                        </p:attrNameLst>
                                      </p:cBhvr>
                                    </p:animRot>
                                    <p:animRot by="120000">
                                      <p:cBhvr>
                                        <p:cTn id="13" dur="1000" fill="hold">
                                          <p:stCondLst>
                                            <p:cond delay="40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0525" y="419099"/>
            <a:ext cx="9439275" cy="6162675"/>
          </a:xfrm>
        </p:spPr>
        <p:txBody>
          <a:bodyPr>
            <a:normAutofit/>
          </a:bodyPr>
          <a:lstStyle/>
          <a:p>
            <a:r>
              <a:rPr lang="en-US" sz="3200" b="1" dirty="0"/>
              <a:t>Lack of Interagency Collaboration</a:t>
            </a:r>
          </a:p>
          <a:p>
            <a:pPr lvl="1"/>
            <a:r>
              <a:rPr lang="en-US" sz="2800" dirty="0"/>
              <a:t>Lack of resources/funding</a:t>
            </a:r>
          </a:p>
          <a:p>
            <a:pPr lvl="1"/>
            <a:r>
              <a:rPr lang="en-US" sz="2800" dirty="0"/>
              <a:t>COVID impact </a:t>
            </a:r>
          </a:p>
          <a:p>
            <a:pPr lvl="1"/>
            <a:r>
              <a:rPr lang="en-US" sz="2800" dirty="0"/>
              <a:t>Marketing Issue</a:t>
            </a:r>
          </a:p>
          <a:p>
            <a:pPr marL="457200" lvl="1" indent="0">
              <a:buNone/>
            </a:pPr>
            <a:endParaRPr lang="en-US" sz="2800" dirty="0"/>
          </a:p>
          <a:p>
            <a:r>
              <a:rPr lang="en-US" sz="3000" b="1" dirty="0"/>
              <a:t>Public Attitudes</a:t>
            </a:r>
          </a:p>
          <a:p>
            <a:pPr lvl="1"/>
            <a:r>
              <a:rPr lang="en-US" sz="2800" dirty="0"/>
              <a:t>Especially, individuals with mental illness and returning citizens</a:t>
            </a:r>
          </a:p>
        </p:txBody>
      </p:sp>
      <p:sp>
        <p:nvSpPr>
          <p:cNvPr id="5" name="Rectangle 4">
            <a:extLst>
              <a:ext uri="{FF2B5EF4-FFF2-40B4-BE49-F238E27FC236}">
                <a16:creationId xmlns:a16="http://schemas.microsoft.com/office/drawing/2014/main" id="{03FF8920-74B3-4B6D-9800-DBCB93F558D1}"/>
              </a:ext>
            </a:extLst>
          </p:cNvPr>
          <p:cNvSpPr/>
          <p:nvPr/>
        </p:nvSpPr>
        <p:spPr>
          <a:xfrm>
            <a:off x="10058400" y="-4763"/>
            <a:ext cx="2133600" cy="6858000"/>
          </a:xfrm>
          <a:prstGeom prst="rect">
            <a:avLst/>
          </a:prstGeom>
          <a:solidFill>
            <a:srgbClr val="00206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Common Issues</a:t>
            </a:r>
            <a:endParaRPr kumimoji="0" lang="en-US" sz="3200" b="1" i="0" u="none" strike="noStrike" kern="1200" cap="none" spc="0" normalizeH="0" baseline="0" noProof="0" dirty="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00457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BCF73C7-BA4F-44BF-842A-C2826E8E5656}"/>
              </a:ext>
            </a:extLst>
          </p:cNvPr>
          <p:cNvSpPr>
            <a:spLocks noGrp="1"/>
          </p:cNvSpPr>
          <p:nvPr>
            <p:ph idx="1"/>
          </p:nvPr>
        </p:nvSpPr>
        <p:spPr>
          <a:xfrm>
            <a:off x="2209800" y="1181100"/>
            <a:ext cx="9610725" cy="5448300"/>
          </a:xfrm>
        </p:spPr>
        <p:txBody>
          <a:bodyPr>
            <a:noAutofit/>
          </a:bodyPr>
          <a:lstStyle/>
          <a:p>
            <a:pPr lvl="0"/>
            <a:r>
              <a:rPr lang="en-US" sz="2600" dirty="0"/>
              <a:t>Inadequate skills training </a:t>
            </a:r>
            <a:r>
              <a:rPr lang="en-US" sz="2600" dirty="0" smtClean="0"/>
              <a:t>programs (esp. benefits plan)</a:t>
            </a:r>
            <a:endParaRPr lang="en-US" sz="2600" dirty="0"/>
          </a:p>
          <a:p>
            <a:pPr lvl="0"/>
            <a:r>
              <a:rPr lang="en-US" sz="2600" dirty="0"/>
              <a:t>Limited access to services and </a:t>
            </a:r>
            <a:r>
              <a:rPr lang="en-US" sz="2600" dirty="0" smtClean="0"/>
              <a:t>resources: consider intersectionality – provide different level of services</a:t>
            </a:r>
          </a:p>
          <a:p>
            <a:pPr lvl="0"/>
            <a:r>
              <a:rPr lang="en-US" sz="2600" dirty="0" smtClean="0"/>
              <a:t>Difficulty </a:t>
            </a:r>
            <a:r>
              <a:rPr lang="en-US" sz="2600" dirty="0"/>
              <a:t>navigating multiple systems</a:t>
            </a:r>
          </a:p>
          <a:p>
            <a:pPr lvl="0"/>
            <a:r>
              <a:rPr lang="en-US" sz="2600" dirty="0"/>
              <a:t>Inadequate staffing </a:t>
            </a:r>
          </a:p>
          <a:p>
            <a:r>
              <a:rPr lang="en-US" sz="2600" dirty="0"/>
              <a:t>Need to improve pre-employment transition services (PRE-ETS): </a:t>
            </a:r>
            <a:r>
              <a:rPr lang="en-US" sz="2600" dirty="0" smtClean="0"/>
              <a:t>curriculum for younger students, marketing for parents/teachers, link to VR after Pre-ETS</a:t>
            </a:r>
            <a:endParaRPr lang="en-US" sz="2600" dirty="0"/>
          </a:p>
          <a:p>
            <a:pPr lvl="0"/>
            <a:r>
              <a:rPr lang="en-US" sz="2600" dirty="0"/>
              <a:t>Service discrepancies across agencies and local </a:t>
            </a:r>
            <a:r>
              <a:rPr lang="en-US" sz="2600" dirty="0" smtClean="0"/>
              <a:t>offices: need for cohesion</a:t>
            </a:r>
            <a:endParaRPr lang="en-US" sz="2600" dirty="0"/>
          </a:p>
          <a:p>
            <a:pPr lvl="0"/>
            <a:r>
              <a:rPr lang="en-US" sz="2600" dirty="0"/>
              <a:t>Lack of interagency collaboration</a:t>
            </a:r>
            <a:endParaRPr lang="en-US" sz="2600" u="none" strike="noStrike" dirty="0">
              <a:effectLst/>
            </a:endParaRPr>
          </a:p>
        </p:txBody>
      </p:sp>
      <p:sp>
        <p:nvSpPr>
          <p:cNvPr id="8" name="Title 1">
            <a:extLst>
              <a:ext uri="{FF2B5EF4-FFF2-40B4-BE49-F238E27FC236}">
                <a16:creationId xmlns:a16="http://schemas.microsoft.com/office/drawing/2014/main" id="{383C517F-8CBE-40BB-A84D-CEED78517567}"/>
              </a:ext>
            </a:extLst>
          </p:cNvPr>
          <p:cNvSpPr txBox="1">
            <a:spLocks/>
          </p:cNvSpPr>
          <p:nvPr/>
        </p:nvSpPr>
        <p:spPr>
          <a:xfrm>
            <a:off x="2209800" y="304800"/>
            <a:ext cx="9829800" cy="876300"/>
          </a:xfrm>
          <a:prstGeom prst="rect">
            <a:avLst/>
          </a:prstGeom>
          <a:noFill/>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strike="noStrike" kern="1200" cap="none" spc="0" normalizeH="0" baseline="0" noProof="0" dirty="0">
                <a:ln>
                  <a:noFill/>
                </a:ln>
                <a:solidFill>
                  <a:srgbClr val="FFFF00"/>
                </a:solidFill>
                <a:effectLst>
                  <a:innerShdw blurRad="63500" dist="50800" dir="18900000">
                    <a:prstClr val="black">
                      <a:alpha val="50000"/>
                    </a:prstClr>
                  </a:innerShdw>
                </a:effectLst>
                <a:uLnTx/>
                <a:uFillTx/>
                <a:latin typeface="Century Gothic" panose="020B0502020202020204"/>
                <a:ea typeface="+mj-ea"/>
                <a:cs typeface="+mj-cs"/>
              </a:rPr>
              <a:t>Unmet </a:t>
            </a:r>
            <a:r>
              <a:rPr kumimoji="0" lang="en-US" sz="4000" b="1" i="0"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j-ea"/>
                <a:cs typeface="+mj-cs"/>
              </a:rPr>
              <a:t>Needs/Issues</a:t>
            </a:r>
            <a:endParaRPr kumimoji="0" lang="en-US" sz="4000" b="1" i="0" strike="noStrike" kern="1200" cap="none" spc="0" normalizeH="0" baseline="0" noProof="0" dirty="0">
              <a:ln>
                <a:noFill/>
              </a:ln>
              <a:solidFill>
                <a:srgbClr val="FFFF00"/>
              </a:solidFill>
              <a:effectLst>
                <a:innerShdw blurRad="63500" dist="50800" dir="18900000">
                  <a:prstClr val="black">
                    <a:alpha val="50000"/>
                  </a:prstClr>
                </a:innerShdw>
              </a:effectLst>
              <a:uLnTx/>
              <a:uFillTx/>
              <a:latin typeface="Century Gothic" panose="020B0502020202020204"/>
              <a:ea typeface="+mj-ea"/>
              <a:cs typeface="+mj-cs"/>
            </a:endParaRPr>
          </a:p>
        </p:txBody>
      </p:sp>
      <p:sp>
        <p:nvSpPr>
          <p:cNvPr id="9" name="Rectangle 8">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US" sz="4000" b="1" dirty="0">
                <a:solidFill>
                  <a:prstClr val="white"/>
                </a:solidFill>
                <a:effectLst>
                  <a:innerShdw blurRad="63500" dist="50800" dir="18900000">
                    <a:prstClr val="black">
                      <a:alpha val="50000"/>
                    </a:prstClr>
                  </a:innerShdw>
                </a:effectLst>
              </a:rPr>
              <a:t>Students and Youth </a:t>
            </a:r>
          </a:p>
          <a:p>
            <a:pPr lvl="0" algn="ctr">
              <a:defRPr/>
            </a:pPr>
            <a:r>
              <a:rPr lang="en-US" sz="4000" b="1" dirty="0">
                <a:solidFill>
                  <a:prstClr val="white"/>
                </a:solidFill>
                <a:effectLst>
                  <a:innerShdw blurRad="63500" dist="50800" dir="18900000">
                    <a:prstClr val="black">
                      <a:alpha val="50000"/>
                    </a:prstClr>
                  </a:innerShdw>
                </a:effectLst>
              </a:rPr>
              <a:t>with Disabilities</a:t>
            </a:r>
            <a:endParaRPr lang="en-US" sz="4000" b="1" dirty="0">
              <a:solidFill>
                <a:srgbClr val="FFFF00"/>
              </a:solidFill>
              <a:effectLst>
                <a:innerShdw blurRad="63500" dist="50800" dir="18900000">
                  <a:prstClr val="black">
                    <a:alpha val="50000"/>
                  </a:prstClr>
                </a:innerShdw>
              </a:effectLst>
            </a:endParaRPr>
          </a:p>
        </p:txBody>
      </p:sp>
    </p:spTree>
    <p:extLst>
      <p:ext uri="{BB962C8B-B14F-4D97-AF65-F5344CB8AC3E}">
        <p14:creationId xmlns:p14="http://schemas.microsoft.com/office/powerpoint/2010/main" val="3110098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7527E565-DE8D-445C-9879-AD1D04415A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4" name="Content Placeholder 3" descr="SmartArt graphic">
            <a:hlinkClick r:id="" action="ppaction://noaction" highlightClick="1"/>
            <a:extLst>
              <a:ext uri="{FF2B5EF4-FFF2-40B4-BE49-F238E27FC236}">
                <a16:creationId xmlns:a16="http://schemas.microsoft.com/office/drawing/2014/main" id="{C881A426-2B90-41D4-8B71-F9600C3FCE87}"/>
              </a:ext>
            </a:extLst>
          </p:cNvPr>
          <p:cNvGraphicFramePr>
            <a:graphicFrameLocks noGrp="1"/>
          </p:cNvGraphicFramePr>
          <p:nvPr>
            <p:ph idx="1"/>
            <p:extLst>
              <p:ext uri="{D42A27DB-BD31-4B8C-83A1-F6EECF244321}">
                <p14:modId xmlns:p14="http://schemas.microsoft.com/office/powerpoint/2010/main" val="3299222116"/>
              </p:ext>
            </p:extLst>
          </p:nvPr>
        </p:nvGraphicFramePr>
        <p:xfrm>
          <a:off x="6413021" y="1729383"/>
          <a:ext cx="4802031" cy="4527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CC4174D3-6B10-409E-9110-EEBEAA7E38C0}"/>
              </a:ext>
            </a:extLst>
          </p:cNvPr>
          <p:cNvSpPr>
            <a:spLocks noGrp="1"/>
          </p:cNvSpPr>
          <p:nvPr>
            <p:ph type="title"/>
          </p:nvPr>
        </p:nvSpPr>
        <p:spPr>
          <a:xfrm>
            <a:off x="650668" y="1578114"/>
            <a:ext cx="4802031" cy="4746485"/>
          </a:xfrm>
        </p:spPr>
        <p:txBody>
          <a:bodyPr>
            <a:normAutofit fontScale="90000"/>
          </a:bodyPr>
          <a:lstStyle/>
          <a:p>
            <a:pPr algn="ctr"/>
            <a:r>
              <a:rPr lang="en-US" sz="4000" b="1" dirty="0" smtClean="0">
                <a:solidFill>
                  <a:schemeClr val="accent1">
                    <a:lumMod val="40000"/>
                    <a:lumOff val="60000"/>
                  </a:schemeClr>
                </a:solidFill>
              </a:rPr>
              <a:t>What do the findings mean to you?</a:t>
            </a:r>
            <a:r>
              <a:rPr lang="en-US" sz="4000" b="1" dirty="0" smtClean="0"/>
              <a:t/>
            </a:r>
            <a:br>
              <a:rPr lang="en-US" sz="4000" b="1" dirty="0" smtClean="0"/>
            </a:br>
            <a:r>
              <a:rPr lang="en-US" sz="4000" b="1" dirty="0"/>
              <a:t/>
            </a:r>
            <a:br>
              <a:rPr lang="en-US" sz="4000" b="1" dirty="0"/>
            </a:br>
            <a:r>
              <a:rPr lang="en-US" sz="4000" b="1" dirty="0" smtClean="0"/>
              <a:t>Any emerging practices or recommendations for the identified needs?</a:t>
            </a:r>
            <a:r>
              <a:rPr lang="en-US" dirty="0" smtClean="0"/>
              <a:t/>
            </a:r>
            <a:br>
              <a:rPr lang="en-US" dirty="0" smtClean="0"/>
            </a:br>
            <a:endParaRPr lang="en-US" dirty="0"/>
          </a:p>
        </p:txBody>
      </p:sp>
      <p:sp>
        <p:nvSpPr>
          <p:cNvPr id="3" name="Rectangle 2"/>
          <p:cNvSpPr/>
          <p:nvPr/>
        </p:nvSpPr>
        <p:spPr>
          <a:xfrm>
            <a:off x="492032" y="435114"/>
            <a:ext cx="11029408" cy="707886"/>
          </a:xfrm>
          <a:prstGeom prst="rect">
            <a:avLst/>
          </a:prstGeom>
        </p:spPr>
        <p:txBody>
          <a:bodyPr wrap="square">
            <a:spAutoFit/>
          </a:bodyPr>
          <a:lstStyle/>
          <a:p>
            <a:pPr algn="ctr"/>
            <a:r>
              <a:rPr lang="en-US" sz="4000" b="1" dirty="0">
                <a:solidFill>
                  <a:srgbClr val="FFFF00"/>
                </a:solidFill>
                <a:effectLst>
                  <a:outerShdw blurRad="50800" dist="38100" dir="2700000" algn="tl" rotWithShape="0">
                    <a:prstClr val="black">
                      <a:alpha val="40000"/>
                    </a:prstClr>
                  </a:outerShdw>
                </a:effectLst>
              </a:rPr>
              <a:t>Discussion</a:t>
            </a:r>
            <a:endParaRPr lang="en-US" sz="40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33881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2D969154-1C10-48C5-8191-960C10650CA8}"/>
              </a:ext>
            </a:extLst>
          </p:cNvPr>
          <p:cNvSpPr txBox="1">
            <a:spLocks/>
          </p:cNvSpPr>
          <p:nvPr/>
        </p:nvSpPr>
        <p:spPr>
          <a:xfrm>
            <a:off x="2286000" y="1228725"/>
            <a:ext cx="9753600" cy="5486400"/>
          </a:xfrm>
          <a:prstGeom prst="rect">
            <a:avLst/>
          </a:prstGeom>
          <a:no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CD433"/>
              </a:buClr>
              <a:buSzTx/>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Better engage students and youth using an individualized approach </a:t>
            </a:r>
            <a:r>
              <a:rPr kumimoji="0" lang="en-US" sz="2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(e.g.,</a:t>
            </a:r>
            <a:r>
              <a:rPr kumimoji="0" lang="en-US" sz="2400" b="0" i="0" u="none" strike="noStrike" kern="1200" cap="none" spc="0" normalizeH="0" noProof="0" dirty="0" smtClean="0">
                <a:ln>
                  <a:noFill/>
                </a:ln>
                <a:solidFill>
                  <a:prstClr val="white"/>
                </a:solidFill>
                <a:effectLst/>
                <a:uLnTx/>
                <a:uFillTx/>
                <a:latin typeface="Century Gothic" panose="020B0502020202020204"/>
                <a:ea typeface="+mn-ea"/>
                <a:cs typeface="+mn-cs"/>
              </a:rPr>
              <a:t> </a:t>
            </a:r>
            <a:r>
              <a:rPr kumimoji="0" lang="en-US" sz="2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CAAVE)</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Tx/>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Develop and provide a variety of transition services and programs</a:t>
            </a:r>
          </a:p>
          <a:p>
            <a:pPr marL="342900" marR="0" lvl="0" indent="-342900" algn="l" defTabSz="457200" rtl="0" eaLnBrk="1" fontAlgn="auto" latinLnBrk="0" hangingPunct="1">
              <a:lnSpc>
                <a:spcPct val="100000"/>
              </a:lnSpc>
              <a:spcBef>
                <a:spcPts val="1000"/>
              </a:spcBef>
              <a:spcAft>
                <a:spcPts val="0"/>
              </a:spcAft>
              <a:buClr>
                <a:srgbClr val="ACD433"/>
              </a:buClr>
              <a:buSzTx/>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Educate and support stakeholders (e.g., families, school teachers)</a:t>
            </a:r>
          </a:p>
          <a:p>
            <a:pPr marL="342900" marR="0" lvl="0" indent="-342900" algn="l" defTabSz="457200" rtl="0" eaLnBrk="1" fontAlgn="auto" latinLnBrk="0" hangingPunct="1">
              <a:lnSpc>
                <a:spcPct val="100000"/>
              </a:lnSpc>
              <a:spcBef>
                <a:spcPts val="1000"/>
              </a:spcBef>
              <a:spcAft>
                <a:spcPts val="0"/>
              </a:spcAft>
              <a:buClr>
                <a:srgbClr val="ACD433"/>
              </a:buClr>
              <a:buSzTx/>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Provide professional development training and quality supervision to staff</a:t>
            </a:r>
            <a:r>
              <a:rPr kumimoji="0" lang="en-US" sz="2400" b="0" i="1"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Tx/>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Focus on community </a:t>
            </a:r>
            <a:r>
              <a:rPr kumimoji="0" lang="en-US" sz="2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outreach (target</a:t>
            </a:r>
            <a:r>
              <a:rPr kumimoji="0" lang="en-US" sz="2400" b="0" i="0" u="none" strike="noStrike" kern="1200" cap="none" spc="0" normalizeH="0" noProof="0" dirty="0" smtClean="0">
                <a:ln>
                  <a:noFill/>
                </a:ln>
                <a:solidFill>
                  <a:prstClr val="white"/>
                </a:solidFill>
                <a:effectLst/>
                <a:uLnTx/>
                <a:uFillTx/>
                <a:latin typeface="Century Gothic" panose="020B0502020202020204"/>
                <a:ea typeface="+mn-ea"/>
                <a:cs typeface="+mn-cs"/>
              </a:rPr>
              <a:t> </a:t>
            </a:r>
            <a:r>
              <a:rPr kumimoji="0" lang="en-US" sz="2400" b="0" i="0" u="none" strike="noStrike" kern="1200" cap="none" spc="0" normalizeH="0" noProof="0" dirty="0" err="1" smtClean="0">
                <a:ln>
                  <a:noFill/>
                </a:ln>
                <a:solidFill>
                  <a:prstClr val="white"/>
                </a:solidFill>
                <a:effectLst/>
                <a:uLnTx/>
                <a:uFillTx/>
                <a:latin typeface="Century Gothic" panose="020B0502020202020204"/>
                <a:ea typeface="+mn-ea"/>
                <a:cs typeface="+mn-cs"/>
              </a:rPr>
              <a:t>popul</a:t>
            </a:r>
            <a:r>
              <a:rPr kumimoji="0" lang="en-US" sz="2400" b="0" i="0" u="none" strike="noStrike" kern="1200" cap="none" spc="0" normalizeH="0" noProof="0" dirty="0" smtClean="0">
                <a:ln>
                  <a:noFill/>
                </a:ln>
                <a:solidFill>
                  <a:prstClr val="white"/>
                </a:solidFill>
                <a:effectLst/>
                <a:uLnTx/>
                <a:uFillTx/>
                <a:latin typeface="Century Gothic" panose="020B0502020202020204"/>
                <a:ea typeface="+mn-ea"/>
                <a:cs typeface="+mn-cs"/>
              </a:rPr>
              <a:t>, language)</a:t>
            </a:r>
            <a:r>
              <a:rPr kumimoji="0" lang="en-US" sz="2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Tx/>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Improve interagency </a:t>
            </a:r>
            <a:r>
              <a:rPr kumimoji="0" lang="en-US" sz="2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collaborations (COVID impact - VRCs in school &amp; correctional facilities, more in-person services)</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Tx/>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Improve systemic </a:t>
            </a:r>
            <a:r>
              <a:rPr kumimoji="0" lang="en-US" sz="2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issues for service discrepancies</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itle 1">
            <a:extLst>
              <a:ext uri="{FF2B5EF4-FFF2-40B4-BE49-F238E27FC236}">
                <a16:creationId xmlns:a16="http://schemas.microsoft.com/office/drawing/2014/main" id="{383C517F-8CBE-40BB-A84D-CEED78517567}"/>
              </a:ext>
            </a:extLst>
          </p:cNvPr>
          <p:cNvSpPr txBox="1">
            <a:spLocks/>
          </p:cNvSpPr>
          <p:nvPr/>
        </p:nvSpPr>
        <p:spPr>
          <a:xfrm>
            <a:off x="2209800" y="304799"/>
            <a:ext cx="9829800" cy="752475"/>
          </a:xfrm>
          <a:prstGeom prst="rect">
            <a:avLst/>
          </a:prstGeom>
          <a:noFill/>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j-ea"/>
                <a:cs typeface="+mj-cs"/>
              </a:rPr>
              <a:t>Recommendations</a:t>
            </a:r>
            <a:endParaRPr kumimoji="0" lang="en-US" sz="4000" b="1" i="0" strike="noStrike" kern="1200" cap="none" spc="0" normalizeH="0" baseline="0" noProof="0" dirty="0">
              <a:ln>
                <a:noFill/>
              </a:ln>
              <a:solidFill>
                <a:srgbClr val="FFFF00"/>
              </a:solidFill>
              <a:effectLst>
                <a:innerShdw blurRad="63500" dist="50800" dir="18900000">
                  <a:prstClr val="black">
                    <a:alpha val="50000"/>
                  </a:prstClr>
                </a:innerShdw>
              </a:effectLst>
              <a:uLnTx/>
              <a:uFillTx/>
              <a:latin typeface="Century Gothic" panose="020B0502020202020204"/>
              <a:ea typeface="+mj-ea"/>
              <a:cs typeface="+mj-cs"/>
            </a:endParaRPr>
          </a:p>
        </p:txBody>
      </p:sp>
      <p:sp>
        <p:nvSpPr>
          <p:cNvPr id="9" name="Rectangle 8">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US" sz="4000" b="1" dirty="0">
                <a:solidFill>
                  <a:prstClr val="white"/>
                </a:solidFill>
                <a:effectLst>
                  <a:innerShdw blurRad="63500" dist="50800" dir="18900000">
                    <a:prstClr val="black">
                      <a:alpha val="50000"/>
                    </a:prstClr>
                  </a:innerShdw>
                </a:effectLst>
              </a:rPr>
              <a:t>Students and Youth </a:t>
            </a:r>
          </a:p>
          <a:p>
            <a:pPr lvl="0" algn="ctr">
              <a:defRPr/>
            </a:pPr>
            <a:r>
              <a:rPr lang="en-US" sz="4000" b="1" dirty="0">
                <a:solidFill>
                  <a:prstClr val="white"/>
                </a:solidFill>
                <a:effectLst>
                  <a:innerShdw blurRad="63500" dist="50800" dir="18900000">
                    <a:prstClr val="black">
                      <a:alpha val="50000"/>
                    </a:prstClr>
                  </a:innerShdw>
                </a:effectLst>
              </a:rPr>
              <a:t>with Disabilities</a:t>
            </a:r>
            <a:endParaRPr lang="en-US" sz="4000" b="1" dirty="0">
              <a:solidFill>
                <a:srgbClr val="FFFF00"/>
              </a:solidFill>
              <a:effectLst>
                <a:innerShdw blurRad="63500" dist="50800" dir="18900000">
                  <a:prstClr val="black">
                    <a:alpha val="50000"/>
                  </a:prstClr>
                </a:innerShdw>
              </a:effectLst>
            </a:endParaRPr>
          </a:p>
        </p:txBody>
      </p:sp>
    </p:spTree>
    <p:extLst>
      <p:ext uri="{BB962C8B-B14F-4D97-AF65-F5344CB8AC3E}">
        <p14:creationId xmlns:p14="http://schemas.microsoft.com/office/powerpoint/2010/main" val="3244074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abstract image">
            <a:extLst>
              <a:ext uri="{FF2B5EF4-FFF2-40B4-BE49-F238E27FC236}">
                <a16:creationId xmlns:a16="http://schemas.microsoft.com/office/drawing/2014/main" id="{472DB91B-0BC3-4630-809F-F181BB9A338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7140442" cy="6858000"/>
          </a:xfrm>
          <a:prstGeom prst="rect">
            <a:avLst/>
          </a:prstGeom>
          <a:effectLst>
            <a:outerShdw blurRad="50800" dist="38100" dir="5400000" algn="t" rotWithShape="0">
              <a:prstClr val="black">
                <a:alpha val="43000"/>
              </a:prstClr>
            </a:outerShdw>
          </a:effectLst>
        </p:spPr>
      </p:pic>
      <p:sp>
        <p:nvSpPr>
          <p:cNvPr id="2" name="Title 1"/>
          <p:cNvSpPr>
            <a:spLocks noGrp="1"/>
          </p:cNvSpPr>
          <p:nvPr>
            <p:ph type="title"/>
          </p:nvPr>
        </p:nvSpPr>
        <p:spPr>
          <a:xfrm>
            <a:off x="8236817" y="944442"/>
            <a:ext cx="3256550" cy="4969113"/>
          </a:xfrm>
        </p:spPr>
        <p:txBody>
          <a:bodyPr anchor="ctr">
            <a:normAutofit/>
          </a:bodyPr>
          <a:lstStyle/>
          <a:p>
            <a:pPr algn="ctr"/>
            <a:r>
              <a:rPr lang="en-US" b="1" dirty="0">
                <a:solidFill>
                  <a:srgbClr val="FFFF00"/>
                </a:solidFill>
              </a:rPr>
              <a:t>Future Trends</a:t>
            </a:r>
          </a:p>
        </p:txBody>
      </p:sp>
      <p:sp>
        <p:nvSpPr>
          <p:cNvPr id="3" name="Content Placeholder 2"/>
          <p:cNvSpPr>
            <a:spLocks noGrp="1"/>
          </p:cNvSpPr>
          <p:nvPr>
            <p:ph idx="1"/>
          </p:nvPr>
        </p:nvSpPr>
        <p:spPr>
          <a:xfrm>
            <a:off x="471331" y="300579"/>
            <a:ext cx="6197780" cy="6256841"/>
          </a:xfrm>
          <a:solidFill>
            <a:schemeClr val="accent5">
              <a:lumMod val="20000"/>
              <a:lumOff val="80000"/>
            </a:schemeClr>
          </a:solidFill>
          <a:effectLst>
            <a:outerShdw blurRad="50800" dist="38100" dir="2700000" algn="tl" rotWithShape="0">
              <a:prstClr val="black">
                <a:alpha val="40000"/>
              </a:prstClr>
            </a:outerShdw>
          </a:effectLst>
        </p:spPr>
        <p:txBody>
          <a:bodyPr anchor="ctr">
            <a:noAutofit/>
          </a:bodyPr>
          <a:lstStyle/>
          <a:p>
            <a:pPr lvl="0"/>
            <a:r>
              <a:rPr lang="en-US" sz="2800" b="1" dirty="0">
                <a:solidFill>
                  <a:schemeClr val="bg1"/>
                </a:solidFill>
              </a:rPr>
              <a:t>Advance in Technology</a:t>
            </a:r>
            <a:r>
              <a:rPr lang="en-US" sz="2800" dirty="0">
                <a:solidFill>
                  <a:schemeClr val="bg1"/>
                </a:solidFill>
              </a:rPr>
              <a:t>: utilization in service delivery</a:t>
            </a:r>
          </a:p>
          <a:p>
            <a:r>
              <a:rPr lang="en-US" sz="2800" b="1" dirty="0">
                <a:solidFill>
                  <a:schemeClr val="bg1"/>
                </a:solidFill>
              </a:rPr>
              <a:t>Education and Training</a:t>
            </a:r>
            <a:r>
              <a:rPr lang="en-US" sz="2800" dirty="0">
                <a:solidFill>
                  <a:schemeClr val="bg1"/>
                </a:solidFill>
              </a:rPr>
              <a:t>: </a:t>
            </a:r>
            <a:r>
              <a:rPr lang="en-US" sz="2800" dirty="0" smtClean="0">
                <a:solidFill>
                  <a:schemeClr val="bg1"/>
                </a:solidFill>
              </a:rPr>
              <a:t>Governors’ initiative (60 by 30), </a:t>
            </a:r>
            <a:r>
              <a:rPr lang="en-US" sz="2800" dirty="0">
                <a:solidFill>
                  <a:schemeClr val="bg1"/>
                </a:solidFill>
              </a:rPr>
              <a:t>equity issues, and service staff</a:t>
            </a:r>
          </a:p>
          <a:p>
            <a:pPr lvl="0"/>
            <a:r>
              <a:rPr lang="en-US" sz="2800" b="1" dirty="0">
                <a:solidFill>
                  <a:schemeClr val="bg1"/>
                </a:solidFill>
              </a:rPr>
              <a:t>Interagency Collaboration </a:t>
            </a:r>
            <a:r>
              <a:rPr lang="en-US" sz="2800" dirty="0">
                <a:solidFill>
                  <a:schemeClr val="bg1"/>
                </a:solidFill>
              </a:rPr>
              <a:t>with business, state departments &amp; community organizations</a:t>
            </a:r>
          </a:p>
          <a:p>
            <a:r>
              <a:rPr lang="en-US" sz="2800" b="1" dirty="0">
                <a:solidFill>
                  <a:schemeClr val="bg1"/>
                </a:solidFill>
              </a:rPr>
              <a:t>Importance of Quality Core </a:t>
            </a:r>
            <a:r>
              <a:rPr lang="en-US" sz="2800" b="1" dirty="0" smtClean="0">
                <a:solidFill>
                  <a:schemeClr val="bg1"/>
                </a:solidFill>
              </a:rPr>
              <a:t>Services: </a:t>
            </a:r>
            <a:r>
              <a:rPr lang="en-US" sz="2800" dirty="0" smtClean="0">
                <a:solidFill>
                  <a:schemeClr val="bg1"/>
                </a:solidFill>
              </a:rPr>
              <a:t>person centered approach, inclusion, social justice</a:t>
            </a:r>
            <a:endParaRPr lang="en-US" sz="2800" dirty="0">
              <a:solidFill>
                <a:schemeClr val="bg1"/>
              </a:solidFill>
            </a:endParaRPr>
          </a:p>
        </p:txBody>
      </p:sp>
    </p:spTree>
    <p:extLst>
      <p:ext uri="{BB962C8B-B14F-4D97-AF65-F5344CB8AC3E}">
        <p14:creationId xmlns:p14="http://schemas.microsoft.com/office/powerpoint/2010/main" val="3112724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15" name="Picture 14" descr="abstract design">
            <a:extLst>
              <a:ext uri="{FF2B5EF4-FFF2-40B4-BE49-F238E27FC236}">
                <a16:creationId xmlns:a16="http://schemas.microsoft.com/office/drawing/2014/main" id="{6D363037-1741-4470-A023-883E2FFD5840}"/>
              </a:ext>
            </a:extLst>
          </p:cNvPr>
          <p:cNvPicPr>
            <a:picLocks noChangeAspect="1"/>
          </p:cNvPicPr>
          <p:nvPr/>
        </p:nvPicPr>
        <p:blipFill rotWithShape="1">
          <a:blip r:embed="rId4">
            <a:duotone>
              <a:prstClr val="black"/>
              <a:schemeClr val="accent5">
                <a:tint val="45000"/>
                <a:satMod val="400000"/>
              </a:schemeClr>
            </a:duotone>
            <a:alphaModFix amt="25000"/>
            <a:extLst/>
          </a:blip>
          <a:srcRect t="18308" r="6818" b="2872"/>
          <a:stretch/>
        </p:blipFill>
        <p:spPr>
          <a:xfrm flipH="1">
            <a:off x="20" y="10"/>
            <a:ext cx="12191980" cy="6857990"/>
          </a:xfrm>
          <a:prstGeom prst="rect">
            <a:avLst/>
          </a:prstGeom>
        </p:spPr>
      </p:pic>
      <p:sp>
        <p:nvSpPr>
          <p:cNvPr id="12" name="Title 11">
            <a:extLst>
              <a:ext uri="{FF2B5EF4-FFF2-40B4-BE49-F238E27FC236}">
                <a16:creationId xmlns:a16="http://schemas.microsoft.com/office/drawing/2014/main" id="{970C361B-D32E-42E0-A41E-86C3D9AC886F}"/>
              </a:ext>
            </a:extLst>
          </p:cNvPr>
          <p:cNvSpPr>
            <a:spLocks noGrp="1"/>
          </p:cNvSpPr>
          <p:nvPr>
            <p:ph type="ctrTitle"/>
          </p:nvPr>
        </p:nvSpPr>
        <p:spPr>
          <a:xfrm>
            <a:off x="1154955" y="1447800"/>
            <a:ext cx="8825658" cy="3329581"/>
          </a:xfrm>
        </p:spPr>
        <p:txBody>
          <a:bodyPr>
            <a:normAutofit/>
          </a:bodyPr>
          <a:lstStyle/>
          <a:p>
            <a:r>
              <a:rPr lang="en-US" dirty="0"/>
              <a:t>Thank You!</a:t>
            </a:r>
            <a:endParaRPr lang="ru-RU" dirty="0"/>
          </a:p>
        </p:txBody>
      </p:sp>
      <p:sp>
        <p:nvSpPr>
          <p:cNvPr id="13" name="Subtitle 12">
            <a:extLst>
              <a:ext uri="{FF2B5EF4-FFF2-40B4-BE49-F238E27FC236}">
                <a16:creationId xmlns:a16="http://schemas.microsoft.com/office/drawing/2014/main" id="{336E726C-3DE4-41AA-88A0-C92B0C34163D}"/>
              </a:ext>
            </a:extLst>
          </p:cNvPr>
          <p:cNvSpPr>
            <a:spLocks noGrp="1"/>
          </p:cNvSpPr>
          <p:nvPr>
            <p:ph type="subTitle" idx="1"/>
          </p:nvPr>
        </p:nvSpPr>
        <p:spPr>
          <a:xfrm>
            <a:off x="1154955" y="4777380"/>
            <a:ext cx="8825658" cy="861420"/>
          </a:xfrm>
        </p:spPr>
        <p:txBody>
          <a:bodyPr>
            <a:normAutofit/>
          </a:bodyPr>
          <a:lstStyle/>
          <a:p>
            <a:r>
              <a:rPr lang="en-US" cap="none" dirty="0" smtClean="0"/>
              <a:t>supi@msu.edu</a:t>
            </a:r>
            <a:endParaRPr lang="ru-RU" cap="none" dirty="0"/>
          </a:p>
        </p:txBody>
      </p:sp>
      <p:sp>
        <p:nvSpPr>
          <p:cNvPr id="57" name="Rectangle 56">
            <a:extLst>
              <a:ext uri="{FF2B5EF4-FFF2-40B4-BE49-F238E27FC236}">
                <a16:creationId xmlns:a16="http://schemas.microsoft.com/office/drawing/2014/main" id="{318E9D62-7BA3-4D5E-8915-0D0E8661E3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0767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dimensions of Access</a:t>
            </a:r>
            <a:endParaRPr lang="en-US" dirty="0"/>
          </a:p>
        </p:txBody>
      </p:sp>
      <p:sp>
        <p:nvSpPr>
          <p:cNvPr id="3" name="Content Placeholder 2"/>
          <p:cNvSpPr>
            <a:spLocks noGrp="1"/>
          </p:cNvSpPr>
          <p:nvPr>
            <p:ph idx="1"/>
          </p:nvPr>
        </p:nvSpPr>
        <p:spPr>
          <a:xfrm>
            <a:off x="760412" y="1280160"/>
            <a:ext cx="11103928" cy="5383530"/>
          </a:xfrm>
        </p:spPr>
        <p:txBody>
          <a:bodyPr>
            <a:normAutofit/>
          </a:bodyPr>
          <a:lstStyle/>
          <a:p>
            <a:r>
              <a:rPr lang="en-US" i="1" dirty="0" smtClean="0"/>
              <a:t>Affordability</a:t>
            </a:r>
            <a:r>
              <a:rPr lang="en-US" dirty="0"/>
              <a:t> is determined by how the provider's charges relate to the client's </a:t>
            </a:r>
            <a:r>
              <a:rPr lang="en-US" u="sng" dirty="0"/>
              <a:t>ability and willingness to pay for services</a:t>
            </a:r>
            <a:r>
              <a:rPr lang="en-US" dirty="0" smtClean="0"/>
              <a:t>.</a:t>
            </a:r>
          </a:p>
          <a:p>
            <a:r>
              <a:rPr lang="en-US" i="1" dirty="0" smtClean="0"/>
              <a:t>Availability</a:t>
            </a:r>
            <a:r>
              <a:rPr lang="en-US" dirty="0"/>
              <a:t> measures </a:t>
            </a:r>
            <a:r>
              <a:rPr lang="en-US" u="sng" dirty="0"/>
              <a:t>the extent to which the provider has the requisite resources,</a:t>
            </a:r>
            <a:r>
              <a:rPr lang="en-US" dirty="0"/>
              <a:t> such as personnel and technology, to meet the needs of the client. </a:t>
            </a:r>
            <a:endParaRPr lang="en-US" dirty="0" smtClean="0"/>
          </a:p>
          <a:p>
            <a:r>
              <a:rPr lang="en-US" i="1" dirty="0" smtClean="0"/>
              <a:t>Accessibility</a:t>
            </a:r>
            <a:r>
              <a:rPr lang="en-US" dirty="0"/>
              <a:t> refers to </a:t>
            </a:r>
            <a:r>
              <a:rPr lang="en-US" u="sng" dirty="0"/>
              <a:t>geographic accessibility</a:t>
            </a:r>
            <a:r>
              <a:rPr lang="en-US" dirty="0"/>
              <a:t>, which is determined by how easily the client can physically reach the provider's location. </a:t>
            </a:r>
            <a:endParaRPr lang="en-US" dirty="0" smtClean="0"/>
          </a:p>
          <a:p>
            <a:r>
              <a:rPr lang="en-US" i="1" dirty="0" smtClean="0"/>
              <a:t>Accommodation</a:t>
            </a:r>
            <a:r>
              <a:rPr lang="en-US" dirty="0"/>
              <a:t> reflects the extent to which the provider's operation is organized in </a:t>
            </a:r>
            <a:r>
              <a:rPr lang="en-US" u="sng" dirty="0"/>
              <a:t>ways that meet the constraints and preferences of the client</a:t>
            </a:r>
            <a:r>
              <a:rPr lang="en-US" dirty="0"/>
              <a:t>. Of greatest concern are hours of operation, how telephone communications are handled, and the client's ability to receive care without prior appointments</a:t>
            </a:r>
            <a:r>
              <a:rPr lang="en-US" dirty="0" smtClean="0"/>
              <a:t>.</a:t>
            </a:r>
          </a:p>
          <a:p>
            <a:r>
              <a:rPr lang="en-US" i="1" dirty="0" smtClean="0"/>
              <a:t>Acceptability</a:t>
            </a:r>
            <a:r>
              <a:rPr lang="en-US" dirty="0"/>
              <a:t> captures </a:t>
            </a:r>
            <a:r>
              <a:rPr lang="en-US" u="sng" dirty="0"/>
              <a:t>the extent to which the client is comfortable with the more immutable characteristics of the provider</a:t>
            </a:r>
            <a:r>
              <a:rPr lang="en-US" dirty="0"/>
              <a:t>, and vice versa</a:t>
            </a:r>
            <a:r>
              <a:rPr lang="en-US" dirty="0" smtClean="0"/>
              <a:t>. </a:t>
            </a:r>
          </a:p>
          <a:p>
            <a:pPr marL="0" indent="0" algn="r">
              <a:buNone/>
            </a:pPr>
            <a:r>
              <a:rPr lang="en-US" sz="2400" dirty="0" smtClean="0"/>
              <a:t>(</a:t>
            </a:r>
            <a:r>
              <a:rPr lang="en-US" dirty="0" smtClean="0"/>
              <a:t>Wyszewianski</a:t>
            </a:r>
            <a:r>
              <a:rPr lang="en-US" dirty="0"/>
              <a:t> </a:t>
            </a:r>
            <a:r>
              <a:rPr lang="en-US" dirty="0" smtClean="0"/>
              <a:t>&amp; McLaughlin, 2002)</a:t>
            </a:r>
            <a:endParaRPr lang="en-US" sz="2400" dirty="0"/>
          </a:p>
        </p:txBody>
      </p:sp>
      <p:sp>
        <p:nvSpPr>
          <p:cNvPr id="4" name="Flowchart: Internal Storage 3">
            <a:hlinkClick r:id="rId3" action="ppaction://hlinksldjump"/>
          </p:cNvPr>
          <p:cNvSpPr/>
          <p:nvPr/>
        </p:nvSpPr>
        <p:spPr>
          <a:xfrm>
            <a:off x="1194752" y="5817870"/>
            <a:ext cx="502920" cy="491490"/>
          </a:xfrm>
          <a:prstGeom prst="flowChartInternal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008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endParaRPr lang="en-US" sz="3200" b="1" dirty="0">
              <a:solidFill>
                <a:srgbClr val="FFFF00"/>
              </a:solidFill>
            </a:endParaRPr>
          </a:p>
        </p:txBody>
      </p:sp>
      <p:sp>
        <p:nvSpPr>
          <p:cNvPr id="2" name="Title 1"/>
          <p:cNvSpPr>
            <a:spLocks noGrp="1"/>
          </p:cNvSpPr>
          <p:nvPr>
            <p:ph type="title"/>
          </p:nvPr>
        </p:nvSpPr>
        <p:spPr>
          <a:xfrm>
            <a:off x="303211" y="309843"/>
            <a:ext cx="1830389" cy="833157"/>
          </a:xfrm>
          <a:noFill/>
          <a:ln>
            <a:noFill/>
          </a:ln>
          <a:effectLst/>
        </p:spPr>
        <p:txBody>
          <a:bodyPr/>
          <a:lstStyle/>
          <a:p>
            <a:r>
              <a:rPr lang="en-US" sz="4000" b="1" dirty="0" smtClean="0">
                <a:solidFill>
                  <a:srgbClr val="FFFF00"/>
                </a:solidFill>
                <a:effectLst>
                  <a:innerShdw blurRad="63500" dist="50800" dir="18900000">
                    <a:prstClr val="black">
                      <a:alpha val="50000"/>
                    </a:prstClr>
                  </a:innerShdw>
                </a:effectLst>
              </a:rPr>
              <a:t>CSNA</a:t>
            </a:r>
            <a:endParaRPr lang="en-US" sz="4000" b="1" dirty="0">
              <a:solidFill>
                <a:srgbClr val="FFFF00"/>
              </a:solidFill>
              <a:effectLst>
                <a:innerShdw blurRad="63500" dist="50800" dir="18900000">
                  <a:prstClr val="black">
                    <a:alpha val="50000"/>
                  </a:prstClr>
                </a:innerShdw>
              </a:effectLst>
            </a:endParaRPr>
          </a:p>
        </p:txBody>
      </p:sp>
      <p:sp>
        <p:nvSpPr>
          <p:cNvPr id="6" name="Content Placeholder 2"/>
          <p:cNvSpPr>
            <a:spLocks noGrp="1"/>
          </p:cNvSpPr>
          <p:nvPr>
            <p:ph idx="1"/>
          </p:nvPr>
        </p:nvSpPr>
        <p:spPr>
          <a:xfrm>
            <a:off x="2514601" y="309843"/>
            <a:ext cx="9163050" cy="6350633"/>
          </a:xfrm>
        </p:spPr>
        <p:txBody>
          <a:bodyPr anchor="t">
            <a:noAutofit/>
          </a:bodyPr>
          <a:lstStyle/>
          <a:p>
            <a:pPr marL="0" indent="0">
              <a:buNone/>
            </a:pPr>
            <a:r>
              <a:rPr lang="en-US" sz="1400" dirty="0">
                <a:solidFill>
                  <a:srgbClr val="FFFF00"/>
                </a:solidFill>
                <a:cs typeface="Arial" pitchFamily="34" charset="0"/>
              </a:rPr>
              <a:t>(§361.29 (a)) </a:t>
            </a:r>
          </a:p>
          <a:p>
            <a:pPr marL="0" indent="0">
              <a:buNone/>
            </a:pPr>
            <a:r>
              <a:rPr lang="en-US" sz="2400" dirty="0" smtClean="0">
                <a:solidFill>
                  <a:schemeClr val="tx1"/>
                </a:solidFill>
              </a:rPr>
              <a:t>Rehabilitation </a:t>
            </a:r>
            <a:r>
              <a:rPr lang="en-US" sz="2400" dirty="0">
                <a:solidFill>
                  <a:schemeClr val="tx1"/>
                </a:solidFill>
              </a:rPr>
              <a:t>Act of 1973, as amended, mandates a Comprehensive Statewide Needs Assessment (CSNA) </a:t>
            </a:r>
            <a:r>
              <a:rPr lang="en-US" sz="2400" u="sng" dirty="0">
                <a:solidFill>
                  <a:schemeClr val="tx1"/>
                </a:solidFill>
              </a:rPr>
              <a:t>every three </a:t>
            </a:r>
            <a:r>
              <a:rPr lang="en-US" sz="2400" u="sng" dirty="0" smtClean="0">
                <a:solidFill>
                  <a:schemeClr val="tx1"/>
                </a:solidFill>
              </a:rPr>
              <a:t>years</a:t>
            </a:r>
            <a:r>
              <a:rPr lang="en-US" sz="2400" dirty="0" smtClean="0">
                <a:solidFill>
                  <a:schemeClr val="tx1"/>
                </a:solidFill>
              </a:rPr>
              <a:t> </a:t>
            </a:r>
            <a:r>
              <a:rPr lang="en-US" sz="2400" dirty="0">
                <a:solidFill>
                  <a:schemeClr val="tx1"/>
                </a:solidFill>
              </a:rPr>
              <a:t>to identify needs of individuals with disabilities (IWD) who reside in the state </a:t>
            </a:r>
            <a:r>
              <a:rPr lang="en-US" sz="2400" dirty="0" smtClean="0">
                <a:solidFill>
                  <a:schemeClr val="tx1"/>
                </a:solidFill>
              </a:rPr>
              <a:t>of, </a:t>
            </a:r>
            <a:r>
              <a:rPr lang="en-US" sz="2400" dirty="0">
                <a:solidFill>
                  <a:schemeClr val="tx1"/>
                </a:solidFill>
              </a:rPr>
              <a:t>especially their need for vocational rehabilitation services of</a:t>
            </a:r>
            <a:r>
              <a:rPr lang="en-US" sz="2400" dirty="0" smtClean="0">
                <a:solidFill>
                  <a:schemeClr val="tx1"/>
                </a:solidFill>
              </a:rPr>
              <a:t>:</a:t>
            </a:r>
          </a:p>
          <a:p>
            <a:pPr marL="0" indent="0">
              <a:buNone/>
            </a:pPr>
            <a:endParaRPr lang="en-US" sz="2000" dirty="0">
              <a:solidFill>
                <a:schemeClr val="tx1"/>
              </a:solidFill>
            </a:endParaRPr>
          </a:p>
          <a:p>
            <a:pPr marL="225425" indent="0">
              <a:buNone/>
            </a:pPr>
            <a:r>
              <a:rPr lang="en-US" sz="2000" dirty="0">
                <a:solidFill>
                  <a:schemeClr val="tx1"/>
                </a:solidFill>
              </a:rPr>
              <a:t>(A)  Individuals with the </a:t>
            </a:r>
            <a:r>
              <a:rPr lang="en-US" sz="2000" u="sng" dirty="0">
                <a:solidFill>
                  <a:schemeClr val="tx1"/>
                </a:solidFill>
              </a:rPr>
              <a:t>most significant disabilities</a:t>
            </a:r>
            <a:r>
              <a:rPr lang="en-US" sz="2000" dirty="0">
                <a:solidFill>
                  <a:schemeClr val="tx1"/>
                </a:solidFill>
              </a:rPr>
              <a:t>, including their need for supported employment services; </a:t>
            </a:r>
          </a:p>
          <a:p>
            <a:pPr marL="225425" indent="0">
              <a:buNone/>
            </a:pPr>
            <a:r>
              <a:rPr lang="en-US" sz="2000" dirty="0">
                <a:solidFill>
                  <a:schemeClr val="tx1"/>
                </a:solidFill>
              </a:rPr>
              <a:t>(B)  </a:t>
            </a:r>
            <a:r>
              <a:rPr lang="en-US" sz="2000" dirty="0" smtClean="0">
                <a:solidFill>
                  <a:schemeClr val="tx1"/>
                </a:solidFill>
              </a:rPr>
              <a:t>IWDs </a:t>
            </a:r>
            <a:r>
              <a:rPr lang="en-US" sz="2000" dirty="0">
                <a:solidFill>
                  <a:schemeClr val="tx1"/>
                </a:solidFill>
              </a:rPr>
              <a:t>who are </a:t>
            </a:r>
            <a:r>
              <a:rPr lang="en-US" sz="2000" u="sng" dirty="0">
                <a:solidFill>
                  <a:schemeClr val="tx1"/>
                </a:solidFill>
              </a:rPr>
              <a:t>minorities and </a:t>
            </a:r>
            <a:r>
              <a:rPr lang="en-US" sz="2000" u="sng" dirty="0" smtClean="0">
                <a:solidFill>
                  <a:schemeClr val="tx1"/>
                </a:solidFill>
              </a:rPr>
              <a:t>IWDs </a:t>
            </a:r>
            <a:r>
              <a:rPr lang="en-US" sz="2000" u="sng" dirty="0">
                <a:solidFill>
                  <a:schemeClr val="tx1"/>
                </a:solidFill>
              </a:rPr>
              <a:t>who have been unserved or underserved</a:t>
            </a:r>
            <a:r>
              <a:rPr lang="en-US" sz="2000" dirty="0">
                <a:solidFill>
                  <a:schemeClr val="tx1"/>
                </a:solidFill>
              </a:rPr>
              <a:t> by the </a:t>
            </a:r>
            <a:r>
              <a:rPr lang="en-US" sz="2000" dirty="0" smtClean="0">
                <a:solidFill>
                  <a:schemeClr val="tx1"/>
                </a:solidFill>
              </a:rPr>
              <a:t>VR </a:t>
            </a:r>
            <a:r>
              <a:rPr lang="en-US" sz="2000" dirty="0">
                <a:solidFill>
                  <a:schemeClr val="tx1"/>
                </a:solidFill>
              </a:rPr>
              <a:t>program; </a:t>
            </a:r>
          </a:p>
          <a:p>
            <a:pPr marL="225425" indent="0">
              <a:buNone/>
            </a:pPr>
            <a:r>
              <a:rPr lang="en-US" sz="2000" dirty="0">
                <a:solidFill>
                  <a:schemeClr val="tx1"/>
                </a:solidFill>
              </a:rPr>
              <a:t>(C)  </a:t>
            </a:r>
            <a:r>
              <a:rPr lang="en-US" sz="2000" dirty="0" smtClean="0">
                <a:solidFill>
                  <a:schemeClr val="tx1"/>
                </a:solidFill>
              </a:rPr>
              <a:t>IWDs </a:t>
            </a:r>
            <a:r>
              <a:rPr lang="en-US" sz="2000" u="sng" dirty="0">
                <a:solidFill>
                  <a:schemeClr val="tx1"/>
                </a:solidFill>
              </a:rPr>
              <a:t>served through other components of the statewide workforce development system</a:t>
            </a:r>
            <a:r>
              <a:rPr lang="en-US" sz="2000" dirty="0">
                <a:solidFill>
                  <a:schemeClr val="tx1"/>
                </a:solidFill>
              </a:rPr>
              <a:t> as identified by those individuals and personnel assisting those individuals through the components of the system; and </a:t>
            </a:r>
          </a:p>
          <a:p>
            <a:pPr marL="225425" indent="0">
              <a:buNone/>
            </a:pPr>
            <a:r>
              <a:rPr lang="en-US" sz="2000" dirty="0">
                <a:solidFill>
                  <a:schemeClr val="tx1"/>
                </a:solidFill>
              </a:rPr>
              <a:t>(D)  </a:t>
            </a:r>
            <a:r>
              <a:rPr lang="en-US" sz="2000" u="sng" dirty="0">
                <a:solidFill>
                  <a:schemeClr val="tx1"/>
                </a:solidFill>
              </a:rPr>
              <a:t>Youth and students with </a:t>
            </a:r>
            <a:r>
              <a:rPr lang="en-US" sz="2000" u="sng" dirty="0" smtClean="0">
                <a:solidFill>
                  <a:schemeClr val="tx1"/>
                </a:solidFill>
              </a:rPr>
              <a:t>disabilities</a:t>
            </a:r>
            <a:endParaRPr lang="en-US" sz="2800" dirty="0">
              <a:cs typeface="Arial" pitchFamily="34" charset="0"/>
            </a:endParaRPr>
          </a:p>
        </p:txBody>
      </p:sp>
      <p:sp>
        <p:nvSpPr>
          <p:cNvPr id="5" name="TextBox 4">
            <a:extLst>
              <a:ext uri="{FF2B5EF4-FFF2-40B4-BE49-F238E27FC236}">
                <a16:creationId xmlns:a16="http://schemas.microsoft.com/office/drawing/2014/main" id="{3191C964-B9CF-49C1-A37E-B7F22855D8DD}"/>
              </a:ext>
            </a:extLst>
          </p:cNvPr>
          <p:cNvSpPr txBox="1"/>
          <p:nvPr/>
        </p:nvSpPr>
        <p:spPr>
          <a:xfrm>
            <a:off x="303211" y="2459427"/>
            <a:ext cx="1706564" cy="4031873"/>
          </a:xfrm>
          <a:prstGeom prst="rect">
            <a:avLst/>
          </a:prstGeom>
          <a:noFill/>
        </p:spPr>
        <p:txBody>
          <a:bodyPr wrap="square">
            <a:spAutoFit/>
          </a:bodyPr>
          <a:lstStyle/>
          <a:p>
            <a:pPr marL="0" indent="0" algn="r">
              <a:buNone/>
            </a:pPr>
            <a:r>
              <a:rPr lang="en-US" sz="1600" dirty="0" smtClean="0">
                <a:solidFill>
                  <a:schemeClr val="accent4">
                    <a:lumMod val="20000"/>
                    <a:lumOff val="80000"/>
                  </a:schemeClr>
                </a:solidFill>
              </a:rPr>
              <a:t>Jointly conducted by the Designated State Units and the State Rehabilitation Council </a:t>
            </a:r>
          </a:p>
          <a:p>
            <a:pPr marL="0" indent="0" algn="r">
              <a:buNone/>
            </a:pPr>
            <a:endParaRPr lang="en-US" sz="1600" dirty="0" smtClean="0">
              <a:solidFill>
                <a:schemeClr val="accent4">
                  <a:lumMod val="20000"/>
                  <a:lumOff val="80000"/>
                </a:schemeClr>
              </a:solidFill>
            </a:endParaRPr>
          </a:p>
          <a:p>
            <a:pPr marL="0" indent="0" algn="r">
              <a:buNone/>
            </a:pPr>
            <a:endParaRPr lang="en-US" sz="1600" dirty="0" smtClean="0">
              <a:solidFill>
                <a:schemeClr val="accent4">
                  <a:lumMod val="20000"/>
                  <a:lumOff val="80000"/>
                </a:schemeClr>
              </a:solidFill>
            </a:endParaRPr>
          </a:p>
          <a:p>
            <a:pPr marL="0" indent="0" algn="r">
              <a:buNone/>
            </a:pPr>
            <a:r>
              <a:rPr lang="en-US" sz="1600" dirty="0" smtClean="0">
                <a:solidFill>
                  <a:schemeClr val="accent4">
                    <a:lumMod val="20000"/>
                    <a:lumOff val="80000"/>
                  </a:schemeClr>
                </a:solidFill>
              </a:rPr>
              <a:t>Results to be included in the VR portion of the Unified State Plan (USP) – Goals and Priorities</a:t>
            </a:r>
            <a:endParaRPr lang="en-US" sz="1600" dirty="0">
              <a:solidFill>
                <a:schemeClr val="accent4">
                  <a:lumMod val="20000"/>
                  <a:lumOff val="80000"/>
                </a:schemeClr>
              </a:solidFill>
            </a:endParaRPr>
          </a:p>
        </p:txBody>
      </p:sp>
    </p:spTree>
    <p:extLst>
      <p:ext uri="{BB962C8B-B14F-4D97-AF65-F5344CB8AC3E}">
        <p14:creationId xmlns:p14="http://schemas.microsoft.com/office/powerpoint/2010/main" val="18829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US" sz="4000" b="1" dirty="0" smtClean="0">
                <a:solidFill>
                  <a:srgbClr val="FFFF00"/>
                </a:solidFill>
                <a:effectLst>
                  <a:innerShdw blurRad="63500" dist="50800" dir="18900000">
                    <a:prstClr val="black">
                      <a:alpha val="50000"/>
                    </a:prstClr>
                  </a:innerShdw>
                </a:effectLst>
              </a:rPr>
              <a:t>2023 CSNA </a:t>
            </a:r>
          </a:p>
          <a:p>
            <a:pPr lvl="0" algn="ctr">
              <a:defRPr/>
            </a:pPr>
            <a:r>
              <a:rPr lang="en-US" sz="4000" b="1" dirty="0" smtClean="0">
                <a:solidFill>
                  <a:srgbClr val="FFFF00"/>
                </a:solidFill>
                <a:effectLst>
                  <a:innerShdw blurRad="63500" dist="50800" dir="18900000">
                    <a:prstClr val="black">
                      <a:alpha val="50000"/>
                    </a:prstClr>
                  </a:innerShdw>
                </a:effectLst>
              </a:rPr>
              <a:t>Committee </a:t>
            </a:r>
            <a:r>
              <a:rPr lang="en-US" sz="4000" b="1" dirty="0">
                <a:solidFill>
                  <a:srgbClr val="FFFF00"/>
                </a:solidFill>
                <a:effectLst>
                  <a:innerShdw blurRad="63500" dist="50800" dir="18900000">
                    <a:prstClr val="black">
                      <a:alpha val="50000"/>
                    </a:prstClr>
                  </a:innerShdw>
                </a:effectLst>
              </a:rPr>
              <a:t>Members</a:t>
            </a:r>
          </a:p>
        </p:txBody>
      </p:sp>
      <p:sp>
        <p:nvSpPr>
          <p:cNvPr id="6" name="Content Placeholder 1"/>
          <p:cNvSpPr>
            <a:spLocks noGrp="1"/>
          </p:cNvSpPr>
          <p:nvPr>
            <p:ph sz="half" idx="2"/>
          </p:nvPr>
        </p:nvSpPr>
        <p:spPr>
          <a:xfrm>
            <a:off x="2257425" y="483220"/>
            <a:ext cx="9439275" cy="6022355"/>
          </a:xfrm>
        </p:spPr>
        <p:txBody>
          <a:bodyPr>
            <a:normAutofit fontScale="92500" lnSpcReduction="20000"/>
          </a:bodyPr>
          <a:lstStyle/>
          <a:p>
            <a:r>
              <a:rPr lang="en-US" b="1" dirty="0" smtClean="0"/>
              <a:t>Michigan Rehabilitation Services (MRS)</a:t>
            </a:r>
            <a:r>
              <a:rPr lang="en-US" dirty="0" smtClean="0"/>
              <a:t>: </a:t>
            </a:r>
            <a:r>
              <a:rPr lang="en-US" dirty="0"/>
              <a:t>Sigrid Adams, Tina Fullerton, Venita </a:t>
            </a:r>
            <a:r>
              <a:rPr lang="en-US" dirty="0" smtClean="0"/>
              <a:t>King, </a:t>
            </a:r>
            <a:r>
              <a:rPr lang="en-US" dirty="0"/>
              <a:t>Eric Bachmann, </a:t>
            </a:r>
            <a:r>
              <a:rPr lang="en-US" dirty="0" smtClean="0"/>
              <a:t>Jenny </a:t>
            </a:r>
            <a:r>
              <a:rPr lang="en-US" dirty="0"/>
              <a:t>Piatt, Maureen Webster, </a:t>
            </a:r>
            <a:r>
              <a:rPr lang="en-US" dirty="0" smtClean="0"/>
              <a:t>Claudia </a:t>
            </a:r>
            <a:r>
              <a:rPr lang="en-US" dirty="0"/>
              <a:t>Pettit</a:t>
            </a:r>
            <a:r>
              <a:rPr lang="en-US" dirty="0" smtClean="0"/>
              <a:t>, Joe Champion, Nickco </a:t>
            </a:r>
            <a:r>
              <a:rPr lang="en-US" dirty="0"/>
              <a:t>Dixon</a:t>
            </a:r>
            <a:r>
              <a:rPr lang="en-US" dirty="0" smtClean="0"/>
              <a:t>, Tammi Williams </a:t>
            </a:r>
          </a:p>
          <a:p>
            <a:r>
              <a:rPr lang="en-US" b="1" dirty="0" smtClean="0"/>
              <a:t>Bureau of Services for Blind Persons (BSBP)</a:t>
            </a:r>
            <a:r>
              <a:rPr lang="en-US" dirty="0" smtClean="0"/>
              <a:t>: Bill </a:t>
            </a:r>
            <a:r>
              <a:rPr lang="en-US" dirty="0"/>
              <a:t>Robinson, Lisa Kisiel, Shannon </a:t>
            </a:r>
            <a:r>
              <a:rPr lang="en-US" dirty="0" smtClean="0"/>
              <a:t>McVoy, Amy </a:t>
            </a:r>
            <a:r>
              <a:rPr lang="en-US" dirty="0"/>
              <a:t>Lamiman, Diamalyn </a:t>
            </a:r>
            <a:r>
              <a:rPr lang="en-US" dirty="0" err="1"/>
              <a:t>Caston</a:t>
            </a:r>
            <a:r>
              <a:rPr lang="en-US" dirty="0"/>
              <a:t>, Gwen McNeal, </a:t>
            </a:r>
            <a:r>
              <a:rPr lang="en-US" dirty="0" smtClean="0"/>
              <a:t>Mary </a:t>
            </a:r>
            <a:r>
              <a:rPr lang="en-US" dirty="0"/>
              <a:t>Williams, Rosemarie Van Ham, </a:t>
            </a:r>
            <a:r>
              <a:rPr lang="en-US" dirty="0" smtClean="0"/>
              <a:t>Sharday </a:t>
            </a:r>
            <a:r>
              <a:rPr lang="en-US" dirty="0"/>
              <a:t>Lawrence, Susan Root, Wilda </a:t>
            </a:r>
            <a:r>
              <a:rPr lang="en-US" dirty="0" smtClean="0"/>
              <a:t>Haney</a:t>
            </a:r>
          </a:p>
          <a:p>
            <a:r>
              <a:rPr lang="en-US" b="1" dirty="0" smtClean="0"/>
              <a:t>Center for Independent Living (CIL) / Statewide Independent Living Council (SILC)</a:t>
            </a:r>
            <a:r>
              <a:rPr lang="en-US" dirty="0" smtClean="0"/>
              <a:t>: </a:t>
            </a:r>
            <a:r>
              <a:rPr lang="en-US" dirty="0"/>
              <a:t>Alanna Lahey, Steven Locke</a:t>
            </a:r>
          </a:p>
          <a:p>
            <a:r>
              <a:rPr lang="en-US" b="1" dirty="0" smtClean="0"/>
              <a:t>Michigan Council for </a:t>
            </a:r>
            <a:r>
              <a:rPr lang="en-US" b="1" dirty="0"/>
              <a:t>Rehabilitation Services </a:t>
            </a:r>
            <a:r>
              <a:rPr lang="en-US" b="1" dirty="0" smtClean="0"/>
              <a:t>(MCRS)</a:t>
            </a:r>
            <a:r>
              <a:rPr lang="en-US" dirty="0" smtClean="0"/>
              <a:t>: </a:t>
            </a:r>
            <a:r>
              <a:rPr lang="en-US" dirty="0"/>
              <a:t>Carol Bergquist</a:t>
            </a:r>
            <a:endParaRPr lang="en-US" dirty="0" smtClean="0"/>
          </a:p>
          <a:p>
            <a:r>
              <a:rPr lang="en-US" b="1" dirty="0"/>
              <a:t>Client Assistance Program (</a:t>
            </a:r>
            <a:r>
              <a:rPr lang="en-US" b="1" dirty="0" smtClean="0"/>
              <a:t>CAP)</a:t>
            </a:r>
            <a:r>
              <a:rPr lang="en-US" dirty="0" smtClean="0"/>
              <a:t>: </a:t>
            </a:r>
            <a:r>
              <a:rPr lang="en-US" dirty="0" err="1"/>
              <a:t>Elham</a:t>
            </a:r>
            <a:r>
              <a:rPr lang="en-US" dirty="0"/>
              <a:t> </a:t>
            </a:r>
            <a:r>
              <a:rPr lang="en-US" dirty="0" err="1"/>
              <a:t>Jahshan</a:t>
            </a:r>
            <a:r>
              <a:rPr lang="en-US" dirty="0"/>
              <a:t>, John </a:t>
            </a:r>
            <a:r>
              <a:rPr lang="en-US" dirty="0" err="1" smtClean="0"/>
              <a:t>Sloat</a:t>
            </a:r>
            <a:endParaRPr lang="en-US" dirty="0" smtClean="0"/>
          </a:p>
          <a:p>
            <a:r>
              <a:rPr lang="en-US" b="1" dirty="0" smtClean="0"/>
              <a:t>Workforce Development (WD)</a:t>
            </a:r>
            <a:r>
              <a:rPr lang="en-US" dirty="0" smtClean="0"/>
              <a:t>:  </a:t>
            </a:r>
            <a:r>
              <a:rPr lang="en-US" dirty="0"/>
              <a:t>Chelsea Mates</a:t>
            </a:r>
            <a:endParaRPr lang="en-US" dirty="0" smtClean="0"/>
          </a:p>
          <a:p>
            <a:r>
              <a:rPr lang="en-US" b="1" dirty="0" smtClean="0"/>
              <a:t>Michigan Dept. of Education</a:t>
            </a:r>
            <a:r>
              <a:rPr lang="en-US" dirty="0" smtClean="0"/>
              <a:t>: Jeanne </a:t>
            </a:r>
            <a:r>
              <a:rPr lang="en-US" dirty="0"/>
              <a:t>Anderson </a:t>
            </a:r>
            <a:r>
              <a:rPr lang="en-US" dirty="0" smtClean="0"/>
              <a:t>Tippett</a:t>
            </a:r>
          </a:p>
          <a:p>
            <a:r>
              <a:rPr lang="en-US" b="1" dirty="0" smtClean="0"/>
              <a:t>Global</a:t>
            </a:r>
            <a:r>
              <a:rPr lang="en-US" dirty="0" smtClean="0"/>
              <a:t>: </a:t>
            </a:r>
            <a:r>
              <a:rPr lang="en-US" dirty="0"/>
              <a:t>Karen Phillippi</a:t>
            </a:r>
            <a:endParaRPr lang="en-US" dirty="0" smtClean="0"/>
          </a:p>
          <a:p>
            <a:r>
              <a:rPr lang="en-US" b="1" dirty="0"/>
              <a:t>Veteran’s Affairs </a:t>
            </a:r>
            <a:r>
              <a:rPr lang="en-US" b="1" dirty="0" smtClean="0"/>
              <a:t>(VA)</a:t>
            </a:r>
            <a:r>
              <a:rPr lang="en-US" dirty="0" smtClean="0"/>
              <a:t>: </a:t>
            </a:r>
            <a:r>
              <a:rPr lang="en-US" dirty="0"/>
              <a:t>John </a:t>
            </a:r>
            <a:r>
              <a:rPr lang="en-US" dirty="0" smtClean="0"/>
              <a:t>McCarty</a:t>
            </a:r>
          </a:p>
          <a:p>
            <a:r>
              <a:rPr lang="en-US" b="1" dirty="0" smtClean="0"/>
              <a:t>Community </a:t>
            </a:r>
            <a:r>
              <a:rPr lang="en-US" b="1" dirty="0"/>
              <a:t>Mental </a:t>
            </a:r>
            <a:r>
              <a:rPr lang="en-US" b="1" dirty="0" smtClean="0"/>
              <a:t>Health</a:t>
            </a:r>
            <a:r>
              <a:rPr lang="en-US" b="1" dirty="0"/>
              <a:t> </a:t>
            </a:r>
            <a:r>
              <a:rPr lang="en-US" b="1" dirty="0" smtClean="0"/>
              <a:t>(CMH)</a:t>
            </a:r>
            <a:r>
              <a:rPr lang="en-US" dirty="0" smtClean="0"/>
              <a:t>: </a:t>
            </a:r>
            <a:r>
              <a:rPr lang="en-US" dirty="0"/>
              <a:t>Elizabeth </a:t>
            </a:r>
            <a:r>
              <a:rPr lang="en-US" dirty="0" smtClean="0"/>
              <a:t>Parker</a:t>
            </a:r>
          </a:p>
          <a:p>
            <a:r>
              <a:rPr lang="en-US" b="1" dirty="0" smtClean="0"/>
              <a:t>Community Rehabilitation Organizations (CROs)</a:t>
            </a:r>
            <a:r>
              <a:rPr lang="en-US" dirty="0" smtClean="0"/>
              <a:t>: Todd Culver</a:t>
            </a:r>
            <a:r>
              <a:rPr lang="en-US" dirty="0"/>
              <a:t> </a:t>
            </a:r>
            <a:r>
              <a:rPr lang="en-US" dirty="0" smtClean="0"/>
              <a:t>(</a:t>
            </a:r>
            <a:r>
              <a:rPr lang="en-US" dirty="0" err="1" smtClean="0"/>
              <a:t>Incompass</a:t>
            </a:r>
            <a:r>
              <a:rPr lang="en-US" dirty="0" smtClean="0"/>
              <a:t>), Jill Bonthuis (Pioneer Resources), Tim Hatfield (New Horizons)</a:t>
            </a:r>
          </a:p>
          <a:p>
            <a:r>
              <a:rPr lang="en-US" b="1" dirty="0" smtClean="0"/>
              <a:t>Employer Representative</a:t>
            </a:r>
            <a:r>
              <a:rPr lang="en-US" dirty="0" smtClean="0"/>
              <a:t>: </a:t>
            </a:r>
            <a:r>
              <a:rPr lang="en-US" dirty="0"/>
              <a:t>Andrea </a:t>
            </a:r>
            <a:r>
              <a:rPr lang="en-US" dirty="0" err="1"/>
              <a:t>Munzenberger</a:t>
            </a:r>
            <a:r>
              <a:rPr lang="en-US" dirty="0"/>
              <a:t> </a:t>
            </a:r>
            <a:endParaRPr lang="en-US" dirty="0" smtClean="0"/>
          </a:p>
          <a:p>
            <a:r>
              <a:rPr lang="en-US" b="1" dirty="0" smtClean="0"/>
              <a:t>Michigan State University (MSU)</a:t>
            </a:r>
            <a:r>
              <a:rPr lang="en-US" dirty="0" smtClean="0"/>
              <a:t>: Sukyeong Pi </a:t>
            </a:r>
          </a:p>
          <a:p>
            <a:pPr algn="r"/>
            <a:r>
              <a:rPr lang="en-US" dirty="0" smtClean="0"/>
              <a:t>N=37</a:t>
            </a:r>
            <a:endParaRPr lang="en-US" dirty="0"/>
          </a:p>
        </p:txBody>
      </p:sp>
    </p:spTree>
    <p:extLst>
      <p:ext uri="{BB962C8B-B14F-4D97-AF65-F5344CB8AC3E}">
        <p14:creationId xmlns:p14="http://schemas.microsoft.com/office/powerpoint/2010/main" val="1427477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18" name="Picture 17" descr="abstract image">
            <a:extLst>
              <a:ext uri="{FF2B5EF4-FFF2-40B4-BE49-F238E27FC236}">
                <a16:creationId xmlns:a16="http://schemas.microsoft.com/office/drawing/2014/main" id="{D4405318-CC16-40AE-BFE1-B9E42D20DF34}"/>
              </a:ext>
            </a:extLst>
          </p:cNvPr>
          <p:cNvPicPr>
            <a:picLocks noChangeAspect="1"/>
          </p:cNvPicPr>
          <p:nvPr/>
        </p:nvPicPr>
        <p:blipFill rotWithShape="1">
          <a:blip r:embed="rId4">
            <a:extLst/>
          </a:blip>
          <a:srcRect l="22999" r="23682"/>
          <a:stretch/>
        </p:blipFill>
        <p:spPr>
          <a:xfrm>
            <a:off x="6100398" y="10"/>
            <a:ext cx="6094412" cy="6857990"/>
          </a:xfrm>
          <a:prstGeom prst="rect">
            <a:avLst/>
          </a:prstGeom>
        </p:spPr>
      </p:pic>
      <p:sp>
        <p:nvSpPr>
          <p:cNvPr id="78" name="Rectangle 77">
            <a:extLst>
              <a:ext uri="{FF2B5EF4-FFF2-40B4-BE49-F238E27FC236}">
                <a16:creationId xmlns:a16="http://schemas.microsoft.com/office/drawing/2014/main" id="{7527E565-DE8D-445C-9879-AD1D04415A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646111" y="304801"/>
            <a:ext cx="10821989" cy="723899"/>
          </a:xfrm>
          <a:effectLst/>
        </p:spPr>
        <p:txBody>
          <a:bodyPr/>
          <a:lstStyle/>
          <a:p>
            <a:pPr algn="ctr"/>
            <a:r>
              <a:rPr lang="en-US" sz="4000" b="1" dirty="0" smtClean="0">
                <a:solidFill>
                  <a:srgbClr val="FFFF00"/>
                </a:solidFill>
                <a:effectLst>
                  <a:innerShdw blurRad="63500" dist="50800" dir="18900000">
                    <a:prstClr val="black">
                      <a:alpha val="50000"/>
                    </a:prstClr>
                  </a:innerShdw>
                </a:effectLst>
              </a:rPr>
              <a:t>CSNA Planning</a:t>
            </a:r>
            <a:endParaRPr lang="en-US" sz="4000" dirty="0">
              <a:solidFill>
                <a:srgbClr val="FFFF00"/>
              </a:solidFill>
              <a:effectLst>
                <a:innerShdw blurRad="63500" dist="50800" dir="18900000">
                  <a:prstClr val="black">
                    <a:alpha val="50000"/>
                  </a:prstClr>
                </a:innerShdw>
              </a:effectLst>
            </a:endParaRPr>
          </a:p>
        </p:txBody>
      </p:sp>
      <p:sp>
        <p:nvSpPr>
          <p:cNvPr id="7" name="Content Placeholder 2"/>
          <p:cNvSpPr txBox="1">
            <a:spLocks/>
          </p:cNvSpPr>
          <p:nvPr/>
        </p:nvSpPr>
        <p:spPr>
          <a:xfrm>
            <a:off x="295645" y="1552575"/>
            <a:ext cx="5638800" cy="498157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657600" lvl="8" indent="0">
              <a:buNone/>
            </a:pPr>
            <a:endParaRPr lang="en-US" sz="1800" dirty="0" smtClean="0">
              <a:solidFill>
                <a:schemeClr val="bg1"/>
              </a:solidFill>
            </a:endParaRPr>
          </a:p>
          <a:p>
            <a:r>
              <a:rPr lang="en-US" sz="2800" dirty="0" smtClean="0">
                <a:solidFill>
                  <a:schemeClr val="bg1"/>
                </a:solidFill>
              </a:rPr>
              <a:t>Michigan Disability Statistics</a:t>
            </a:r>
          </a:p>
          <a:p>
            <a:pPr lvl="1"/>
            <a:r>
              <a:rPr lang="en-US" sz="2000" dirty="0" smtClean="0">
                <a:solidFill>
                  <a:schemeClr val="bg1"/>
                </a:solidFill>
              </a:rPr>
              <a:t>Population Data:  ACS, BRFSS, &amp; CPS</a:t>
            </a:r>
          </a:p>
          <a:p>
            <a:pPr lvl="1"/>
            <a:r>
              <a:rPr lang="en-US" sz="2000" dirty="0" smtClean="0">
                <a:solidFill>
                  <a:schemeClr val="bg1"/>
                </a:solidFill>
              </a:rPr>
              <a:t>SSA</a:t>
            </a:r>
          </a:p>
          <a:p>
            <a:pPr lvl="1"/>
            <a:r>
              <a:rPr lang="en-US" sz="2000" dirty="0" smtClean="0">
                <a:solidFill>
                  <a:schemeClr val="bg1"/>
                </a:solidFill>
              </a:rPr>
              <a:t>Special Ed Data: IDEA &amp; Section 504</a:t>
            </a:r>
          </a:p>
          <a:p>
            <a:pPr lvl="1"/>
            <a:r>
              <a:rPr lang="en-US" sz="2000" dirty="0" err="1" smtClean="0">
                <a:solidFill>
                  <a:schemeClr val="bg1"/>
                </a:solidFill>
              </a:rPr>
              <a:t>Emp</a:t>
            </a:r>
            <a:r>
              <a:rPr lang="en-US" sz="2000" dirty="0" smtClean="0">
                <a:solidFill>
                  <a:schemeClr val="bg1"/>
                </a:solidFill>
              </a:rPr>
              <a:t> Services: Wagner-</a:t>
            </a:r>
            <a:r>
              <a:rPr lang="en-US" sz="2000" dirty="0" err="1" smtClean="0">
                <a:solidFill>
                  <a:schemeClr val="bg1"/>
                </a:solidFill>
              </a:rPr>
              <a:t>Peyser</a:t>
            </a:r>
            <a:r>
              <a:rPr lang="en-US" sz="2000" dirty="0" smtClean="0">
                <a:solidFill>
                  <a:schemeClr val="bg1"/>
                </a:solidFill>
              </a:rPr>
              <a:t>, WIOA Perf. Ind. &amp; RSA 911 Data</a:t>
            </a:r>
          </a:p>
          <a:p>
            <a:r>
              <a:rPr lang="en-US" sz="2800" dirty="0" smtClean="0">
                <a:solidFill>
                  <a:schemeClr val="bg1"/>
                </a:solidFill>
              </a:rPr>
              <a:t>Secondary Data Analyses (MRS, BSBP, DN)</a:t>
            </a:r>
            <a:endParaRPr lang="en-US" sz="2800" dirty="0">
              <a:solidFill>
                <a:schemeClr val="bg1"/>
              </a:solidFill>
            </a:endParaRPr>
          </a:p>
        </p:txBody>
      </p:sp>
      <p:sp>
        <p:nvSpPr>
          <p:cNvPr id="10" name="Content Placeholder 2"/>
          <p:cNvSpPr txBox="1">
            <a:spLocks/>
          </p:cNvSpPr>
          <p:nvPr/>
        </p:nvSpPr>
        <p:spPr>
          <a:xfrm>
            <a:off x="6328204" y="1552574"/>
            <a:ext cx="5638800" cy="498157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657600" lvl="8" indent="0">
              <a:buNone/>
            </a:pPr>
            <a:endParaRPr lang="en-US" sz="1800" dirty="0" smtClean="0">
              <a:solidFill>
                <a:schemeClr val="bg1"/>
              </a:solidFill>
            </a:endParaRPr>
          </a:p>
          <a:p>
            <a:r>
              <a:rPr lang="en-US" sz="2800" dirty="0" smtClean="0">
                <a:solidFill>
                  <a:schemeClr val="bg1"/>
                </a:solidFill>
              </a:rPr>
              <a:t>Staff Survey </a:t>
            </a:r>
            <a:r>
              <a:rPr lang="en-US" sz="2800" dirty="0">
                <a:solidFill>
                  <a:schemeClr val="bg1"/>
                </a:solidFill>
              </a:rPr>
              <a:t>(MRS, BSBP, DN, CMH, MDA, CRO staff</a:t>
            </a:r>
            <a:r>
              <a:rPr lang="en-US" sz="2800" dirty="0" smtClean="0">
                <a:solidFill>
                  <a:schemeClr val="bg1"/>
                </a:solidFill>
              </a:rPr>
              <a:t>)</a:t>
            </a:r>
          </a:p>
          <a:p>
            <a:r>
              <a:rPr lang="en-US" sz="2800" dirty="0" smtClean="0">
                <a:solidFill>
                  <a:schemeClr val="bg1"/>
                </a:solidFill>
              </a:rPr>
              <a:t>Key Informant </a:t>
            </a:r>
            <a:r>
              <a:rPr lang="en-US" sz="2800" dirty="0">
                <a:solidFill>
                  <a:schemeClr val="bg1"/>
                </a:solidFill>
              </a:rPr>
              <a:t>Interviews</a:t>
            </a:r>
          </a:p>
          <a:p>
            <a:r>
              <a:rPr lang="en-US" sz="2800" dirty="0" smtClean="0">
                <a:solidFill>
                  <a:schemeClr val="bg1"/>
                </a:solidFill>
              </a:rPr>
              <a:t>Consumer </a:t>
            </a:r>
            <a:r>
              <a:rPr lang="en-US" sz="2800" dirty="0">
                <a:solidFill>
                  <a:schemeClr val="bg1"/>
                </a:solidFill>
              </a:rPr>
              <a:t>&amp; Family Surveys (IWD, Family/Friends</a:t>
            </a:r>
            <a:r>
              <a:rPr lang="en-US" sz="2800" dirty="0" smtClean="0">
                <a:solidFill>
                  <a:schemeClr val="bg1"/>
                </a:solidFill>
              </a:rPr>
              <a:t>)</a:t>
            </a:r>
            <a:endParaRPr lang="en-US" sz="2800" dirty="0">
              <a:solidFill>
                <a:schemeClr val="bg1"/>
              </a:solidFill>
            </a:endParaRPr>
          </a:p>
        </p:txBody>
      </p:sp>
      <p:pic>
        <p:nvPicPr>
          <p:cNvPr id="6" name="Picture 5"/>
          <p:cNvPicPr>
            <a:picLocks noChangeAspect="1"/>
          </p:cNvPicPr>
          <p:nvPr/>
        </p:nvPicPr>
        <p:blipFill>
          <a:blip r:embed="rId5"/>
          <a:stretch>
            <a:fillRect/>
          </a:stretch>
        </p:blipFill>
        <p:spPr>
          <a:xfrm>
            <a:off x="9696450" y="4807446"/>
            <a:ext cx="2079820" cy="1593353"/>
          </a:xfrm>
          <a:prstGeom prst="rect">
            <a:avLst/>
          </a:prstGeom>
        </p:spPr>
      </p:pic>
    </p:spTree>
    <p:extLst>
      <p:ext uri="{BB962C8B-B14F-4D97-AF65-F5344CB8AC3E}">
        <p14:creationId xmlns:p14="http://schemas.microsoft.com/office/powerpoint/2010/main" val="3821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18" name="Picture 17" descr="abstract image">
            <a:extLst>
              <a:ext uri="{FF2B5EF4-FFF2-40B4-BE49-F238E27FC236}">
                <a16:creationId xmlns:a16="http://schemas.microsoft.com/office/drawing/2014/main" id="{D4405318-CC16-40AE-BFE1-B9E42D20DF34}"/>
              </a:ext>
            </a:extLst>
          </p:cNvPr>
          <p:cNvPicPr>
            <a:picLocks noChangeAspect="1"/>
          </p:cNvPicPr>
          <p:nvPr/>
        </p:nvPicPr>
        <p:blipFill rotWithShape="1">
          <a:blip r:embed="rId4">
            <a:extLst/>
          </a:blip>
          <a:srcRect l="22999" r="23682"/>
          <a:stretch/>
        </p:blipFill>
        <p:spPr>
          <a:xfrm>
            <a:off x="6100398" y="10"/>
            <a:ext cx="6094412" cy="6857990"/>
          </a:xfrm>
          <a:prstGeom prst="rect">
            <a:avLst/>
          </a:prstGeom>
        </p:spPr>
      </p:pic>
      <p:sp>
        <p:nvSpPr>
          <p:cNvPr id="78" name="Rectangle 77">
            <a:extLst>
              <a:ext uri="{FF2B5EF4-FFF2-40B4-BE49-F238E27FC236}">
                <a16:creationId xmlns:a16="http://schemas.microsoft.com/office/drawing/2014/main" id="{7527E565-DE8D-445C-9879-AD1D04415A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646111" y="304801"/>
            <a:ext cx="10821989" cy="723899"/>
          </a:xfrm>
          <a:effectLst/>
        </p:spPr>
        <p:txBody>
          <a:bodyPr/>
          <a:lstStyle/>
          <a:p>
            <a:pPr algn="ctr"/>
            <a:r>
              <a:rPr lang="en-US" sz="4000" b="1" dirty="0">
                <a:solidFill>
                  <a:srgbClr val="FFFF00"/>
                </a:solidFill>
                <a:effectLst>
                  <a:innerShdw blurRad="63500" dist="50800" dir="18900000">
                    <a:prstClr val="black">
                      <a:alpha val="50000"/>
                    </a:prstClr>
                  </a:innerShdw>
                </a:effectLst>
              </a:rPr>
              <a:t>Data Collection</a:t>
            </a:r>
            <a:endParaRPr lang="en-US" sz="4000" dirty="0">
              <a:solidFill>
                <a:srgbClr val="FFFF00"/>
              </a:solidFill>
              <a:effectLst>
                <a:innerShdw blurRad="63500" dist="50800" dir="18900000">
                  <a:prstClr val="black">
                    <a:alpha val="50000"/>
                  </a:prstClr>
                </a:innerShdw>
              </a:effectLst>
            </a:endParaRPr>
          </a:p>
        </p:txBody>
      </p:sp>
      <p:sp>
        <p:nvSpPr>
          <p:cNvPr id="7" name="Content Placeholder 2"/>
          <p:cNvSpPr txBox="1">
            <a:spLocks/>
          </p:cNvSpPr>
          <p:nvPr/>
        </p:nvSpPr>
        <p:spPr>
          <a:xfrm>
            <a:off x="295645" y="1552575"/>
            <a:ext cx="5638800" cy="498157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657600" marR="0" lvl="8"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j-ea"/>
              <a:cs typeface="+mj-cs"/>
            </a:endParaRPr>
          </a:p>
          <a:p>
            <a:r>
              <a:rPr lang="en-US" sz="2800" dirty="0" smtClean="0">
                <a:solidFill>
                  <a:schemeClr val="bg1"/>
                </a:solidFill>
              </a:rPr>
              <a:t>191 </a:t>
            </a:r>
            <a:r>
              <a:rPr lang="en-US" sz="2800" dirty="0">
                <a:solidFill>
                  <a:schemeClr val="bg1"/>
                </a:solidFill>
              </a:rPr>
              <a:t>Agency Staff </a:t>
            </a:r>
          </a:p>
          <a:p>
            <a:pPr lvl="1"/>
            <a:r>
              <a:rPr lang="en-US" sz="2000" dirty="0">
                <a:solidFill>
                  <a:schemeClr val="bg1"/>
                </a:solidFill>
              </a:rPr>
              <a:t>81 MRS, 7 BSBP, 17 CIL/DN, 15 CMH, </a:t>
            </a:r>
            <a:r>
              <a:rPr lang="en-US" sz="2000" dirty="0" smtClean="0">
                <a:solidFill>
                  <a:schemeClr val="bg1"/>
                </a:solidFill>
              </a:rPr>
              <a:t> 53 </a:t>
            </a:r>
            <a:r>
              <a:rPr lang="en-US" sz="2000" dirty="0">
                <a:solidFill>
                  <a:schemeClr val="bg1"/>
                </a:solidFill>
              </a:rPr>
              <a:t>WD &amp; 18 CRO staff</a:t>
            </a:r>
          </a:p>
          <a:p>
            <a:r>
              <a:rPr lang="en-US" sz="2800" dirty="0">
                <a:solidFill>
                  <a:schemeClr val="bg1"/>
                </a:solidFill>
              </a:rPr>
              <a:t>52 Key Informants Interviewed</a:t>
            </a:r>
          </a:p>
          <a:p>
            <a:r>
              <a:rPr lang="en-US" sz="2800" dirty="0">
                <a:solidFill>
                  <a:schemeClr val="bg1"/>
                </a:solidFill>
              </a:rPr>
              <a:t>105 IWD &amp; 71 Family/Friends for Consumer Survey </a:t>
            </a:r>
          </a:p>
        </p:txBody>
      </p:sp>
      <p:pic>
        <p:nvPicPr>
          <p:cNvPr id="8" name="Picture 7"/>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485366" y="1552575"/>
            <a:ext cx="5324475" cy="4986337"/>
          </a:xfrm>
          <a:prstGeom prst="rect">
            <a:avLst/>
          </a:prstGeom>
        </p:spPr>
      </p:pic>
    </p:spTree>
    <p:extLst>
      <p:ext uri="{BB962C8B-B14F-4D97-AF65-F5344CB8AC3E}">
        <p14:creationId xmlns:p14="http://schemas.microsoft.com/office/powerpoint/2010/main" val="2828750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US" sz="4000" b="1" dirty="0" smtClean="0">
                <a:solidFill>
                  <a:srgbClr val="FFFF00"/>
                </a:solidFill>
                <a:effectLst>
                  <a:innerShdw blurRad="63500" dist="50800" dir="18900000">
                    <a:prstClr val="black">
                      <a:alpha val="50000"/>
                    </a:prstClr>
                  </a:innerShdw>
                </a:effectLst>
              </a:rPr>
              <a:t>Disability Statistics</a:t>
            </a:r>
          </a:p>
          <a:p>
            <a:pPr lvl="0" algn="ctr">
              <a:defRPr/>
            </a:pPr>
            <a:r>
              <a:rPr lang="en-US" sz="2000" dirty="0" smtClean="0">
                <a:solidFill>
                  <a:schemeClr val="tx1"/>
                </a:solidFill>
              </a:rPr>
              <a:t>2021 Am. Community Survey</a:t>
            </a:r>
            <a:endParaRPr lang="en-US" sz="2000" dirty="0">
              <a:solidFill>
                <a:schemeClr val="tx1"/>
              </a:solidFill>
            </a:endParaRPr>
          </a:p>
        </p:txBody>
      </p:sp>
      <p:graphicFrame>
        <p:nvGraphicFramePr>
          <p:cNvPr id="6" name="Chart 5" descr="Pie Chart: Disability Prevalence rate in Michigan is 13.9%."/>
          <p:cNvGraphicFramePr/>
          <p:nvPr>
            <p:extLst>
              <p:ext uri="{D42A27DB-BD31-4B8C-83A1-F6EECF244321}">
                <p14:modId xmlns:p14="http://schemas.microsoft.com/office/powerpoint/2010/main" val="2328815555"/>
              </p:ext>
            </p:extLst>
          </p:nvPr>
        </p:nvGraphicFramePr>
        <p:xfrm>
          <a:off x="2425057" y="484643"/>
          <a:ext cx="4022406" cy="26867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287526208"/>
              </p:ext>
            </p:extLst>
          </p:nvPr>
        </p:nvGraphicFramePr>
        <p:xfrm>
          <a:off x="6597225" y="465346"/>
          <a:ext cx="4940571" cy="2686732"/>
        </p:xfrm>
        <a:graphic>
          <a:graphicData uri="http://schemas.openxmlformats.org/drawingml/2006/table">
            <a:tbl>
              <a:tblPr firstRow="1" firstCol="1" bandRow="1">
                <a:tableStyleId>{073A0DAA-6AF3-43AB-8588-CEC1D06C72B9}</a:tableStyleId>
              </a:tblPr>
              <a:tblGrid>
                <a:gridCol w="930531">
                  <a:extLst>
                    <a:ext uri="{9D8B030D-6E8A-4147-A177-3AD203B41FA5}">
                      <a16:colId xmlns:a16="http://schemas.microsoft.com/office/drawing/2014/main" val="3187349852"/>
                    </a:ext>
                  </a:extLst>
                </a:gridCol>
                <a:gridCol w="1002510">
                  <a:extLst>
                    <a:ext uri="{9D8B030D-6E8A-4147-A177-3AD203B41FA5}">
                      <a16:colId xmlns:a16="http://schemas.microsoft.com/office/drawing/2014/main" val="4273278369"/>
                    </a:ext>
                  </a:extLst>
                </a:gridCol>
                <a:gridCol w="1002510">
                  <a:extLst>
                    <a:ext uri="{9D8B030D-6E8A-4147-A177-3AD203B41FA5}">
                      <a16:colId xmlns:a16="http://schemas.microsoft.com/office/drawing/2014/main" val="804153907"/>
                    </a:ext>
                  </a:extLst>
                </a:gridCol>
                <a:gridCol w="1002510">
                  <a:extLst>
                    <a:ext uri="{9D8B030D-6E8A-4147-A177-3AD203B41FA5}">
                      <a16:colId xmlns:a16="http://schemas.microsoft.com/office/drawing/2014/main" val="885003074"/>
                    </a:ext>
                  </a:extLst>
                </a:gridCol>
                <a:gridCol w="1002510">
                  <a:extLst>
                    <a:ext uri="{9D8B030D-6E8A-4147-A177-3AD203B41FA5}">
                      <a16:colId xmlns:a16="http://schemas.microsoft.com/office/drawing/2014/main" val="1141830373"/>
                    </a:ext>
                  </a:extLst>
                </a:gridCol>
              </a:tblGrid>
              <a:tr h="895576">
                <a:tc>
                  <a:txBody>
                    <a:bodyPr/>
                    <a:lstStyle/>
                    <a:p>
                      <a:endParaRPr lang="en-US" sz="12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U.S.</a:t>
                      </a:r>
                    </a:p>
                    <a:p>
                      <a:pPr algn="ctr">
                        <a:spcAft>
                          <a:spcPts val="0"/>
                        </a:spcAft>
                      </a:pPr>
                      <a:r>
                        <a:rPr lang="en-US" sz="1600" dirty="0">
                          <a:solidFill>
                            <a:schemeClr val="tx1"/>
                          </a:solidFill>
                          <a:effectLst/>
                          <a:latin typeface="Arial" panose="020B0604020202020204" pitchFamily="34" charset="0"/>
                          <a:cs typeface="Arial" panose="020B0604020202020204" pitchFamily="34" charset="0"/>
                        </a:rPr>
                        <a:t>Percent</a:t>
                      </a:r>
                    </a:p>
                  </a:txBody>
                  <a:tcPr marL="68580" marR="68580" marT="0" marB="0" anchor="ctr">
                    <a:solidFill>
                      <a:srgbClr val="0000CC"/>
                    </a:solidFill>
                  </a:tcPr>
                </a:tc>
                <a:tc>
                  <a:txBody>
                    <a:bodyPr/>
                    <a:lstStyle/>
                    <a:p>
                      <a:pPr algn="ctr">
                        <a:spcAft>
                          <a:spcPts val="0"/>
                        </a:spcAft>
                      </a:pPr>
                      <a:r>
                        <a:rPr lang="en-US" sz="1200" dirty="0">
                          <a:effectLst/>
                          <a:latin typeface="Arial" panose="020B0604020202020204" pitchFamily="34" charset="0"/>
                          <a:cs typeface="Arial" panose="020B0604020202020204" pitchFamily="34" charset="0"/>
                        </a:rPr>
                        <a:t>MI</a:t>
                      </a:r>
                    </a:p>
                    <a:p>
                      <a:pPr algn="ctr">
                        <a:spcAft>
                          <a:spcPts val="0"/>
                        </a:spcAft>
                      </a:pPr>
                      <a:r>
                        <a:rPr lang="en-US" sz="1200" dirty="0">
                          <a:effectLst/>
                          <a:latin typeface="Arial" panose="020B0604020202020204" pitchFamily="34" charset="0"/>
                          <a:cs typeface="Arial" panose="020B0604020202020204" pitchFamily="34" charset="0"/>
                        </a:rPr>
                        <a:t>Total N</a:t>
                      </a:r>
                    </a:p>
                  </a:txBody>
                  <a:tcPr marL="68580" marR="68580" marT="0" marB="0" anchor="ctr"/>
                </a:tc>
                <a:tc>
                  <a:txBody>
                    <a:bodyPr/>
                    <a:lstStyle/>
                    <a:p>
                      <a:pPr algn="ctr">
                        <a:spcAft>
                          <a:spcPts val="0"/>
                        </a:spcAft>
                      </a:pPr>
                      <a:r>
                        <a:rPr lang="en-US" sz="1200" dirty="0">
                          <a:effectLst/>
                          <a:latin typeface="Arial" panose="020B0604020202020204" pitchFamily="34" charset="0"/>
                          <a:cs typeface="Arial" panose="020B0604020202020204" pitchFamily="34" charset="0"/>
                        </a:rPr>
                        <a:t>MI</a:t>
                      </a:r>
                    </a:p>
                    <a:p>
                      <a:pPr algn="ctr">
                        <a:spcAft>
                          <a:spcPts val="0"/>
                        </a:spcAft>
                      </a:pPr>
                      <a:r>
                        <a:rPr lang="en-US" sz="1200" dirty="0">
                          <a:effectLst/>
                          <a:latin typeface="Arial" panose="020B0604020202020204" pitchFamily="34" charset="0"/>
                          <a:cs typeface="Arial" panose="020B0604020202020204" pitchFamily="34" charset="0"/>
                        </a:rPr>
                        <a:t>IWD</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MI</a:t>
                      </a:r>
                    </a:p>
                    <a:p>
                      <a:pPr algn="ctr">
                        <a:spcAft>
                          <a:spcPts val="0"/>
                        </a:spcAft>
                      </a:pPr>
                      <a:r>
                        <a:rPr lang="en-US" sz="1600" dirty="0">
                          <a:solidFill>
                            <a:schemeClr val="tx1"/>
                          </a:solidFill>
                          <a:effectLst/>
                          <a:latin typeface="Arial" panose="020B0604020202020204" pitchFamily="34" charset="0"/>
                          <a:cs typeface="Arial" panose="020B0604020202020204" pitchFamily="34" charset="0"/>
                        </a:rPr>
                        <a:t>Percent</a:t>
                      </a:r>
                    </a:p>
                  </a:txBody>
                  <a:tcPr marL="68580" marR="68580" marT="0" marB="0" anchor="ctr">
                    <a:solidFill>
                      <a:srgbClr val="006600"/>
                    </a:solidFill>
                  </a:tcPr>
                </a:tc>
                <a:extLst>
                  <a:ext uri="{0D108BD9-81ED-4DB2-BD59-A6C34878D82A}">
                    <a16:rowId xmlns:a16="http://schemas.microsoft.com/office/drawing/2014/main" val="3072555536"/>
                  </a:ext>
                </a:extLst>
              </a:tr>
              <a:tr h="447789">
                <a:tc>
                  <a:txBody>
                    <a:bodyPr/>
                    <a:lstStyle/>
                    <a:p>
                      <a:pPr algn="ctr">
                        <a:spcAft>
                          <a:spcPts val="0"/>
                        </a:spcAft>
                      </a:pPr>
                      <a:r>
                        <a:rPr lang="en-US" sz="1200" dirty="0">
                          <a:effectLst/>
                          <a:latin typeface="Arial" panose="020B0604020202020204" pitchFamily="34" charset="0"/>
                          <a:cs typeface="Arial" panose="020B0604020202020204" pitchFamily="34" charset="0"/>
                        </a:rPr>
                        <a:t>&lt; 5 </a:t>
                      </a:r>
                      <a:r>
                        <a:rPr lang="en-US" sz="1200" dirty="0" err="1">
                          <a:effectLst/>
                          <a:latin typeface="Arial" panose="020B0604020202020204" pitchFamily="34" charset="0"/>
                          <a:cs typeface="Arial" panose="020B0604020202020204" pitchFamily="34" charset="0"/>
                        </a:rPr>
                        <a:t>yrs</a:t>
                      </a:r>
                      <a:endParaRPr lang="en-US" sz="12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0.7%</a:t>
                      </a:r>
                    </a:p>
                  </a:txBody>
                  <a:tcPr marL="68580" marR="68580" marT="0" marB="0" anchor="ctr">
                    <a:solidFill>
                      <a:srgbClr val="0000CC"/>
                    </a:solidFill>
                  </a:tcPr>
                </a:tc>
                <a:tc>
                  <a:txBody>
                    <a:bodyPr/>
                    <a:lstStyle/>
                    <a:p>
                      <a:pPr algn="ctr">
                        <a:spcAft>
                          <a:spcPts val="0"/>
                        </a:spcAft>
                      </a:pPr>
                      <a:r>
                        <a:rPr lang="en-US" sz="1200" dirty="0">
                          <a:effectLst/>
                          <a:latin typeface="Arial" panose="020B0604020202020204" pitchFamily="34" charset="0"/>
                          <a:cs typeface="Arial" panose="020B0604020202020204" pitchFamily="34" charset="0"/>
                        </a:rPr>
                        <a:t>545,979</a:t>
                      </a:r>
                    </a:p>
                  </a:txBody>
                  <a:tcPr marL="68580" marR="68580" marT="0" marB="0" anchor="ctr"/>
                </a:tc>
                <a:tc>
                  <a:txBody>
                    <a:bodyPr/>
                    <a:lstStyle/>
                    <a:p>
                      <a:pPr algn="ctr">
                        <a:spcAft>
                          <a:spcPts val="0"/>
                        </a:spcAft>
                      </a:pPr>
                      <a:r>
                        <a:rPr lang="en-US" sz="1200">
                          <a:effectLst/>
                          <a:latin typeface="Arial" panose="020B0604020202020204" pitchFamily="34" charset="0"/>
                          <a:cs typeface="Arial" panose="020B0604020202020204" pitchFamily="34" charset="0"/>
                        </a:rPr>
                        <a:t>4,013</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0.7%</a:t>
                      </a:r>
                    </a:p>
                  </a:txBody>
                  <a:tcPr marL="68580" marR="68580" marT="0" marB="0" anchor="ctr">
                    <a:solidFill>
                      <a:srgbClr val="006600"/>
                    </a:solidFill>
                  </a:tcPr>
                </a:tc>
                <a:extLst>
                  <a:ext uri="{0D108BD9-81ED-4DB2-BD59-A6C34878D82A}">
                    <a16:rowId xmlns:a16="http://schemas.microsoft.com/office/drawing/2014/main" val="54784224"/>
                  </a:ext>
                </a:extLst>
              </a:tr>
              <a:tr h="447789">
                <a:tc>
                  <a:txBody>
                    <a:bodyPr/>
                    <a:lstStyle/>
                    <a:p>
                      <a:pPr algn="ctr">
                        <a:spcAft>
                          <a:spcPts val="0"/>
                        </a:spcAft>
                      </a:pPr>
                      <a:r>
                        <a:rPr lang="en-US" sz="1200" dirty="0">
                          <a:effectLst/>
                          <a:latin typeface="Arial" panose="020B0604020202020204" pitchFamily="34" charset="0"/>
                          <a:cs typeface="Arial" panose="020B0604020202020204" pitchFamily="34" charset="0"/>
                        </a:rPr>
                        <a:t>5-17 </a:t>
                      </a:r>
                      <a:r>
                        <a:rPr lang="en-US" sz="1200" dirty="0" err="1">
                          <a:effectLst/>
                          <a:latin typeface="Arial" panose="020B0604020202020204" pitchFamily="34" charset="0"/>
                          <a:cs typeface="Arial" panose="020B0604020202020204" pitchFamily="34" charset="0"/>
                        </a:rPr>
                        <a:t>yrs</a:t>
                      </a:r>
                      <a:endParaRPr lang="en-US" sz="12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6.0%</a:t>
                      </a:r>
                    </a:p>
                  </a:txBody>
                  <a:tcPr marL="68580" marR="68580" marT="0" marB="0" anchor="ctr">
                    <a:solidFill>
                      <a:srgbClr val="0000CC"/>
                    </a:solidFill>
                  </a:tcPr>
                </a:tc>
                <a:tc>
                  <a:txBody>
                    <a:bodyPr/>
                    <a:lstStyle/>
                    <a:p>
                      <a:pPr algn="ctr">
                        <a:spcAft>
                          <a:spcPts val="0"/>
                        </a:spcAft>
                      </a:pPr>
                      <a:r>
                        <a:rPr lang="en-US" sz="1200" dirty="0">
                          <a:effectLst/>
                          <a:latin typeface="Arial" panose="020B0604020202020204" pitchFamily="34" charset="0"/>
                          <a:cs typeface="Arial" panose="020B0604020202020204" pitchFamily="34" charset="0"/>
                        </a:rPr>
                        <a:t>1,602,582</a:t>
                      </a:r>
                    </a:p>
                  </a:txBody>
                  <a:tcPr marL="68580" marR="68580" marT="0" marB="0" anchor="ctr"/>
                </a:tc>
                <a:tc>
                  <a:txBody>
                    <a:bodyPr/>
                    <a:lstStyle/>
                    <a:p>
                      <a:pPr algn="ctr">
                        <a:spcAft>
                          <a:spcPts val="0"/>
                        </a:spcAft>
                      </a:pPr>
                      <a:r>
                        <a:rPr lang="en-US" sz="1200">
                          <a:effectLst/>
                          <a:latin typeface="Arial" panose="020B0604020202020204" pitchFamily="34" charset="0"/>
                          <a:cs typeface="Arial" panose="020B0604020202020204" pitchFamily="34" charset="0"/>
                        </a:rPr>
                        <a:t>96,263</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6.0%</a:t>
                      </a:r>
                    </a:p>
                  </a:txBody>
                  <a:tcPr marL="68580" marR="68580" marT="0" marB="0" anchor="ctr">
                    <a:solidFill>
                      <a:srgbClr val="006600"/>
                    </a:solidFill>
                  </a:tcPr>
                </a:tc>
                <a:extLst>
                  <a:ext uri="{0D108BD9-81ED-4DB2-BD59-A6C34878D82A}">
                    <a16:rowId xmlns:a16="http://schemas.microsoft.com/office/drawing/2014/main" val="3976764754"/>
                  </a:ext>
                </a:extLst>
              </a:tr>
              <a:tr h="447789">
                <a:tc>
                  <a:txBody>
                    <a:bodyPr/>
                    <a:lstStyle/>
                    <a:p>
                      <a:pPr algn="ctr">
                        <a:spcAft>
                          <a:spcPts val="0"/>
                        </a:spcAft>
                      </a:pPr>
                      <a:r>
                        <a:rPr lang="en-US" sz="1200" dirty="0">
                          <a:effectLst/>
                          <a:latin typeface="Arial" panose="020B0604020202020204" pitchFamily="34" charset="0"/>
                          <a:cs typeface="Arial" panose="020B0604020202020204" pitchFamily="34" charset="0"/>
                        </a:rPr>
                        <a:t>18-64 </a:t>
                      </a:r>
                      <a:r>
                        <a:rPr lang="en-US" sz="1200" dirty="0" err="1">
                          <a:effectLst/>
                          <a:latin typeface="Arial" panose="020B0604020202020204" pitchFamily="34" charset="0"/>
                          <a:cs typeface="Arial" panose="020B0604020202020204" pitchFamily="34" charset="0"/>
                        </a:rPr>
                        <a:t>yrs</a:t>
                      </a:r>
                      <a:endParaRPr lang="en-US" sz="12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10.7%</a:t>
                      </a:r>
                    </a:p>
                  </a:txBody>
                  <a:tcPr marL="68580" marR="68580" marT="0" marB="0" anchor="ctr">
                    <a:solidFill>
                      <a:srgbClr val="0000CC"/>
                    </a:solidFill>
                  </a:tcPr>
                </a:tc>
                <a:tc>
                  <a:txBody>
                    <a:bodyPr/>
                    <a:lstStyle/>
                    <a:p>
                      <a:pPr algn="ctr">
                        <a:spcAft>
                          <a:spcPts val="0"/>
                        </a:spcAft>
                      </a:pPr>
                      <a:r>
                        <a:rPr lang="en-US" sz="1200" dirty="0">
                          <a:effectLst/>
                          <a:latin typeface="Arial" panose="020B0604020202020204" pitchFamily="34" charset="0"/>
                          <a:cs typeface="Arial" panose="020B0604020202020204" pitchFamily="34" charset="0"/>
                        </a:rPr>
                        <a:t>6,014,103</a:t>
                      </a:r>
                    </a:p>
                  </a:txBody>
                  <a:tcPr marL="68580" marR="68580" marT="0" marB="0" anchor="ctr"/>
                </a:tc>
                <a:tc>
                  <a:txBody>
                    <a:bodyPr/>
                    <a:lstStyle/>
                    <a:p>
                      <a:pPr algn="ctr">
                        <a:spcAft>
                          <a:spcPts val="0"/>
                        </a:spcAft>
                      </a:pPr>
                      <a:r>
                        <a:rPr lang="en-US" sz="1200">
                          <a:effectLst/>
                          <a:latin typeface="Arial" panose="020B0604020202020204" pitchFamily="34" charset="0"/>
                          <a:cs typeface="Arial" panose="020B0604020202020204" pitchFamily="34" charset="0"/>
                        </a:rPr>
                        <a:t>707,650</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11.8%</a:t>
                      </a:r>
                    </a:p>
                  </a:txBody>
                  <a:tcPr marL="68580" marR="68580" marT="0" marB="0" anchor="ctr">
                    <a:solidFill>
                      <a:srgbClr val="006600"/>
                    </a:solidFill>
                  </a:tcPr>
                </a:tc>
                <a:extLst>
                  <a:ext uri="{0D108BD9-81ED-4DB2-BD59-A6C34878D82A}">
                    <a16:rowId xmlns:a16="http://schemas.microsoft.com/office/drawing/2014/main" val="1150397915"/>
                  </a:ext>
                </a:extLst>
              </a:tr>
              <a:tr h="447789">
                <a:tc>
                  <a:txBody>
                    <a:bodyPr/>
                    <a:lstStyle/>
                    <a:p>
                      <a:pPr algn="ctr">
                        <a:spcAft>
                          <a:spcPts val="0"/>
                        </a:spcAft>
                      </a:pPr>
                      <a:r>
                        <a:rPr lang="en-US" sz="1200">
                          <a:effectLst/>
                          <a:latin typeface="Arial" panose="020B0604020202020204" pitchFamily="34" charset="0"/>
                          <a:cs typeface="Arial" panose="020B0604020202020204" pitchFamily="34" charset="0"/>
                        </a:rPr>
                        <a:t>&gt;= 65 yrs</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32.6%</a:t>
                      </a:r>
                    </a:p>
                  </a:txBody>
                  <a:tcPr marL="68580" marR="68580" marT="0" marB="0" anchor="ctr">
                    <a:solidFill>
                      <a:srgbClr val="0000CC"/>
                    </a:solidFill>
                  </a:tcPr>
                </a:tc>
                <a:tc>
                  <a:txBody>
                    <a:bodyPr/>
                    <a:lstStyle/>
                    <a:p>
                      <a:pPr algn="ctr">
                        <a:spcAft>
                          <a:spcPts val="0"/>
                        </a:spcAft>
                      </a:pPr>
                      <a:r>
                        <a:rPr lang="en-US" sz="1200" dirty="0">
                          <a:effectLst/>
                          <a:latin typeface="Arial" panose="020B0604020202020204" pitchFamily="34" charset="0"/>
                          <a:cs typeface="Arial" panose="020B0604020202020204" pitchFamily="34" charset="0"/>
                        </a:rPr>
                        <a:t>1,787,295</a:t>
                      </a:r>
                    </a:p>
                  </a:txBody>
                  <a:tcPr marL="68580" marR="68580" marT="0" marB="0" anchor="ctr"/>
                </a:tc>
                <a:tc>
                  <a:txBody>
                    <a:bodyPr/>
                    <a:lstStyle/>
                    <a:p>
                      <a:pPr algn="ctr">
                        <a:spcAft>
                          <a:spcPts val="0"/>
                        </a:spcAft>
                      </a:pPr>
                      <a:r>
                        <a:rPr lang="en-US" sz="1200" dirty="0">
                          <a:effectLst/>
                          <a:latin typeface="Arial" panose="020B0604020202020204" pitchFamily="34" charset="0"/>
                          <a:cs typeface="Arial" panose="020B0604020202020204" pitchFamily="34" charset="0"/>
                        </a:rPr>
                        <a:t>571,887</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32.0%</a:t>
                      </a:r>
                    </a:p>
                  </a:txBody>
                  <a:tcPr marL="68580" marR="68580" marT="0" marB="0" anchor="ctr">
                    <a:solidFill>
                      <a:srgbClr val="006600"/>
                    </a:solidFill>
                  </a:tcPr>
                </a:tc>
                <a:extLst>
                  <a:ext uri="{0D108BD9-81ED-4DB2-BD59-A6C34878D82A}">
                    <a16:rowId xmlns:a16="http://schemas.microsoft.com/office/drawing/2014/main" val="1161309558"/>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428387512"/>
              </p:ext>
            </p:extLst>
          </p:nvPr>
        </p:nvGraphicFramePr>
        <p:xfrm>
          <a:off x="2425058" y="3456879"/>
          <a:ext cx="4172167" cy="2766532"/>
        </p:xfrm>
        <a:graphic>
          <a:graphicData uri="http://schemas.openxmlformats.org/drawingml/2006/table">
            <a:tbl>
              <a:tblPr firstRow="1" firstCol="1" bandRow="1">
                <a:tableStyleId>{073A0DAA-6AF3-43AB-8588-CEC1D06C72B9}</a:tableStyleId>
              </a:tblPr>
              <a:tblGrid>
                <a:gridCol w="2176679">
                  <a:extLst>
                    <a:ext uri="{9D8B030D-6E8A-4147-A177-3AD203B41FA5}">
                      <a16:colId xmlns:a16="http://schemas.microsoft.com/office/drawing/2014/main" val="1440011422"/>
                    </a:ext>
                  </a:extLst>
                </a:gridCol>
                <a:gridCol w="1003609">
                  <a:extLst>
                    <a:ext uri="{9D8B030D-6E8A-4147-A177-3AD203B41FA5}">
                      <a16:colId xmlns:a16="http://schemas.microsoft.com/office/drawing/2014/main" val="2335799696"/>
                    </a:ext>
                  </a:extLst>
                </a:gridCol>
                <a:gridCol w="991879">
                  <a:extLst>
                    <a:ext uri="{9D8B030D-6E8A-4147-A177-3AD203B41FA5}">
                      <a16:colId xmlns:a16="http://schemas.microsoft.com/office/drawing/2014/main" val="293944579"/>
                    </a:ext>
                  </a:extLst>
                </a:gridCol>
              </a:tblGrid>
              <a:tr h="337397">
                <a:tc>
                  <a:txBody>
                    <a:bodyPr/>
                    <a:lstStyle/>
                    <a:p>
                      <a:r>
                        <a:rPr lang="en-US" sz="1600" dirty="0" err="1" smtClean="0">
                          <a:effectLst/>
                          <a:latin typeface="Arial" panose="020B0604020202020204" pitchFamily="34" charset="0"/>
                          <a:cs typeface="Arial" panose="020B0604020202020204" pitchFamily="34" charset="0"/>
                        </a:rPr>
                        <a:t>Disab</a:t>
                      </a:r>
                      <a:r>
                        <a:rPr lang="en-US" sz="1600" dirty="0" smtClean="0">
                          <a:effectLst/>
                          <a:latin typeface="Arial" panose="020B0604020202020204" pitchFamily="34" charset="0"/>
                          <a:cs typeface="Arial" panose="020B0604020202020204" pitchFamily="34" charset="0"/>
                        </a:rPr>
                        <a:t>. Prevalence</a:t>
                      </a:r>
                      <a:endParaRPr lang="en-US" sz="16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U.S.</a:t>
                      </a:r>
                    </a:p>
                  </a:txBody>
                  <a:tcPr marL="68580" marR="68580" marT="0" marB="0" anchor="ctr">
                    <a:solidFill>
                      <a:srgbClr val="0000CC"/>
                    </a:solidFill>
                  </a:tcP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MI</a:t>
                      </a:r>
                    </a:p>
                  </a:txBody>
                  <a:tcPr marL="68580" marR="68580" marT="0" marB="0" anchor="ctr">
                    <a:solidFill>
                      <a:srgbClr val="006600"/>
                    </a:solidFill>
                  </a:tcPr>
                </a:tc>
                <a:extLst>
                  <a:ext uri="{0D108BD9-81ED-4DB2-BD59-A6C34878D82A}">
                    <a16:rowId xmlns:a16="http://schemas.microsoft.com/office/drawing/2014/main" val="1560046387"/>
                  </a:ext>
                </a:extLst>
              </a:tr>
              <a:tr h="388291">
                <a:tc>
                  <a:txBody>
                    <a:bodyPr/>
                    <a:lstStyle/>
                    <a:p>
                      <a:pPr algn="ctr">
                        <a:spcAft>
                          <a:spcPts val="0"/>
                        </a:spcAft>
                      </a:pPr>
                      <a:r>
                        <a:rPr lang="en-US" sz="1600" dirty="0">
                          <a:effectLst/>
                          <a:latin typeface="Arial" panose="020B0604020202020204" pitchFamily="34" charset="0"/>
                          <a:cs typeface="Arial" panose="020B0604020202020204" pitchFamily="34" charset="0"/>
                        </a:rPr>
                        <a:t>White</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14.0%</a:t>
                      </a:r>
                    </a:p>
                  </a:txBody>
                  <a:tcPr marL="68580" marR="68580" marT="0" marB="0" anchor="ctr">
                    <a:solidFill>
                      <a:srgbClr val="0000CC"/>
                    </a:solidFill>
                  </a:tcP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13.9%</a:t>
                      </a:r>
                    </a:p>
                  </a:txBody>
                  <a:tcPr marL="68580" marR="68580" marT="0" marB="0" anchor="ctr">
                    <a:solidFill>
                      <a:srgbClr val="006600"/>
                    </a:solidFill>
                  </a:tcPr>
                </a:tc>
                <a:extLst>
                  <a:ext uri="{0D108BD9-81ED-4DB2-BD59-A6C34878D82A}">
                    <a16:rowId xmlns:a16="http://schemas.microsoft.com/office/drawing/2014/main" val="4115014782"/>
                  </a:ext>
                </a:extLst>
              </a:tr>
              <a:tr h="388291">
                <a:tc>
                  <a:txBody>
                    <a:bodyPr/>
                    <a:lstStyle/>
                    <a:p>
                      <a:pPr algn="ctr">
                        <a:spcAft>
                          <a:spcPts val="0"/>
                        </a:spcAft>
                      </a:pPr>
                      <a:r>
                        <a:rPr lang="en-US" sz="1600" dirty="0">
                          <a:effectLst/>
                          <a:latin typeface="Arial" panose="020B0604020202020204" pitchFamily="34" charset="0"/>
                          <a:cs typeface="Arial" panose="020B0604020202020204" pitchFamily="34" charset="0"/>
                        </a:rPr>
                        <a:t>Black/African American</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14.5%</a:t>
                      </a:r>
                    </a:p>
                  </a:txBody>
                  <a:tcPr marL="68580" marR="68580" marT="0" marB="0" anchor="ctr">
                    <a:solidFill>
                      <a:srgbClr val="0000CC"/>
                    </a:solidFill>
                  </a:tcP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16.9%</a:t>
                      </a:r>
                    </a:p>
                  </a:txBody>
                  <a:tcPr marL="68580" marR="68580" marT="0" marB="0" anchor="ctr">
                    <a:solidFill>
                      <a:srgbClr val="006600"/>
                    </a:solidFill>
                  </a:tcPr>
                </a:tc>
                <a:extLst>
                  <a:ext uri="{0D108BD9-81ED-4DB2-BD59-A6C34878D82A}">
                    <a16:rowId xmlns:a16="http://schemas.microsoft.com/office/drawing/2014/main" val="2353633496"/>
                  </a:ext>
                </a:extLst>
              </a:tr>
              <a:tr h="388291">
                <a:tc>
                  <a:txBody>
                    <a:bodyPr/>
                    <a:lstStyle/>
                    <a:p>
                      <a:pPr algn="ctr">
                        <a:spcAft>
                          <a:spcPts val="0"/>
                        </a:spcAft>
                      </a:pPr>
                      <a:r>
                        <a:rPr lang="en-US" sz="1600" dirty="0">
                          <a:effectLst/>
                          <a:latin typeface="Arial" panose="020B0604020202020204" pitchFamily="34" charset="0"/>
                          <a:cs typeface="Arial" panose="020B0604020202020204" pitchFamily="34" charset="0"/>
                        </a:rPr>
                        <a:t>Asian</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7.8%</a:t>
                      </a:r>
                    </a:p>
                  </a:txBody>
                  <a:tcPr marL="68580" marR="68580" marT="0" marB="0" anchor="ctr">
                    <a:solidFill>
                      <a:srgbClr val="0000CC"/>
                    </a:solidFill>
                  </a:tcP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5.8%</a:t>
                      </a:r>
                    </a:p>
                  </a:txBody>
                  <a:tcPr marL="68580" marR="68580" marT="0" marB="0" anchor="ctr">
                    <a:solidFill>
                      <a:srgbClr val="006600"/>
                    </a:solidFill>
                  </a:tcPr>
                </a:tc>
                <a:extLst>
                  <a:ext uri="{0D108BD9-81ED-4DB2-BD59-A6C34878D82A}">
                    <a16:rowId xmlns:a16="http://schemas.microsoft.com/office/drawing/2014/main" val="2689148206"/>
                  </a:ext>
                </a:extLst>
              </a:tr>
              <a:tr h="388291">
                <a:tc>
                  <a:txBody>
                    <a:bodyPr/>
                    <a:lstStyle/>
                    <a:p>
                      <a:pPr algn="ctr">
                        <a:spcAft>
                          <a:spcPts val="0"/>
                        </a:spcAft>
                      </a:pPr>
                      <a:r>
                        <a:rPr lang="en-US" sz="1600" dirty="0">
                          <a:effectLst/>
                          <a:latin typeface="Arial" panose="020B0604020202020204" pitchFamily="34" charset="0"/>
                          <a:cs typeface="Arial" panose="020B0604020202020204" pitchFamily="34" charset="0"/>
                        </a:rPr>
                        <a:t>Native</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15.1%</a:t>
                      </a:r>
                    </a:p>
                  </a:txBody>
                  <a:tcPr marL="68580" marR="68580" marT="0" marB="0" anchor="ctr">
                    <a:solidFill>
                      <a:srgbClr val="0000CC"/>
                    </a:solidFill>
                  </a:tcP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19.6%</a:t>
                      </a:r>
                    </a:p>
                  </a:txBody>
                  <a:tcPr marL="68580" marR="68580" marT="0" marB="0" anchor="ctr">
                    <a:solidFill>
                      <a:srgbClr val="006600"/>
                    </a:solidFill>
                  </a:tcPr>
                </a:tc>
                <a:extLst>
                  <a:ext uri="{0D108BD9-81ED-4DB2-BD59-A6C34878D82A}">
                    <a16:rowId xmlns:a16="http://schemas.microsoft.com/office/drawing/2014/main" val="4136090008"/>
                  </a:ext>
                </a:extLst>
              </a:tr>
              <a:tr h="388291">
                <a:tc>
                  <a:txBody>
                    <a:bodyPr/>
                    <a:lstStyle/>
                    <a:p>
                      <a:pPr algn="ctr">
                        <a:spcAft>
                          <a:spcPts val="0"/>
                        </a:spcAft>
                      </a:pPr>
                      <a:r>
                        <a:rPr lang="en-US" sz="1600" dirty="0" smtClean="0">
                          <a:effectLst/>
                          <a:latin typeface="Arial" panose="020B0604020202020204" pitchFamily="34" charset="0"/>
                          <a:cs typeface="Arial" panose="020B0604020202020204" pitchFamily="34" charset="0"/>
                        </a:rPr>
                        <a:t>Other race</a:t>
                      </a:r>
                      <a:endParaRPr lang="en-US" sz="16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9.7%</a:t>
                      </a:r>
                    </a:p>
                  </a:txBody>
                  <a:tcPr marL="68580" marR="68580" marT="0" marB="0" anchor="ctr">
                    <a:solidFill>
                      <a:srgbClr val="0000CC"/>
                    </a:solidFill>
                  </a:tcP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11.4%</a:t>
                      </a:r>
                    </a:p>
                  </a:txBody>
                  <a:tcPr marL="68580" marR="68580" marT="0" marB="0" anchor="ctr">
                    <a:solidFill>
                      <a:srgbClr val="006600"/>
                    </a:solidFill>
                  </a:tcPr>
                </a:tc>
                <a:extLst>
                  <a:ext uri="{0D108BD9-81ED-4DB2-BD59-A6C34878D82A}">
                    <a16:rowId xmlns:a16="http://schemas.microsoft.com/office/drawing/2014/main" val="894237596"/>
                  </a:ext>
                </a:extLst>
              </a:tr>
              <a:tr h="388291">
                <a:tc>
                  <a:txBody>
                    <a:bodyPr/>
                    <a:lstStyle/>
                    <a:p>
                      <a:pPr algn="ctr">
                        <a:spcAft>
                          <a:spcPts val="0"/>
                        </a:spcAft>
                      </a:pPr>
                      <a:r>
                        <a:rPr lang="en-US" sz="1600" dirty="0">
                          <a:effectLst/>
                          <a:latin typeface="Arial" panose="020B0604020202020204" pitchFamily="34" charset="0"/>
                          <a:cs typeface="Arial" panose="020B0604020202020204" pitchFamily="34" charset="0"/>
                        </a:rPr>
                        <a:t>Two or more races</a:t>
                      </a:r>
                    </a:p>
                  </a:txBody>
                  <a:tcPr marL="68580" marR="68580" marT="0" marB="0" anchor="ct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11.0%</a:t>
                      </a:r>
                    </a:p>
                  </a:txBody>
                  <a:tcPr marL="68580" marR="68580" marT="0" marB="0" anchor="ctr">
                    <a:solidFill>
                      <a:srgbClr val="0000CC"/>
                    </a:solidFill>
                  </a:tcPr>
                </a:tc>
                <a:tc>
                  <a:txBody>
                    <a:bodyPr/>
                    <a:lstStyle/>
                    <a:p>
                      <a:pPr algn="ctr">
                        <a:spcAft>
                          <a:spcPts val="0"/>
                        </a:spcAft>
                      </a:pPr>
                      <a:r>
                        <a:rPr lang="en-US" sz="1600" dirty="0">
                          <a:solidFill>
                            <a:schemeClr val="tx1"/>
                          </a:solidFill>
                          <a:effectLst/>
                          <a:latin typeface="Arial" panose="020B0604020202020204" pitchFamily="34" charset="0"/>
                          <a:cs typeface="Arial" panose="020B0604020202020204" pitchFamily="34" charset="0"/>
                        </a:rPr>
                        <a:t>12.2%</a:t>
                      </a:r>
                    </a:p>
                  </a:txBody>
                  <a:tcPr marL="68580" marR="68580" marT="0" marB="0" anchor="ctr">
                    <a:solidFill>
                      <a:srgbClr val="006600"/>
                    </a:solidFill>
                  </a:tcPr>
                </a:tc>
                <a:extLst>
                  <a:ext uri="{0D108BD9-81ED-4DB2-BD59-A6C34878D82A}">
                    <a16:rowId xmlns:a16="http://schemas.microsoft.com/office/drawing/2014/main" val="3341064715"/>
                  </a:ext>
                </a:extLst>
              </a:tr>
            </a:tbl>
          </a:graphicData>
        </a:graphic>
      </p:graphicFrame>
      <p:graphicFrame>
        <p:nvGraphicFramePr>
          <p:cNvPr id="12" name="Chart 11" descr="Bar chart: Independent Living Disability is 6.3%. Self-care Disability is 2.6%. Ambulatory Disability is 7.0%. Cognitive Disability is 5.8%. Vision Disability is 2.2%. Hearing Disability is 3.7%.">
            <a:extLst>
              <a:ext uri="{FF2B5EF4-FFF2-40B4-BE49-F238E27FC236}">
                <a16:creationId xmlns:a16="http://schemas.microsoft.com/office/drawing/2014/main" id="{EF9D363C-5BE9-4FBF-ADC3-EEEB84EC817F}"/>
              </a:ext>
            </a:extLst>
          </p:cNvPr>
          <p:cNvGraphicFramePr/>
          <p:nvPr>
            <p:extLst>
              <p:ext uri="{D42A27DB-BD31-4B8C-83A1-F6EECF244321}">
                <p14:modId xmlns:p14="http://schemas.microsoft.com/office/powerpoint/2010/main" val="4138963165"/>
              </p:ext>
            </p:extLst>
          </p:nvPr>
        </p:nvGraphicFramePr>
        <p:xfrm>
          <a:off x="6784540" y="3456879"/>
          <a:ext cx="4753255" cy="27665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056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Disability Statistics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2021 Am. Community Survey</a:t>
            </a: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7" name="Chart 6" descr="Bar Chart: Michigan residents with disability- 37.1% vs. U.S. residents with disability-40.8%, Michigan residents without disability-75.6 vs. U.S. residents without disability-76.5%"/>
          <p:cNvGraphicFramePr/>
          <p:nvPr>
            <p:extLst>
              <p:ext uri="{D42A27DB-BD31-4B8C-83A1-F6EECF244321}">
                <p14:modId xmlns:p14="http://schemas.microsoft.com/office/powerpoint/2010/main" val="415628513"/>
              </p:ext>
            </p:extLst>
          </p:nvPr>
        </p:nvGraphicFramePr>
        <p:xfrm>
          <a:off x="2366137" y="806708"/>
          <a:ext cx="7786747" cy="24122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Bar chart: Independent Living Disability is 17.3%. Self-care Disability is 12.2%. Ambulatory Disability is 23.1%. Cognitive Disability is 32.6%. Vision Disability is 42.4%. Hearing Disability is 52.9%."/>
          <p:cNvGraphicFramePr/>
          <p:nvPr>
            <p:extLst>
              <p:ext uri="{D42A27DB-BD31-4B8C-83A1-F6EECF244321}">
                <p14:modId xmlns:p14="http://schemas.microsoft.com/office/powerpoint/2010/main" val="3891767317"/>
              </p:ext>
            </p:extLst>
          </p:nvPr>
        </p:nvGraphicFramePr>
        <p:xfrm>
          <a:off x="2366137" y="3429000"/>
          <a:ext cx="5677609" cy="30145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776750222"/>
              </p:ext>
            </p:extLst>
          </p:nvPr>
        </p:nvGraphicFramePr>
        <p:xfrm>
          <a:off x="8216810" y="3576480"/>
          <a:ext cx="3679190" cy="2719566"/>
        </p:xfrm>
        <a:graphic>
          <a:graphicData uri="http://schemas.openxmlformats.org/drawingml/2006/table">
            <a:tbl>
              <a:tblPr firstRow="1" firstCol="1" bandRow="1">
                <a:tableStyleId>{073A0DAA-6AF3-43AB-8588-CEC1D06C72B9}</a:tableStyleId>
              </a:tblPr>
              <a:tblGrid>
                <a:gridCol w="1414780">
                  <a:extLst>
                    <a:ext uri="{9D8B030D-6E8A-4147-A177-3AD203B41FA5}">
                      <a16:colId xmlns:a16="http://schemas.microsoft.com/office/drawing/2014/main" val="2901906203"/>
                    </a:ext>
                  </a:extLst>
                </a:gridCol>
                <a:gridCol w="1132205">
                  <a:extLst>
                    <a:ext uri="{9D8B030D-6E8A-4147-A177-3AD203B41FA5}">
                      <a16:colId xmlns:a16="http://schemas.microsoft.com/office/drawing/2014/main" val="2437210151"/>
                    </a:ext>
                  </a:extLst>
                </a:gridCol>
                <a:gridCol w="1132205">
                  <a:extLst>
                    <a:ext uri="{9D8B030D-6E8A-4147-A177-3AD203B41FA5}">
                      <a16:colId xmlns:a16="http://schemas.microsoft.com/office/drawing/2014/main" val="3887188990"/>
                    </a:ext>
                  </a:extLst>
                </a:gridCol>
              </a:tblGrid>
              <a:tr h="906522">
                <a:tc>
                  <a:txBody>
                    <a:bodyPr/>
                    <a:lstStyle/>
                    <a:p>
                      <a:r>
                        <a:rPr lang="en-US" sz="1400" dirty="0" smtClean="0">
                          <a:effectLst/>
                        </a:rPr>
                        <a:t>MI</a:t>
                      </a:r>
                      <a:endParaRPr lang="en-US" sz="1400" dirty="0">
                        <a:effectLst/>
                        <a:latin typeface="Arial" panose="020B0604020202020204" pitchFamily="34" charset="0"/>
                        <a:cs typeface="Arial" panose="020B0604020202020204" pitchFamily="34" charset="0"/>
                      </a:endParaRPr>
                    </a:p>
                  </a:txBody>
                  <a:tcPr marL="68580" marR="68580" marT="0" marB="0" anchor="ctr">
                    <a:solidFill>
                      <a:srgbClr val="006600"/>
                    </a:solidFill>
                  </a:tcPr>
                </a:tc>
                <a:tc>
                  <a:txBody>
                    <a:bodyPr/>
                    <a:lstStyle/>
                    <a:p>
                      <a:pPr algn="ctr">
                        <a:spcAft>
                          <a:spcPts val="0"/>
                        </a:spcAft>
                      </a:pPr>
                      <a:r>
                        <a:rPr lang="en-US" sz="1400" dirty="0" smtClean="0">
                          <a:effectLst/>
                        </a:rPr>
                        <a:t>IWOD</a:t>
                      </a:r>
                      <a:endParaRPr lang="en-US" sz="1400" dirty="0">
                        <a:effectLst/>
                        <a:latin typeface="Arial" panose="020B0604020202020204" pitchFamily="34" charset="0"/>
                        <a:cs typeface="Arial" panose="020B0604020202020204" pitchFamily="34" charset="0"/>
                      </a:endParaRPr>
                    </a:p>
                  </a:txBody>
                  <a:tcPr marL="68580" marR="68580" marT="0" marB="0" anchor="ctr">
                    <a:solidFill>
                      <a:srgbClr val="006600"/>
                    </a:solidFill>
                  </a:tcPr>
                </a:tc>
                <a:tc>
                  <a:txBody>
                    <a:bodyPr/>
                    <a:lstStyle/>
                    <a:p>
                      <a:pPr algn="ctr">
                        <a:spcAft>
                          <a:spcPts val="0"/>
                        </a:spcAft>
                      </a:pPr>
                      <a:r>
                        <a:rPr lang="en-US" sz="1400" dirty="0" smtClean="0">
                          <a:effectLst/>
                        </a:rPr>
                        <a:t>IWD</a:t>
                      </a:r>
                      <a:endParaRPr lang="en-US" sz="1400" dirty="0">
                        <a:effectLst/>
                        <a:latin typeface="Arial" panose="020B0604020202020204" pitchFamily="34" charset="0"/>
                        <a:cs typeface="Arial" panose="020B0604020202020204" pitchFamily="34" charset="0"/>
                      </a:endParaRPr>
                    </a:p>
                  </a:txBody>
                  <a:tcPr marL="68580" marR="68580" marT="0" marB="0" anchor="ctr">
                    <a:solidFill>
                      <a:srgbClr val="006600"/>
                    </a:solidFill>
                  </a:tcPr>
                </a:tc>
                <a:extLst>
                  <a:ext uri="{0D108BD9-81ED-4DB2-BD59-A6C34878D82A}">
                    <a16:rowId xmlns:a16="http://schemas.microsoft.com/office/drawing/2014/main" val="1811881099"/>
                  </a:ext>
                </a:extLst>
              </a:tr>
              <a:tr h="906522">
                <a:tc>
                  <a:txBody>
                    <a:bodyPr/>
                    <a:lstStyle/>
                    <a:p>
                      <a:pPr algn="ctr">
                        <a:spcAft>
                          <a:spcPts val="0"/>
                        </a:spcAft>
                      </a:pPr>
                      <a:r>
                        <a:rPr lang="en-US" sz="1400" dirty="0">
                          <a:effectLst/>
                        </a:rPr>
                        <a:t>Poverty Rate</a:t>
                      </a:r>
                      <a:endParaRPr lang="en-US" sz="1400" dirty="0">
                        <a:effectLst/>
                        <a:latin typeface="Arial" panose="020B0604020202020204" pitchFamily="34" charset="0"/>
                        <a:cs typeface="Arial" panose="020B0604020202020204" pitchFamily="34" charset="0"/>
                      </a:endParaRPr>
                    </a:p>
                  </a:txBody>
                  <a:tcPr marL="68580" marR="68580" marT="0" marB="0" anchor="ctr">
                    <a:solidFill>
                      <a:srgbClr val="006600"/>
                    </a:solidFill>
                  </a:tcPr>
                </a:tc>
                <a:tc>
                  <a:txBody>
                    <a:bodyPr/>
                    <a:lstStyle/>
                    <a:p>
                      <a:pPr algn="ctr">
                        <a:spcAft>
                          <a:spcPts val="0"/>
                        </a:spcAft>
                      </a:pPr>
                      <a:r>
                        <a:rPr lang="en-US" sz="1600" dirty="0">
                          <a:effectLst/>
                        </a:rPr>
                        <a:t>10.8%</a:t>
                      </a:r>
                      <a:endParaRPr lang="en-US" sz="16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en-US" sz="1600" dirty="0">
                          <a:effectLst/>
                        </a:rPr>
                        <a:t>25.7%</a:t>
                      </a:r>
                      <a:endParaRPr lang="en-US" sz="16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28674036"/>
                  </a:ext>
                </a:extLst>
              </a:tr>
              <a:tr h="906522">
                <a:tc>
                  <a:txBody>
                    <a:bodyPr/>
                    <a:lstStyle/>
                    <a:p>
                      <a:pPr algn="ctr">
                        <a:spcAft>
                          <a:spcPts val="0"/>
                        </a:spcAft>
                      </a:pPr>
                      <a:r>
                        <a:rPr lang="en-US" sz="1400" dirty="0">
                          <a:effectLst/>
                        </a:rPr>
                        <a:t>Median Earnings</a:t>
                      </a:r>
                      <a:endParaRPr lang="en-US" sz="1400" dirty="0">
                        <a:effectLst/>
                        <a:latin typeface="Arial" panose="020B0604020202020204" pitchFamily="34" charset="0"/>
                        <a:cs typeface="Arial" panose="020B0604020202020204" pitchFamily="34" charset="0"/>
                      </a:endParaRPr>
                    </a:p>
                  </a:txBody>
                  <a:tcPr marL="68580" marR="68580" marT="0" marB="0" anchor="ctr">
                    <a:solidFill>
                      <a:srgbClr val="006600"/>
                    </a:solidFill>
                  </a:tcPr>
                </a:tc>
                <a:tc>
                  <a:txBody>
                    <a:bodyPr/>
                    <a:lstStyle/>
                    <a:p>
                      <a:pPr algn="ctr">
                        <a:spcAft>
                          <a:spcPts val="0"/>
                        </a:spcAft>
                      </a:pPr>
                      <a:r>
                        <a:rPr lang="en-US" sz="1600" dirty="0">
                          <a:effectLst/>
                        </a:rPr>
                        <a:t>$38,654</a:t>
                      </a:r>
                      <a:endParaRPr lang="en-US" sz="16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en-US" sz="1600" dirty="0">
                          <a:effectLst/>
                        </a:rPr>
                        <a:t>$25,427</a:t>
                      </a:r>
                      <a:endParaRPr lang="en-US" sz="16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1879148"/>
                  </a:ext>
                </a:extLst>
              </a:tr>
            </a:tbl>
          </a:graphicData>
        </a:graphic>
      </p:graphicFrame>
      <p:sp>
        <p:nvSpPr>
          <p:cNvPr id="4" name="Rectangle 3"/>
          <p:cNvSpPr/>
          <p:nvPr/>
        </p:nvSpPr>
        <p:spPr>
          <a:xfrm>
            <a:off x="2366137" y="194605"/>
            <a:ext cx="4401519" cy="449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Employment Rate</a:t>
            </a:r>
            <a:endParaRPr lang="en-US" sz="2000" b="1" dirty="0">
              <a:solidFill>
                <a:schemeClr val="bg1"/>
              </a:solidFill>
            </a:endParaRPr>
          </a:p>
        </p:txBody>
      </p:sp>
    </p:spTree>
    <p:extLst>
      <p:ext uri="{BB962C8B-B14F-4D97-AF65-F5344CB8AC3E}">
        <p14:creationId xmlns:p14="http://schemas.microsoft.com/office/powerpoint/2010/main" val="36005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57425" y="342900"/>
            <a:ext cx="9439275" cy="6162675"/>
          </a:xfrm>
        </p:spPr>
        <p:txBody>
          <a:bodyPr>
            <a:normAutofit/>
          </a:bodyPr>
          <a:lstStyle/>
          <a:p>
            <a:r>
              <a:rPr lang="en-US" sz="2800" dirty="0"/>
              <a:t>Individuals with Mental Illness</a:t>
            </a:r>
          </a:p>
          <a:p>
            <a:r>
              <a:rPr lang="en-US" sz="2800" dirty="0"/>
              <a:t>Cultural Minority Residents with Disabilities</a:t>
            </a:r>
          </a:p>
          <a:p>
            <a:r>
              <a:rPr lang="en-US" sz="2800" dirty="0"/>
              <a:t>Students and Youth with Disabilities </a:t>
            </a:r>
          </a:p>
          <a:p>
            <a:r>
              <a:rPr lang="en-US" sz="2800" dirty="0"/>
              <a:t>Individuals with Developmental/Intellectual </a:t>
            </a:r>
            <a:r>
              <a:rPr lang="en-US" sz="2800" dirty="0" err="1"/>
              <a:t>Disab</a:t>
            </a:r>
            <a:r>
              <a:rPr lang="en-US" sz="2800" dirty="0"/>
              <a:t>.</a:t>
            </a:r>
          </a:p>
          <a:p>
            <a:r>
              <a:rPr lang="en-US" sz="2800" dirty="0"/>
              <a:t>Individuals with Blindness and/or Visual Impairments </a:t>
            </a:r>
          </a:p>
          <a:p>
            <a:r>
              <a:rPr lang="en-US" sz="2800" dirty="0"/>
              <a:t>Individuals in Poverty (e.g., homeless, low income)</a:t>
            </a:r>
          </a:p>
          <a:p>
            <a:r>
              <a:rPr lang="en-US" sz="2800" dirty="0"/>
              <a:t>Other Groups: Veterans with Disabilities, Returning Citizens, etc.</a:t>
            </a:r>
          </a:p>
          <a:p>
            <a:pPr marL="0" indent="0">
              <a:buNone/>
            </a:pPr>
            <a:endParaRPr lang="en-US" dirty="0"/>
          </a:p>
          <a:p>
            <a:pPr lvl="1">
              <a:buFont typeface="Wingdings" panose="05000000000000000000" pitchFamily="2" charset="2"/>
              <a:buChar char="v"/>
            </a:pPr>
            <a:r>
              <a:rPr lang="en-US" sz="2400" dirty="0">
                <a:solidFill>
                  <a:schemeClr val="accent1">
                    <a:lumMod val="40000"/>
                    <a:lumOff val="60000"/>
                  </a:schemeClr>
                </a:solidFill>
              </a:rPr>
              <a:t>Relevant Data (population &amp; service agency data)</a:t>
            </a:r>
          </a:p>
          <a:p>
            <a:pPr lvl="1">
              <a:buFont typeface="Wingdings" panose="05000000000000000000" pitchFamily="2" charset="2"/>
              <a:buChar char="v"/>
            </a:pPr>
            <a:r>
              <a:rPr lang="en-US" sz="2400" dirty="0">
                <a:solidFill>
                  <a:schemeClr val="accent1">
                    <a:lumMod val="40000"/>
                    <a:lumOff val="60000"/>
                  </a:schemeClr>
                </a:solidFill>
              </a:rPr>
              <a:t>Issues &amp; Recommendations</a:t>
            </a:r>
          </a:p>
          <a:p>
            <a:pPr lvl="1">
              <a:buFont typeface="Wingdings" panose="05000000000000000000" pitchFamily="2" charset="2"/>
              <a:buChar char="v"/>
            </a:pPr>
            <a:r>
              <a:rPr lang="en-US" sz="2400" dirty="0">
                <a:solidFill>
                  <a:schemeClr val="accent1">
                    <a:lumMod val="40000"/>
                    <a:lumOff val="60000"/>
                  </a:schemeClr>
                </a:solidFill>
              </a:rPr>
              <a:t>Utilizations of CSNA results</a:t>
            </a:r>
          </a:p>
        </p:txBody>
      </p:sp>
      <p:sp>
        <p:nvSpPr>
          <p:cNvPr id="5" name="Rectangle 4">
            <a:extLst>
              <a:ext uri="{FF2B5EF4-FFF2-40B4-BE49-F238E27FC236}">
                <a16:creationId xmlns:a16="http://schemas.microsoft.com/office/drawing/2014/main" id="{03FF8920-74B3-4B6D-9800-DBCB93F558D1}"/>
              </a:ext>
            </a:extLst>
          </p:cNvPr>
          <p:cNvSpPr/>
          <p:nvPr/>
        </p:nvSpPr>
        <p:spPr>
          <a:xfrm>
            <a:off x="0" y="0"/>
            <a:ext cx="2133600" cy="685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Underserved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rPr>
              <a:t>Populations</a:t>
            </a:r>
            <a:endParaRPr kumimoji="0" lang="en-US" sz="4000" b="1" i="0" u="none" strike="noStrike" kern="1200" cap="none" spc="0" normalizeH="0" baseline="0" noProof="0" dirty="0">
              <a:ln>
                <a:noFill/>
              </a:ln>
              <a:solidFill>
                <a:srgbClr val="FFFF00"/>
              </a:solidFill>
              <a:effectLst>
                <a:innerShdw blurRad="63500" dist="50800" dir="18900000">
                  <a:prstClr val="black">
                    <a:alpha val="50000"/>
                  </a:prstClr>
                </a:inn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6915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2" end="2"/>
                                            </p:txEl>
                                          </p:spTgt>
                                        </p:tgtEl>
                                        <p:attrNameLst>
                                          <p:attrName>style.color</p:attrName>
                                        </p:attrNameLst>
                                      </p:cBhvr>
                                      <p:to>
                                        <p:clrVal>
                                          <a:schemeClr val="accent2"/>
                                        </p:clrVal>
                                      </p:to>
                                    </p:set>
                                    <p:set>
                                      <p:cBhvr>
                                        <p:cTn id="7" dur="500" fill="hold"/>
                                        <p:tgtEl>
                                          <p:spTgt spid="4">
                                            <p:txEl>
                                              <p:pRg st="2" end="2"/>
                                            </p:txEl>
                                          </p:spTgt>
                                        </p:tgtEl>
                                        <p:attrNameLst>
                                          <p:attrName>fillcolor</p:attrName>
                                        </p:attrNameLst>
                                      </p:cBhvr>
                                      <p:to>
                                        <p:clrVal>
                                          <a:schemeClr val="accent2"/>
                                        </p:clrVal>
                                      </p:to>
                                    </p:set>
                                    <p:set>
                                      <p:cBhvr>
                                        <p:cTn id="8" dur="500" fill="hold"/>
                                        <p:tgtEl>
                                          <p:spTgt spid="4">
                                            <p:txEl>
                                              <p:pRg st="2" end="2"/>
                                            </p:txEl>
                                          </p:spTgt>
                                        </p:tgtEl>
                                        <p:attrNameLst>
                                          <p:attrName>fill.type</p:attrName>
                                        </p:attrNameLst>
                                      </p:cBhvr>
                                      <p:to>
                                        <p:strVal val="solid"/>
                                      </p:to>
                                    </p:set>
                                  </p:childTnLst>
                                </p:cTn>
                              </p:par>
                            </p:childTnLst>
                          </p:cTn>
                        </p:par>
                        <p:par>
                          <p:cTn id="9" fill="hold">
                            <p:stCondLst>
                              <p:cond delay="1120"/>
                            </p:stCondLst>
                            <p:childTnLst>
                              <p:par>
                                <p:cTn id="10" presetID="34" presetClass="emph" presetSubtype="0" fill="hold" nodeType="after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4">
                                            <p:txEl>
                                              <p:pRg st="2" end="2"/>
                                            </p:txEl>
                                          </p:spTgt>
                                        </p:tgtEl>
                                        <p:attrNameLst>
                                          <p:attrName>ppt_x</p:attrName>
                                          <p:attrName>ppt_y</p:attrName>
                                        </p:attrNameLst>
                                      </p:cBhvr>
                                    </p:animMotion>
                                    <p:animRot by="1500000">
                                      <p:cBhvr>
                                        <p:cTn id="12" dur="125" fill="hold">
                                          <p:stCondLst>
                                            <p:cond delay="0"/>
                                          </p:stCondLst>
                                        </p:cTn>
                                        <p:tgtEl>
                                          <p:spTgt spid="4">
                                            <p:txEl>
                                              <p:pRg st="2" end="2"/>
                                            </p:txEl>
                                          </p:spTgt>
                                        </p:tgtEl>
                                        <p:attrNameLst>
                                          <p:attrName>r</p:attrName>
                                        </p:attrNameLst>
                                      </p:cBhvr>
                                    </p:animRot>
                                    <p:animRot by="-1500000">
                                      <p:cBhvr>
                                        <p:cTn id="13" dur="125" fill="hold">
                                          <p:stCondLst>
                                            <p:cond delay="125"/>
                                          </p:stCondLst>
                                        </p:cTn>
                                        <p:tgtEl>
                                          <p:spTgt spid="4">
                                            <p:txEl>
                                              <p:pRg st="2" end="2"/>
                                            </p:txEl>
                                          </p:spTgt>
                                        </p:tgtEl>
                                        <p:attrNameLst>
                                          <p:attrName>r</p:attrName>
                                        </p:attrNameLst>
                                      </p:cBhvr>
                                    </p:animRot>
                                    <p:animRot by="-1500000">
                                      <p:cBhvr>
                                        <p:cTn id="14" dur="125" fill="hold">
                                          <p:stCondLst>
                                            <p:cond delay="250"/>
                                          </p:stCondLst>
                                        </p:cTn>
                                        <p:tgtEl>
                                          <p:spTgt spid="4">
                                            <p:txEl>
                                              <p:pRg st="2" end="2"/>
                                            </p:txEl>
                                          </p:spTgt>
                                        </p:tgtEl>
                                        <p:attrNameLst>
                                          <p:attrName>r</p:attrName>
                                        </p:attrNameLst>
                                      </p:cBhvr>
                                    </p:animRot>
                                    <p:animRot by="1500000">
                                      <p:cBhvr>
                                        <p:cTn id="15" dur="125" fill="hold">
                                          <p:stCondLst>
                                            <p:cond delay="375"/>
                                          </p:stCondLst>
                                        </p:cTn>
                                        <p:tgtEl>
                                          <p:spTgt spid="4">
                                            <p:txEl>
                                              <p:pRg st="2" end="2"/>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nodeType="clickEffect">
                                  <p:stCondLst>
                                    <p:cond delay="0"/>
                                  </p:stCondLst>
                                  <p:iterate type="lt">
                                    <p:tmPct val="4000"/>
                                  </p:iterate>
                                  <p:childTnLst>
                                    <p:set>
                                      <p:cBhvr override="childStyle">
                                        <p:cTn id="19" dur="500" fill="hold"/>
                                        <p:tgtEl>
                                          <p:spTgt spid="4">
                                            <p:txEl>
                                              <p:pRg st="3" end="3"/>
                                            </p:txEl>
                                          </p:spTgt>
                                        </p:tgtEl>
                                        <p:attrNameLst>
                                          <p:attrName>style.color</p:attrName>
                                        </p:attrNameLst>
                                      </p:cBhvr>
                                      <p:to>
                                        <p:clrVal>
                                          <a:schemeClr val="accent2"/>
                                        </p:clrVal>
                                      </p:to>
                                    </p:set>
                                    <p:set>
                                      <p:cBhvr>
                                        <p:cTn id="20" dur="500" fill="hold"/>
                                        <p:tgtEl>
                                          <p:spTgt spid="4">
                                            <p:txEl>
                                              <p:pRg st="3" end="3"/>
                                            </p:txEl>
                                          </p:spTgt>
                                        </p:tgtEl>
                                        <p:attrNameLst>
                                          <p:attrName>fillcolor</p:attrName>
                                        </p:attrNameLst>
                                      </p:cBhvr>
                                      <p:to>
                                        <p:clrVal>
                                          <a:schemeClr val="accent2"/>
                                        </p:clrVal>
                                      </p:to>
                                    </p:set>
                                    <p:set>
                                      <p:cBhvr>
                                        <p:cTn id="21"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33AA69-F09C-4769-984A-89F31444738D}">
  <ds:schemaRefs>
    <ds:schemaRef ds:uri="http://schemas.microsoft.com/sharepoint/v3/contenttype/forms"/>
  </ds:schemaRefs>
</ds:datastoreItem>
</file>

<file path=customXml/itemProps2.xml><?xml version="1.0" encoding="utf-8"?>
<ds:datastoreItem xmlns:ds="http://schemas.openxmlformats.org/officeDocument/2006/customXml" ds:itemID="{48C54328-0E3E-40FC-9B9C-E60E585EE030}">
  <ds:schemaRefs>
    <ds:schemaRef ds:uri="16c05727-aa75-4e4a-9b5f-8a80a1165891"/>
    <ds:schemaRef ds:uri="http://purl.org/dc/terms/"/>
    <ds:schemaRef ds:uri="http://www.w3.org/XML/1998/namespace"/>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71af3243-3dd4-4a8d-8c0d-dd76da1f02a5"/>
    <ds:schemaRef ds:uri="http://purl.org/dc/elements/1.1/"/>
  </ds:schemaRefs>
</ds:datastoreItem>
</file>

<file path=customXml/itemProps3.xml><?xml version="1.0" encoding="utf-8"?>
<ds:datastoreItem xmlns:ds="http://schemas.openxmlformats.org/officeDocument/2006/customXml" ds:itemID="{F4172B9F-030A-4864-9C8F-117B052D0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Digital design</Template>
  <TotalTime>0</TotalTime>
  <Words>2884</Words>
  <Application>Microsoft Office PowerPoint</Application>
  <PresentationFormat>Widescreen</PresentationFormat>
  <Paragraphs>597</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Century Gothic</vt:lpstr>
      <vt:lpstr>Wingdings</vt:lpstr>
      <vt:lpstr>Wingdings 3</vt:lpstr>
      <vt:lpstr>Ion</vt:lpstr>
      <vt:lpstr>2024 MTSA Conference, Lansing, MI  Assessment of  Needs and Promising Practices  for Students/Youth with Disabilities</vt:lpstr>
      <vt:lpstr>Project Excellence</vt:lpstr>
      <vt:lpstr>CSNA</vt:lpstr>
      <vt:lpstr>PowerPoint Presentation</vt:lpstr>
      <vt:lpstr>CSNA Planning</vt:lpstr>
      <vt:lpstr>Data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the findings mean to you?  Any emerging practices or recommendations for the identified needs? </vt:lpstr>
      <vt:lpstr>PowerPoint Presentation</vt:lpstr>
      <vt:lpstr>Future Trends</vt:lpstr>
      <vt:lpstr>Thank You!</vt:lpstr>
      <vt:lpstr>Five dimensions of Access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2024-02-20T18:23:13Z</dcterms:created>
  <dcterms:modified xsi:type="dcterms:W3CDTF">2024-02-23T12:06:26Z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