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05e235075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05e235075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81c25a930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81c25a930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81c25a930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81c25a930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81c25a930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81c25a930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81c25a930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81c25a930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81c25a930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81c25a930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81c25a930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81c25a930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81c25a930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81c25a930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81c25a930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81c25a930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81c25a930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81c25a930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81c25a930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81c25a930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81c25a930_0_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81c25a930_0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81c25a930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81c25a930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81c25a930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81c25a930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81c25a93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81c25a93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81c25a93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81c25a93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81c25a930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81c25a930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426a3abc7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426a3abc7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81c25a930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81c25a930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81c25a930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81c25a930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119952f0d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119952f0d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mc:Choice Requires="p14">
      <p:transition spd="slow" p14:dur="1000">
        <p14:prism dir="l"/>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idx="1" type="subTitle"/>
          </p:nvPr>
        </p:nvSpPr>
        <p:spPr>
          <a:xfrm>
            <a:off x="311700" y="212225"/>
            <a:ext cx="8520600" cy="485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Dear Teacher: </a:t>
            </a:r>
            <a:endParaRPr sz="1400"/>
          </a:p>
          <a:p>
            <a:pPr indent="0" lvl="0" marL="0" rtl="0" algn="l">
              <a:spcBef>
                <a:spcPts val="0"/>
              </a:spcBef>
              <a:spcAft>
                <a:spcPts val="0"/>
              </a:spcAft>
              <a:buNone/>
            </a:pPr>
            <a:r>
              <a:rPr lang="en" sz="1400"/>
              <a:t>Please make a copy of this presentation for your own Google Drive. This copy that I’m sharing with you is a “read only” copy, so you will need to follow these steps for your own copy: </a:t>
            </a:r>
            <a:endParaRPr sz="1400"/>
          </a:p>
          <a:p>
            <a:pPr indent="-317500" lvl="0" marL="457200" rtl="0" algn="l">
              <a:spcBef>
                <a:spcPts val="0"/>
              </a:spcBef>
              <a:spcAft>
                <a:spcPts val="0"/>
              </a:spcAft>
              <a:buSzPts val="1400"/>
              <a:buAutoNum type="arabicPeriod"/>
            </a:pPr>
            <a:r>
              <a:rPr lang="en" sz="1400"/>
              <a:t>Click on </a:t>
            </a:r>
            <a:r>
              <a:rPr b="1" lang="en" sz="1400"/>
              <a:t>File</a:t>
            </a:r>
            <a:endParaRPr b="1" sz="1400"/>
          </a:p>
          <a:p>
            <a:pPr indent="-317500" lvl="0" marL="457200" rtl="0" algn="l">
              <a:spcBef>
                <a:spcPts val="0"/>
              </a:spcBef>
              <a:spcAft>
                <a:spcPts val="0"/>
              </a:spcAft>
              <a:buSzPts val="1400"/>
              <a:buAutoNum type="arabicPeriod"/>
            </a:pPr>
            <a:r>
              <a:rPr lang="en" sz="1400"/>
              <a:t>Go down five “spots” and click on </a:t>
            </a:r>
            <a:r>
              <a:rPr b="1" lang="en" sz="1400"/>
              <a:t>Make a Copy</a:t>
            </a:r>
            <a:endParaRPr b="1" sz="1400"/>
          </a:p>
          <a:p>
            <a:pPr indent="-317500" lvl="0" marL="457200" rtl="0" algn="l">
              <a:spcBef>
                <a:spcPts val="0"/>
              </a:spcBef>
              <a:spcAft>
                <a:spcPts val="0"/>
              </a:spcAft>
              <a:buSzPts val="1400"/>
              <a:buAutoNum type="arabicPeriod"/>
            </a:pPr>
            <a:r>
              <a:rPr lang="en" sz="1400"/>
              <a:t>Rename this file whatever you’d like</a:t>
            </a:r>
            <a:endParaRPr sz="1400"/>
          </a:p>
          <a:p>
            <a:pPr indent="-317500" lvl="0" marL="457200" rtl="0" algn="l">
              <a:spcBef>
                <a:spcPts val="0"/>
              </a:spcBef>
              <a:spcAft>
                <a:spcPts val="0"/>
              </a:spcAft>
              <a:buSzPts val="1400"/>
              <a:buAutoNum type="arabicPeriod"/>
            </a:pPr>
            <a:r>
              <a:rPr lang="en" sz="1400"/>
              <a:t>Select the folder you’d like the file to be saved in</a:t>
            </a:r>
            <a:endParaRPr sz="1400"/>
          </a:p>
          <a:p>
            <a:pPr indent="-317500" lvl="0" marL="457200" rtl="0" algn="l">
              <a:spcBef>
                <a:spcPts val="0"/>
              </a:spcBef>
              <a:spcAft>
                <a:spcPts val="0"/>
              </a:spcAft>
              <a:buSzPts val="1400"/>
              <a:buAutoNum type="arabicPeriod"/>
            </a:pPr>
            <a:r>
              <a:rPr lang="en" sz="1400"/>
              <a:t>Click </a:t>
            </a:r>
            <a:r>
              <a:rPr b="1" lang="en" sz="1400"/>
              <a:t>okay</a:t>
            </a:r>
            <a:endParaRPr b="1" sz="1400"/>
          </a:p>
          <a:p>
            <a:pPr indent="0" lvl="0" marL="0" rtl="0" algn="l">
              <a:spcBef>
                <a:spcPts val="0"/>
              </a:spcBef>
              <a:spcAft>
                <a:spcPts val="0"/>
              </a:spcAft>
              <a:buNone/>
            </a:pPr>
            <a:r>
              <a:t/>
            </a:r>
            <a:endParaRPr sz="1400"/>
          </a:p>
          <a:p>
            <a:pPr indent="0" lvl="0" marL="0" rtl="0" algn="l">
              <a:spcBef>
                <a:spcPts val="0"/>
              </a:spcBef>
              <a:spcAft>
                <a:spcPts val="0"/>
              </a:spcAft>
              <a:buNone/>
            </a:pPr>
            <a:r>
              <a:rPr lang="en" sz="1400"/>
              <a:t>You now have this file in your own Drive folder and you will be able to edit that copy. If you have further issues or questions, let me know! For each of my students, I copy a new PPT for them and “share” it with them. They then can edit their PERSONAL IEP PPT and I can work with them all the way. :) It’s pretty neat! Each year after that, we work off the same IEP PPT; we just update what is necessary. </a:t>
            </a:r>
            <a:endParaRPr sz="1400"/>
          </a:p>
          <a:p>
            <a:pPr indent="0" lvl="0" marL="0" rtl="0" algn="l">
              <a:spcBef>
                <a:spcPts val="0"/>
              </a:spcBef>
              <a:spcAft>
                <a:spcPts val="0"/>
              </a:spcAft>
              <a:buNone/>
            </a:pPr>
            <a:r>
              <a:t/>
            </a:r>
            <a:endParaRPr sz="1400"/>
          </a:p>
          <a:p>
            <a:pPr indent="0" lvl="0" marL="0" rtl="0" algn="l">
              <a:spcBef>
                <a:spcPts val="0"/>
              </a:spcBef>
              <a:spcAft>
                <a:spcPts val="0"/>
              </a:spcAft>
              <a:buNone/>
            </a:pPr>
            <a:r>
              <a:rPr lang="en" sz="1400"/>
              <a:t>One teacher asked me when I share with parents things like “Age of Majority”. I fit most things into the “Teacher Talk” section of the PPT. But if parents show up early for the IEP, I usually fill time by talking through those extra “legal requirements” so as not to steal the student’s thunder. I also may use the last FAPE page as a time to insert other legal needs. You fit in things where you best see fit! This process will seem </a:t>
            </a:r>
            <a:r>
              <a:rPr i="1" lang="en" sz="1400"/>
              <a:t>very</a:t>
            </a:r>
            <a:r>
              <a:rPr lang="en" sz="1400"/>
              <a:t> unnatural at first… but it WILL get better. I promise. Just choose a strong, chatty student as your “guinea pig”. It will make the process much smoother. </a:t>
            </a:r>
            <a:endParaRPr sz="1400"/>
          </a:p>
          <a:p>
            <a:pPr indent="0" lvl="0" marL="0" rtl="0" algn="l">
              <a:spcBef>
                <a:spcPts val="0"/>
              </a:spcBef>
              <a:spcAft>
                <a:spcPts val="0"/>
              </a:spcAft>
              <a:buNone/>
            </a:pPr>
            <a:r>
              <a:t/>
            </a:r>
            <a:endParaRPr sz="1400"/>
          </a:p>
          <a:p>
            <a:pPr indent="0" lvl="0" marL="0" rtl="0" algn="l">
              <a:spcBef>
                <a:spcPts val="0"/>
              </a:spcBef>
              <a:spcAft>
                <a:spcPts val="0"/>
              </a:spcAft>
              <a:buNone/>
            </a:pPr>
            <a:r>
              <a:rPr lang="en" sz="1400"/>
              <a:t>Congratulations on making it this far! You can do it! </a:t>
            </a:r>
            <a:endParaRPr sz="1400"/>
          </a:p>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Things We May Need to Investigate</a:t>
            </a:r>
            <a:endParaRPr/>
          </a:p>
        </p:txBody>
      </p:sp>
      <p:sp>
        <p:nvSpPr>
          <p:cNvPr id="109" name="Google Shape;109;p22"/>
          <p:cNvSpPr txBox="1"/>
          <p:nvPr>
            <p:ph idx="1" type="body"/>
          </p:nvPr>
        </p:nvSpPr>
        <p:spPr>
          <a:xfrm>
            <a:off x="311700" y="1152475"/>
            <a:ext cx="3999900" cy="1842600"/>
          </a:xfrm>
          <a:prstGeom prst="rect">
            <a:avLst/>
          </a:prstGeom>
          <a:solidFill>
            <a:srgbClr val="FFE599"/>
          </a:solidFill>
        </p:spPr>
        <p:txBody>
          <a:bodyPr anchorCtr="0" anchor="t" bIns="91425" lIns="91425" spcFirstLastPara="1" rIns="91425" wrap="square" tIns="91425">
            <a:noAutofit/>
          </a:bodyPr>
          <a:lstStyle/>
          <a:p>
            <a:pPr indent="0" lvl="0" marL="0" rtl="0" algn="l">
              <a:spcBef>
                <a:spcPts val="0"/>
              </a:spcBef>
              <a:spcAft>
                <a:spcPts val="0"/>
              </a:spcAft>
              <a:buNone/>
            </a:pPr>
            <a:r>
              <a:rPr lang="en"/>
              <a:t>Instruction </a:t>
            </a:r>
            <a:endParaRPr/>
          </a:p>
          <a:p>
            <a:pPr indent="-317500" lvl="0" marL="457200" rtl="0" algn="l">
              <a:spcBef>
                <a:spcPts val="1600"/>
              </a:spcBef>
              <a:spcAft>
                <a:spcPts val="0"/>
              </a:spcAft>
              <a:buSzPts val="1400"/>
              <a:buChar char="●"/>
            </a:pPr>
            <a:r>
              <a:t/>
            </a:r>
            <a:endParaRPr/>
          </a:p>
        </p:txBody>
      </p:sp>
      <p:sp>
        <p:nvSpPr>
          <p:cNvPr id="110" name="Google Shape;110;p22"/>
          <p:cNvSpPr txBox="1"/>
          <p:nvPr>
            <p:ph idx="2" type="body"/>
          </p:nvPr>
        </p:nvSpPr>
        <p:spPr>
          <a:xfrm>
            <a:off x="4832400" y="1152475"/>
            <a:ext cx="3999900" cy="1842600"/>
          </a:xfrm>
          <a:prstGeom prst="rect">
            <a:avLst/>
          </a:prstGeom>
          <a:solidFill>
            <a:srgbClr val="FFD966"/>
          </a:solidFill>
        </p:spPr>
        <p:txBody>
          <a:bodyPr anchorCtr="0" anchor="t" bIns="91425" lIns="91425" spcFirstLastPara="1" rIns="91425" wrap="square" tIns="91425">
            <a:noAutofit/>
          </a:bodyPr>
          <a:lstStyle/>
          <a:p>
            <a:pPr indent="0" lvl="0" marL="0" rtl="0" algn="l">
              <a:spcBef>
                <a:spcPts val="0"/>
              </a:spcBef>
              <a:spcAft>
                <a:spcPts val="0"/>
              </a:spcAft>
              <a:buNone/>
            </a:pPr>
            <a:r>
              <a:rPr lang="en"/>
              <a:t>Community Experiences</a:t>
            </a:r>
            <a:endParaRPr/>
          </a:p>
          <a:p>
            <a:pPr indent="-317500" lvl="0" marL="457200" rtl="0" algn="l">
              <a:spcBef>
                <a:spcPts val="1600"/>
              </a:spcBef>
              <a:spcAft>
                <a:spcPts val="0"/>
              </a:spcAft>
              <a:buSzPts val="1400"/>
              <a:buChar char="●"/>
            </a:pPr>
            <a:r>
              <a:t/>
            </a:r>
            <a:endParaRPr/>
          </a:p>
        </p:txBody>
      </p:sp>
      <p:sp>
        <p:nvSpPr>
          <p:cNvPr id="111" name="Google Shape;111;p22"/>
          <p:cNvSpPr txBox="1"/>
          <p:nvPr>
            <p:ph idx="2" type="body"/>
          </p:nvPr>
        </p:nvSpPr>
        <p:spPr>
          <a:xfrm>
            <a:off x="4832400" y="3175025"/>
            <a:ext cx="3999900" cy="1842600"/>
          </a:xfrm>
          <a:prstGeom prst="rect">
            <a:avLst/>
          </a:prstGeom>
          <a:solidFill>
            <a:srgbClr val="FFF2CC"/>
          </a:solidFill>
        </p:spPr>
        <p:txBody>
          <a:bodyPr anchorCtr="0" anchor="t" bIns="91425" lIns="91425" spcFirstLastPara="1" rIns="91425" wrap="square" tIns="91425">
            <a:noAutofit/>
          </a:bodyPr>
          <a:lstStyle/>
          <a:p>
            <a:pPr indent="0" lvl="0" marL="0" rtl="0" algn="l">
              <a:spcBef>
                <a:spcPts val="0"/>
              </a:spcBef>
              <a:spcAft>
                <a:spcPts val="0"/>
              </a:spcAft>
              <a:buNone/>
            </a:pPr>
            <a:r>
              <a:rPr lang="en"/>
              <a:t>Independent Living </a:t>
            </a:r>
            <a:endParaRPr/>
          </a:p>
          <a:p>
            <a:pPr indent="-317500" lvl="0" marL="457200" rtl="0" algn="l">
              <a:spcBef>
                <a:spcPts val="1600"/>
              </a:spcBef>
              <a:spcAft>
                <a:spcPts val="0"/>
              </a:spcAft>
              <a:buSzPts val="1400"/>
              <a:buChar char="●"/>
            </a:pPr>
            <a:r>
              <a:t/>
            </a:r>
            <a:endParaRPr/>
          </a:p>
        </p:txBody>
      </p:sp>
      <p:sp>
        <p:nvSpPr>
          <p:cNvPr id="112" name="Google Shape;112;p22"/>
          <p:cNvSpPr txBox="1"/>
          <p:nvPr>
            <p:ph idx="2" type="body"/>
          </p:nvPr>
        </p:nvSpPr>
        <p:spPr>
          <a:xfrm>
            <a:off x="311700" y="3175025"/>
            <a:ext cx="3999900" cy="1842600"/>
          </a:xfrm>
          <a:prstGeom prst="rect">
            <a:avLst/>
          </a:prstGeom>
          <a:solidFill>
            <a:srgbClr val="F1C232"/>
          </a:solidFill>
        </p:spPr>
        <p:txBody>
          <a:bodyPr anchorCtr="0" anchor="t" bIns="91425" lIns="91425" spcFirstLastPara="1" rIns="91425" wrap="square" tIns="91425">
            <a:noAutofit/>
          </a:bodyPr>
          <a:lstStyle/>
          <a:p>
            <a:pPr indent="0" lvl="0" marL="0" rtl="0" algn="l">
              <a:spcBef>
                <a:spcPts val="0"/>
              </a:spcBef>
              <a:spcAft>
                <a:spcPts val="0"/>
              </a:spcAft>
              <a:buNone/>
            </a:pPr>
            <a:r>
              <a:rPr lang="en"/>
              <a:t>Development of Employment </a:t>
            </a:r>
            <a:endParaRPr/>
          </a:p>
          <a:p>
            <a:pPr indent="-317500" lvl="0" marL="457200" rtl="0" algn="l">
              <a:spcBef>
                <a:spcPts val="1600"/>
              </a:spcBef>
              <a:spcAft>
                <a:spcPts val="0"/>
              </a:spcAft>
              <a:buSzPts val="1400"/>
              <a:buChar char="●"/>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For the College Bound</a:t>
            </a:r>
            <a:endParaRPr/>
          </a:p>
        </p:txBody>
      </p:sp>
      <p:sp>
        <p:nvSpPr>
          <p:cNvPr id="118" name="Google Shape;118;p23"/>
          <p:cNvSpPr txBox="1"/>
          <p:nvPr>
            <p:ph idx="1" type="body"/>
          </p:nvPr>
        </p:nvSpPr>
        <p:spPr>
          <a:xfrm>
            <a:off x="311700" y="1152475"/>
            <a:ext cx="3999900" cy="173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Colleges I’ve investigated: </a:t>
            </a:r>
            <a:endParaRPr/>
          </a:p>
          <a:p>
            <a:pPr indent="-317500" lvl="0" marL="457200" rtl="0" algn="l">
              <a:spcBef>
                <a:spcPts val="1600"/>
              </a:spcBef>
              <a:spcAft>
                <a:spcPts val="0"/>
              </a:spcAft>
              <a:buSzPts val="1400"/>
              <a:buChar char="●"/>
            </a:pPr>
            <a:r>
              <a:rPr lang="en"/>
              <a:t>*</a:t>
            </a:r>
            <a:endParaRPr/>
          </a:p>
        </p:txBody>
      </p:sp>
      <p:sp>
        <p:nvSpPr>
          <p:cNvPr id="119" name="Google Shape;119;p23"/>
          <p:cNvSpPr txBox="1"/>
          <p:nvPr>
            <p:ph idx="2" type="body"/>
          </p:nvPr>
        </p:nvSpPr>
        <p:spPr>
          <a:xfrm>
            <a:off x="4832400" y="1152475"/>
            <a:ext cx="3999900" cy="173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I know about disability services: </a:t>
            </a:r>
            <a:endParaRPr/>
          </a:p>
          <a:p>
            <a:pPr indent="-317500" lvl="0" marL="457200" rtl="0" algn="l">
              <a:spcBef>
                <a:spcPts val="1600"/>
              </a:spcBef>
              <a:spcAft>
                <a:spcPts val="0"/>
              </a:spcAft>
              <a:buSzPts val="1400"/>
              <a:buChar char="●"/>
            </a:pPr>
            <a:r>
              <a:rPr lang="en"/>
              <a:t>*</a:t>
            </a:r>
            <a:endParaRPr/>
          </a:p>
        </p:txBody>
      </p:sp>
      <p:sp>
        <p:nvSpPr>
          <p:cNvPr id="120" name="Google Shape;120;p23"/>
          <p:cNvSpPr txBox="1"/>
          <p:nvPr>
            <p:ph idx="1" type="body"/>
          </p:nvPr>
        </p:nvSpPr>
        <p:spPr>
          <a:xfrm>
            <a:off x="311700" y="3137200"/>
            <a:ext cx="3999900" cy="173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Degrees I have looked into: </a:t>
            </a:r>
            <a:endParaRPr/>
          </a:p>
          <a:p>
            <a:pPr indent="-317500" lvl="0" marL="457200" rtl="0" algn="l">
              <a:spcBef>
                <a:spcPts val="1600"/>
              </a:spcBef>
              <a:spcAft>
                <a:spcPts val="0"/>
              </a:spcAft>
              <a:buSzPts val="1400"/>
              <a:buChar char="●"/>
            </a:pPr>
            <a:r>
              <a:rPr lang="en"/>
              <a:t>*</a:t>
            </a:r>
            <a:endParaRPr/>
          </a:p>
        </p:txBody>
      </p:sp>
      <p:sp>
        <p:nvSpPr>
          <p:cNvPr id="121" name="Google Shape;121;p23"/>
          <p:cNvSpPr txBox="1"/>
          <p:nvPr>
            <p:ph idx="1" type="body"/>
          </p:nvPr>
        </p:nvSpPr>
        <p:spPr>
          <a:xfrm>
            <a:off x="4832400" y="3137200"/>
            <a:ext cx="3999900" cy="1737000"/>
          </a:xfrm>
          <a:prstGeom prst="rect">
            <a:avLst/>
          </a:prstGeom>
          <a:solidFill>
            <a:srgbClr val="FFE599"/>
          </a:solidFill>
        </p:spPr>
        <p:txBody>
          <a:bodyPr anchorCtr="0" anchor="t" bIns="91425" lIns="91425" spcFirstLastPara="1" rIns="91425" wrap="square" tIns="91425">
            <a:noAutofit/>
          </a:bodyPr>
          <a:lstStyle/>
          <a:p>
            <a:pPr indent="0" lvl="0" marL="0" rtl="0" algn="l">
              <a:spcBef>
                <a:spcPts val="0"/>
              </a:spcBef>
              <a:spcAft>
                <a:spcPts val="0"/>
              </a:spcAft>
              <a:buNone/>
            </a:pPr>
            <a:r>
              <a:rPr lang="en"/>
              <a:t>Further steps I need to take: </a:t>
            </a:r>
            <a:endParaRPr/>
          </a:p>
          <a:p>
            <a:pPr indent="-317500" lvl="0" marL="457200" rtl="0" algn="l">
              <a:spcBef>
                <a:spcPts val="1600"/>
              </a:spcBef>
              <a:spcAft>
                <a:spcPts val="0"/>
              </a:spcAft>
              <a:buSzPts val="1400"/>
              <a:buChar char="●"/>
            </a:pPr>
            <a:r>
              <a:rPr lang="en"/>
              <a:t>FAFSA? </a:t>
            </a:r>
            <a:endParaRPr/>
          </a:p>
          <a:p>
            <a:pPr indent="-317500" lvl="0" marL="457200" rtl="0" algn="l">
              <a:spcBef>
                <a:spcPts val="0"/>
              </a:spcBef>
              <a:spcAft>
                <a:spcPts val="0"/>
              </a:spcAft>
              <a:buSzPts val="1400"/>
              <a:buChar char="●"/>
            </a:pPr>
            <a:r>
              <a:rPr lang="en"/>
              <a:t>Michigan Rehabilitative Services? </a:t>
            </a:r>
            <a:endParaRPr/>
          </a:p>
          <a:p>
            <a:pPr indent="-317500" lvl="0" marL="457200" rtl="0" algn="l">
              <a:spcBef>
                <a:spcPts val="0"/>
              </a:spcBef>
              <a:spcAft>
                <a:spcPts val="0"/>
              </a:spcAft>
              <a:buSzPts val="1400"/>
              <a:buChar char="●"/>
            </a:pPr>
            <a:r>
              <a:rPr lang="en"/>
              <a:t>Scholarship applications? Loans? </a:t>
            </a:r>
            <a:endParaRPr/>
          </a:p>
          <a:p>
            <a:pPr indent="-317500" lvl="0" marL="457200" rtl="0" algn="l">
              <a:spcBef>
                <a:spcPts val="0"/>
              </a:spcBef>
              <a:spcAft>
                <a:spcPts val="0"/>
              </a:spcAft>
              <a:buSzPts val="1400"/>
              <a:buChar char="●"/>
            </a:pPr>
            <a:r>
              <a:rPr lang="en"/>
              <a:t>Housing?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4"/>
          <p:cNvSpPr txBox="1"/>
          <p:nvPr>
            <p:ph type="title"/>
          </p:nvPr>
        </p:nvSpPr>
        <p:spPr>
          <a:xfrm>
            <a:off x="311700" y="1106125"/>
            <a:ext cx="8520600" cy="1963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a:t>
            </a:r>
            <a:endParaRPr/>
          </a:p>
        </p:txBody>
      </p:sp>
      <p:sp>
        <p:nvSpPr>
          <p:cNvPr id="127" name="Google Shape;127;p24"/>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a:t>Does anyone have potential concerns about my transition out of high school? (Note, when I turn 18, I am the parent of my IEP unless my parents make some changes under guardianship for me.)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How This Next Year Looks</a:t>
            </a:r>
            <a:endParaRPr/>
          </a:p>
        </p:txBody>
      </p:sp>
      <p:sp>
        <p:nvSpPr>
          <p:cNvPr id="133" name="Google Shape;133;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In order to achieve my goals for the future, I’ll need to work on some things in the upcoming year. My goals for this upcoming year include: </a:t>
            </a:r>
            <a:endParaRPr/>
          </a:p>
          <a:p>
            <a:pPr indent="-342900" lvl="0" marL="457200" rtl="0" algn="l">
              <a:spcBef>
                <a:spcPts val="1600"/>
              </a:spcBef>
              <a:spcAft>
                <a:spcPts val="0"/>
              </a:spcAft>
              <a:buSzPts val="1800"/>
              <a:buChar char="●"/>
            </a:pPr>
            <a:r>
              <a:rPr lang="en"/>
              <a:t>*</a:t>
            </a:r>
            <a:endParaRPr/>
          </a:p>
          <a:p>
            <a:pPr indent="-342900" lvl="0" marL="457200" rtl="0" algn="l">
              <a:spcBef>
                <a:spcPts val="0"/>
              </a:spcBef>
              <a:spcAft>
                <a:spcPts val="0"/>
              </a:spcAft>
              <a:buSzPts val="1800"/>
              <a:buChar char="●"/>
            </a:pPr>
            <a:r>
              <a:rPr lang="en"/>
              <a:t>*</a:t>
            </a:r>
            <a:endParaRPr/>
          </a:p>
          <a:p>
            <a:pPr indent="-342900" lvl="0" marL="457200" rtl="0" algn="l">
              <a:spcBef>
                <a:spcPts val="0"/>
              </a:spcBef>
              <a:spcAft>
                <a:spcPts val="0"/>
              </a:spcAft>
              <a:buSzPts val="1800"/>
              <a:buChar char="●"/>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Goal #1</a:t>
            </a:r>
            <a:endParaRPr/>
          </a:p>
        </p:txBody>
      </p:sp>
      <p:sp>
        <p:nvSpPr>
          <p:cNvPr id="139" name="Google Shape;139;p2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Steps that I need to take to achieve my first goal include: </a:t>
            </a:r>
            <a:endParaRPr/>
          </a:p>
          <a:p>
            <a:pPr indent="-342900" lvl="0" marL="457200" rtl="0" algn="l">
              <a:spcBef>
                <a:spcPts val="1600"/>
              </a:spcBef>
              <a:spcAft>
                <a:spcPts val="0"/>
              </a:spcAft>
              <a:buSzPts val="1800"/>
              <a:buChar char="●"/>
            </a:pPr>
            <a:r>
              <a:rPr lang="en"/>
              <a:t>*</a:t>
            </a:r>
            <a:endParaRPr/>
          </a:p>
          <a:p>
            <a:pPr indent="-342900" lvl="0" marL="457200" rtl="0" algn="l">
              <a:spcBef>
                <a:spcPts val="0"/>
              </a:spcBef>
              <a:spcAft>
                <a:spcPts val="0"/>
              </a:spcAft>
              <a:buSzPts val="1800"/>
              <a:buChar char="●"/>
            </a:pPr>
            <a:r>
              <a:rPr lang="en"/>
              <a:t>*</a:t>
            </a:r>
            <a:endParaRPr/>
          </a:p>
          <a:p>
            <a:pPr indent="-342900" lvl="0" marL="457200" rtl="0" algn="l">
              <a:spcBef>
                <a:spcPts val="0"/>
              </a:spcBef>
              <a:spcAft>
                <a:spcPts val="0"/>
              </a:spcAft>
              <a:buSzPts val="1800"/>
              <a:buChar char="●"/>
            </a:pPr>
            <a:r>
              <a:rPr lang="en"/>
              <a:t>*</a:t>
            </a:r>
            <a:endParaRPr/>
          </a:p>
          <a:p>
            <a:pPr indent="-342900" lvl="0" marL="457200" rtl="0" algn="l">
              <a:spcBef>
                <a:spcPts val="0"/>
              </a:spcBef>
              <a:spcAft>
                <a:spcPts val="0"/>
              </a:spcAft>
              <a:buSzPts val="1800"/>
              <a:buChar char="●"/>
            </a:pPr>
            <a:r>
              <a:rPr lang="en"/>
              <a:t>*</a:t>
            </a:r>
            <a:endParaRPr/>
          </a:p>
          <a:p>
            <a:pPr indent="0" lvl="0" marL="0" rtl="0" algn="l">
              <a:spcBef>
                <a:spcPts val="1600"/>
              </a:spcBef>
              <a:spcAft>
                <a:spcPts val="16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Goal #2</a:t>
            </a:r>
            <a:endParaRPr/>
          </a:p>
        </p:txBody>
      </p:sp>
      <p:sp>
        <p:nvSpPr>
          <p:cNvPr id="145" name="Google Shape;145;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Steps that I need to take to achieve my second goal include: </a:t>
            </a:r>
            <a:endParaRPr/>
          </a:p>
          <a:p>
            <a:pPr indent="-342900" lvl="0" marL="457200" rtl="0" algn="l">
              <a:spcBef>
                <a:spcPts val="1600"/>
              </a:spcBef>
              <a:spcAft>
                <a:spcPts val="0"/>
              </a:spcAft>
              <a:buSzPts val="1800"/>
              <a:buChar char="●"/>
            </a:pPr>
            <a:r>
              <a:rPr lang="en"/>
              <a:t>*</a:t>
            </a:r>
            <a:endParaRPr/>
          </a:p>
          <a:p>
            <a:pPr indent="-342900" lvl="0" marL="457200" rtl="0" algn="l">
              <a:spcBef>
                <a:spcPts val="0"/>
              </a:spcBef>
              <a:spcAft>
                <a:spcPts val="0"/>
              </a:spcAft>
              <a:buSzPts val="1800"/>
              <a:buChar char="●"/>
            </a:pPr>
            <a:r>
              <a:rPr lang="en"/>
              <a:t>*</a:t>
            </a:r>
            <a:endParaRPr/>
          </a:p>
          <a:p>
            <a:pPr indent="-342900" lvl="0" marL="457200" rtl="0" algn="l">
              <a:spcBef>
                <a:spcPts val="0"/>
              </a:spcBef>
              <a:spcAft>
                <a:spcPts val="0"/>
              </a:spcAft>
              <a:buSzPts val="1800"/>
              <a:buChar char="●"/>
            </a:pPr>
            <a:r>
              <a:rPr lang="en"/>
              <a:t>*</a:t>
            </a:r>
            <a:endParaRPr/>
          </a:p>
          <a:p>
            <a:pPr indent="-342900" lvl="0" marL="457200" rtl="0" algn="l">
              <a:spcBef>
                <a:spcPts val="0"/>
              </a:spcBef>
              <a:spcAft>
                <a:spcPts val="0"/>
              </a:spcAft>
              <a:buSzPts val="1800"/>
              <a:buChar char="●"/>
            </a:pPr>
            <a:r>
              <a:rPr lang="en"/>
              <a:t>*</a:t>
            </a:r>
            <a:endParaRPr/>
          </a:p>
          <a:p>
            <a:pPr indent="0" lvl="0" marL="0" rtl="0" algn="l">
              <a:spcBef>
                <a:spcPts val="1600"/>
              </a:spcBef>
              <a:spcAft>
                <a:spcPts val="16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8"/>
          <p:cNvSpPr txBox="1"/>
          <p:nvPr>
            <p:ph type="title"/>
          </p:nvPr>
        </p:nvSpPr>
        <p:spPr>
          <a:xfrm>
            <a:off x="311700" y="1106125"/>
            <a:ext cx="8520600" cy="1963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a:t>
            </a:r>
            <a:endParaRPr/>
          </a:p>
        </p:txBody>
      </p:sp>
      <p:sp>
        <p:nvSpPr>
          <p:cNvPr id="151" name="Google Shape;151;p28"/>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Does anyone have potential concerns about my goals for this upcoming year? </a:t>
            </a:r>
            <a:endParaRPr/>
          </a:p>
          <a:p>
            <a:pPr indent="0" lvl="0" marL="0" rtl="0" algn="ctr">
              <a:spcBef>
                <a:spcPts val="1600"/>
              </a:spcBef>
              <a:spcAft>
                <a:spcPts val="1600"/>
              </a:spcAft>
              <a:buNone/>
            </a:pPr>
            <a:r>
              <a:rPr lang="en"/>
              <a:t>Mom/Dad/Guardian: What are your specific concerns for my education this year?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Accommodations and Supports</a:t>
            </a:r>
            <a:endParaRPr/>
          </a:p>
        </p:txBody>
      </p:sp>
      <p:sp>
        <p:nvSpPr>
          <p:cNvPr id="157" name="Google Shape;157;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Accommodations I currently receive are: </a:t>
            </a:r>
            <a:endParaRPr/>
          </a:p>
          <a:p>
            <a:pPr indent="-342900" lvl="0" marL="457200" rtl="0" algn="l">
              <a:spcBef>
                <a:spcPts val="1600"/>
              </a:spcBef>
              <a:spcAft>
                <a:spcPts val="0"/>
              </a:spcAft>
              <a:buSzPts val="1800"/>
              <a:buChar char="●"/>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Accommodations and Supports for the College Bound</a:t>
            </a:r>
            <a:endParaRPr/>
          </a:p>
        </p:txBody>
      </p:sp>
      <p:sp>
        <p:nvSpPr>
          <p:cNvPr id="163" name="Google Shape;163;p30"/>
          <p:cNvSpPr txBox="1"/>
          <p:nvPr>
            <p:ph idx="1" type="body"/>
          </p:nvPr>
        </p:nvSpPr>
        <p:spPr>
          <a:xfrm>
            <a:off x="382925" y="149442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Accommodations I will most likely receive in college are: </a:t>
            </a:r>
            <a:endParaRPr/>
          </a:p>
          <a:p>
            <a:pPr indent="-342900" lvl="0" marL="457200" rtl="0" algn="l">
              <a:spcBef>
                <a:spcPts val="1600"/>
              </a:spcBef>
              <a:spcAft>
                <a:spcPts val="0"/>
              </a:spcAft>
              <a:buSzPts val="1800"/>
              <a:buChar char="●"/>
            </a:pPr>
            <a:r>
              <a:rPr lang="en"/>
              <a:t>*</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State Testing </a:t>
            </a:r>
            <a:endParaRPr/>
          </a:p>
        </p:txBody>
      </p:sp>
      <p:sp>
        <p:nvSpPr>
          <p:cNvPr id="169" name="Google Shape;169;p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In the upcoming year I will be taking the following required state tests: </a:t>
            </a:r>
            <a:endParaRPr/>
          </a:p>
          <a:p>
            <a:pPr indent="-342900" lvl="0" marL="457200" rtl="0" algn="l">
              <a:spcBef>
                <a:spcPts val="1600"/>
              </a:spcBef>
              <a:spcAft>
                <a:spcPts val="0"/>
              </a:spcAft>
              <a:buSzPts val="1800"/>
              <a:buChar char="●"/>
            </a:pPr>
            <a:r>
              <a:rPr lang="en"/>
              <a:t>*</a:t>
            </a:r>
            <a:endParaRPr/>
          </a:p>
          <a:p>
            <a:pPr indent="0" lvl="0" marL="0" rtl="0" algn="l">
              <a:spcBef>
                <a:spcPts val="1600"/>
              </a:spcBef>
              <a:spcAft>
                <a:spcPts val="0"/>
              </a:spcAft>
              <a:buNone/>
            </a:pPr>
            <a:r>
              <a:t/>
            </a:r>
            <a:endParaRPr/>
          </a:p>
          <a:p>
            <a:pPr indent="0" lvl="0" marL="0" rtl="0" algn="l">
              <a:spcBef>
                <a:spcPts val="1600"/>
              </a:spcBef>
              <a:spcAft>
                <a:spcPts val="0"/>
              </a:spcAft>
              <a:buNone/>
            </a:pPr>
            <a:r>
              <a:rPr lang="en"/>
              <a:t>The accommodations I am likely to receive are: </a:t>
            </a:r>
            <a:endParaRPr/>
          </a:p>
          <a:p>
            <a:pPr indent="-342900" lvl="0" marL="457200" rtl="0" algn="l">
              <a:spcBef>
                <a:spcPts val="1600"/>
              </a:spcBef>
              <a:spcAft>
                <a:spcPts val="0"/>
              </a:spcAft>
              <a:buSzPts val="1800"/>
              <a:buChar char="●"/>
            </a:pPr>
            <a:r>
              <a:rPr lang="en"/>
              <a: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My IEP</a:t>
            </a:r>
            <a:endParaRPr/>
          </a:p>
        </p:txBody>
      </p:sp>
      <p:sp>
        <p:nvSpPr>
          <p:cNvPr id="60" name="Google Shape;60;p14"/>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Insert your name here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Special Ed Timing </a:t>
            </a:r>
            <a:endParaRPr/>
          </a:p>
        </p:txBody>
      </p:sp>
      <p:sp>
        <p:nvSpPr>
          <p:cNvPr id="175" name="Google Shape;175;p3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Currently, I am in the resource room * minutes each day. This is used for: *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3"/>
          <p:cNvSpPr txBox="1"/>
          <p:nvPr>
            <p:ph type="title"/>
          </p:nvPr>
        </p:nvSpPr>
        <p:spPr>
          <a:xfrm>
            <a:off x="311700" y="1106125"/>
            <a:ext cx="8520600" cy="1963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a:t>
            </a:r>
            <a:endParaRPr/>
          </a:p>
        </p:txBody>
      </p:sp>
      <p:sp>
        <p:nvSpPr>
          <p:cNvPr id="181" name="Google Shape;181;p33"/>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a:t>Does anyone have potential concerns about my time in the resource room?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Closing Thoughts </a:t>
            </a:r>
            <a:endParaRPr/>
          </a:p>
        </p:txBody>
      </p:sp>
      <p:sp>
        <p:nvSpPr>
          <p:cNvPr id="187" name="Google Shape;187;p34"/>
          <p:cNvSpPr txBox="1"/>
          <p:nvPr>
            <p:ph idx="1" type="body"/>
          </p:nvPr>
        </p:nvSpPr>
        <p:spPr>
          <a:xfrm>
            <a:off x="311700" y="1017725"/>
            <a:ext cx="8520600" cy="3551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concludes my IEP. This IEP has been an annual/review ** IEP. This is also the formal offer of FAPE, which is a free and appropriate public education. It is offered to all students. If anyone feels like the education I am receiving is not appropriate for my needs, that concern can be brought up now or at any time in the year. </a:t>
            </a:r>
            <a:endParaRPr/>
          </a:p>
          <a:p>
            <a:pPr indent="0" lvl="0" marL="0" rtl="0" algn="l">
              <a:spcBef>
                <a:spcPts val="1600"/>
              </a:spcBef>
              <a:spcAft>
                <a:spcPts val="0"/>
              </a:spcAft>
              <a:buNone/>
            </a:pPr>
            <a:r>
              <a:rPr lang="en"/>
              <a:t>If I am a senior, it also is my graduation IEP as long as I pass all of my required classes and obtain the 48 credits necessary to graduate. When I walk across the stage at graduation, my IEP is officially terminated. However, if I do go to college, I should bring my IEP with me in case I’d like to access further supports there. </a:t>
            </a:r>
            <a:endParaRPr/>
          </a:p>
          <a:p>
            <a:pPr indent="0" lvl="0" marL="0" rtl="0" algn="l">
              <a:spcBef>
                <a:spcPts val="1600"/>
              </a:spcBef>
              <a:spcAft>
                <a:spcPts val="0"/>
              </a:spcAft>
              <a:buNone/>
            </a:pPr>
            <a:r>
              <a:rPr lang="en"/>
              <a:t>Any questions? </a:t>
            </a:r>
            <a:endParaRPr/>
          </a:p>
          <a:p>
            <a:pPr indent="0" lvl="0" marL="0" rtl="0" algn="l">
              <a:spcBef>
                <a:spcPts val="1600"/>
              </a:spcBef>
              <a:spcAft>
                <a:spcPts val="0"/>
              </a:spcAft>
              <a:buNone/>
            </a:pPr>
            <a:r>
              <a:rPr lang="en"/>
              <a:t>Thanks for coming to my IEP!</a:t>
            </a:r>
            <a:endParaRPr/>
          </a:p>
          <a:p>
            <a:pPr indent="0" lvl="0" marL="0" rtl="0" algn="l">
              <a:spcBef>
                <a:spcPts val="1600"/>
              </a:spcBef>
              <a:spcAft>
                <a:spcPts val="16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Introductions</a:t>
            </a:r>
            <a:endParaRPr/>
          </a:p>
        </p:txBody>
      </p:sp>
      <p:sp>
        <p:nvSpPr>
          <p:cNvPr id="66" name="Google Shape;66;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Welcome to my IEP! The people </a:t>
            </a:r>
            <a:r>
              <a:rPr lang="en"/>
              <a:t>here </a:t>
            </a:r>
            <a:r>
              <a:rPr lang="en"/>
              <a:t>are: </a:t>
            </a:r>
            <a:endParaRPr/>
          </a:p>
          <a:p>
            <a:pPr indent="-342900" lvl="0" marL="457200" rtl="0" algn="l">
              <a:spcBef>
                <a:spcPts val="1600"/>
              </a:spcBef>
              <a:spcAft>
                <a:spcPts val="0"/>
              </a:spcAft>
              <a:buSzPts val="1800"/>
              <a:buChar char="●"/>
            </a:pPr>
            <a:r>
              <a:t/>
            </a:r>
            <a:endParaRPr/>
          </a:p>
          <a:p>
            <a:pPr indent="-342900" lvl="0" marL="457200" rtl="0" algn="l">
              <a:spcBef>
                <a:spcPts val="0"/>
              </a:spcBef>
              <a:spcAft>
                <a:spcPts val="0"/>
              </a:spcAft>
              <a:buSzPts val="1800"/>
              <a:buChar char="●"/>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My Disability</a:t>
            </a:r>
            <a:endParaRPr/>
          </a:p>
        </p:txBody>
      </p:sp>
      <p:sp>
        <p:nvSpPr>
          <p:cNvPr id="72" name="Google Shape;72;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 have had an IEP since* </a:t>
            </a:r>
            <a:endParaRPr/>
          </a:p>
          <a:p>
            <a:pPr indent="0" lvl="0" marL="0" rtl="0" algn="l">
              <a:spcBef>
                <a:spcPts val="1600"/>
              </a:spcBef>
              <a:spcAft>
                <a:spcPts val="0"/>
              </a:spcAft>
              <a:buNone/>
            </a:pPr>
            <a:r>
              <a:rPr lang="en"/>
              <a:t>My diagnosed disability is* </a:t>
            </a:r>
            <a:endParaRPr/>
          </a:p>
          <a:p>
            <a:pPr indent="0" lvl="0" marL="0" rtl="0" algn="l">
              <a:spcBef>
                <a:spcPts val="1600"/>
              </a:spcBef>
              <a:spcAft>
                <a:spcPts val="1600"/>
              </a:spcAft>
              <a:buNone/>
            </a:pPr>
            <a:r>
              <a:rPr lang="en"/>
              <a:t>This means I sometimes have difficulty with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Strengths and Things to Build Upon</a:t>
            </a:r>
            <a:endParaRPr/>
          </a:p>
        </p:txBody>
      </p:sp>
      <p:sp>
        <p:nvSpPr>
          <p:cNvPr id="78" name="Google Shape;78;p17"/>
          <p:cNvSpPr txBox="1"/>
          <p:nvPr>
            <p:ph idx="1" type="body"/>
          </p:nvPr>
        </p:nvSpPr>
        <p:spPr>
          <a:xfrm>
            <a:off x="311700" y="1152475"/>
            <a:ext cx="3999900" cy="3058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Things that I am good at include:</a:t>
            </a:r>
            <a:endParaRPr/>
          </a:p>
          <a:p>
            <a:pPr indent="-317500" lvl="0" marL="457200" rtl="0" algn="l">
              <a:spcBef>
                <a:spcPts val="1600"/>
              </a:spcBef>
              <a:spcAft>
                <a:spcPts val="0"/>
              </a:spcAft>
              <a:buSzPts val="1400"/>
              <a:buChar char="●"/>
            </a:pPr>
            <a:r>
              <a:rPr lang="en"/>
              <a:t>*  </a:t>
            </a:r>
            <a:endParaRPr/>
          </a:p>
          <a:p>
            <a:pPr indent="-317500" lvl="0" marL="457200" rtl="0" algn="l">
              <a:spcBef>
                <a:spcPts val="0"/>
              </a:spcBef>
              <a:spcAft>
                <a:spcPts val="0"/>
              </a:spcAft>
              <a:buSzPts val="1400"/>
              <a:buChar char="●"/>
            </a:pPr>
            <a:r>
              <a:t/>
            </a:r>
            <a:endParaRPr/>
          </a:p>
          <a:p>
            <a:pPr indent="-317500" lvl="0" marL="457200" rtl="0" algn="l">
              <a:spcBef>
                <a:spcPts val="0"/>
              </a:spcBef>
              <a:spcAft>
                <a:spcPts val="0"/>
              </a:spcAft>
              <a:buSzPts val="1400"/>
              <a:buChar char="●"/>
            </a:pPr>
            <a:r>
              <a:t/>
            </a:r>
            <a:endParaRPr/>
          </a:p>
        </p:txBody>
      </p:sp>
      <p:sp>
        <p:nvSpPr>
          <p:cNvPr id="79" name="Google Shape;79;p17"/>
          <p:cNvSpPr txBox="1"/>
          <p:nvPr>
            <p:ph idx="2" type="body"/>
          </p:nvPr>
        </p:nvSpPr>
        <p:spPr>
          <a:xfrm>
            <a:off x="4832400" y="1152475"/>
            <a:ext cx="3999900" cy="2917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Things that I should strengthen include: </a:t>
            </a:r>
            <a:endParaRPr/>
          </a:p>
          <a:p>
            <a:pPr indent="-317500" lvl="0" marL="457200" rtl="0" algn="l">
              <a:spcBef>
                <a:spcPts val="1600"/>
              </a:spcBef>
              <a:spcAft>
                <a:spcPts val="0"/>
              </a:spcAft>
              <a:buSzPts val="1400"/>
              <a:buChar char="●"/>
            </a:pPr>
            <a:r>
              <a:rPr lang="en"/>
              <a:t>* </a:t>
            </a:r>
            <a:endParaRPr/>
          </a:p>
          <a:p>
            <a:pPr indent="-317500" lvl="0" marL="457200" rtl="0" algn="l">
              <a:spcBef>
                <a:spcPts val="0"/>
              </a:spcBef>
              <a:spcAft>
                <a:spcPts val="0"/>
              </a:spcAft>
              <a:buSzPts val="1400"/>
              <a:buChar char="●"/>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1296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How I Have Grown in the Past Year </a:t>
            </a:r>
            <a:br>
              <a:rPr lang="en"/>
            </a:br>
            <a:r>
              <a:rPr lang="en" sz="1800"/>
              <a:t>a</a:t>
            </a:r>
            <a:r>
              <a:rPr lang="en" sz="1800"/>
              <a:t>nd/or </a:t>
            </a:r>
            <a:br>
              <a:rPr lang="en"/>
            </a:br>
            <a:r>
              <a:rPr lang="en"/>
              <a:t>What Goals I Have Reached So Far</a:t>
            </a:r>
            <a:endParaRPr/>
          </a:p>
        </p:txBody>
      </p:sp>
      <p:sp>
        <p:nvSpPr>
          <p:cNvPr id="85" name="Google Shape;85;p18"/>
          <p:cNvSpPr txBox="1"/>
          <p:nvPr>
            <p:ph idx="2" type="body"/>
          </p:nvPr>
        </p:nvSpPr>
        <p:spPr>
          <a:xfrm>
            <a:off x="311700" y="2061875"/>
            <a:ext cx="8520600" cy="25071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1106125"/>
            <a:ext cx="8520600" cy="1963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a:t>
            </a:r>
            <a:endParaRPr/>
          </a:p>
        </p:txBody>
      </p:sp>
      <p:sp>
        <p:nvSpPr>
          <p:cNvPr id="91" name="Google Shape;91;p19"/>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a:t>Can anyone else add extra info?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The Future</a:t>
            </a:r>
            <a:endParaRPr/>
          </a:p>
        </p:txBody>
      </p:sp>
      <p:sp>
        <p:nvSpPr>
          <p:cNvPr id="97" name="Google Shape;97;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After high school I’d like to have a job in *</a:t>
            </a:r>
            <a:endParaRPr/>
          </a:p>
          <a:p>
            <a:pPr indent="0" lvl="0" marL="0" rtl="0" algn="l">
              <a:spcBef>
                <a:spcPts val="1600"/>
              </a:spcBef>
              <a:spcAft>
                <a:spcPts val="0"/>
              </a:spcAft>
              <a:buNone/>
            </a:pPr>
            <a:r>
              <a:rPr lang="en"/>
              <a:t>In order to do this, I need *</a:t>
            </a:r>
            <a:endParaRPr/>
          </a:p>
          <a:p>
            <a:pPr indent="0" lvl="0" marL="0" rtl="0" algn="l">
              <a:spcBef>
                <a:spcPts val="1600"/>
              </a:spcBef>
              <a:spcAft>
                <a:spcPts val="0"/>
              </a:spcAft>
              <a:buNone/>
            </a:pPr>
            <a:r>
              <a:rPr lang="en"/>
              <a:t>Classes I should probably take in order to be best prepared for my future include*</a:t>
            </a:r>
            <a:endParaRPr/>
          </a:p>
          <a:p>
            <a:pPr indent="0" lvl="0" marL="0" rtl="0" algn="l">
              <a:spcBef>
                <a:spcPts val="1600"/>
              </a:spcBef>
              <a:spcAft>
                <a:spcPts val="0"/>
              </a:spcAft>
              <a:buNone/>
            </a:pPr>
            <a:r>
              <a:rPr lang="en"/>
              <a:t>Currently I am on pace to graduate in *</a:t>
            </a:r>
            <a:endParaRPr/>
          </a:p>
          <a:p>
            <a:pPr indent="0" lvl="0" marL="0" rtl="0" algn="l">
              <a:spcBef>
                <a:spcPts val="1600"/>
              </a:spcBef>
              <a:spcAft>
                <a:spcPts val="16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Teacher Talk </a:t>
            </a:r>
            <a:endParaRPr/>
          </a:p>
        </p:txBody>
      </p:sp>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My teachers will now talk about how I am doing in school. </a:t>
            </a:r>
            <a:endParaRPr/>
          </a:p>
          <a:p>
            <a:pPr indent="0" lvl="0" marL="0" rtl="0" algn="l">
              <a:spcBef>
                <a:spcPts val="1600"/>
              </a:spcBef>
              <a:spcAft>
                <a:spcPts val="1600"/>
              </a:spcAft>
              <a:buNone/>
            </a:pPr>
            <a:r>
              <a:rPr lang="en"/>
              <a:t>(Counselor) may contribute some information about what I need to do to make sure everything is in line for graduation.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