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Proxima Nova"/>
      <p:regular r:id="rId59"/>
      <p:bold r:id="rId60"/>
      <p:italic r:id="rId61"/>
      <p:boldItalic r:id="rId62"/>
    </p:embeddedFont>
    <p:embeddedFont>
      <p:font typeface="Amatic SC"/>
      <p:regular r:id="rId63"/>
      <p:bold r:id="rId64"/>
    </p:embeddedFont>
    <p:embeddedFont>
      <p:font typeface="Source Code Pro"/>
      <p:regular r:id="rId65"/>
      <p:bold r:id="rId66"/>
      <p:italic r:id="rId67"/>
      <p:boldItalic r:id="rId68"/>
    </p:embeddedFont>
    <p:embeddedFont>
      <p:font typeface="Alfa Slab One"/>
      <p:regular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D8E9B5-F297-45EA-BBA3-4064BFE6A0D9}">
  <a:tblStyle styleId="{6AD8E9B5-F297-45EA-BBA3-4064BFE6A0D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roximaNova-boldItalic.fntdata"/><Relationship Id="rId61" Type="http://schemas.openxmlformats.org/officeDocument/2006/relationships/font" Target="fonts/ProximaNova-italic.fntdata"/><Relationship Id="rId20" Type="http://schemas.openxmlformats.org/officeDocument/2006/relationships/slide" Target="slides/slide14.xml"/><Relationship Id="rId64" Type="http://schemas.openxmlformats.org/officeDocument/2006/relationships/font" Target="fonts/AmaticSC-bold.fntdata"/><Relationship Id="rId63" Type="http://schemas.openxmlformats.org/officeDocument/2006/relationships/font" Target="fonts/AmaticSC-regular.fntdata"/><Relationship Id="rId22" Type="http://schemas.openxmlformats.org/officeDocument/2006/relationships/slide" Target="slides/slide16.xml"/><Relationship Id="rId66" Type="http://schemas.openxmlformats.org/officeDocument/2006/relationships/font" Target="fonts/SourceCodePro-bold.fntdata"/><Relationship Id="rId21" Type="http://schemas.openxmlformats.org/officeDocument/2006/relationships/slide" Target="slides/slide15.xml"/><Relationship Id="rId65" Type="http://schemas.openxmlformats.org/officeDocument/2006/relationships/font" Target="fonts/SourceCodePro-regular.fntdata"/><Relationship Id="rId24" Type="http://schemas.openxmlformats.org/officeDocument/2006/relationships/slide" Target="slides/slide18.xml"/><Relationship Id="rId68" Type="http://schemas.openxmlformats.org/officeDocument/2006/relationships/font" Target="fonts/SourceCodePro-boldItalic.fntdata"/><Relationship Id="rId23" Type="http://schemas.openxmlformats.org/officeDocument/2006/relationships/slide" Target="slides/slide17.xml"/><Relationship Id="rId67" Type="http://schemas.openxmlformats.org/officeDocument/2006/relationships/font" Target="fonts/SourceCodePro-italic.fntdata"/><Relationship Id="rId60" Type="http://schemas.openxmlformats.org/officeDocument/2006/relationships/font" Target="fonts/ProximaNova-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lfaSlabOne-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ProximaNova-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ed40b273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ed40b273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ec87e36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ec87e36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data is nice, Anna, but really… what did you do??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cb4e77a8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cb4e77a8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a man a fish and he’ll eat for a day, teach a man to fish and he’ll eat for a lifetime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ed8346a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ed8346a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ed8346a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ed8346a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ed40b273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ed40b273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cc35782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cc35782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cc35782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cc35782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cc35782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cc35782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cc35782b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cc35782b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ed8346a7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ed8346a7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cc35782b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cc35782b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cc35782b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cc35782b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cc35782b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cc35782b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cc35782b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cc35782b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cc35782b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cc35782b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cc35782b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cc35782b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cc35782b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cc35782b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cc35782b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cc35782b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cc35782b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cc35782b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cc35782b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cc35782b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cb4e77a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cb4e77a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cc35782b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cc35782b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cc35782b7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cc35782b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cc35782b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cc35782b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cc35782b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cc35782b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cc35782b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cc35782b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cc35782b7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cc35782b7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cb4e77a8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cb4e77a8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ed40b273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ed40b273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ed8346a7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ed8346a7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ed8346a7a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ed8346a7a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cb4e77a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cb4e77a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ed8346a7a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ed8346a7a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ed8346a7a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ed8346a7a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ed8346a7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ed8346a7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ed8346a7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ed8346a7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ed8346a7a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ed8346a7a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ed8346a7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ed8346a7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ed8346a7a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ed8346a7a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cb4e77a8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cb4e77a8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cb4e77a8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cb4e77a8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ed40b273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ed40b273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cb4e77a8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cb4e77a8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 asking a student questions before and during an IEP about their future is good, but how many students just kind of sit there and stare…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ed40b273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ed40b273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ed40b273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ed40b273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ed40b273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ed40b273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BAH! I don’t have time to do this!</a:t>
            </a:r>
            <a:endParaRPr/>
          </a:p>
          <a:p>
            <a:pPr indent="0" lvl="0" marL="0" rtl="0" algn="l">
              <a:spcBef>
                <a:spcPts val="0"/>
              </a:spcBef>
              <a:spcAft>
                <a:spcPts val="0"/>
              </a:spcAft>
              <a:buNone/>
            </a:pPr>
            <a:r>
              <a:rPr lang="en"/>
              <a:t>You don’t have time NOT to.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cb4e77a8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cb4e77a8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ed40b2735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ed40b273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cb4e77a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cb4e77a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cb4e77a8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cb4e77a8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9" name="Google Shape;59;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6" name="Google Shape;66;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0" name="Google Shape;70;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78" name="Google Shape;78;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2" name="Google Shape;8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6" name="Google Shape;86;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7" name="Google Shape;87;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8" name="Google Shape;8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5" name="Google Shape;95;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96" name="Google Shape;9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54" name="Google Shape;54;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document/d/13vxybuUVDvvQfhAmO5RA1Khj7fe1p_cP9o45v24TZd8/edit?usp=sharing"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5"/>
          <p:cNvPicPr preferRelativeResize="0"/>
          <p:nvPr/>
        </p:nvPicPr>
        <p:blipFill>
          <a:blip r:embed="rId3">
            <a:alphaModFix/>
          </a:blip>
          <a:stretch>
            <a:fillRect/>
          </a:stretch>
        </p:blipFill>
        <p:spPr>
          <a:xfrm>
            <a:off x="463520" y="595971"/>
            <a:ext cx="8047646" cy="4036500"/>
          </a:xfrm>
          <a:prstGeom prst="rect">
            <a:avLst/>
          </a:prstGeom>
          <a:noFill/>
          <a:ln>
            <a:noFill/>
          </a:ln>
        </p:spPr>
      </p:pic>
      <p:sp>
        <p:nvSpPr>
          <p:cNvPr id="104" name="Google Shape;104;p25"/>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Student Led IEPs</a:t>
            </a:r>
            <a:endParaRPr/>
          </a:p>
        </p:txBody>
      </p:sp>
      <p:sp>
        <p:nvSpPr>
          <p:cNvPr id="105" name="Google Shape;105;p25"/>
          <p:cNvSpPr txBox="1"/>
          <p:nvPr>
            <p:ph idx="1" type="subTitle"/>
          </p:nvPr>
        </p:nvSpPr>
        <p:spPr>
          <a:xfrm>
            <a:off x="311700" y="3165827"/>
            <a:ext cx="8520600" cy="142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Anna Bradfish and Erica Theisen </a:t>
            </a:r>
            <a:endParaRPr>
              <a:solidFill>
                <a:srgbClr val="000000"/>
              </a:solidFill>
            </a:endParaRPr>
          </a:p>
          <a:p>
            <a:pPr indent="0" lvl="0" marL="0" rtl="0" algn="ctr">
              <a:spcBef>
                <a:spcPts val="0"/>
              </a:spcBef>
              <a:spcAft>
                <a:spcPts val="0"/>
              </a:spcAft>
              <a:buNone/>
            </a:pPr>
            <a:r>
              <a:rPr lang="en">
                <a:solidFill>
                  <a:srgbClr val="000000"/>
                </a:solidFill>
              </a:rPr>
              <a:t>Houghton High School</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we TRULY want self-advocacy and self-determination... </a:t>
            </a:r>
            <a:endParaRPr/>
          </a:p>
        </p:txBody>
      </p:sp>
      <p:sp>
        <p:nvSpPr>
          <p:cNvPr id="164" name="Google Shape;164;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b="1" lang="en" sz="4800">
                <a:solidFill>
                  <a:srgbClr val="000000"/>
                </a:solidFill>
              </a:rPr>
              <a:t>GOAL: Student developed and led IEPs by senior year</a:t>
            </a:r>
            <a:endParaRPr b="1" sz="48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HHS IEP Sample</a:t>
            </a:r>
            <a:endParaRPr/>
          </a:p>
        </p:txBody>
      </p:sp>
      <p:graphicFrame>
        <p:nvGraphicFramePr>
          <p:cNvPr id="170" name="Google Shape;170;p35"/>
          <p:cNvGraphicFramePr/>
          <p:nvPr/>
        </p:nvGraphicFramePr>
        <p:xfrm>
          <a:off x="322875" y="1141970"/>
          <a:ext cx="3000000" cy="3000000"/>
        </p:xfrm>
        <a:graphic>
          <a:graphicData uri="http://schemas.openxmlformats.org/drawingml/2006/table">
            <a:tbl>
              <a:tblPr>
                <a:noFill/>
                <a:tableStyleId>{6AD8E9B5-F297-45EA-BBA3-4064BFE6A0D9}</a:tableStyleId>
              </a:tblPr>
              <a:tblGrid>
                <a:gridCol w="1676750"/>
                <a:gridCol w="1676750"/>
                <a:gridCol w="1676750"/>
                <a:gridCol w="1676750"/>
                <a:gridCol w="1676750"/>
              </a:tblGrid>
              <a:tr h="3953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Student</a:t>
                      </a:r>
                      <a:endParaRPr/>
                    </a:p>
                  </a:txBody>
                  <a:tcPr marT="91425" marB="91425" marR="91425" marL="91425"/>
                </a:tc>
                <a:tc>
                  <a:txBody>
                    <a:bodyPr/>
                    <a:lstStyle/>
                    <a:p>
                      <a:pPr indent="0" lvl="0" marL="0" rtl="0" algn="l">
                        <a:spcBef>
                          <a:spcPts val="0"/>
                        </a:spcBef>
                        <a:spcAft>
                          <a:spcPts val="0"/>
                        </a:spcAft>
                        <a:buNone/>
                      </a:pPr>
                      <a:r>
                        <a:rPr lang="en"/>
                        <a:t>SE</a:t>
                      </a:r>
                      <a:endParaRPr/>
                    </a:p>
                  </a:txBody>
                  <a:tcPr marT="91425" marB="91425" marR="91425" marL="91425"/>
                </a:tc>
                <a:tc>
                  <a:txBody>
                    <a:bodyPr/>
                    <a:lstStyle/>
                    <a:p>
                      <a:pPr indent="0" lvl="0" marL="0" rtl="0" algn="l">
                        <a:spcBef>
                          <a:spcPts val="0"/>
                        </a:spcBef>
                        <a:spcAft>
                          <a:spcPts val="0"/>
                        </a:spcAft>
                        <a:buNone/>
                      </a:pPr>
                      <a:r>
                        <a:rPr lang="en"/>
                        <a:t>Admin/GE</a:t>
                      </a:r>
                      <a:endParaRPr/>
                    </a:p>
                  </a:txBody>
                  <a:tcPr marT="91425" marB="91425" marR="91425" marL="91425"/>
                </a:tc>
                <a:tc>
                  <a:txBody>
                    <a:bodyPr/>
                    <a:lstStyle/>
                    <a:p>
                      <a:pPr indent="0" lvl="0" marL="0" rtl="0" algn="l">
                        <a:spcBef>
                          <a:spcPts val="0"/>
                        </a:spcBef>
                        <a:spcAft>
                          <a:spcPts val="0"/>
                        </a:spcAft>
                        <a:buNone/>
                      </a:pPr>
                      <a:r>
                        <a:rPr lang="en"/>
                        <a:t>SSW/GC</a:t>
                      </a:r>
                      <a:endParaRPr/>
                    </a:p>
                  </a:txBody>
                  <a:tcPr marT="91425" marB="91425" marR="91425" marL="91425"/>
                </a:tc>
              </a:tr>
              <a:tr h="395350">
                <a:tc>
                  <a:txBody>
                    <a:bodyPr/>
                    <a:lstStyle/>
                    <a:p>
                      <a:pPr indent="0" lvl="0" marL="0" rtl="0" algn="l">
                        <a:spcBef>
                          <a:spcPts val="0"/>
                        </a:spcBef>
                        <a:spcAft>
                          <a:spcPts val="0"/>
                        </a:spcAft>
                        <a:buNone/>
                      </a:pPr>
                      <a:r>
                        <a:rPr lang="en"/>
                        <a:t>Intro and Strengths</a:t>
                      </a:r>
                      <a:endParaRPr/>
                    </a:p>
                  </a:txBody>
                  <a:tcPr marT="91425" marB="91425" marR="91425" marL="91425"/>
                </a:tc>
                <a:tc>
                  <a:txBody>
                    <a:bodyPr/>
                    <a:lstStyle/>
                    <a:p>
                      <a:pPr indent="0" lvl="0" marL="0" rtl="0" algn="l">
                        <a:spcBef>
                          <a:spcPts val="0"/>
                        </a:spcBef>
                        <a:spcAft>
                          <a:spcPts val="0"/>
                        </a:spcAft>
                        <a:buNone/>
                      </a:pPr>
                      <a:r>
                        <a:rPr lang="en"/>
                        <a:t>8</a:t>
                      </a:r>
                      <a:endParaRPr/>
                    </a:p>
                  </a:txBody>
                  <a:tcPr marT="91425" marB="91425" marR="91425" marL="91425"/>
                </a:tc>
                <a:tc>
                  <a:txBody>
                    <a:bodyPr/>
                    <a:lstStyle/>
                    <a:p>
                      <a:pPr indent="0" lvl="0" marL="0" rtl="0" algn="l">
                        <a:spcBef>
                          <a:spcPts val="0"/>
                        </a:spcBef>
                        <a:spcAft>
                          <a:spcPts val="0"/>
                        </a:spcAft>
                        <a:buNone/>
                      </a:pPr>
                      <a:r>
                        <a:rPr lang="en"/>
                        <a:t>0.5</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0.5</a:t>
                      </a:r>
                      <a:endParaRPr/>
                    </a:p>
                  </a:txBody>
                  <a:tcPr marT="91425" marB="91425" marR="91425" marL="91425"/>
                </a:tc>
              </a:tr>
              <a:tr h="380200">
                <a:tc>
                  <a:txBody>
                    <a:bodyPr/>
                    <a:lstStyle/>
                    <a:p>
                      <a:pPr indent="0" lvl="0" marL="0" rtl="0" algn="l">
                        <a:spcBef>
                          <a:spcPts val="0"/>
                        </a:spcBef>
                        <a:spcAft>
                          <a:spcPts val="0"/>
                        </a:spcAft>
                        <a:buNone/>
                      </a:pPr>
                      <a:r>
                        <a:rPr lang="en"/>
                        <a:t>Future and College</a:t>
                      </a:r>
                      <a:endParaRPr/>
                    </a:p>
                  </a:txBody>
                  <a:tcPr marT="91425" marB="91425" marR="91425" marL="91425"/>
                </a:tc>
                <a:tc>
                  <a:txBody>
                    <a:bodyPr/>
                    <a:lstStyle/>
                    <a:p>
                      <a:pPr indent="0" lvl="0" marL="0" rtl="0" algn="l">
                        <a:spcBef>
                          <a:spcPts val="0"/>
                        </a:spcBef>
                        <a:spcAft>
                          <a:spcPts val="0"/>
                        </a:spcAft>
                        <a:buNone/>
                      </a:pPr>
                      <a:r>
                        <a:rPr lang="en"/>
                        <a:t>11</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r>
              <a:tr h="380200">
                <a:tc>
                  <a:txBody>
                    <a:bodyPr/>
                    <a:lstStyle/>
                    <a:p>
                      <a:pPr indent="0" lvl="0" marL="0" rtl="0" algn="l">
                        <a:spcBef>
                          <a:spcPts val="0"/>
                        </a:spcBef>
                        <a:spcAft>
                          <a:spcPts val="0"/>
                        </a:spcAft>
                        <a:buNone/>
                      </a:pPr>
                      <a:r>
                        <a:rPr lang="en"/>
                        <a:t>Past Data</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r>
              <a:tr h="380200">
                <a:tc>
                  <a:txBody>
                    <a:bodyPr/>
                    <a:lstStyle/>
                    <a:p>
                      <a:pPr indent="0" lvl="0" marL="0" rtl="0" algn="l">
                        <a:spcBef>
                          <a:spcPts val="0"/>
                        </a:spcBef>
                        <a:spcAft>
                          <a:spcPts val="0"/>
                        </a:spcAft>
                        <a:buNone/>
                      </a:pPr>
                      <a:r>
                        <a:rPr lang="en"/>
                        <a:t>Goals</a:t>
                      </a:r>
                      <a:endParaRPr/>
                    </a:p>
                  </a:txBody>
                  <a:tcPr marT="91425" marB="91425" marR="91425" marL="91425"/>
                </a:tc>
                <a:tc>
                  <a:txBody>
                    <a:bodyPr/>
                    <a:lstStyle/>
                    <a:p>
                      <a:pPr indent="0" lvl="0" marL="0" rtl="0" algn="l">
                        <a:spcBef>
                          <a:spcPts val="0"/>
                        </a:spcBef>
                        <a:spcAft>
                          <a:spcPts val="0"/>
                        </a:spcAft>
                        <a:buNone/>
                      </a:pPr>
                      <a:r>
                        <a:rPr lang="en"/>
                        <a:t>4.5</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0.5</a:t>
                      </a:r>
                      <a:endParaRPr/>
                    </a:p>
                  </a:txBody>
                  <a:tcPr marT="91425" marB="91425" marR="91425" marL="91425"/>
                </a:tc>
              </a:tr>
              <a:tr h="395225">
                <a:tc>
                  <a:txBody>
                    <a:bodyPr/>
                    <a:lstStyle/>
                    <a:p>
                      <a:pPr indent="0" lvl="0" marL="0" rtl="0" algn="l">
                        <a:spcBef>
                          <a:spcPts val="0"/>
                        </a:spcBef>
                        <a:spcAft>
                          <a:spcPts val="0"/>
                        </a:spcAft>
                        <a:buNone/>
                      </a:pPr>
                      <a:r>
                        <a:rPr lang="en"/>
                        <a:t>Accommodations and Testing</a:t>
                      </a:r>
                      <a:endParaRPr/>
                    </a:p>
                  </a:txBody>
                  <a:tcPr marT="91425" marB="91425" marR="91425" marL="91425"/>
                </a:tc>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r>
              <a:tr h="380200">
                <a:tc>
                  <a:txBody>
                    <a:bodyPr/>
                    <a:lstStyle/>
                    <a:p>
                      <a:pPr indent="0" lvl="0" marL="0" rtl="0" algn="l">
                        <a:spcBef>
                          <a:spcPts val="0"/>
                        </a:spcBef>
                        <a:spcAft>
                          <a:spcPts val="0"/>
                        </a:spcAft>
                        <a:buNone/>
                      </a:pPr>
                      <a:r>
                        <a:rPr lang="en"/>
                        <a:t>Timing and End</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0200">
                <a:tc>
                  <a:txBody>
                    <a:bodyPr/>
                    <a:lstStyle/>
                    <a:p>
                      <a:pPr indent="0" lvl="0" marL="0" rtl="0" algn="l">
                        <a:spcBef>
                          <a:spcPts val="0"/>
                        </a:spcBef>
                        <a:spcAft>
                          <a:spcPts val="0"/>
                        </a:spcAft>
                        <a:buNone/>
                      </a:pPr>
                      <a:r>
                        <a:rPr lang="en" sz="2400"/>
                        <a:t>Total </a:t>
                      </a:r>
                      <a:endParaRPr sz="2400"/>
                    </a:p>
                  </a:txBody>
                  <a:tcPr marT="91425" marB="91425" marR="91425" marL="91425"/>
                </a:tc>
                <a:tc>
                  <a:txBody>
                    <a:bodyPr/>
                    <a:lstStyle/>
                    <a:p>
                      <a:pPr indent="0" lvl="0" marL="0" rtl="0" algn="l">
                        <a:spcBef>
                          <a:spcPts val="0"/>
                        </a:spcBef>
                        <a:spcAft>
                          <a:spcPts val="0"/>
                        </a:spcAft>
                        <a:buNone/>
                      </a:pPr>
                      <a:r>
                        <a:rPr lang="en" sz="2400"/>
                        <a:t>29.5 (60%)</a:t>
                      </a:r>
                      <a:endParaRPr sz="2400"/>
                    </a:p>
                  </a:txBody>
                  <a:tcPr marT="91425" marB="91425" marR="91425" marL="91425"/>
                </a:tc>
                <a:tc>
                  <a:txBody>
                    <a:bodyPr/>
                    <a:lstStyle/>
                    <a:p>
                      <a:pPr indent="0" lvl="0" marL="0" rtl="0" algn="l">
                        <a:spcBef>
                          <a:spcPts val="0"/>
                        </a:spcBef>
                        <a:spcAft>
                          <a:spcPts val="0"/>
                        </a:spcAft>
                        <a:buNone/>
                      </a:pPr>
                      <a:r>
                        <a:rPr lang="en" sz="2400"/>
                        <a:t>10.5 (21%)</a:t>
                      </a:r>
                      <a:endParaRPr sz="2400"/>
                    </a:p>
                  </a:txBody>
                  <a:tcPr marT="91425" marB="91425" marR="91425" marL="91425"/>
                </a:tc>
                <a:tc>
                  <a:txBody>
                    <a:bodyPr/>
                    <a:lstStyle/>
                    <a:p>
                      <a:pPr indent="0" lvl="0" marL="0" rtl="0" algn="l">
                        <a:spcBef>
                          <a:spcPts val="0"/>
                        </a:spcBef>
                        <a:spcAft>
                          <a:spcPts val="0"/>
                        </a:spcAft>
                        <a:buNone/>
                      </a:pPr>
                      <a:r>
                        <a:rPr lang="en" sz="2400"/>
                        <a:t>4 (8%)</a:t>
                      </a:r>
                      <a:endParaRPr sz="2400"/>
                    </a:p>
                  </a:txBody>
                  <a:tcPr marT="91425" marB="91425" marR="91425" marL="91425"/>
                </a:tc>
                <a:tc>
                  <a:txBody>
                    <a:bodyPr/>
                    <a:lstStyle/>
                    <a:p>
                      <a:pPr indent="0" lvl="0" marL="0" rtl="0" algn="l">
                        <a:spcBef>
                          <a:spcPts val="0"/>
                        </a:spcBef>
                        <a:spcAft>
                          <a:spcPts val="0"/>
                        </a:spcAft>
                        <a:buNone/>
                      </a:pPr>
                      <a:r>
                        <a:rPr lang="en" sz="2400"/>
                        <a:t>5 (10%)</a:t>
                      </a:r>
                      <a:endParaRPr sz="2400"/>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Houghton High School </a:t>
            </a:r>
            <a:endParaRPr/>
          </a:p>
        </p:txBody>
      </p:sp>
      <p:sp>
        <p:nvSpPr>
          <p:cNvPr id="176" name="Google Shape;176;p36"/>
          <p:cNvSpPr txBox="1"/>
          <p:nvPr>
            <p:ph idx="1" type="body"/>
          </p:nvPr>
        </p:nvSpPr>
        <p:spPr>
          <a:xfrm>
            <a:off x="311700" y="1152475"/>
            <a:ext cx="4270800" cy="3990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Get students into the regular ed classroom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Forced students to talk to their teachers and turn their own work in</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Interviewing workshop available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Career Concepts Class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Train the Trainer availability for students </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8th/11th/12th</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Student IEP event in spring</a:t>
            </a:r>
            <a:endParaRPr sz="2000">
              <a:solidFill>
                <a:srgbClr val="000000"/>
              </a:solidFill>
            </a:endParaRPr>
          </a:p>
        </p:txBody>
      </p:sp>
      <p:pic>
        <p:nvPicPr>
          <p:cNvPr id="177" name="Google Shape;177;p36"/>
          <p:cNvPicPr preferRelativeResize="0"/>
          <p:nvPr/>
        </p:nvPicPr>
        <p:blipFill>
          <a:blip r:embed="rId3">
            <a:alphaModFix/>
          </a:blip>
          <a:stretch>
            <a:fillRect/>
          </a:stretch>
        </p:blipFill>
        <p:spPr>
          <a:xfrm>
            <a:off x="6002300" y="1152475"/>
            <a:ext cx="2250048" cy="38209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MG_20170301_094740628_HDR.jpg" id="184" name="Google Shape;184;p37"/>
          <p:cNvPicPr preferRelativeResize="0"/>
          <p:nvPr/>
        </p:nvPicPr>
        <p:blipFill>
          <a:blip r:embed="rId3">
            <a:alphaModFix/>
          </a:blip>
          <a:stretch>
            <a:fillRect/>
          </a:stretch>
        </p:blipFill>
        <p:spPr>
          <a:xfrm>
            <a:off x="421300" y="128500"/>
            <a:ext cx="8623124" cy="4850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MG_20170301_093203241.jpg" id="191" name="Google Shape;191;p38"/>
          <p:cNvPicPr preferRelativeResize="0"/>
          <p:nvPr/>
        </p:nvPicPr>
        <p:blipFill>
          <a:blip r:embed="rId3">
            <a:alphaModFix/>
          </a:blip>
          <a:stretch>
            <a:fillRect/>
          </a:stretch>
        </p:blipFill>
        <p:spPr>
          <a:xfrm>
            <a:off x="342663" y="248200"/>
            <a:ext cx="8458675" cy="47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9"/>
          <p:cNvSpPr txBox="1"/>
          <p:nvPr>
            <p:ph type="title"/>
          </p:nvPr>
        </p:nvSpPr>
        <p:spPr>
          <a:xfrm>
            <a:off x="311700" y="958525"/>
            <a:ext cx="4028100" cy="380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Aaaannndd…….       I developed another </a:t>
            </a:r>
            <a:r>
              <a:rPr lang="en" u="sng">
                <a:solidFill>
                  <a:schemeClr val="hlink"/>
                </a:solidFill>
                <a:hlinkClick r:id="rId3"/>
              </a:rPr>
              <a:t>IEP process</a:t>
            </a:r>
            <a:endParaRPr/>
          </a:p>
          <a:p>
            <a:pPr indent="0" lvl="0" marL="0" rtl="0" algn="ctr">
              <a:spcBef>
                <a:spcPts val="0"/>
              </a:spcBef>
              <a:spcAft>
                <a:spcPts val="0"/>
              </a:spcAft>
              <a:buNone/>
            </a:pPr>
            <a:r>
              <a:t/>
            </a:r>
            <a:endParaRPr/>
          </a:p>
        </p:txBody>
      </p:sp>
      <p:pic>
        <p:nvPicPr>
          <p:cNvPr id="197" name="Google Shape;197;p39"/>
          <p:cNvPicPr preferRelativeResize="0"/>
          <p:nvPr/>
        </p:nvPicPr>
        <p:blipFill>
          <a:blip r:embed="rId4">
            <a:alphaModFix/>
          </a:blip>
          <a:stretch>
            <a:fillRect/>
          </a:stretch>
        </p:blipFill>
        <p:spPr>
          <a:xfrm>
            <a:off x="4961275" y="1374250"/>
            <a:ext cx="3765399" cy="32972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01" name="Shape 201"/>
        <p:cNvGrpSpPr/>
        <p:nvPr/>
      </p:nvGrpSpPr>
      <p:grpSpPr>
        <a:xfrm>
          <a:off x="0" y="0"/>
          <a:ext cx="0" cy="0"/>
          <a:chOff x="0" y="0"/>
          <a:chExt cx="0" cy="0"/>
        </a:xfrm>
      </p:grpSpPr>
      <p:sp>
        <p:nvSpPr>
          <p:cNvPr id="202" name="Google Shape;202;p40"/>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 IEP</a:t>
            </a:r>
            <a:endParaRPr/>
          </a:p>
        </p:txBody>
      </p:sp>
      <p:sp>
        <p:nvSpPr>
          <p:cNvPr id="203" name="Google Shape;203;p40"/>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Insert your name here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07" name="Shape 207"/>
        <p:cNvGrpSpPr/>
        <p:nvPr/>
      </p:nvGrpSpPr>
      <p:grpSpPr>
        <a:xfrm>
          <a:off x="0" y="0"/>
          <a:ext cx="0" cy="0"/>
          <a:chOff x="0" y="0"/>
          <a:chExt cx="0" cy="0"/>
        </a:xfrm>
      </p:grpSpPr>
      <p:sp>
        <p:nvSpPr>
          <p:cNvPr id="208" name="Google Shape;20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Introductions</a:t>
            </a:r>
            <a:endParaRPr/>
          </a:p>
        </p:txBody>
      </p:sp>
      <p:sp>
        <p:nvSpPr>
          <p:cNvPr id="209" name="Google Shape;209;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my IEP! The people here are: </a:t>
            </a:r>
            <a:endParaRPr/>
          </a:p>
          <a:p>
            <a:pPr indent="-342900" lvl="0" marL="457200" rtl="0" algn="l">
              <a:spcBef>
                <a:spcPts val="1600"/>
              </a:spcBef>
              <a:spcAft>
                <a:spcPts val="0"/>
              </a:spcAft>
              <a:buSzPts val="1800"/>
              <a:buChar char="●"/>
            </a:pPr>
            <a:r>
              <a:t/>
            </a:r>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13" name="Shape 213"/>
        <p:cNvGrpSpPr/>
        <p:nvPr/>
      </p:nvGrpSpPr>
      <p:grpSpPr>
        <a:xfrm>
          <a:off x="0" y="0"/>
          <a:ext cx="0" cy="0"/>
          <a:chOff x="0" y="0"/>
          <a:chExt cx="0" cy="0"/>
        </a:xfrm>
      </p:grpSpPr>
      <p:sp>
        <p:nvSpPr>
          <p:cNvPr id="214" name="Google Shape;214;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Disability</a:t>
            </a:r>
            <a:endParaRPr/>
          </a:p>
        </p:txBody>
      </p:sp>
      <p:sp>
        <p:nvSpPr>
          <p:cNvPr id="215" name="Google Shape;215;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had an IEP since *</a:t>
            </a:r>
            <a:endParaRPr/>
          </a:p>
          <a:p>
            <a:pPr indent="0" lvl="0" marL="0" rtl="0" algn="l">
              <a:spcBef>
                <a:spcPts val="1600"/>
              </a:spcBef>
              <a:spcAft>
                <a:spcPts val="0"/>
              </a:spcAft>
              <a:buNone/>
            </a:pPr>
            <a:r>
              <a:rPr lang="en"/>
              <a:t>My diagnosed disability is *</a:t>
            </a:r>
            <a:endParaRPr/>
          </a:p>
          <a:p>
            <a:pPr indent="0" lvl="0" marL="0" rtl="0" algn="l">
              <a:spcBef>
                <a:spcPts val="1600"/>
              </a:spcBef>
              <a:spcAft>
                <a:spcPts val="1600"/>
              </a:spcAft>
              <a:buNone/>
            </a:pPr>
            <a:r>
              <a:rPr lang="en"/>
              <a:t>This means I sometimes have difficulty with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19" name="Shape 219"/>
        <p:cNvGrpSpPr/>
        <p:nvPr/>
      </p:nvGrpSpPr>
      <p:grpSpPr>
        <a:xfrm>
          <a:off x="0" y="0"/>
          <a:ext cx="0" cy="0"/>
          <a:chOff x="0" y="0"/>
          <a:chExt cx="0" cy="0"/>
        </a:xfrm>
      </p:grpSpPr>
      <p:sp>
        <p:nvSpPr>
          <p:cNvPr id="220" name="Google Shape;220;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Strengths and Things to Build Upon</a:t>
            </a:r>
            <a:endParaRPr/>
          </a:p>
        </p:txBody>
      </p:sp>
      <p:sp>
        <p:nvSpPr>
          <p:cNvPr id="221" name="Google Shape;221;p43"/>
          <p:cNvSpPr txBox="1"/>
          <p:nvPr>
            <p:ph idx="1" type="body"/>
          </p:nvPr>
        </p:nvSpPr>
        <p:spPr>
          <a:xfrm>
            <a:off x="311700" y="1152475"/>
            <a:ext cx="3999900" cy="305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that I am good at include:</a:t>
            </a:r>
            <a:endParaRPr/>
          </a:p>
          <a:p>
            <a:pPr indent="-317500" lvl="0" marL="457200" rtl="0" algn="l">
              <a:spcBef>
                <a:spcPts val="1600"/>
              </a:spcBef>
              <a:spcAft>
                <a:spcPts val="0"/>
              </a:spcAft>
              <a:buSzPts val="1400"/>
              <a:buChar char="●"/>
            </a:pPr>
            <a:r>
              <a:rPr lang="en"/>
              <a:t>*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222" name="Google Shape;222;p43"/>
          <p:cNvSpPr txBox="1"/>
          <p:nvPr>
            <p:ph idx="2" type="body"/>
          </p:nvPr>
        </p:nvSpPr>
        <p:spPr>
          <a:xfrm>
            <a:off x="4832400" y="1152475"/>
            <a:ext cx="3999900" cy="291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that I should strengthen include: </a:t>
            </a:r>
            <a:endParaRPr/>
          </a:p>
          <a:p>
            <a:pPr indent="-317500" lvl="0" marL="457200" rtl="0" algn="l">
              <a:spcBef>
                <a:spcPts val="1600"/>
              </a:spcBef>
              <a:spcAft>
                <a:spcPts val="0"/>
              </a:spcAft>
              <a:buSzPts val="1400"/>
              <a:buChar char="●"/>
            </a:pPr>
            <a:r>
              <a:rPr lang="en"/>
              <a:t>* </a:t>
            </a:r>
            <a:endParaRPr/>
          </a:p>
          <a:p>
            <a:pPr indent="-317500" lvl="0" marL="457200" rtl="0" algn="l">
              <a:spcBef>
                <a:spcPts val="0"/>
              </a:spcBef>
              <a:spcAft>
                <a:spcPts val="0"/>
              </a:spcAft>
              <a:buSzPts val="1400"/>
              <a:buChar char="●"/>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Preview</a:t>
            </a:r>
            <a:endParaRPr/>
          </a:p>
        </p:txBody>
      </p:sp>
      <p:sp>
        <p:nvSpPr>
          <p:cNvPr id="111" name="Google Shape;11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IDEA overview</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WHY student - led IEPs?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Supporting Data</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HHS sample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My IEP process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 sample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 and district benefits</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26" name="Shape 226"/>
        <p:cNvGrpSpPr/>
        <p:nvPr/>
      </p:nvGrpSpPr>
      <p:grpSpPr>
        <a:xfrm>
          <a:off x="0" y="0"/>
          <a:ext cx="0" cy="0"/>
          <a:chOff x="0" y="0"/>
          <a:chExt cx="0" cy="0"/>
        </a:xfrm>
      </p:grpSpPr>
      <p:sp>
        <p:nvSpPr>
          <p:cNvPr id="227" name="Google Shape;227;p44"/>
          <p:cNvSpPr txBox="1"/>
          <p:nvPr>
            <p:ph type="title"/>
          </p:nvPr>
        </p:nvSpPr>
        <p:spPr>
          <a:xfrm>
            <a:off x="311700" y="1167925"/>
            <a:ext cx="8520600" cy="19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228" name="Google Shape;228;p44"/>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Can anyone else add to this list?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32" name="Shape 232"/>
        <p:cNvGrpSpPr/>
        <p:nvPr/>
      </p:nvGrpSpPr>
      <p:grpSpPr>
        <a:xfrm>
          <a:off x="0" y="0"/>
          <a:ext cx="0" cy="0"/>
          <a:chOff x="0" y="0"/>
          <a:chExt cx="0" cy="0"/>
        </a:xfrm>
      </p:grpSpPr>
      <p:sp>
        <p:nvSpPr>
          <p:cNvPr id="233" name="Google Shape;233;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Future</a:t>
            </a:r>
            <a:endParaRPr/>
          </a:p>
        </p:txBody>
      </p:sp>
      <p:sp>
        <p:nvSpPr>
          <p:cNvPr id="234" name="Google Shape;234;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high school I’d like to have a job in *</a:t>
            </a:r>
            <a:endParaRPr/>
          </a:p>
          <a:p>
            <a:pPr indent="0" lvl="0" marL="0" rtl="0" algn="l">
              <a:spcBef>
                <a:spcPts val="1600"/>
              </a:spcBef>
              <a:spcAft>
                <a:spcPts val="0"/>
              </a:spcAft>
              <a:buNone/>
            </a:pPr>
            <a:r>
              <a:rPr lang="en"/>
              <a:t>In order to do this, I need *</a:t>
            </a:r>
            <a:endParaRPr/>
          </a:p>
          <a:p>
            <a:pPr indent="0" lvl="0" marL="0" rtl="0" algn="l">
              <a:spcBef>
                <a:spcPts val="1600"/>
              </a:spcBef>
              <a:spcAft>
                <a:spcPts val="0"/>
              </a:spcAft>
              <a:buNone/>
            </a:pPr>
            <a:r>
              <a:rPr lang="en"/>
              <a:t>Classes I should probably take in order to be best prepared for my future include*</a:t>
            </a:r>
            <a:endParaRPr/>
          </a:p>
          <a:p>
            <a:pPr indent="0" lvl="0" marL="0" rtl="0" algn="l">
              <a:spcBef>
                <a:spcPts val="1600"/>
              </a:spcBef>
              <a:spcAft>
                <a:spcPts val="0"/>
              </a:spcAft>
              <a:buNone/>
            </a:pPr>
            <a:r>
              <a:rPr lang="en"/>
              <a:t>Currently I am on pace to graduate in *</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38" name="Shape 238"/>
        <p:cNvGrpSpPr/>
        <p:nvPr/>
      </p:nvGrpSpPr>
      <p:grpSpPr>
        <a:xfrm>
          <a:off x="0" y="0"/>
          <a:ext cx="0" cy="0"/>
          <a:chOff x="0" y="0"/>
          <a:chExt cx="0" cy="0"/>
        </a:xfrm>
      </p:grpSpPr>
      <p:sp>
        <p:nvSpPr>
          <p:cNvPr id="239" name="Google Shape;23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Things We May Need to Investigate</a:t>
            </a:r>
            <a:endParaRPr/>
          </a:p>
        </p:txBody>
      </p:sp>
      <p:sp>
        <p:nvSpPr>
          <p:cNvPr id="240" name="Google Shape;240;p46"/>
          <p:cNvSpPr txBox="1"/>
          <p:nvPr>
            <p:ph idx="1" type="body"/>
          </p:nvPr>
        </p:nvSpPr>
        <p:spPr>
          <a:xfrm>
            <a:off x="311700" y="1152475"/>
            <a:ext cx="3999900" cy="18426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lang="en"/>
              <a:t>Instruction </a:t>
            </a:r>
            <a:endParaRPr/>
          </a:p>
          <a:p>
            <a:pPr indent="-317500" lvl="0" marL="457200" rtl="0" algn="l">
              <a:spcBef>
                <a:spcPts val="1600"/>
              </a:spcBef>
              <a:spcAft>
                <a:spcPts val="0"/>
              </a:spcAft>
              <a:buSzPts val="1400"/>
              <a:buChar char="●"/>
            </a:pPr>
            <a:r>
              <a:t/>
            </a:r>
            <a:endParaRPr/>
          </a:p>
        </p:txBody>
      </p:sp>
      <p:sp>
        <p:nvSpPr>
          <p:cNvPr id="241" name="Google Shape;241;p46"/>
          <p:cNvSpPr txBox="1"/>
          <p:nvPr>
            <p:ph idx="2" type="body"/>
          </p:nvPr>
        </p:nvSpPr>
        <p:spPr>
          <a:xfrm>
            <a:off x="4832400" y="1152475"/>
            <a:ext cx="3999900" cy="1842600"/>
          </a:xfrm>
          <a:prstGeom prst="rect">
            <a:avLst/>
          </a:prstGeom>
          <a:solidFill>
            <a:srgbClr val="FFD966"/>
          </a:solidFill>
        </p:spPr>
        <p:txBody>
          <a:bodyPr anchorCtr="0" anchor="t" bIns="91425" lIns="91425" spcFirstLastPara="1" rIns="91425" wrap="square" tIns="91425">
            <a:noAutofit/>
          </a:bodyPr>
          <a:lstStyle/>
          <a:p>
            <a:pPr indent="0" lvl="0" marL="0" rtl="0" algn="l">
              <a:spcBef>
                <a:spcPts val="0"/>
              </a:spcBef>
              <a:spcAft>
                <a:spcPts val="0"/>
              </a:spcAft>
              <a:buNone/>
            </a:pPr>
            <a:r>
              <a:rPr lang="en"/>
              <a:t>Community Experiences</a:t>
            </a:r>
            <a:endParaRPr/>
          </a:p>
          <a:p>
            <a:pPr indent="-317500" lvl="0" marL="457200" rtl="0" algn="l">
              <a:spcBef>
                <a:spcPts val="1600"/>
              </a:spcBef>
              <a:spcAft>
                <a:spcPts val="0"/>
              </a:spcAft>
              <a:buSzPts val="1400"/>
              <a:buChar char="●"/>
            </a:pPr>
            <a:r>
              <a:t/>
            </a:r>
            <a:endParaRPr/>
          </a:p>
        </p:txBody>
      </p:sp>
      <p:sp>
        <p:nvSpPr>
          <p:cNvPr id="242" name="Google Shape;242;p46"/>
          <p:cNvSpPr txBox="1"/>
          <p:nvPr>
            <p:ph idx="2" type="body"/>
          </p:nvPr>
        </p:nvSpPr>
        <p:spPr>
          <a:xfrm>
            <a:off x="4832400" y="3175025"/>
            <a:ext cx="3999900" cy="18426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None/>
            </a:pPr>
            <a:r>
              <a:rPr lang="en"/>
              <a:t>Independent Living </a:t>
            </a:r>
            <a:endParaRPr/>
          </a:p>
          <a:p>
            <a:pPr indent="-317500" lvl="0" marL="457200" rtl="0" algn="l">
              <a:spcBef>
                <a:spcPts val="1600"/>
              </a:spcBef>
              <a:spcAft>
                <a:spcPts val="0"/>
              </a:spcAft>
              <a:buSzPts val="1400"/>
              <a:buChar char="●"/>
            </a:pPr>
            <a:r>
              <a:t/>
            </a:r>
            <a:endParaRPr/>
          </a:p>
        </p:txBody>
      </p:sp>
      <p:sp>
        <p:nvSpPr>
          <p:cNvPr id="243" name="Google Shape;243;p46"/>
          <p:cNvSpPr txBox="1"/>
          <p:nvPr>
            <p:ph idx="2" type="body"/>
          </p:nvPr>
        </p:nvSpPr>
        <p:spPr>
          <a:xfrm>
            <a:off x="311700" y="3175025"/>
            <a:ext cx="3999900" cy="1842600"/>
          </a:xfrm>
          <a:prstGeom prst="rect">
            <a:avLst/>
          </a:prstGeom>
          <a:solidFill>
            <a:srgbClr val="F1C232"/>
          </a:solidFill>
        </p:spPr>
        <p:txBody>
          <a:bodyPr anchorCtr="0" anchor="t" bIns="91425" lIns="91425" spcFirstLastPara="1" rIns="91425" wrap="square" tIns="91425">
            <a:noAutofit/>
          </a:bodyPr>
          <a:lstStyle/>
          <a:p>
            <a:pPr indent="0" lvl="0" marL="0" rtl="0" algn="l">
              <a:spcBef>
                <a:spcPts val="0"/>
              </a:spcBef>
              <a:spcAft>
                <a:spcPts val="0"/>
              </a:spcAft>
              <a:buNone/>
            </a:pPr>
            <a:r>
              <a:rPr lang="en"/>
              <a:t>Development of Employment </a:t>
            </a:r>
            <a:endParaRPr/>
          </a:p>
          <a:p>
            <a:pPr indent="-317500" lvl="0" marL="457200" rtl="0" algn="l">
              <a:spcBef>
                <a:spcPts val="1600"/>
              </a:spcBef>
              <a:spcAft>
                <a:spcPts val="0"/>
              </a:spcAft>
              <a:buSzPts val="1400"/>
              <a:buChar char="●"/>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47" name="Shape 247"/>
        <p:cNvGrpSpPr/>
        <p:nvPr/>
      </p:nvGrpSpPr>
      <p:grpSpPr>
        <a:xfrm>
          <a:off x="0" y="0"/>
          <a:ext cx="0" cy="0"/>
          <a:chOff x="0" y="0"/>
          <a:chExt cx="0" cy="0"/>
        </a:xfrm>
      </p:grpSpPr>
      <p:sp>
        <p:nvSpPr>
          <p:cNvPr id="248" name="Google Shape;24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 the College Bound</a:t>
            </a:r>
            <a:endParaRPr/>
          </a:p>
        </p:txBody>
      </p:sp>
      <p:sp>
        <p:nvSpPr>
          <p:cNvPr id="249" name="Google Shape;249;p47"/>
          <p:cNvSpPr txBox="1"/>
          <p:nvPr>
            <p:ph idx="1" type="body"/>
          </p:nvPr>
        </p:nvSpPr>
        <p:spPr>
          <a:xfrm>
            <a:off x="311700" y="1152475"/>
            <a:ext cx="3999900" cy="17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Colleges I’ve investigated: </a:t>
            </a:r>
            <a:endParaRPr/>
          </a:p>
          <a:p>
            <a:pPr indent="-317500" lvl="0" marL="457200" rtl="0" algn="l">
              <a:spcBef>
                <a:spcPts val="1600"/>
              </a:spcBef>
              <a:spcAft>
                <a:spcPts val="0"/>
              </a:spcAft>
              <a:buSzPts val="1400"/>
              <a:buChar char="●"/>
            </a:pPr>
            <a:r>
              <a:rPr lang="en"/>
              <a:t>*</a:t>
            </a:r>
            <a:endParaRPr/>
          </a:p>
        </p:txBody>
      </p:sp>
      <p:sp>
        <p:nvSpPr>
          <p:cNvPr id="250" name="Google Shape;250;p47"/>
          <p:cNvSpPr txBox="1"/>
          <p:nvPr>
            <p:ph idx="2" type="body"/>
          </p:nvPr>
        </p:nvSpPr>
        <p:spPr>
          <a:xfrm>
            <a:off x="4832400" y="1152475"/>
            <a:ext cx="3999900" cy="17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 know about disability services: </a:t>
            </a:r>
            <a:endParaRPr/>
          </a:p>
          <a:p>
            <a:pPr indent="-317500" lvl="0" marL="457200" rtl="0" algn="l">
              <a:spcBef>
                <a:spcPts val="1600"/>
              </a:spcBef>
              <a:spcAft>
                <a:spcPts val="0"/>
              </a:spcAft>
              <a:buSzPts val="1400"/>
              <a:buChar char="●"/>
            </a:pPr>
            <a:r>
              <a:rPr lang="en"/>
              <a:t>*</a:t>
            </a:r>
            <a:endParaRPr/>
          </a:p>
        </p:txBody>
      </p:sp>
      <p:sp>
        <p:nvSpPr>
          <p:cNvPr id="251" name="Google Shape;251;p47"/>
          <p:cNvSpPr txBox="1"/>
          <p:nvPr>
            <p:ph idx="1" type="body"/>
          </p:nvPr>
        </p:nvSpPr>
        <p:spPr>
          <a:xfrm>
            <a:off x="311700" y="3137200"/>
            <a:ext cx="3999900" cy="17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Degrees I have looked into: </a:t>
            </a:r>
            <a:endParaRPr/>
          </a:p>
          <a:p>
            <a:pPr indent="-317500" lvl="0" marL="457200" rtl="0" algn="l">
              <a:spcBef>
                <a:spcPts val="1600"/>
              </a:spcBef>
              <a:spcAft>
                <a:spcPts val="0"/>
              </a:spcAft>
              <a:buSzPts val="1400"/>
              <a:buChar char="●"/>
            </a:pPr>
            <a:r>
              <a:rPr lang="en"/>
              <a:t>*</a:t>
            </a:r>
            <a:endParaRPr/>
          </a:p>
        </p:txBody>
      </p:sp>
      <p:sp>
        <p:nvSpPr>
          <p:cNvPr id="252" name="Google Shape;252;p47"/>
          <p:cNvSpPr txBox="1"/>
          <p:nvPr>
            <p:ph idx="1" type="body"/>
          </p:nvPr>
        </p:nvSpPr>
        <p:spPr>
          <a:xfrm>
            <a:off x="4832400" y="3137200"/>
            <a:ext cx="3999900" cy="17370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lang="en"/>
              <a:t>Further steps I need to take: </a:t>
            </a:r>
            <a:endParaRPr/>
          </a:p>
          <a:p>
            <a:pPr indent="-317500" lvl="0" marL="457200" rtl="0" algn="l">
              <a:spcBef>
                <a:spcPts val="1600"/>
              </a:spcBef>
              <a:spcAft>
                <a:spcPts val="0"/>
              </a:spcAft>
              <a:buSzPts val="1400"/>
              <a:buChar char="●"/>
            </a:pPr>
            <a:r>
              <a:rPr lang="en"/>
              <a:t>FAFSA? </a:t>
            </a:r>
            <a:endParaRPr/>
          </a:p>
          <a:p>
            <a:pPr indent="-317500" lvl="0" marL="457200" rtl="0" algn="l">
              <a:spcBef>
                <a:spcPts val="0"/>
              </a:spcBef>
              <a:spcAft>
                <a:spcPts val="0"/>
              </a:spcAft>
              <a:buSzPts val="1400"/>
              <a:buChar char="●"/>
            </a:pPr>
            <a:r>
              <a:rPr lang="en"/>
              <a:t>Michigan Rehabilitative Services? </a:t>
            </a:r>
            <a:endParaRPr/>
          </a:p>
          <a:p>
            <a:pPr indent="-317500" lvl="0" marL="457200" rtl="0" algn="l">
              <a:spcBef>
                <a:spcPts val="0"/>
              </a:spcBef>
              <a:spcAft>
                <a:spcPts val="0"/>
              </a:spcAft>
              <a:buSzPts val="1400"/>
              <a:buChar char="●"/>
            </a:pPr>
            <a:r>
              <a:rPr lang="en"/>
              <a:t>Scholarship applications? Loans? </a:t>
            </a:r>
            <a:endParaRPr/>
          </a:p>
          <a:p>
            <a:pPr indent="-317500" lvl="0" marL="457200" rtl="0" algn="l">
              <a:spcBef>
                <a:spcPts val="0"/>
              </a:spcBef>
              <a:spcAft>
                <a:spcPts val="0"/>
              </a:spcAft>
              <a:buSzPts val="1400"/>
              <a:buChar char="●"/>
            </a:pPr>
            <a:r>
              <a:rPr lang="en"/>
              <a:t>Housing?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56" name="Shape 256"/>
        <p:cNvGrpSpPr/>
        <p:nvPr/>
      </p:nvGrpSpPr>
      <p:grpSpPr>
        <a:xfrm>
          <a:off x="0" y="0"/>
          <a:ext cx="0" cy="0"/>
          <a:chOff x="0" y="0"/>
          <a:chExt cx="0" cy="0"/>
        </a:xfrm>
      </p:grpSpPr>
      <p:sp>
        <p:nvSpPr>
          <p:cNvPr id="257" name="Google Shape;257;p48"/>
          <p:cNvSpPr txBox="1"/>
          <p:nvPr>
            <p:ph type="title"/>
          </p:nvPr>
        </p:nvSpPr>
        <p:spPr>
          <a:xfrm>
            <a:off x="311700" y="1167925"/>
            <a:ext cx="8520600" cy="19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258" name="Google Shape;258;p48"/>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Does anyone have potential concerns about my transition out of high school?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62" name="Shape 262"/>
        <p:cNvGrpSpPr/>
        <p:nvPr/>
      </p:nvGrpSpPr>
      <p:grpSpPr>
        <a:xfrm>
          <a:off x="0" y="0"/>
          <a:ext cx="0" cy="0"/>
          <a:chOff x="0" y="0"/>
          <a:chExt cx="0" cy="0"/>
        </a:xfrm>
      </p:grpSpPr>
      <p:sp>
        <p:nvSpPr>
          <p:cNvPr id="263" name="Google Shape;263;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Teacher Talk </a:t>
            </a:r>
            <a:endParaRPr/>
          </a:p>
        </p:txBody>
      </p:sp>
      <p:sp>
        <p:nvSpPr>
          <p:cNvPr id="264" name="Google Shape;264;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Mrs. Bradfish and Mr/Mrs. General Ed teacher will now talk about how I am doing in school. </a:t>
            </a:r>
            <a:endParaRPr/>
          </a:p>
          <a:p>
            <a:pPr indent="0" lvl="0" marL="0" rtl="0" algn="l">
              <a:spcBef>
                <a:spcPts val="1600"/>
              </a:spcBef>
              <a:spcAft>
                <a:spcPts val="1600"/>
              </a:spcAft>
              <a:buNone/>
            </a:pPr>
            <a:r>
              <a:rPr lang="en"/>
              <a:t>Mrs. Rundman may contribute some information about what I need to do to make sure everything is in line for graduation.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68" name="Shape 268"/>
        <p:cNvGrpSpPr/>
        <p:nvPr/>
      </p:nvGrpSpPr>
      <p:grpSpPr>
        <a:xfrm>
          <a:off x="0" y="0"/>
          <a:ext cx="0" cy="0"/>
          <a:chOff x="0" y="0"/>
          <a:chExt cx="0" cy="0"/>
        </a:xfrm>
      </p:grpSpPr>
      <p:sp>
        <p:nvSpPr>
          <p:cNvPr id="269" name="Google Shape;26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This Next Year Looks</a:t>
            </a:r>
            <a:endParaRPr/>
          </a:p>
        </p:txBody>
      </p:sp>
      <p:sp>
        <p:nvSpPr>
          <p:cNvPr id="270" name="Google Shape;270;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achieve my goals for the future, I’ll need to work on some things in the upcoming year. This can be seen as my “vision” or my “goals”: </a:t>
            </a:r>
            <a:endParaRPr/>
          </a:p>
          <a:p>
            <a:pPr indent="-342900" lvl="0" marL="457200" rtl="0" algn="l">
              <a:spcBef>
                <a:spcPts val="1600"/>
              </a:spcBef>
              <a:spcAft>
                <a:spcPts val="0"/>
              </a:spcAft>
              <a:buSzPts val="1800"/>
              <a:buChar char="●"/>
            </a:pPr>
            <a:r>
              <a:rPr lang="en"/>
              <a:t>*</a:t>
            </a:r>
            <a:endParaRPr/>
          </a:p>
          <a:p>
            <a:pPr indent="-342900" lvl="0" marL="457200" rtl="0" algn="l">
              <a:spcBef>
                <a:spcPts val="0"/>
              </a:spcBef>
              <a:spcAft>
                <a:spcPts val="0"/>
              </a:spcAft>
              <a:buSzPts val="1800"/>
              <a:buChar char="●"/>
            </a:pPr>
            <a:r>
              <a:rPr lang="en"/>
              <a:t>*</a:t>
            </a:r>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74" name="Shape 274"/>
        <p:cNvGrpSpPr/>
        <p:nvPr/>
      </p:nvGrpSpPr>
      <p:grpSpPr>
        <a:xfrm>
          <a:off x="0" y="0"/>
          <a:ext cx="0" cy="0"/>
          <a:chOff x="0" y="0"/>
          <a:chExt cx="0" cy="0"/>
        </a:xfrm>
      </p:grpSpPr>
      <p:sp>
        <p:nvSpPr>
          <p:cNvPr id="275" name="Google Shape;275;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Goal #1</a:t>
            </a:r>
            <a:endParaRPr/>
          </a:p>
        </p:txBody>
      </p:sp>
      <p:sp>
        <p:nvSpPr>
          <p:cNvPr id="276" name="Google Shape;276;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that I need to take to achieve my first goal include: </a:t>
            </a:r>
            <a:endParaRPr/>
          </a:p>
          <a:p>
            <a:pPr indent="-342900" lvl="0" marL="457200" rtl="0" algn="l">
              <a:spcBef>
                <a:spcPts val="1600"/>
              </a:spcBef>
              <a:spcAft>
                <a:spcPts val="0"/>
              </a:spcAft>
              <a:buSzPts val="1800"/>
              <a:buChar char="●"/>
            </a:pPr>
            <a:r>
              <a:rPr lang="en"/>
              <a:t>*</a:t>
            </a:r>
            <a:endParaRPr/>
          </a:p>
          <a:p>
            <a:pPr indent="-342900" lvl="0" marL="457200" rtl="0" algn="l">
              <a:spcBef>
                <a:spcPts val="0"/>
              </a:spcBef>
              <a:spcAft>
                <a:spcPts val="0"/>
              </a:spcAft>
              <a:buSzPts val="1800"/>
              <a:buChar char="●"/>
            </a:pPr>
            <a:r>
              <a:rPr lang="en"/>
              <a:t>*</a:t>
            </a:r>
            <a:endParaRPr/>
          </a:p>
          <a:p>
            <a:pPr indent="-342900" lvl="0" marL="457200" rtl="0" algn="l">
              <a:spcBef>
                <a:spcPts val="0"/>
              </a:spcBef>
              <a:spcAft>
                <a:spcPts val="0"/>
              </a:spcAft>
              <a:buSzPts val="1800"/>
              <a:buChar char="●"/>
            </a:pPr>
            <a:r>
              <a:rPr lang="en"/>
              <a:t>*</a:t>
            </a:r>
            <a:endParaRPr/>
          </a:p>
          <a:p>
            <a:pPr indent="-342900" lvl="0" marL="457200" rtl="0" algn="l">
              <a:spcBef>
                <a:spcPts val="0"/>
              </a:spcBef>
              <a:spcAft>
                <a:spcPts val="0"/>
              </a:spcAft>
              <a:buSzPts val="1800"/>
              <a:buChar char="●"/>
            </a:pPr>
            <a:r>
              <a:rPr lang="en"/>
              <a:t>*</a:t>
            </a:r>
            <a:endParaRPr/>
          </a:p>
          <a:p>
            <a:pPr indent="0" lvl="0" marL="0" rtl="0" algn="l">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80" name="Shape 280"/>
        <p:cNvGrpSpPr/>
        <p:nvPr/>
      </p:nvGrpSpPr>
      <p:grpSpPr>
        <a:xfrm>
          <a:off x="0" y="0"/>
          <a:ext cx="0" cy="0"/>
          <a:chOff x="0" y="0"/>
          <a:chExt cx="0" cy="0"/>
        </a:xfrm>
      </p:grpSpPr>
      <p:sp>
        <p:nvSpPr>
          <p:cNvPr id="281" name="Google Shape;281;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Goal #2</a:t>
            </a:r>
            <a:endParaRPr/>
          </a:p>
        </p:txBody>
      </p:sp>
      <p:sp>
        <p:nvSpPr>
          <p:cNvPr id="282" name="Google Shape;282;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that I need to take to achieve my second goal include: </a:t>
            </a:r>
            <a:endParaRPr/>
          </a:p>
          <a:p>
            <a:pPr indent="-342900" lvl="0" marL="457200" rtl="0" algn="l">
              <a:spcBef>
                <a:spcPts val="1600"/>
              </a:spcBef>
              <a:spcAft>
                <a:spcPts val="0"/>
              </a:spcAft>
              <a:buSzPts val="1800"/>
              <a:buChar char="●"/>
            </a:pPr>
            <a:r>
              <a:rPr lang="en"/>
              <a:t>*</a:t>
            </a:r>
            <a:endParaRPr/>
          </a:p>
          <a:p>
            <a:pPr indent="-342900" lvl="0" marL="457200" rtl="0" algn="l">
              <a:spcBef>
                <a:spcPts val="0"/>
              </a:spcBef>
              <a:spcAft>
                <a:spcPts val="0"/>
              </a:spcAft>
              <a:buSzPts val="1800"/>
              <a:buChar char="●"/>
            </a:pPr>
            <a:r>
              <a:rPr lang="en"/>
              <a:t>*</a:t>
            </a:r>
            <a:endParaRPr/>
          </a:p>
          <a:p>
            <a:pPr indent="-342900" lvl="0" marL="457200" rtl="0" algn="l">
              <a:spcBef>
                <a:spcPts val="0"/>
              </a:spcBef>
              <a:spcAft>
                <a:spcPts val="0"/>
              </a:spcAft>
              <a:buSzPts val="1800"/>
              <a:buChar char="●"/>
            </a:pPr>
            <a:r>
              <a:rPr lang="en"/>
              <a:t>*</a:t>
            </a:r>
            <a:endParaRPr/>
          </a:p>
          <a:p>
            <a:pPr indent="-342900" lvl="0" marL="457200" rtl="0" algn="l">
              <a:spcBef>
                <a:spcPts val="0"/>
              </a:spcBef>
              <a:spcAft>
                <a:spcPts val="0"/>
              </a:spcAft>
              <a:buSzPts val="1800"/>
              <a:buChar char="●"/>
            </a:pPr>
            <a:r>
              <a:rPr lang="en"/>
              <a:t>*</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86" name="Shape 286"/>
        <p:cNvGrpSpPr/>
        <p:nvPr/>
      </p:nvGrpSpPr>
      <p:grpSpPr>
        <a:xfrm>
          <a:off x="0" y="0"/>
          <a:ext cx="0" cy="0"/>
          <a:chOff x="0" y="0"/>
          <a:chExt cx="0" cy="0"/>
        </a:xfrm>
      </p:grpSpPr>
      <p:sp>
        <p:nvSpPr>
          <p:cNvPr id="287" name="Google Shape;287;p53"/>
          <p:cNvSpPr txBox="1"/>
          <p:nvPr>
            <p:ph type="title"/>
          </p:nvPr>
        </p:nvSpPr>
        <p:spPr>
          <a:xfrm>
            <a:off x="311700" y="1167925"/>
            <a:ext cx="8520600" cy="19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288" name="Google Shape;288;p53"/>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Does anyone have potential concerns about my goals for this upcoming year? </a:t>
            </a:r>
            <a:endParaRPr/>
          </a:p>
          <a:p>
            <a:pPr indent="0" lvl="0" marL="0" rtl="0" algn="ctr">
              <a:spcBef>
                <a:spcPts val="1600"/>
              </a:spcBef>
              <a:spcAft>
                <a:spcPts val="1600"/>
              </a:spcAft>
              <a:buNone/>
            </a:pPr>
            <a:r>
              <a:rPr lang="en"/>
              <a:t>Mom/Dad/Guardian: What are your specific concerns for my education this year?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IEP Overview</a:t>
            </a:r>
            <a:endParaRPr/>
          </a:p>
        </p:txBody>
      </p:sp>
      <p:sp>
        <p:nvSpPr>
          <p:cNvPr id="117" name="Google Shape;117;p27"/>
          <p:cNvSpPr txBox="1"/>
          <p:nvPr>
            <p:ph idx="1" type="body"/>
          </p:nvPr>
        </p:nvSpPr>
        <p:spPr>
          <a:xfrm>
            <a:off x="311700" y="1152475"/>
            <a:ext cx="8520600" cy="380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latin typeface="Arial"/>
                <a:ea typeface="Arial"/>
                <a:cs typeface="Arial"/>
                <a:sym typeface="Arial"/>
              </a:rPr>
              <a:t>The Individualized Education Program (IEP) is a legal document developed by the student, teachers, administrators, parents and other team members. The IEP helps students with disabilities to reach their goals. According to the Individuals with Disabilities Education Act 2004, the IEP must focus on the student’s preferences, interests, needs and strengths. All students, </a:t>
            </a:r>
            <a:r>
              <a:rPr b="1" lang="en" sz="2400">
                <a:solidFill>
                  <a:srgbClr val="000000"/>
                </a:solidFill>
                <a:latin typeface="Arial"/>
                <a:ea typeface="Arial"/>
                <a:cs typeface="Arial"/>
                <a:sym typeface="Arial"/>
              </a:rPr>
              <a:t>regardless of age or disability</a:t>
            </a:r>
            <a:r>
              <a:rPr lang="en" sz="2400">
                <a:solidFill>
                  <a:srgbClr val="000000"/>
                </a:solidFill>
                <a:latin typeface="Arial"/>
                <a:ea typeface="Arial"/>
                <a:cs typeface="Arial"/>
                <a:sym typeface="Arial"/>
              </a:rPr>
              <a:t>, can be involved in the development of their own IEP, both prior to the meeting being held and during it.</a:t>
            </a:r>
            <a:endParaRPr sz="240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92" name="Shape 292"/>
        <p:cNvGrpSpPr/>
        <p:nvPr/>
      </p:nvGrpSpPr>
      <p:grpSpPr>
        <a:xfrm>
          <a:off x="0" y="0"/>
          <a:ext cx="0" cy="0"/>
          <a:chOff x="0" y="0"/>
          <a:chExt cx="0" cy="0"/>
        </a:xfrm>
      </p:grpSpPr>
      <p:sp>
        <p:nvSpPr>
          <p:cNvPr id="293" name="Google Shape;293;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Accommodations and Supports</a:t>
            </a:r>
            <a:endParaRPr/>
          </a:p>
        </p:txBody>
      </p:sp>
      <p:sp>
        <p:nvSpPr>
          <p:cNvPr id="294" name="Google Shape;294;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Accommodations I currently receive are: </a:t>
            </a:r>
            <a:endParaRPr/>
          </a:p>
          <a:p>
            <a:pPr indent="-342900" lvl="0" marL="457200" rtl="0" algn="l">
              <a:spcBef>
                <a:spcPts val="1600"/>
              </a:spcBef>
              <a:spcAft>
                <a:spcPts val="0"/>
              </a:spcAft>
              <a:buSzPts val="1800"/>
              <a:buChar char="●"/>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98" name="Shape 298"/>
        <p:cNvGrpSpPr/>
        <p:nvPr/>
      </p:nvGrpSpPr>
      <p:grpSpPr>
        <a:xfrm>
          <a:off x="0" y="0"/>
          <a:ext cx="0" cy="0"/>
          <a:chOff x="0" y="0"/>
          <a:chExt cx="0" cy="0"/>
        </a:xfrm>
      </p:grpSpPr>
      <p:sp>
        <p:nvSpPr>
          <p:cNvPr id="299" name="Google Shape;299;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Accommodations and Supports for the College Bound</a:t>
            </a:r>
            <a:endParaRPr/>
          </a:p>
        </p:txBody>
      </p:sp>
      <p:sp>
        <p:nvSpPr>
          <p:cNvPr id="300" name="Google Shape;300;p55"/>
          <p:cNvSpPr txBox="1"/>
          <p:nvPr>
            <p:ph idx="1" type="body"/>
          </p:nvPr>
        </p:nvSpPr>
        <p:spPr>
          <a:xfrm>
            <a:off x="382925" y="14944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Accommodations I will most likely receive in college are: </a:t>
            </a:r>
            <a:endParaRPr/>
          </a:p>
          <a:p>
            <a:pPr indent="-342900" lvl="0" marL="457200" rtl="0" algn="l">
              <a:spcBef>
                <a:spcPts val="1600"/>
              </a:spcBef>
              <a:spcAft>
                <a:spcPts val="0"/>
              </a:spcAft>
              <a:buSzPts val="1800"/>
              <a:buChar char="●"/>
            </a:pPr>
            <a:r>
              <a:rPr lang="en"/>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304" name="Shape 304"/>
        <p:cNvGrpSpPr/>
        <p:nvPr/>
      </p:nvGrpSpPr>
      <p:grpSpPr>
        <a:xfrm>
          <a:off x="0" y="0"/>
          <a:ext cx="0" cy="0"/>
          <a:chOff x="0" y="0"/>
          <a:chExt cx="0" cy="0"/>
        </a:xfrm>
      </p:grpSpPr>
      <p:sp>
        <p:nvSpPr>
          <p:cNvPr id="305" name="Google Shape;305;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State Testing </a:t>
            </a:r>
            <a:endParaRPr/>
          </a:p>
        </p:txBody>
      </p:sp>
      <p:sp>
        <p:nvSpPr>
          <p:cNvPr id="306" name="Google Shape;306;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upcoming year I will be taking the following required state tests: </a:t>
            </a:r>
            <a:endParaRPr/>
          </a:p>
          <a:p>
            <a:pPr indent="-342900" lvl="0" marL="457200" rtl="0" algn="l">
              <a:spcBef>
                <a:spcPts val="1600"/>
              </a:spcBef>
              <a:spcAft>
                <a:spcPts val="0"/>
              </a:spcAft>
              <a:buSzPts val="1800"/>
              <a:buChar char="●"/>
            </a:pPr>
            <a:r>
              <a:rPr lang="en"/>
              <a: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The accommodations I am likely to receive are: </a:t>
            </a:r>
            <a:endParaRPr/>
          </a:p>
          <a:p>
            <a:pPr indent="-342900" lvl="0" marL="457200" rtl="0" algn="l">
              <a:spcBef>
                <a:spcPts val="1600"/>
              </a:spcBef>
              <a:spcAft>
                <a:spcPts val="0"/>
              </a:spcAft>
              <a:buSzPts val="1800"/>
              <a:buChar char="●"/>
            </a:pPr>
            <a:r>
              <a:rPr lang="en"/>
              <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310" name="Shape 310"/>
        <p:cNvGrpSpPr/>
        <p:nvPr/>
      </p:nvGrpSpPr>
      <p:grpSpPr>
        <a:xfrm>
          <a:off x="0" y="0"/>
          <a:ext cx="0" cy="0"/>
          <a:chOff x="0" y="0"/>
          <a:chExt cx="0" cy="0"/>
        </a:xfrm>
      </p:grpSpPr>
      <p:sp>
        <p:nvSpPr>
          <p:cNvPr id="311" name="Google Shape;311;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Special Ed Timing </a:t>
            </a:r>
            <a:endParaRPr/>
          </a:p>
        </p:txBody>
      </p:sp>
      <p:sp>
        <p:nvSpPr>
          <p:cNvPr id="312" name="Google Shape;312;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Currently, I am in the resource room * minutes each day. This is used for: *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During this next year, I will be in the resource room for * minutes each day. I’ll use my time for: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316" name="Shape 316"/>
        <p:cNvGrpSpPr/>
        <p:nvPr/>
      </p:nvGrpSpPr>
      <p:grpSpPr>
        <a:xfrm>
          <a:off x="0" y="0"/>
          <a:ext cx="0" cy="0"/>
          <a:chOff x="0" y="0"/>
          <a:chExt cx="0" cy="0"/>
        </a:xfrm>
      </p:grpSpPr>
      <p:sp>
        <p:nvSpPr>
          <p:cNvPr id="317" name="Google Shape;317;p58"/>
          <p:cNvSpPr txBox="1"/>
          <p:nvPr>
            <p:ph type="title"/>
          </p:nvPr>
        </p:nvSpPr>
        <p:spPr>
          <a:xfrm>
            <a:off x="311700" y="1167925"/>
            <a:ext cx="8520600" cy="19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318" name="Google Shape;318;p58"/>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Does anyone have potential concerns about my time in the resource room?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322" name="Shape 322"/>
        <p:cNvGrpSpPr/>
        <p:nvPr/>
      </p:nvGrpSpPr>
      <p:grpSpPr>
        <a:xfrm>
          <a:off x="0" y="0"/>
          <a:ext cx="0" cy="0"/>
          <a:chOff x="0" y="0"/>
          <a:chExt cx="0" cy="0"/>
        </a:xfrm>
      </p:grpSpPr>
      <p:sp>
        <p:nvSpPr>
          <p:cNvPr id="323" name="Google Shape;323;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Closing Thoughts </a:t>
            </a:r>
            <a:endParaRPr/>
          </a:p>
        </p:txBody>
      </p:sp>
      <p:sp>
        <p:nvSpPr>
          <p:cNvPr id="324" name="Google Shape;324;p59"/>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concludes my IEP. This IEP has been an annual/review ** IEP. This is also the formal offer of FAPE, which is a free and appropriate public education. It is offered to all students. If anyone feels like the education I am receiving is not appropriate for my needs, that concern can be brought up now or at any time in the year. </a:t>
            </a:r>
            <a:endParaRPr/>
          </a:p>
          <a:p>
            <a:pPr indent="0" lvl="0" marL="0" rtl="0" algn="l">
              <a:spcBef>
                <a:spcPts val="1600"/>
              </a:spcBef>
              <a:spcAft>
                <a:spcPts val="0"/>
              </a:spcAft>
              <a:buNone/>
            </a:pPr>
            <a:r>
              <a:rPr lang="en"/>
              <a:t>If I am a senior, it also is my graduation IEP as long as I pass all of my required classes and obtain the 48 credits necessary to graduate. When I walk across the stage at graduation, my IEP is officially terminated. However, if I do go to college, I should bring my IEP with me in case I’d like to access further supports there. </a:t>
            </a:r>
            <a:endParaRPr/>
          </a:p>
          <a:p>
            <a:pPr indent="0" lvl="0" marL="0" rtl="0" algn="l">
              <a:spcBef>
                <a:spcPts val="1600"/>
              </a:spcBef>
              <a:spcAft>
                <a:spcPts val="0"/>
              </a:spcAft>
              <a:buNone/>
            </a:pPr>
            <a:r>
              <a:rPr lang="en"/>
              <a:t>Any questions? </a:t>
            </a:r>
            <a:endParaRPr/>
          </a:p>
          <a:p>
            <a:pPr indent="0" lvl="0" marL="0" rtl="0" algn="l">
              <a:spcBef>
                <a:spcPts val="1600"/>
              </a:spcBef>
              <a:spcAft>
                <a:spcPts val="0"/>
              </a:spcAft>
              <a:buNone/>
            </a:pPr>
            <a:r>
              <a:rPr lang="en"/>
              <a:t>Thanks for coming to my IEP!</a:t>
            </a:r>
            <a:endParaRPr/>
          </a:p>
          <a:p>
            <a:pPr indent="0" lvl="0" marL="0" rtl="0" algn="l">
              <a:spcBef>
                <a:spcPts val="160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a:t>Self Directed IEP Steps (from ARC) </a:t>
            </a:r>
            <a:endParaRPr/>
          </a:p>
        </p:txBody>
      </p:sp>
      <p:sp>
        <p:nvSpPr>
          <p:cNvPr id="330" name="Google Shape;330;p60"/>
          <p:cNvSpPr txBox="1"/>
          <p:nvPr>
            <p:ph idx="1" type="body"/>
          </p:nvPr>
        </p:nvSpPr>
        <p:spPr>
          <a:xfrm>
            <a:off x="311700" y="1152475"/>
            <a:ext cx="8520600" cy="3843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solidFill>
                  <a:srgbClr val="000000"/>
                </a:solidFill>
              </a:rPr>
              <a:t>Begin meeting by stating the purpose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Introduce everyone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Review past goals and performance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Ask for others' feedback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State your school and transition goals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Ask questions if you don't understand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Deal with differences in opinion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State what support you'll need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Summarize your goals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Close meeting by thanking everyone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Work on IEP goals all year</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Student Sample</a:t>
            </a:r>
            <a:endParaRPr/>
          </a:p>
        </p:txBody>
      </p:sp>
      <p:sp>
        <p:nvSpPr>
          <p:cNvPr id="336" name="Google Shape;336;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My IEP</a:t>
            </a:r>
            <a:endParaRPr/>
          </a:p>
        </p:txBody>
      </p:sp>
      <p:sp>
        <p:nvSpPr>
          <p:cNvPr id="342" name="Google Shape;342;p6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Juanita Student</a:t>
            </a:r>
            <a:endParaRPr/>
          </a:p>
        </p:txBody>
      </p:sp>
      <p:pic>
        <p:nvPicPr>
          <p:cNvPr descr="Image result for dreams don't work unless you do" id="343" name="Google Shape;343;p62"/>
          <p:cNvPicPr preferRelativeResize="0"/>
          <p:nvPr/>
        </p:nvPicPr>
        <p:blipFill>
          <a:blip r:embed="rId3">
            <a:alphaModFix/>
          </a:blip>
          <a:stretch>
            <a:fillRect/>
          </a:stretch>
        </p:blipFill>
        <p:spPr>
          <a:xfrm>
            <a:off x="266125" y="485848"/>
            <a:ext cx="3206550" cy="2503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Disability</a:t>
            </a:r>
            <a:endParaRPr/>
          </a:p>
        </p:txBody>
      </p:sp>
      <p:sp>
        <p:nvSpPr>
          <p:cNvPr id="349" name="Google Shape;349;p6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had an IEP since  5th grade</a:t>
            </a:r>
            <a:endParaRPr/>
          </a:p>
          <a:p>
            <a:pPr indent="0" lvl="0" marL="0" rtl="0" algn="l">
              <a:spcBef>
                <a:spcPts val="1600"/>
              </a:spcBef>
              <a:spcAft>
                <a:spcPts val="0"/>
              </a:spcAft>
              <a:buNone/>
            </a:pPr>
            <a:r>
              <a:rPr lang="en"/>
              <a:t>My diagnosed disability is in </a:t>
            </a:r>
            <a:endParaRPr/>
          </a:p>
          <a:p>
            <a:pPr indent="-342900" lvl="0" marL="457200" rtl="0" algn="l">
              <a:spcBef>
                <a:spcPts val="1600"/>
              </a:spcBef>
              <a:spcAft>
                <a:spcPts val="0"/>
              </a:spcAft>
              <a:buSzPts val="1800"/>
              <a:buChar char="●"/>
            </a:pPr>
            <a:r>
              <a:rPr lang="en"/>
              <a:t>Basic Reading</a:t>
            </a:r>
            <a:endParaRPr/>
          </a:p>
          <a:p>
            <a:pPr indent="-342900" lvl="0" marL="457200" rtl="0" algn="l">
              <a:spcBef>
                <a:spcPts val="0"/>
              </a:spcBef>
              <a:spcAft>
                <a:spcPts val="0"/>
              </a:spcAft>
              <a:buSzPts val="1800"/>
              <a:buChar char="●"/>
            </a:pPr>
            <a:r>
              <a:rPr lang="en"/>
              <a:t>Math Calculation</a:t>
            </a:r>
            <a:endParaRPr/>
          </a:p>
          <a:p>
            <a:pPr indent="-342900" lvl="0" marL="457200" rtl="0" algn="l">
              <a:spcBef>
                <a:spcPts val="0"/>
              </a:spcBef>
              <a:spcAft>
                <a:spcPts val="0"/>
              </a:spcAft>
              <a:buSzPts val="1800"/>
              <a:buChar char="●"/>
            </a:pPr>
            <a:r>
              <a:rPr lang="en"/>
              <a:t>Math Reasoning</a:t>
            </a:r>
            <a:endParaRPr/>
          </a:p>
          <a:p>
            <a:pPr indent="0" lvl="0" marL="0" rtl="0" algn="l">
              <a:spcBef>
                <a:spcPts val="1600"/>
              </a:spcBef>
              <a:spcAft>
                <a:spcPts val="0"/>
              </a:spcAft>
              <a:buNone/>
            </a:pPr>
            <a:r>
              <a:rPr lang="en"/>
              <a:t>This means I sometimes have difficulty with math and reading. </a:t>
            </a:r>
            <a:endParaRPr/>
          </a:p>
          <a:p>
            <a:pPr indent="0" lvl="0" marL="0" rtl="0" algn="l">
              <a:spcBef>
                <a:spcPts val="1600"/>
              </a:spcBef>
              <a:spcAft>
                <a:spcPts val="1600"/>
              </a:spcAft>
              <a:buNone/>
            </a:pPr>
            <a:r>
              <a:rPr lang="en"/>
              <a:t>I also have difficulty with tracking because of my vision.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IEP Overview</a:t>
            </a:r>
            <a:endParaRPr/>
          </a:p>
        </p:txBody>
      </p:sp>
      <p:sp>
        <p:nvSpPr>
          <p:cNvPr id="123" name="Google Shape;123;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All students need to be a part of their IEP meetings after appropriate coaching. </a:t>
            </a:r>
            <a:r>
              <a:rPr b="1" lang="en" sz="2400">
                <a:solidFill>
                  <a:srgbClr val="000000"/>
                </a:solidFill>
                <a:latin typeface="Arial"/>
                <a:ea typeface="Arial"/>
                <a:cs typeface="Arial"/>
                <a:sym typeface="Arial"/>
              </a:rPr>
              <a:t>Legally</a:t>
            </a:r>
            <a:r>
              <a:rPr lang="en" sz="2400">
                <a:solidFill>
                  <a:srgbClr val="000000"/>
                </a:solidFill>
                <a:latin typeface="Arial"/>
                <a:ea typeface="Arial"/>
                <a:cs typeface="Arial"/>
                <a:sym typeface="Arial"/>
              </a:rPr>
              <a:t>, all students starting at age 14 need to help develop the transition section of their IEP. These transition-aged students must </a:t>
            </a:r>
            <a:r>
              <a:rPr b="1" lang="en" sz="2400">
                <a:solidFill>
                  <a:srgbClr val="000000"/>
                </a:solidFill>
                <a:latin typeface="Arial"/>
                <a:ea typeface="Arial"/>
                <a:cs typeface="Arial"/>
                <a:sym typeface="Arial"/>
              </a:rPr>
              <a:t>participate to develop a transition plan</a:t>
            </a:r>
            <a:r>
              <a:rPr lang="en" sz="2400">
                <a:solidFill>
                  <a:srgbClr val="000000"/>
                </a:solidFill>
                <a:latin typeface="Arial"/>
                <a:ea typeface="Arial"/>
                <a:cs typeface="Arial"/>
                <a:sym typeface="Arial"/>
              </a:rPr>
              <a:t> geared around their strengths and interests.</a:t>
            </a:r>
            <a:r>
              <a:rPr lang="en" sz="2400">
                <a:solidFill>
                  <a:srgbClr val="666666"/>
                </a:solidFill>
                <a:highlight>
                  <a:srgbClr val="FFFFFF"/>
                </a:highlight>
                <a:latin typeface="Arial"/>
                <a:ea typeface="Arial"/>
                <a:cs typeface="Arial"/>
                <a:sym typeface="Arial"/>
              </a:rPr>
              <a:t> </a:t>
            </a:r>
            <a:endParaRPr sz="2400">
              <a:solidFill>
                <a:srgbClr val="666666"/>
              </a:solidFill>
              <a:highlight>
                <a:srgbClr val="FFFFFF"/>
              </a:highlight>
              <a:latin typeface="Arial"/>
              <a:ea typeface="Arial"/>
              <a:cs typeface="Arial"/>
              <a:sym typeface="Arial"/>
            </a:endParaRPr>
          </a:p>
          <a:p>
            <a:pPr indent="0" lvl="0" marL="0" rtl="0" algn="l">
              <a:lnSpc>
                <a:spcPct val="100000"/>
              </a:lnSpc>
              <a:spcBef>
                <a:spcPts val="1100"/>
              </a:spcBef>
              <a:spcAft>
                <a:spcPts val="0"/>
              </a:spcAft>
              <a:buNone/>
            </a:pPr>
            <a:r>
              <a:t/>
            </a:r>
            <a:endParaRPr sz="2400">
              <a:solidFill>
                <a:srgbClr val="666666"/>
              </a:solidFill>
              <a:highlight>
                <a:srgbClr val="FFFFFF"/>
              </a:highlight>
              <a:latin typeface="Arial"/>
              <a:ea typeface="Arial"/>
              <a:cs typeface="Arial"/>
              <a:sym typeface="Arial"/>
            </a:endParaRPr>
          </a:p>
          <a:p>
            <a:pPr indent="0" lvl="0" marL="0" rtl="0" algn="l">
              <a:lnSpc>
                <a:spcPct val="100000"/>
              </a:lnSpc>
              <a:spcBef>
                <a:spcPts val="1100"/>
              </a:spcBef>
              <a:spcAft>
                <a:spcPts val="0"/>
              </a:spcAft>
              <a:buNone/>
            </a:pPr>
            <a:r>
              <a:rPr lang="en" sz="2400">
                <a:solidFill>
                  <a:srgbClr val="666666"/>
                </a:solidFill>
                <a:highlight>
                  <a:srgbClr val="FFFFFF"/>
                </a:highlight>
                <a:latin typeface="Arial"/>
                <a:ea typeface="Arial"/>
                <a:cs typeface="Arial"/>
                <a:sym typeface="Arial"/>
              </a:rPr>
              <a:t>(In my opinion, if a student is first starting to help develop their IEP at 14 years old, you have started WAY too late.) </a:t>
            </a:r>
            <a:endParaRPr sz="2400">
              <a:solidFill>
                <a:srgbClr val="666666"/>
              </a:solidFill>
              <a:highlight>
                <a:srgbClr val="FFFFFF"/>
              </a:highlight>
              <a:latin typeface="Arial"/>
              <a:ea typeface="Arial"/>
              <a:cs typeface="Arial"/>
              <a:sym typeface="Arial"/>
            </a:endParaRPr>
          </a:p>
          <a:p>
            <a:pPr indent="0" lvl="0" marL="0" rtl="0" algn="l">
              <a:spcBef>
                <a:spcPts val="1100"/>
              </a:spcBef>
              <a:spcAft>
                <a:spcPts val="1600"/>
              </a:spcAft>
              <a:buNone/>
            </a:pPr>
            <a:r>
              <a:t/>
            </a:r>
            <a:endParaRPr/>
          </a:p>
        </p:txBody>
      </p:sp>
      <p:pic>
        <p:nvPicPr>
          <p:cNvPr id="124" name="Google Shape;124;p28"/>
          <p:cNvPicPr preferRelativeResize="0"/>
          <p:nvPr/>
        </p:nvPicPr>
        <p:blipFill>
          <a:blip r:embed="rId3">
            <a:alphaModFix/>
          </a:blip>
          <a:stretch>
            <a:fillRect/>
          </a:stretch>
        </p:blipFill>
        <p:spPr>
          <a:xfrm>
            <a:off x="8174054" y="4112100"/>
            <a:ext cx="878375" cy="777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Strengths and Things to Build Upon</a:t>
            </a:r>
            <a:endParaRPr/>
          </a:p>
        </p:txBody>
      </p:sp>
      <p:sp>
        <p:nvSpPr>
          <p:cNvPr id="355" name="Google Shape;355;p64"/>
          <p:cNvSpPr txBox="1"/>
          <p:nvPr>
            <p:ph idx="1" type="body"/>
          </p:nvPr>
        </p:nvSpPr>
        <p:spPr>
          <a:xfrm>
            <a:off x="311700" y="1152475"/>
            <a:ext cx="3999900" cy="305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that I am good at include:</a:t>
            </a:r>
            <a:endParaRPr/>
          </a:p>
          <a:p>
            <a:pPr indent="-317500" lvl="0" marL="457200" rtl="0" algn="l">
              <a:spcBef>
                <a:spcPts val="1600"/>
              </a:spcBef>
              <a:spcAft>
                <a:spcPts val="0"/>
              </a:spcAft>
              <a:buSzPts val="1400"/>
              <a:buChar char="●"/>
            </a:pPr>
            <a:r>
              <a:rPr lang="en"/>
              <a:t>Presentations </a:t>
            </a:r>
            <a:endParaRPr/>
          </a:p>
          <a:p>
            <a:pPr indent="-317500" lvl="0" marL="457200" rtl="0" algn="l">
              <a:spcBef>
                <a:spcPts val="0"/>
              </a:spcBef>
              <a:spcAft>
                <a:spcPts val="0"/>
              </a:spcAft>
              <a:buSzPts val="1400"/>
              <a:buChar char="●"/>
            </a:pPr>
            <a:r>
              <a:rPr lang="en"/>
              <a:t>people skills</a:t>
            </a:r>
            <a:endParaRPr/>
          </a:p>
          <a:p>
            <a:pPr indent="-317500" lvl="0" marL="457200" rtl="0" algn="l">
              <a:spcBef>
                <a:spcPts val="0"/>
              </a:spcBef>
              <a:spcAft>
                <a:spcPts val="0"/>
              </a:spcAft>
              <a:buSzPts val="1400"/>
              <a:buChar char="●"/>
            </a:pPr>
            <a:r>
              <a:rPr lang="en"/>
              <a:t>athletics </a:t>
            </a:r>
            <a:endParaRPr/>
          </a:p>
        </p:txBody>
      </p:sp>
      <p:sp>
        <p:nvSpPr>
          <p:cNvPr id="356" name="Google Shape;356;p64"/>
          <p:cNvSpPr txBox="1"/>
          <p:nvPr>
            <p:ph idx="2" type="body"/>
          </p:nvPr>
        </p:nvSpPr>
        <p:spPr>
          <a:xfrm>
            <a:off x="4832400" y="1152475"/>
            <a:ext cx="3999900" cy="291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that I should strengthen include: </a:t>
            </a:r>
            <a:endParaRPr/>
          </a:p>
          <a:p>
            <a:pPr indent="-317500" lvl="0" marL="457200" rtl="0" algn="l">
              <a:spcBef>
                <a:spcPts val="1600"/>
              </a:spcBef>
              <a:spcAft>
                <a:spcPts val="0"/>
              </a:spcAft>
              <a:buSzPts val="1400"/>
              <a:buChar char="●"/>
            </a:pPr>
            <a:r>
              <a:rPr lang="en"/>
              <a:t>math skills </a:t>
            </a:r>
            <a:endParaRPr/>
          </a:p>
          <a:p>
            <a:pPr indent="-317500" lvl="0" marL="457200" rtl="0" algn="l">
              <a:spcBef>
                <a:spcPts val="0"/>
              </a:spcBef>
              <a:spcAft>
                <a:spcPts val="0"/>
              </a:spcAft>
              <a:buSzPts val="1400"/>
              <a:buChar char="●"/>
            </a:pPr>
            <a:r>
              <a:rPr lang="en"/>
              <a:t>writing</a:t>
            </a:r>
            <a:endParaRPr/>
          </a:p>
          <a:p>
            <a:pPr indent="-317500" lvl="0" marL="457200" rtl="0" algn="l">
              <a:spcBef>
                <a:spcPts val="0"/>
              </a:spcBef>
              <a:spcAft>
                <a:spcPts val="0"/>
              </a:spcAft>
              <a:buSzPts val="1400"/>
              <a:buChar char="●"/>
            </a:pPr>
            <a:r>
              <a:rPr lang="en"/>
              <a:t>slowing down while working</a:t>
            </a:r>
            <a:endParaRPr/>
          </a:p>
          <a:p>
            <a:pPr indent="-317500" lvl="0" marL="457200" rtl="0" algn="l">
              <a:spcBef>
                <a:spcPts val="0"/>
              </a:spcBef>
              <a:spcAft>
                <a:spcPts val="0"/>
              </a:spcAft>
              <a:buSzPts val="1400"/>
              <a:buChar char="●"/>
            </a:pPr>
            <a:r>
              <a:rPr lang="en"/>
              <a:t>Study habits </a:t>
            </a:r>
            <a:endParaRPr/>
          </a:p>
        </p:txBody>
      </p:sp>
      <p:pic>
        <p:nvPicPr>
          <p:cNvPr id="357" name="Google Shape;357;p64"/>
          <p:cNvPicPr preferRelativeResize="0"/>
          <p:nvPr/>
        </p:nvPicPr>
        <p:blipFill>
          <a:blip r:embed="rId3">
            <a:alphaModFix/>
          </a:blip>
          <a:stretch>
            <a:fillRect/>
          </a:stretch>
        </p:blipFill>
        <p:spPr>
          <a:xfrm>
            <a:off x="2322375" y="1824300"/>
            <a:ext cx="2657900" cy="3129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Future</a:t>
            </a:r>
            <a:endParaRPr/>
          </a:p>
        </p:txBody>
      </p:sp>
      <p:sp>
        <p:nvSpPr>
          <p:cNvPr id="363" name="Google Shape;363;p6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high school I’d like to have a job in  the developmental psychology field  </a:t>
            </a:r>
            <a:endParaRPr/>
          </a:p>
          <a:p>
            <a:pPr indent="0" lvl="0" marL="0" rtl="0" algn="l">
              <a:spcBef>
                <a:spcPts val="1600"/>
              </a:spcBef>
              <a:spcAft>
                <a:spcPts val="0"/>
              </a:spcAft>
              <a:buNone/>
            </a:pPr>
            <a:r>
              <a:rPr lang="en"/>
              <a:t>In order to do this, I need work hard in all of my classes </a:t>
            </a:r>
            <a:endParaRPr/>
          </a:p>
          <a:p>
            <a:pPr indent="0" lvl="0" marL="0" rtl="0" algn="l">
              <a:spcBef>
                <a:spcPts val="1600"/>
              </a:spcBef>
              <a:spcAft>
                <a:spcPts val="0"/>
              </a:spcAft>
              <a:buNone/>
            </a:pPr>
            <a:r>
              <a:rPr lang="en"/>
              <a:t>Classes I should probably take in order to be best prepared for my future include passing the harder classes </a:t>
            </a:r>
            <a:endParaRPr/>
          </a:p>
          <a:p>
            <a:pPr indent="0" lvl="0" marL="0" rtl="0" algn="l">
              <a:spcBef>
                <a:spcPts val="1600"/>
              </a:spcBef>
              <a:spcAft>
                <a:spcPts val="0"/>
              </a:spcAft>
              <a:buNone/>
            </a:pPr>
            <a:r>
              <a:rPr lang="en"/>
              <a:t>Currently I am on pace to graduate in 2017 </a:t>
            </a:r>
            <a:endParaRPr/>
          </a:p>
          <a:p>
            <a:pPr indent="0" lvl="0" marL="0" rtl="0" algn="l">
              <a:spcBef>
                <a:spcPts val="1600"/>
              </a:spcBef>
              <a:spcAft>
                <a:spcPts val="16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This Next Year Looks</a:t>
            </a:r>
            <a:endParaRPr/>
          </a:p>
        </p:txBody>
      </p:sp>
      <p:sp>
        <p:nvSpPr>
          <p:cNvPr id="369" name="Google Shape;369;p6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achieve my goals for the future, I’ll need to work on some things in the upcoming year. This can be seen as my “vision” or my “goals”: </a:t>
            </a:r>
            <a:endParaRPr/>
          </a:p>
          <a:p>
            <a:pPr indent="-342900" lvl="0" marL="457200" rtl="0" algn="l">
              <a:spcBef>
                <a:spcPts val="1600"/>
              </a:spcBef>
              <a:spcAft>
                <a:spcPts val="0"/>
              </a:spcAft>
              <a:buSzPts val="1800"/>
              <a:buChar char="●"/>
            </a:pPr>
            <a:r>
              <a:rPr lang="en"/>
              <a:t>passing all my classes with a c or better </a:t>
            </a:r>
            <a:endParaRPr/>
          </a:p>
          <a:p>
            <a:pPr indent="-342900" lvl="0" marL="457200" rtl="0" algn="l">
              <a:spcBef>
                <a:spcPts val="0"/>
              </a:spcBef>
              <a:spcAft>
                <a:spcPts val="0"/>
              </a:spcAft>
              <a:buSzPts val="1800"/>
              <a:buChar char="●"/>
            </a:pPr>
            <a:r>
              <a:rPr lang="en"/>
              <a:t>(Organize) </a:t>
            </a:r>
            <a:endParaRPr/>
          </a:p>
          <a:p>
            <a:pPr indent="-342900" lvl="0" marL="457200" rtl="0" algn="l">
              <a:spcBef>
                <a:spcPts val="0"/>
              </a:spcBef>
              <a:spcAft>
                <a:spcPts val="0"/>
              </a:spcAft>
              <a:buSzPts val="1800"/>
              <a:buChar char="●"/>
            </a:pPr>
            <a:r>
              <a:rPr lang="en"/>
              <a:t>Study habits </a:t>
            </a:r>
            <a:endParaRPr/>
          </a:p>
          <a:p>
            <a:pPr indent="0" lvl="0" marL="0" rtl="0" algn="l">
              <a:spcBef>
                <a:spcPts val="160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Goal #1</a:t>
            </a:r>
            <a:endParaRPr/>
          </a:p>
        </p:txBody>
      </p:sp>
      <p:sp>
        <p:nvSpPr>
          <p:cNvPr id="375" name="Google Shape;375;p6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that I need to take to achieve my first goal (</a:t>
            </a:r>
            <a:r>
              <a:rPr b="1" lang="en"/>
              <a:t>of getting a C or better in all my classes</a:t>
            </a:r>
            <a:r>
              <a:rPr lang="en"/>
              <a:t>) include: </a:t>
            </a:r>
            <a:endParaRPr/>
          </a:p>
          <a:p>
            <a:pPr indent="-342900" lvl="0" marL="457200" rtl="0" algn="l">
              <a:spcBef>
                <a:spcPts val="1600"/>
              </a:spcBef>
              <a:spcAft>
                <a:spcPts val="0"/>
              </a:spcAft>
              <a:buSzPts val="1800"/>
              <a:buChar char="●"/>
            </a:pPr>
            <a:r>
              <a:rPr lang="en"/>
              <a:t>Better test scores</a:t>
            </a:r>
            <a:endParaRPr/>
          </a:p>
          <a:p>
            <a:pPr indent="-342900" lvl="0" marL="457200" rtl="0" algn="l">
              <a:spcBef>
                <a:spcPts val="0"/>
              </a:spcBef>
              <a:spcAft>
                <a:spcPts val="0"/>
              </a:spcAft>
              <a:buSzPts val="1800"/>
              <a:buChar char="●"/>
            </a:pPr>
            <a:r>
              <a:rPr lang="en"/>
              <a:t>Improve Study habits </a:t>
            </a:r>
            <a:endParaRPr/>
          </a:p>
          <a:p>
            <a:pPr indent="-342900" lvl="0" marL="457200" rtl="0" algn="l">
              <a:spcBef>
                <a:spcPts val="0"/>
              </a:spcBef>
              <a:spcAft>
                <a:spcPts val="0"/>
              </a:spcAft>
              <a:buSzPts val="1800"/>
              <a:buChar char="●"/>
            </a:pPr>
            <a:r>
              <a:rPr lang="en"/>
              <a:t>Organize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Goal #2</a:t>
            </a:r>
            <a:endParaRPr/>
          </a:p>
        </p:txBody>
      </p:sp>
      <p:sp>
        <p:nvSpPr>
          <p:cNvPr id="381" name="Google Shape;381;p6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that I need to take to achieve my second goal (</a:t>
            </a:r>
            <a:r>
              <a:rPr b="1" lang="en"/>
              <a:t>having better study habits</a:t>
            </a:r>
            <a:r>
              <a:rPr lang="en"/>
              <a:t>) include: </a:t>
            </a:r>
            <a:endParaRPr/>
          </a:p>
          <a:p>
            <a:pPr indent="-342900" lvl="0" marL="457200" rtl="0" algn="l">
              <a:spcBef>
                <a:spcPts val="1600"/>
              </a:spcBef>
              <a:spcAft>
                <a:spcPts val="0"/>
              </a:spcAft>
              <a:buSzPts val="1800"/>
              <a:buChar char="●"/>
            </a:pPr>
            <a:r>
              <a:rPr lang="en"/>
              <a:t>Better  attitude towards school work </a:t>
            </a:r>
            <a:endParaRPr/>
          </a:p>
          <a:p>
            <a:pPr indent="-342900" lvl="0" marL="457200" rtl="0" algn="l">
              <a:spcBef>
                <a:spcPts val="0"/>
              </a:spcBef>
              <a:spcAft>
                <a:spcPts val="0"/>
              </a:spcAft>
              <a:buSzPts val="1800"/>
              <a:buChar char="●"/>
            </a:pPr>
            <a:r>
              <a:rPr lang="en"/>
              <a:t>Keeping on top of  homework </a:t>
            </a:r>
            <a:endParaRPr/>
          </a:p>
          <a:p>
            <a:pPr indent="-342900" lvl="0" marL="457200" rtl="0" algn="l">
              <a:spcBef>
                <a:spcPts val="0"/>
              </a:spcBef>
              <a:spcAft>
                <a:spcPts val="0"/>
              </a:spcAft>
              <a:buSzPts val="1800"/>
              <a:buChar char="●"/>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 have changed over the past two years</a:t>
            </a:r>
            <a:endParaRPr/>
          </a:p>
        </p:txBody>
      </p:sp>
      <p:sp>
        <p:nvSpPr>
          <p:cNvPr id="387" name="Google Shape;387;p6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Using good study habits </a:t>
            </a:r>
            <a:endParaRPr/>
          </a:p>
          <a:p>
            <a:pPr indent="-342900" lvl="0" marL="457200" rtl="0" algn="l">
              <a:spcBef>
                <a:spcPts val="0"/>
              </a:spcBef>
              <a:spcAft>
                <a:spcPts val="0"/>
              </a:spcAft>
              <a:buSzPts val="1800"/>
              <a:buAutoNum type="arabicPeriod"/>
            </a:pPr>
            <a:r>
              <a:rPr lang="en"/>
              <a:t>Focusing more</a:t>
            </a:r>
            <a:endParaRPr/>
          </a:p>
          <a:p>
            <a:pPr indent="-342900" lvl="0" marL="457200" rtl="0" algn="l">
              <a:spcBef>
                <a:spcPts val="0"/>
              </a:spcBef>
              <a:spcAft>
                <a:spcPts val="0"/>
              </a:spcAft>
              <a:buSzPts val="1800"/>
              <a:buAutoNum type="arabicPeriod"/>
            </a:pPr>
            <a:r>
              <a:rPr lang="en"/>
              <a:t>Doing homework at home</a:t>
            </a:r>
            <a:endParaRPr/>
          </a:p>
          <a:p>
            <a:pPr indent="0" lvl="0" marL="0" rtl="0" algn="l">
              <a:spcBef>
                <a:spcPts val="1600"/>
              </a:spcBef>
              <a:spcAft>
                <a:spcPts val="16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000">
                <a:solidFill>
                  <a:srgbClr val="FF5722"/>
                </a:solidFill>
                <a:latin typeface="Alfa Slab One"/>
                <a:ea typeface="Alfa Slab One"/>
                <a:cs typeface="Alfa Slab One"/>
                <a:sym typeface="Alfa Slab One"/>
              </a:rPr>
              <a:t>(Thanks, Juanita!) </a:t>
            </a:r>
            <a:endParaRPr/>
          </a:p>
        </p:txBody>
      </p:sp>
      <p:sp>
        <p:nvSpPr>
          <p:cNvPr id="393" name="Google Shape;393;p7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Get There - Scaffolding Process </a:t>
            </a:r>
            <a:endParaRPr/>
          </a:p>
        </p:txBody>
      </p:sp>
      <p:sp>
        <p:nvSpPr>
          <p:cNvPr id="399" name="Google Shape;399;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Elementary School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Likes and dislikes about school </a:t>
            </a:r>
            <a:endParaRPr sz="18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Middle School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Introduce the meeting, the participants and why they each attend</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Identify strengths and things to work on</a:t>
            </a:r>
            <a:endParaRPr sz="18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9th - 10th Grade</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All of above PLUS</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Accommodations that help me be successful</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My goals for after high school (transition section) </a:t>
            </a:r>
            <a:endParaRPr sz="18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11th - 12th Grade</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All of above PLUS</a:t>
            </a:r>
            <a:endParaRPr sz="1800">
              <a:solidFill>
                <a:srgbClr val="000000"/>
              </a:solidFill>
            </a:endParaRPr>
          </a:p>
          <a:p>
            <a:pPr indent="-342900" lvl="1" marL="914400" rtl="0" algn="l">
              <a:spcBef>
                <a:spcPts val="0"/>
              </a:spcBef>
              <a:spcAft>
                <a:spcPts val="0"/>
              </a:spcAft>
              <a:buClr>
                <a:srgbClr val="000000"/>
              </a:buClr>
              <a:buSzPts val="1800"/>
              <a:buChar char="○"/>
            </a:pPr>
            <a:r>
              <a:rPr b="1" lang="en" sz="1800">
                <a:solidFill>
                  <a:srgbClr val="000000"/>
                </a:solidFill>
              </a:rPr>
              <a:t>Everything </a:t>
            </a:r>
            <a:r>
              <a:rPr lang="en" sz="1800">
                <a:solidFill>
                  <a:srgbClr val="000000"/>
                </a:solidFill>
              </a:rPr>
              <a:t>else. </a:t>
            </a:r>
            <a:endParaRPr sz="18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Student Benefit</a:t>
            </a:r>
            <a:endParaRPr/>
          </a:p>
        </p:txBody>
      </p:sp>
      <p:sp>
        <p:nvSpPr>
          <p:cNvPr id="405" name="Google Shape;405;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 think it was better because I had more of a say-so in what was talked about. My mom didn’t go crazy on everybody like a bull because I was talking and she wanted to listen to </a:t>
            </a:r>
            <a:r>
              <a:rPr b="1" lang="en">
                <a:solidFill>
                  <a:srgbClr val="000000"/>
                </a:solidFill>
              </a:rPr>
              <a:t>me</a:t>
            </a:r>
            <a:r>
              <a:rPr lang="en">
                <a:solidFill>
                  <a:srgbClr val="000000"/>
                </a:solidFill>
              </a:rPr>
              <a:t>. When we got in the car my mom said she liked that way better.” </a:t>
            </a:r>
            <a:endParaRPr>
              <a:solidFill>
                <a:srgbClr val="000000"/>
              </a:solidFill>
            </a:endParaRPr>
          </a:p>
          <a:p>
            <a:pPr indent="0" lvl="0" marL="0" rtl="0" algn="l">
              <a:spcBef>
                <a:spcPts val="1600"/>
              </a:spcBef>
              <a:spcAft>
                <a:spcPts val="0"/>
              </a:spcAft>
              <a:buNone/>
            </a:pPr>
            <a:r>
              <a:rPr lang="en">
                <a:solidFill>
                  <a:srgbClr val="000000"/>
                </a:solidFill>
              </a:rPr>
              <a:t>“It was kind of cool to actually be able to lead something that was about me. It helped me understand things about myself a little bit more. I wasn’t scared at all.” </a:t>
            </a:r>
            <a:endParaRPr>
              <a:solidFill>
                <a:srgbClr val="000000"/>
              </a:solidFill>
            </a:endParaRPr>
          </a:p>
          <a:p>
            <a:pPr indent="0" lvl="0" marL="0" rtl="0" algn="l">
              <a:spcBef>
                <a:spcPts val="1600"/>
              </a:spcBef>
              <a:spcAft>
                <a:spcPts val="0"/>
              </a:spcAft>
              <a:buNone/>
            </a:pPr>
            <a:r>
              <a:rPr lang="en">
                <a:solidFill>
                  <a:srgbClr val="000000"/>
                </a:solidFill>
              </a:rPr>
              <a:t>“It was kind of scary being in charge. It made me feel important though, that I got to lead something.” </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Student and District Benefit? </a:t>
            </a:r>
            <a:endParaRPr/>
          </a:p>
        </p:txBody>
      </p:sp>
      <p:sp>
        <p:nvSpPr>
          <p:cNvPr id="411" name="Google Shape;411;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Improved test scores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Students attending higher education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Students have jobs immediately out of high school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(Parents are far more friendly…)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IEP Overview </a:t>
            </a:r>
            <a:endParaRPr/>
          </a:p>
        </p:txBody>
      </p:sp>
      <p:sp>
        <p:nvSpPr>
          <p:cNvPr id="130" name="Google Shape;130;p29"/>
          <p:cNvSpPr txBox="1"/>
          <p:nvPr>
            <p:ph idx="1" type="body"/>
          </p:nvPr>
        </p:nvSpPr>
        <p:spPr>
          <a:xfrm>
            <a:off x="311700" y="1152475"/>
            <a:ext cx="8520600" cy="39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But who wants to settle for simply LEGAL? </a:t>
            </a:r>
            <a:endParaRPr sz="2400">
              <a:solidFill>
                <a:srgbClr val="000000"/>
              </a:solidFill>
              <a:latin typeface="Arial"/>
              <a:ea typeface="Arial"/>
              <a:cs typeface="Arial"/>
              <a:sym typeface="Arial"/>
            </a:endParaRPr>
          </a:p>
          <a:p>
            <a:pPr indent="0" lvl="0" marL="0" rtl="0" algn="l">
              <a:lnSpc>
                <a:spcPct val="100000"/>
              </a:lnSpc>
              <a:spcBef>
                <a:spcPts val="1100"/>
              </a:spcBef>
              <a:spcAft>
                <a:spcPts val="0"/>
              </a:spcAft>
              <a:buNone/>
            </a:pPr>
            <a:r>
              <a:rPr lang="en" sz="2400">
                <a:solidFill>
                  <a:srgbClr val="000000"/>
                </a:solidFill>
                <a:latin typeface="Arial"/>
                <a:ea typeface="Arial"/>
                <a:cs typeface="Arial"/>
                <a:sym typeface="Arial"/>
              </a:rPr>
              <a:t>Students who participate in their own IEP meetings often </a:t>
            </a:r>
            <a:r>
              <a:rPr b="1" lang="en" sz="2400">
                <a:solidFill>
                  <a:srgbClr val="000000"/>
                </a:solidFill>
                <a:latin typeface="Arial"/>
                <a:ea typeface="Arial"/>
                <a:cs typeface="Arial"/>
                <a:sym typeface="Arial"/>
              </a:rPr>
              <a:t>know more about their disability, rights, goals and accommodations</a:t>
            </a:r>
            <a:r>
              <a:rPr lang="en" sz="2400">
                <a:solidFill>
                  <a:srgbClr val="000000"/>
                </a:solidFill>
                <a:latin typeface="Arial"/>
                <a:ea typeface="Arial"/>
                <a:cs typeface="Arial"/>
                <a:sym typeface="Arial"/>
              </a:rPr>
              <a:t>. Through IEP participation, they have the opportunity to practice many skills that will help facilitate their independence, their ability to overcome obstacles, and their ability to lead more self-determined lives.</a:t>
            </a:r>
            <a:endParaRPr sz="2400">
              <a:solidFill>
                <a:srgbClr val="000000"/>
              </a:solidFill>
              <a:latin typeface="Arial"/>
              <a:ea typeface="Arial"/>
              <a:cs typeface="Arial"/>
              <a:sym typeface="Arial"/>
            </a:endParaRPr>
          </a:p>
          <a:p>
            <a:pPr indent="0" lvl="0" marL="0" rtl="0" algn="l">
              <a:lnSpc>
                <a:spcPct val="100000"/>
              </a:lnSpc>
              <a:spcBef>
                <a:spcPts val="1100"/>
              </a:spcBef>
              <a:spcAft>
                <a:spcPts val="0"/>
              </a:spcAft>
              <a:buNone/>
            </a:pPr>
            <a:r>
              <a:rPr lang="en" sz="2400">
                <a:solidFill>
                  <a:srgbClr val="000000"/>
                </a:solidFill>
                <a:latin typeface="Arial"/>
                <a:ea typeface="Arial"/>
                <a:cs typeface="Arial"/>
                <a:sym typeface="Arial"/>
              </a:rPr>
              <a:t>But, but, bu-ut… </a:t>
            </a:r>
            <a:endParaRPr sz="2400">
              <a:solidFill>
                <a:srgbClr val="000000"/>
              </a:solidFill>
              <a:latin typeface="Arial"/>
              <a:ea typeface="Arial"/>
              <a:cs typeface="Arial"/>
              <a:sym typeface="Arial"/>
            </a:endParaRPr>
          </a:p>
          <a:p>
            <a:pPr indent="0" lvl="0" marL="0" rtl="0" algn="l">
              <a:lnSpc>
                <a:spcPct val="100000"/>
              </a:lnSpc>
              <a:spcBef>
                <a:spcPts val="1100"/>
              </a:spcBef>
              <a:spcAft>
                <a:spcPts val="0"/>
              </a:spcAft>
              <a:buClr>
                <a:schemeClr val="dk1"/>
              </a:buClr>
              <a:buSzPts val="1100"/>
              <a:buFont typeface="Arial"/>
              <a:buNone/>
            </a:pPr>
            <a:r>
              <a:rPr b="1" lang="en" sz="3000">
                <a:solidFill>
                  <a:srgbClr val="000000"/>
                </a:solidFill>
                <a:latin typeface="Arial"/>
                <a:ea typeface="Arial"/>
                <a:cs typeface="Arial"/>
                <a:sym typeface="Arial"/>
              </a:rPr>
              <a:t>Participating and </a:t>
            </a:r>
            <a:r>
              <a:rPr b="1" i="1" lang="en" sz="3000">
                <a:solidFill>
                  <a:srgbClr val="000000"/>
                </a:solidFill>
                <a:latin typeface="Arial"/>
                <a:ea typeface="Arial"/>
                <a:cs typeface="Arial"/>
                <a:sym typeface="Arial"/>
              </a:rPr>
              <a:t>leading </a:t>
            </a:r>
            <a:r>
              <a:rPr b="1" lang="en" sz="3000">
                <a:solidFill>
                  <a:srgbClr val="000000"/>
                </a:solidFill>
                <a:latin typeface="Arial"/>
                <a:ea typeface="Arial"/>
                <a:cs typeface="Arial"/>
                <a:sym typeface="Arial"/>
              </a:rPr>
              <a:t>are NOT equal. </a:t>
            </a:r>
            <a:endParaRPr b="1" sz="3000">
              <a:solidFill>
                <a:srgbClr val="000000"/>
              </a:solidFill>
              <a:latin typeface="Arial"/>
              <a:ea typeface="Arial"/>
              <a:cs typeface="Arial"/>
              <a:sym typeface="Arial"/>
            </a:endParaRPr>
          </a:p>
          <a:p>
            <a:pPr indent="0" lvl="0" marL="0" rtl="0" algn="l">
              <a:spcBef>
                <a:spcPts val="1100"/>
              </a:spcBef>
              <a:spcAft>
                <a:spcPts val="160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Where Can I Improve? </a:t>
            </a:r>
            <a:endParaRPr/>
          </a:p>
        </p:txBody>
      </p:sp>
      <p:sp>
        <p:nvSpPr>
          <p:cNvPr id="417" name="Google Shape;417;p74"/>
          <p:cNvSpPr txBox="1"/>
          <p:nvPr>
            <p:ph idx="1" type="body"/>
          </p:nvPr>
        </p:nvSpPr>
        <p:spPr>
          <a:xfrm>
            <a:off x="311700" y="1152475"/>
            <a:ext cx="4693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General Education Teacher involvement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More scaffolding</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Training teachers in our district more (including elementary!)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Teaching my students more about the WHY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Having the students report on their last year’s performance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More frequent feedback and thank yous to the people who support my students the most</a:t>
            </a:r>
            <a:endParaRPr>
              <a:solidFill>
                <a:srgbClr val="000000"/>
              </a:solidFill>
            </a:endParaRPr>
          </a:p>
        </p:txBody>
      </p:sp>
      <p:pic>
        <p:nvPicPr>
          <p:cNvPr id="418" name="Google Shape;418;p74"/>
          <p:cNvPicPr preferRelativeResize="0"/>
          <p:nvPr/>
        </p:nvPicPr>
        <p:blipFill>
          <a:blip r:embed="rId3">
            <a:alphaModFix/>
          </a:blip>
          <a:stretch>
            <a:fillRect/>
          </a:stretch>
        </p:blipFill>
        <p:spPr>
          <a:xfrm>
            <a:off x="5175701" y="1281625"/>
            <a:ext cx="3562198" cy="35872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424" name="Google Shape;424;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5" name="Google Shape;425;p75"/>
          <p:cNvPicPr preferRelativeResize="0"/>
          <p:nvPr/>
        </p:nvPicPr>
        <p:blipFill>
          <a:blip r:embed="rId3">
            <a:alphaModFix/>
          </a:blip>
          <a:stretch>
            <a:fillRect/>
          </a:stretch>
        </p:blipFill>
        <p:spPr>
          <a:xfrm>
            <a:off x="2785675" y="1239903"/>
            <a:ext cx="3572650" cy="36544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6"/>
          <p:cNvSpPr txBox="1"/>
          <p:nvPr>
            <p:ph type="title"/>
          </p:nvPr>
        </p:nvSpPr>
        <p:spPr>
          <a:xfrm>
            <a:off x="311700" y="298200"/>
            <a:ext cx="8520600" cy="89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What will YOU do next?? </a:t>
            </a:r>
            <a:endParaRPr sz="4800"/>
          </a:p>
        </p:txBody>
      </p:sp>
      <p:pic>
        <p:nvPicPr>
          <p:cNvPr id="431" name="Google Shape;431;p76"/>
          <p:cNvPicPr preferRelativeResize="0"/>
          <p:nvPr/>
        </p:nvPicPr>
        <p:blipFill rotWithShape="1">
          <a:blip r:embed="rId3">
            <a:alphaModFix/>
          </a:blip>
          <a:srcRect b="51468" l="0" r="0" t="0"/>
          <a:stretch/>
        </p:blipFill>
        <p:spPr>
          <a:xfrm>
            <a:off x="152400" y="1349400"/>
            <a:ext cx="4378275" cy="1643200"/>
          </a:xfrm>
          <a:prstGeom prst="rect">
            <a:avLst/>
          </a:prstGeom>
          <a:noFill/>
          <a:ln>
            <a:noFill/>
          </a:ln>
        </p:spPr>
      </p:pic>
      <p:pic>
        <p:nvPicPr>
          <p:cNvPr id="432" name="Google Shape;432;p76"/>
          <p:cNvPicPr preferRelativeResize="0"/>
          <p:nvPr/>
        </p:nvPicPr>
        <p:blipFill>
          <a:blip r:embed="rId4">
            <a:alphaModFix/>
          </a:blip>
          <a:stretch>
            <a:fillRect/>
          </a:stretch>
        </p:blipFill>
        <p:spPr>
          <a:xfrm>
            <a:off x="4234025" y="1349400"/>
            <a:ext cx="4757575" cy="356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Should Our Students Lead? </a:t>
            </a:r>
            <a:endParaRPr/>
          </a:p>
        </p:txBody>
      </p:sp>
      <p:sp>
        <p:nvSpPr>
          <p:cNvPr id="136" name="Google Shape;136;p30"/>
          <p:cNvSpPr txBox="1"/>
          <p:nvPr>
            <p:ph idx="1" type="body"/>
          </p:nvPr>
        </p:nvSpPr>
        <p:spPr>
          <a:xfrm>
            <a:off x="225375" y="4216100"/>
            <a:ext cx="3575100" cy="83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a:t>The Foundation for The Arc Tennessee’s Student-Directed IEP Training: A Self-Advocacy &amp; Self-Determination Approach based on Dr. Martin’s Self-Directed IEP program</a:t>
            </a:r>
            <a:endParaRPr sz="1100"/>
          </a:p>
        </p:txBody>
      </p:sp>
      <p:pic>
        <p:nvPicPr>
          <p:cNvPr id="137" name="Google Shape;137;p30"/>
          <p:cNvPicPr preferRelativeResize="0"/>
          <p:nvPr/>
        </p:nvPicPr>
        <p:blipFill rotWithShape="1">
          <a:blip r:embed="rId3">
            <a:alphaModFix/>
          </a:blip>
          <a:srcRect b="5137" l="38863" r="16563" t="48240"/>
          <a:stretch/>
        </p:blipFill>
        <p:spPr>
          <a:xfrm>
            <a:off x="3880499" y="1017725"/>
            <a:ext cx="5182349" cy="4119819"/>
          </a:xfrm>
          <a:prstGeom prst="rect">
            <a:avLst/>
          </a:prstGeom>
          <a:noFill/>
          <a:ln>
            <a:noFill/>
          </a:ln>
        </p:spPr>
      </p:pic>
      <p:sp>
        <p:nvSpPr>
          <p:cNvPr id="138" name="Google Shape;138;p30"/>
          <p:cNvSpPr txBox="1"/>
          <p:nvPr/>
        </p:nvSpPr>
        <p:spPr>
          <a:xfrm>
            <a:off x="0" y="1168125"/>
            <a:ext cx="3880500" cy="31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a:p>
            <a:pPr indent="0" lvl="0" marL="0" rtl="0" algn="ctr">
              <a:spcBef>
                <a:spcPts val="0"/>
              </a:spcBef>
              <a:spcAft>
                <a:spcPts val="0"/>
              </a:spcAft>
              <a:buNone/>
            </a:pPr>
            <a:r>
              <a:rPr lang="en" sz="3000"/>
              <a:t>Simply put… They know less about what is going on than ANYBODY else</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ARC Data</a:t>
            </a:r>
            <a:endParaRPr/>
          </a:p>
        </p:txBody>
      </p:sp>
      <p:sp>
        <p:nvSpPr>
          <p:cNvPr id="144" name="Google Shape;14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Students reported they knew what to do less than anyone else at their IEP meetings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Students spoke less than anyone else at IEP meetings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Students reported that they make decisions less than anyone else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Students </a:t>
            </a:r>
            <a:r>
              <a:rPr lang="en">
                <a:solidFill>
                  <a:srgbClr val="000000"/>
                </a:solidFill>
              </a:rPr>
              <a:t>felt more uncomfortable than anyone else </a:t>
            </a:r>
            <a:r>
              <a:rPr lang="en">
                <a:solidFill>
                  <a:srgbClr val="000000"/>
                </a:solidFill>
              </a:rPr>
              <a:t>saying what they felt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Students understood what was being said less than anyone else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Students reported feeling less good than anyone else about the meeting overall </a:t>
            </a:r>
            <a:endParaRPr>
              <a:solidFill>
                <a:srgbClr val="000000"/>
              </a:solidFill>
            </a:endParaRPr>
          </a:p>
          <a:p>
            <a:pPr indent="0" lvl="0" marL="0" rtl="0" algn="l">
              <a:spcBef>
                <a:spcPts val="1600"/>
              </a:spcBef>
              <a:spcAft>
                <a:spcPts val="0"/>
              </a:spcAft>
              <a:buNone/>
            </a:pPr>
            <a:r>
              <a:t/>
            </a:r>
            <a:endParaRPr/>
          </a:p>
          <a:p>
            <a:pPr indent="0" lvl="0" marL="0" rtl="0" algn="l">
              <a:lnSpc>
                <a:spcPct val="100000"/>
              </a:lnSpc>
              <a:spcBef>
                <a:spcPts val="1600"/>
              </a:spcBef>
              <a:spcAft>
                <a:spcPts val="0"/>
              </a:spcAft>
              <a:buClr>
                <a:schemeClr val="dk1"/>
              </a:buClr>
              <a:buSzPts val="1100"/>
              <a:buFont typeface="Arial"/>
              <a:buNone/>
            </a:pPr>
            <a:r>
              <a:rPr lang="en" sz="1100">
                <a:solidFill>
                  <a:schemeClr val="dk1"/>
                </a:solidFill>
              </a:rPr>
              <a:t>The Foundation for The Arc Tennessee’s Student-Directed IEP Training: A Self-Advocacy &amp; Self-Determination Approach based on Dr. Martin’s Self-Directed IEP program</a:t>
            </a:r>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Talks at a Typical IEP Meeting?</a:t>
            </a:r>
            <a:endParaRPr/>
          </a:p>
        </p:txBody>
      </p:sp>
      <p:sp>
        <p:nvSpPr>
          <p:cNvPr id="150" name="Google Shape;150;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1" name="Google Shape;151;p32"/>
          <p:cNvPicPr preferRelativeResize="0"/>
          <p:nvPr/>
        </p:nvPicPr>
        <p:blipFill rotWithShape="1">
          <a:blip r:embed="rId3">
            <a:alphaModFix/>
          </a:blip>
          <a:srcRect b="2235" l="4674" r="21601" t="10420"/>
          <a:stretch/>
        </p:blipFill>
        <p:spPr>
          <a:xfrm>
            <a:off x="1286625" y="1388050"/>
            <a:ext cx="5828899" cy="365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3"/>
          <p:cNvSpPr txBox="1"/>
          <p:nvPr>
            <p:ph type="title"/>
          </p:nvPr>
        </p:nvSpPr>
        <p:spPr>
          <a:xfrm>
            <a:off x="225375" y="52500"/>
            <a:ext cx="2349600" cy="438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p>
          <a:p>
            <a:pPr indent="0" lvl="0" marL="0" rtl="0" algn="ctr">
              <a:spcBef>
                <a:spcPts val="0"/>
              </a:spcBef>
              <a:spcAft>
                <a:spcPts val="0"/>
              </a:spcAft>
              <a:buNone/>
            </a:pPr>
            <a:r>
              <a:t/>
            </a:r>
            <a:endParaRPr sz="3600"/>
          </a:p>
          <a:p>
            <a:pPr indent="0" lvl="0" marL="0" rtl="0" algn="ctr">
              <a:spcBef>
                <a:spcPts val="0"/>
              </a:spcBef>
              <a:spcAft>
                <a:spcPts val="0"/>
              </a:spcAft>
              <a:buNone/>
            </a:pPr>
            <a:r>
              <a:rPr lang="en" sz="3600"/>
              <a:t>Student Directed?</a:t>
            </a:r>
            <a:endParaRPr sz="3600"/>
          </a:p>
          <a:p>
            <a:pPr indent="0" lvl="0" marL="0" rtl="0" algn="ctr">
              <a:spcBef>
                <a:spcPts val="0"/>
              </a:spcBef>
              <a:spcAft>
                <a:spcPts val="0"/>
              </a:spcAft>
              <a:buNone/>
            </a:pPr>
            <a:r>
              <a:rPr lang="en" sz="3600"/>
              <a:t>Say What?!</a:t>
            </a:r>
            <a:endParaRPr sz="3600"/>
          </a:p>
        </p:txBody>
      </p:sp>
      <p:pic>
        <p:nvPicPr>
          <p:cNvPr id="157" name="Google Shape;157;p33"/>
          <p:cNvPicPr preferRelativeResize="0"/>
          <p:nvPr/>
        </p:nvPicPr>
        <p:blipFill rotWithShape="1">
          <a:blip r:embed="rId3">
            <a:alphaModFix/>
          </a:blip>
          <a:srcRect b="13372" l="33318" r="9286" t="37210"/>
          <a:stretch/>
        </p:blipFill>
        <p:spPr>
          <a:xfrm>
            <a:off x="2379852" y="445350"/>
            <a:ext cx="6491325" cy="4101550"/>
          </a:xfrm>
          <a:prstGeom prst="rect">
            <a:avLst/>
          </a:prstGeom>
          <a:noFill/>
          <a:ln>
            <a:noFill/>
          </a:ln>
        </p:spPr>
      </p:pic>
      <p:sp>
        <p:nvSpPr>
          <p:cNvPr id="158" name="Google Shape;158;p33"/>
          <p:cNvSpPr txBox="1"/>
          <p:nvPr>
            <p:ph idx="1" type="body"/>
          </p:nvPr>
        </p:nvSpPr>
        <p:spPr>
          <a:xfrm>
            <a:off x="225375" y="4625475"/>
            <a:ext cx="8520600" cy="27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a:t>The Foundation for The Arc Tennessee’s Student-Directed IEP Training: A Self-Advocacy &amp; Self-Determination Approach based on Dr. Martin’s Self-Directed IEP program</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