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2"/>
  </p:notesMasterIdLst>
  <p:handoutMasterIdLst>
    <p:handoutMasterId r:id="rId53"/>
  </p:handoutMasterIdLst>
  <p:sldIdLst>
    <p:sldId id="351" r:id="rId5"/>
    <p:sldId id="352" r:id="rId6"/>
    <p:sldId id="304" r:id="rId7"/>
    <p:sldId id="305" r:id="rId8"/>
    <p:sldId id="338" r:id="rId9"/>
    <p:sldId id="339" r:id="rId10"/>
    <p:sldId id="303" r:id="rId11"/>
    <p:sldId id="306" r:id="rId12"/>
    <p:sldId id="307" r:id="rId13"/>
    <p:sldId id="309" r:id="rId14"/>
    <p:sldId id="318" r:id="rId15"/>
    <p:sldId id="337" r:id="rId16"/>
    <p:sldId id="357" r:id="rId17"/>
    <p:sldId id="319" r:id="rId18"/>
    <p:sldId id="358" r:id="rId19"/>
    <p:sldId id="300" r:id="rId20"/>
    <p:sldId id="312" r:id="rId21"/>
    <p:sldId id="313" r:id="rId22"/>
    <p:sldId id="311" r:id="rId23"/>
    <p:sldId id="314" r:id="rId24"/>
    <p:sldId id="315" r:id="rId25"/>
    <p:sldId id="317" r:id="rId26"/>
    <p:sldId id="310" r:id="rId27"/>
    <p:sldId id="353" r:id="rId28"/>
    <p:sldId id="355" r:id="rId29"/>
    <p:sldId id="323" r:id="rId30"/>
    <p:sldId id="340" r:id="rId31"/>
    <p:sldId id="341" r:id="rId32"/>
    <p:sldId id="320" r:id="rId33"/>
    <p:sldId id="348" r:id="rId34"/>
    <p:sldId id="330" r:id="rId35"/>
    <p:sldId id="324" r:id="rId36"/>
    <p:sldId id="325" r:id="rId37"/>
    <p:sldId id="342" r:id="rId38"/>
    <p:sldId id="343" r:id="rId39"/>
    <p:sldId id="344" r:id="rId40"/>
    <p:sldId id="345" r:id="rId41"/>
    <p:sldId id="346" r:id="rId42"/>
    <p:sldId id="326" r:id="rId43"/>
    <p:sldId id="349" r:id="rId44"/>
    <p:sldId id="327" r:id="rId45"/>
    <p:sldId id="328" r:id="rId46"/>
    <p:sldId id="329" r:id="rId47"/>
    <p:sldId id="331" r:id="rId48"/>
    <p:sldId id="347" r:id="rId49"/>
    <p:sldId id="332" r:id="rId50"/>
    <p:sldId id="354" r:id="rId51"/>
  </p:sldIdLst>
  <p:sldSz cx="12192000" cy="6858000"/>
  <p:notesSz cx="7010400" cy="9296400"/>
  <p:custDataLst>
    <p:tags r:id="rId5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7C2"/>
    <a:srgbClr val="605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27895" autoAdjust="0"/>
  </p:normalViewPr>
  <p:slideViewPr>
    <p:cSldViewPr>
      <p:cViewPr varScale="1">
        <p:scale>
          <a:sx n="26" d="100"/>
          <a:sy n="26" d="100"/>
        </p:scale>
        <p:origin x="2616" y="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21CE-1A2F-4E88-AE4F-6FFB1F49262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95427-9872-4DAA-BC3E-0C61776F6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/>
          <a:lstStyle>
            <a:lvl1pPr algn="r">
              <a:defRPr sz="1200"/>
            </a:lvl1pPr>
          </a:lstStyle>
          <a:p>
            <a:fld id="{5F2622C2-DF48-40D1-959D-A62430E24B9E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36" tIns="46168" rIns="92336" bIns="461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1"/>
          </a:xfrm>
          <a:prstGeom prst="rect">
            <a:avLst/>
          </a:prstGeom>
        </p:spPr>
        <p:txBody>
          <a:bodyPr vert="horz" lIns="92336" tIns="46168" rIns="92336" bIns="461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2336" tIns="46168" rIns="92336" bIns="46168" rtlCol="0" anchor="b"/>
          <a:lstStyle>
            <a:lvl1pPr algn="r">
              <a:defRPr sz="1200"/>
            </a:lvl1pPr>
          </a:lstStyle>
          <a:p>
            <a:fld id="{9B779EA0-46DB-4116-9AD4-D4418070B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4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422E-3C5D-4A6B-860D-1E0C238BDE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2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8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8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7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0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4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75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760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80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EFB485-521B-4630-ABEA-0BFA16FDF87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6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1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90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07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422E-3C5D-4A6B-860D-1E0C238BDE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69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02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46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86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05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5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53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68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681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ras Medium ITC" panose="020B0602030504020804" pitchFamily="34" charset="0"/>
              </a:defRPr>
            </a:lvl9pPr>
          </a:lstStyle>
          <a:p>
            <a:fld id="{EA025BDD-60AD-41DF-ADAF-52971BFF76B0}" type="slidenum">
              <a:rPr lang="en-US" altLang="en-US" smtClean="0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51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74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2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79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9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254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8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2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58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16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98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996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046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8422E-3C5D-4A6B-860D-1E0C238BDE3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78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0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0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0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9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9EA0-46DB-4116-9AD4-D4418070B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9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2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95EC-C1D4-4C61-9B5A-2A357A083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38713"/>
      </p:ext>
    </p:extLst>
  </p:cSld>
  <p:clrMapOvr>
    <a:masterClrMapping/>
  </p:clrMapOvr>
  <p:transition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5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5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4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A76E87-A9AC-414F-9957-57CED762F984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B8C258-9416-419C-838F-C7EE5CB5D95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49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ullertonl@dnswm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ornickm@dnswm.org" TargetMode="External"/><Relationship Id="rId5" Type="http://schemas.openxmlformats.org/officeDocument/2006/relationships/hyperlink" Target="mailto:grunwellm@dnswm.or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tictic.com/2020/02/14/the-holistic-model-of-disabil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gVKjdheGrQ" TargetMode="External"/><Relationship Id="rId7" Type="http://schemas.openxmlformats.org/officeDocument/2006/relationships/hyperlink" Target="https://youtu.be/lW3VWlyQU8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uILP3yr9ZdM" TargetMode="External"/><Relationship Id="rId5" Type="http://schemas.openxmlformats.org/officeDocument/2006/relationships/hyperlink" Target="https://youtu.be/Z07RzG4mNyY" TargetMode="External"/><Relationship Id="rId4" Type="http://schemas.openxmlformats.org/officeDocument/2006/relationships/hyperlink" Target="https://youtu.be/2SYjMIX9Lb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fullertonl@dnswm.org" TargetMode="External"/><Relationship Id="rId5" Type="http://schemas.openxmlformats.org/officeDocument/2006/relationships/hyperlink" Target="mailto:hornickm@dnswm.org" TargetMode="External"/><Relationship Id="rId4" Type="http://schemas.openxmlformats.org/officeDocument/2006/relationships/hyperlink" Target="mailto:grunwellm@dnswm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7ElX4GFQpI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fullertonl@dnswm.org" TargetMode="External"/><Relationship Id="rId5" Type="http://schemas.openxmlformats.org/officeDocument/2006/relationships/hyperlink" Target="mailto:hornickm@dnswm.org" TargetMode="External"/><Relationship Id="rId4" Type="http://schemas.openxmlformats.org/officeDocument/2006/relationships/hyperlink" Target="mailto:grunwellm@dnswm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417" y="2224030"/>
            <a:ext cx="708846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177C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Ableism 102:</a:t>
            </a:r>
          </a:p>
          <a:p>
            <a:pPr algn="ctr"/>
            <a:r>
              <a:rPr lang="en-US" sz="2800" dirty="0">
                <a:solidFill>
                  <a:srgbClr val="0177C2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Next Steps in Dismantling Ableism </a:t>
            </a:r>
          </a:p>
          <a:p>
            <a:pPr algn="ctr"/>
            <a:endParaRPr lang="en-US" sz="2800" dirty="0">
              <a:solidFill>
                <a:srgbClr val="0177C2"/>
              </a:solidFill>
              <a:latin typeface="Arial Black" panose="020B0A040201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8704" y="4908616"/>
            <a:ext cx="272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Leatrice Fullerton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269-345-1516 x118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fullertonl@dnswm.org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Blue circle with blue and orange text that reads &quot;Disability Network Southwest Michigan&quot;" title="Disability Network Southwest Michiga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3" y="239595"/>
            <a:ext cx="3195485" cy="17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0939" y="4908616"/>
            <a:ext cx="6015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Miranda Grunwell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269-345-1516 x120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grunwellm@dnswm.org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4908616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 Hornick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269-345-1516 x126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hornickm@dnswm.org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437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Let’s talk!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9936480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examples of why it can be difficult to have a disability?</a:t>
            </a:r>
          </a:p>
        </p:txBody>
      </p:sp>
      <p:pic>
        <p:nvPicPr>
          <p:cNvPr id="4" name="Picture 3" descr="Woman with a crutch standing at a podium with a microphone. Two people in power chairs sit in the background. " title="Woman speak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47852"/>
            <a:ext cx="44767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 of Disability: Medical</a:t>
            </a:r>
            <a:endParaRPr lang="en-US" sz="44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51037"/>
            <a:ext cx="9906000" cy="45259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Model of Disability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caused by a person’s impairment or difference.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what is wrong with the person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Impairments should be fixed.</a:t>
            </a:r>
          </a:p>
        </p:txBody>
      </p:sp>
      <p:pic>
        <p:nvPicPr>
          <p:cNvPr id="5" name="Picture 4" descr="Drawing of a person inside a circle labeled &quot;the individual&quot; with &quot;the problem&quot; written on their shirt. Arrows pointing at the person are labeled &quot;the problem.&quot; The person looks unhappy. " title="Medical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057525"/>
            <a:ext cx="3156327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6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 of Disability: Social</a:t>
            </a:r>
            <a:endParaRPr lang="en-US" sz="44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96440"/>
            <a:ext cx="10058400" cy="40233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 of Disability: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caused by the way society is organized.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ways to remove barriers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and control over their own lives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Drawing of a person inside a circle labeled &quot;Society.&quot; Arrows pointing away from the person are labeled &quot;barriers.&quot;" title="Social mod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3048000"/>
            <a:ext cx="3314341" cy="32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0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1D8C-0F2C-4F52-A70E-2A1F8289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 of Disability: Holistic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12DB-A2FB-415D-BA9B-0B4A06E4A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Model of Disability: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a physical or mental impairment that by itself and/or in interaction with the environment interferes with a person’s full and equal participation in any aspect of life or society.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at treatments/therapies and social/environmental changes that support Disabled people’s needs, wants, and goals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Impairments are inherently disabling and/or disabling due to social and environmental factors.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Introducing the Holistic Model of Disability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0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286603"/>
            <a:ext cx="996696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Applying Models of Disability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66960" cy="3259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Model: medication, diet, and finding a cure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Model: job accommodations, free healthcare, person picks their treatment plan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Model: person-centered, parts of both models are used </a:t>
            </a:r>
          </a:p>
        </p:txBody>
      </p:sp>
    </p:spTree>
    <p:extLst>
      <p:ext uri="{BB962C8B-B14F-4D97-AF65-F5344CB8AC3E}">
        <p14:creationId xmlns:p14="http://schemas.microsoft.com/office/powerpoint/2010/main" val="1003210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52521-ECAB-4D0F-BC6C-58416C20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Models of Disability Activity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E8932-C998-4670-BBE8-B01256800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057400"/>
            <a:ext cx="9936480" cy="3811694"/>
          </a:xfrm>
        </p:spPr>
        <p:txBody>
          <a:bodyPr/>
          <a:lstStyle/>
          <a:p>
            <a:pPr marL="0" lvl="0" indent="0">
              <a:buClr>
                <a:srgbClr val="0079CC"/>
              </a:buClr>
              <a:buNone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Migraine</a:t>
            </a:r>
          </a:p>
          <a:p>
            <a:pPr lvl="0">
              <a:buClr>
                <a:srgbClr val="0079C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Model: </a:t>
            </a:r>
          </a:p>
          <a:p>
            <a:pPr lvl="0">
              <a:buClr>
                <a:srgbClr val="0079C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Model: </a:t>
            </a:r>
          </a:p>
          <a:p>
            <a:pPr lvl="0">
              <a:buClr>
                <a:srgbClr val="0079CC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Model: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1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tten lying on its back on the beach looking relaxed. Text above reads &quot;Take a break. You deserve it!&quot;" title="Take a br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6941343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06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Four Levels of Ableism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24050"/>
            <a:ext cx="4419600" cy="3275768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Interpersonal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</a:p>
        </p:txBody>
      </p:sp>
      <p:pic>
        <p:nvPicPr>
          <p:cNvPr id="5" name="Picture 4" descr="Drawing of a person using a wheelchair. Their thought bubbles state, &quot;I will never get a job,&quot; &quot;I'm not good enough,&quot; &quot;I'm broken and need to be fixed,&quot; and &quot;I'm asking for too much.&quot; " title="Internalized ableis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26" y="2209800"/>
            <a:ext cx="5096954" cy="32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41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ing of an unhappy-looking person using a wheelchair. There is a bow on their head with a tag labeled &quot;Special.&quot;" title="Person in wheelchai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3415748"/>
            <a:ext cx="2209800" cy="2858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Personal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18" y="1982061"/>
            <a:ext cx="10502382" cy="350433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thoughts, values, feelings, and beliefs about disability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“I’m so glad my baby wasn't born with a disability.”</a:t>
            </a:r>
          </a:p>
          <a:p>
            <a:pPr lvl="1">
              <a:lnSpc>
                <a:spcPct val="200000"/>
              </a:lnSpc>
            </a:pP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“People with disabilities are so inspirational and nice!”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your own implicit bias and ask,            “Why am I thinking or feeling this way?”</a:t>
            </a:r>
          </a:p>
          <a:p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9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rawing of a person using a wheelchair with a smile on his face. People in the the background have thought bubbles which read &quot;Isn't he brave!&quot; and &quot;He is so courageous.&quot; " title="Cartoon pane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276600"/>
            <a:ext cx="3048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Interpersonal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1"/>
            <a:ext cx="10972800" cy="365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Actions, behaviors, and language regarding disability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“She can’t be on this committee – she would have too much trouble understanding what’s going on.”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so cute that he has a girlfriend!” </a:t>
            </a:r>
          </a:p>
          <a:p>
            <a:pPr>
              <a:lnSpc>
                <a:spcPct val="100000"/>
              </a:lnSpc>
              <a:buClr>
                <a:srgbClr val="0079CC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neutral language, show respect,                         and ask! </a:t>
            </a:r>
          </a:p>
          <a:p>
            <a:pPr lvl="1">
              <a:lnSpc>
                <a:spcPct val="150000"/>
              </a:lnSpc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7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19200" y="286603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Definition of Disability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3399" y="1981200"/>
            <a:ext cx="6942147" cy="4419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3500" dirty="0">
                <a:solidFill>
                  <a:schemeClr val="tx1"/>
                </a:solidFill>
                <a:latin typeface="Arial" panose="020B0604020202020204" pitchFamily="34" charset="0"/>
              </a:rPr>
              <a:t>A physical/mental impairment that substantially limits one or more major life activities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3500" dirty="0">
                <a:solidFill>
                  <a:schemeClr val="tx1"/>
                </a:solidFill>
                <a:latin typeface="Arial" panose="020B0604020202020204" pitchFamily="34" charset="0"/>
              </a:rPr>
              <a:t>The ADA also protects people who: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Have a record of such impairment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</a:rPr>
              <a:t>Are regarded as having such an impairment</a:t>
            </a:r>
          </a:p>
        </p:txBody>
      </p:sp>
      <p:sp>
        <p:nvSpPr>
          <p:cNvPr id="6148" name="AutoShape 5" descr="Image result for disability people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Calisto MT" panose="0204060305050503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 descr="Group photo&#10;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053" y="2590800"/>
            <a:ext cx="4419600" cy="28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74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83" y="537369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Organizational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38054"/>
            <a:ext cx="8057854" cy="4267337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way an organization does things</a:t>
            </a: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organization could make the changes.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“Our public event flyers don't include information on how to request accommodations.”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“You must be able to lift 50 pounds for this job.”</a:t>
            </a:r>
          </a:p>
          <a:p>
            <a:pPr>
              <a:lnSpc>
                <a:spcPct val="100000"/>
              </a:lnSpc>
              <a:buClr>
                <a:srgbClr val="0079CC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organizational policies, procedures, programs, and services regularly.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lefting at wor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drawing of pink stairs with text on them that reads, &quot;You're not an ally to disabled people if you host events that are not accessible!&quot; At the top of the stairs is a green door with a sign that says, &quot;All are welcome.&quot;">
            <a:extLst>
              <a:ext uri="{FF2B5EF4-FFF2-40B4-BE49-F238E27FC236}">
                <a16:creationId xmlns:a16="http://schemas.microsoft.com/office/drawing/2014/main" id="{9CD63EC5-8567-46E6-B0B8-026EB01C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2038054"/>
            <a:ext cx="3480492" cy="34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Institutional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905000"/>
            <a:ext cx="7449094" cy="452596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Consists of systemic rules, policies, and procedures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could be made to policies, but it’s outside of your control or your organization.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Marriage inequality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Guardianship/conservatorship</a:t>
            </a:r>
          </a:p>
          <a:p>
            <a:pPr>
              <a:lnSpc>
                <a:spcPct val="100000"/>
              </a:lnSpc>
              <a:buClr>
                <a:srgbClr val="0079CC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Step: </a:t>
            </a:r>
            <a:r>
              <a:rPr lang="en-US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with legislators for improved laws and policies.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A drawing depicts a brown-skinned person with long black, curly hair sitting in a manual wheelchair. The person is wearing a pale pink dress and white boots with pink and purple flowers on them. Pink and purple flowers adorn the wheels of the wheelchair. The person says, &quot;There is no marriage equality until people with disabilities can marry without losing benefits.&quot;">
            <a:extLst>
              <a:ext uri="{FF2B5EF4-FFF2-40B4-BE49-F238E27FC236}">
                <a16:creationId xmlns:a16="http://schemas.microsoft.com/office/drawing/2014/main" id="{94667679-D886-440E-AE0B-34AE01864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40" t="2628" r="6378" b="3090"/>
          <a:stretch/>
        </p:blipFill>
        <p:spPr>
          <a:xfrm>
            <a:off x="8439695" y="1828800"/>
            <a:ext cx="33528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94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86603"/>
            <a:ext cx="993648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Ableism in Action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8" y="1828800"/>
            <a:ext cx="9936481" cy="4419601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Care: Play to 3:41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 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https://youtu.be/RgVKjdheGrQ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 accused of denying care to dying man: Time 3:45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https://youtu.be/2SYjMIX9Lbs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Wrongful Rejection: Time 6:11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https://youtu.be/Z07RzG4mNyY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woman escapes guardianship using secret phone and Facebook to contact media: Time 4:22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 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https://youtu.be/uILP3yr9ZdM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Restraint and Seclusion Hear Our Stories (Abbreviated Version): Play 2:16-5:25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 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https://youtu.be/lW3VWlyQU84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724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Additional Learning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 to Know About Ableism and Disability Rights by Elizabeth Broadbent</a:t>
            </a:r>
          </a:p>
        </p:txBody>
      </p:sp>
      <p:sp>
        <p:nvSpPr>
          <p:cNvPr id="4" name="AutoShape 2" descr="Image result for ableis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ableis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ableism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Photo of a wheelchair at the bottom of a flight of stairs. Text reads &quot;Ableism, how to end the prejudice no one talks about&quot;" title="Ableism, how to end the prejudice no one talks ab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48000"/>
            <a:ext cx="5334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32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Questions? Comments?</a:t>
            </a:r>
          </a:p>
        </p:txBody>
      </p:sp>
      <p:pic>
        <p:nvPicPr>
          <p:cNvPr id="6" name="Picture 4" descr="Blue circle with blue and orange text that reads &quot;Disability Network Southwest Michigan&quot;" title="Disability Network Southwest Michigan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349085"/>
            <a:ext cx="5089585" cy="28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546354" y="4038600"/>
            <a:ext cx="3617343" cy="23146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Miranda Grunwell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grunwellm@dnswm.org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Hornick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hornickm@dnswm.org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Leatrice Fullerton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fullertonl@dnswm.org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7082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Review from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or thoughts from Day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one thing that stands out from last week</a:t>
            </a:r>
          </a:p>
        </p:txBody>
      </p:sp>
    </p:spTree>
    <p:extLst>
      <p:ext uri="{BB962C8B-B14F-4D97-AF65-F5344CB8AC3E}">
        <p14:creationId xmlns:p14="http://schemas.microsoft.com/office/powerpoint/2010/main" val="972735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 &amp; Privilege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36480" cy="3659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having the ability to make decisions that impact others.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for people without disabilities: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 where people with disabilities can live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if a person with a disability can work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 if a student will be segregated at school </a:t>
            </a:r>
          </a:p>
        </p:txBody>
      </p:sp>
    </p:spTree>
    <p:extLst>
      <p:ext uri="{BB962C8B-B14F-4D97-AF65-F5344CB8AC3E}">
        <p14:creationId xmlns:p14="http://schemas.microsoft.com/office/powerpoint/2010/main" val="2713254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Power &amp; Privilege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09800"/>
            <a:ext cx="9936480" cy="365929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what I am able to do.</a:t>
            </a:r>
          </a:p>
          <a:p>
            <a:pPr lvl="0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Privilege for people without disabilities: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Presumed competence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public/private life and spaces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try and fail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6603"/>
            <a:ext cx="108204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Examples of non-disabled privilege</a:t>
            </a:r>
            <a:endParaRPr lang="en-US" sz="44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open a magazine, watch a TV show, or look at a textbook and see many diverse people of my ability represented.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will usually not touch me without permission. If they do, it is considered offensive.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not expected to be grateful when other people “help” me. </a:t>
            </a:r>
          </a:p>
        </p:txBody>
      </p:sp>
    </p:spTree>
    <p:extLst>
      <p:ext uri="{BB962C8B-B14F-4D97-AF65-F5344CB8AC3E}">
        <p14:creationId xmlns:p14="http://schemas.microsoft.com/office/powerpoint/2010/main" val="956777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You and I Activity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28800"/>
            <a:ext cx="10058400" cy="45259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two volunteers who are willing to read in front of the whole group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 reads statements starting with “You”</a:t>
            </a:r>
          </a:p>
          <a:p>
            <a:pPr lvl="1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person reads statements starting with “I”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artoon image of two people standing and speaking to two people in wheelchairs and a person with dark sunglasses. They are saying &quot;Don't worry - When we want your opinion, we'll tell you what it is!&quot;" title="Cartoon 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3635829"/>
            <a:ext cx="35052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1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8229600" cy="1219200"/>
          </a:xfrm>
        </p:spPr>
        <p:txBody>
          <a:bodyPr>
            <a:noAutofit/>
          </a:bodyPr>
          <a:lstStyle/>
          <a:p>
            <a:br>
              <a:rPr lang="en-US" sz="5400" b="1" dirty="0">
                <a:solidFill>
                  <a:srgbClr val="33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Language Review</a:t>
            </a:r>
            <a:endParaRPr lang="en-US" sz="54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88143"/>
              </p:ext>
            </p:extLst>
          </p:nvPr>
        </p:nvGraphicFramePr>
        <p:xfrm>
          <a:off x="1143000" y="1866900"/>
          <a:ext cx="10058400" cy="4421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5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03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Words or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phrases that show a negative view of people with disabilities 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we say to model language</a:t>
                      </a:r>
                      <a:r>
                        <a:rPr 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that is neutral and non-judgmental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Handicapped person, Differently abled 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 a disability, Disabled person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Handicapped parking, Handicapped bathrooms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Accessible parking, Accessible bathrooms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Abled-bodied person, Normal person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 without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disability, Non-disabled person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That’s crazy, That’s insane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That’s wild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178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324600" y="1905000"/>
            <a:ext cx="0" cy="4343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94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Oppression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661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Oppression is using our power and privilege against others.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+ Privilege = Oppression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Oppression is the opposite of inclusion.</a:t>
            </a:r>
          </a:p>
        </p:txBody>
      </p:sp>
      <p:pic>
        <p:nvPicPr>
          <p:cNvPr id="4" name="Picture 3" descr="Photo of three people sitting in power chairs. One is holding a megaphone, and another is holding a sign that states, &quot;We're not second class citizens!&quot;" title="Protest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44351"/>
            <a:ext cx="4572000" cy="22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50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Spheres of Influence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093" y="1642105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communities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board members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Places you volunteer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down the street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con of a person with the left side wearing pants and the right side wearing a dress, encircled by drawings of a city scape." title="Sphere of influ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915886"/>
            <a:ext cx="4221480" cy="4252182"/>
          </a:xfrm>
          <a:prstGeom prst="rect">
            <a:avLst/>
          </a:prstGeom>
        </p:spPr>
      </p:pic>
      <p:pic>
        <p:nvPicPr>
          <p:cNvPr id="7" name="Picture 6" descr="Icon of a person with the left side wearing pants and the right side wearing a dress" title="Non-gendered 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907" y="3124200"/>
            <a:ext cx="750093" cy="155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16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Full Inclusion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33600"/>
            <a:ext cx="9936480" cy="37354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is a journey.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Generally, people don’t like having to change the way they do something to accommodate someone else.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inclusion will challenge us to do things differently.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 upon systemic ableism in our processes.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it means changing how an event is always done? </a:t>
            </a:r>
          </a:p>
        </p:txBody>
      </p:sp>
    </p:spTree>
    <p:extLst>
      <p:ext uri="{BB962C8B-B14F-4D97-AF65-F5344CB8AC3E}">
        <p14:creationId xmlns:p14="http://schemas.microsoft.com/office/powerpoint/2010/main" val="3125434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rawing of a winding road. Text bubbles along the sides of the road depict steps in the journey to full inclusion: 1. Denial - Exclusion, 2. Charity, 3. Project with Funding, 4. Understanding - Integration, 5. Inclusion." title="Journey of inclus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525462"/>
            <a:ext cx="10163175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 descr="1. Denial - Exclusion" title="Bubble 1"/>
          <p:cNvSpPr/>
          <p:nvPr/>
        </p:nvSpPr>
        <p:spPr>
          <a:xfrm>
            <a:off x="1752600" y="2209800"/>
            <a:ext cx="1905000" cy="12192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1. Denial – Exclusion</a:t>
            </a:r>
          </a:p>
        </p:txBody>
      </p:sp>
      <p:sp>
        <p:nvSpPr>
          <p:cNvPr id="5" name="Oval Callout 4" descr="2. Charity" title="Bubble 2"/>
          <p:cNvSpPr/>
          <p:nvPr/>
        </p:nvSpPr>
        <p:spPr>
          <a:xfrm>
            <a:off x="3581400" y="4662488"/>
            <a:ext cx="1828800" cy="1066800"/>
          </a:xfrm>
          <a:prstGeom prst="wedgeEllipseCallout">
            <a:avLst>
              <a:gd name="adj1" fmla="val -35927"/>
              <a:gd name="adj2" fmla="val -57177"/>
            </a:avLst>
          </a:prstGeom>
          <a:solidFill>
            <a:srgbClr val="FF66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2. Charity </a:t>
            </a:r>
          </a:p>
        </p:txBody>
      </p:sp>
      <p:sp>
        <p:nvSpPr>
          <p:cNvPr id="6" name="Oval Callout 5" descr="3. Project with Funding" title="Bubble 3"/>
          <p:cNvSpPr/>
          <p:nvPr/>
        </p:nvSpPr>
        <p:spPr>
          <a:xfrm>
            <a:off x="4495800" y="1752600"/>
            <a:ext cx="2133600" cy="1524000"/>
          </a:xfrm>
          <a:prstGeom prst="wedgeEllipseCallout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3. Project with Funding</a:t>
            </a:r>
          </a:p>
        </p:txBody>
      </p:sp>
      <p:sp>
        <p:nvSpPr>
          <p:cNvPr id="7" name="Oval Callout 6" descr="4. Understanding - Integration " title="Bubble 4"/>
          <p:cNvSpPr/>
          <p:nvPr/>
        </p:nvSpPr>
        <p:spPr>
          <a:xfrm>
            <a:off x="7620000" y="4343400"/>
            <a:ext cx="2971800" cy="1219200"/>
          </a:xfrm>
          <a:prstGeom prst="wedgeEllipseCallout">
            <a:avLst>
              <a:gd name="adj1" fmla="val -48119"/>
              <a:gd name="adj2" fmla="val -8184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4. Understanding –</a:t>
            </a:r>
          </a:p>
          <a:p>
            <a:pPr algn="ctr">
              <a:defRPr/>
            </a:pPr>
            <a:r>
              <a:rPr lang="en-US" dirty="0"/>
              <a:t>Integration </a:t>
            </a:r>
          </a:p>
        </p:txBody>
      </p:sp>
      <p:sp>
        <p:nvSpPr>
          <p:cNvPr id="8" name="Oval Callout 7" descr="5. Inclusion " title="Bubble 5"/>
          <p:cNvSpPr/>
          <p:nvPr/>
        </p:nvSpPr>
        <p:spPr>
          <a:xfrm>
            <a:off x="7772400" y="304800"/>
            <a:ext cx="2133600" cy="1447800"/>
          </a:xfrm>
          <a:prstGeom prst="wedgeEllipseCallout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5. Inclusion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6763" y="268289"/>
            <a:ext cx="7772401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kern="0" dirty="0"/>
          </a:p>
        </p:txBody>
      </p:sp>
      <p:sp>
        <p:nvSpPr>
          <p:cNvPr id="2" name="Rectangle 1"/>
          <p:cNvSpPr/>
          <p:nvPr/>
        </p:nvSpPr>
        <p:spPr>
          <a:xfrm>
            <a:off x="802556" y="366712"/>
            <a:ext cx="5386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Scale of Inclusion</a:t>
            </a:r>
            <a:endParaRPr lang="en-US" sz="40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543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1: Denial – Exclusion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not included in the planning process.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 is made to fit people with disabilities into the current situation, with lots of effort on changing the person with a disability and no effort on transformation of the system.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inclusion does not happen the explanation is “Well, we just don’t have those people,” or “They have their own program.”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“It’s online, so it’s already accessible!”</a:t>
            </a:r>
          </a:p>
        </p:txBody>
      </p:sp>
    </p:spTree>
    <p:extLst>
      <p:ext uri="{BB962C8B-B14F-4D97-AF65-F5344CB8AC3E}">
        <p14:creationId xmlns:p14="http://schemas.microsoft.com/office/powerpoint/2010/main" val="1720451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2: Charity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pities people with disabilities and sees their lives as tragedies.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is proud of themselves for “helping those people.”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without disabilities are in control.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present but not seen as peers or potential friends.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don’t need live captioning; we turned on auto-captions.” </a:t>
            </a:r>
          </a:p>
        </p:txBody>
      </p:sp>
    </p:spTree>
    <p:extLst>
      <p:ext uri="{BB962C8B-B14F-4D97-AF65-F5344CB8AC3E}">
        <p14:creationId xmlns:p14="http://schemas.microsoft.com/office/powerpoint/2010/main" val="1170344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3: Project with Funding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81200"/>
            <a:ext cx="10058400" cy="38878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will happen when a funding source is available.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included until the group wants to do something the person with a disability “can’t” do.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are viewed as expensive.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Organizations praise themselves for reaching out to “those” people.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can’t afford an ASL interpreter for this virtual meeting.”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33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4:</a:t>
            </a:r>
            <a:b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Understanding – Integration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13720" cy="44788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given particular projects and jobs.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part of the group, and the group says they “do not see difference.”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may be seen as inspirational.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plugged into an organization with slight adaptations to fit the person into how the business does things.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send PowerPoints ahead of time, but we don’t include image descriptions.”</a:t>
            </a:r>
          </a:p>
        </p:txBody>
      </p:sp>
    </p:spTree>
    <p:extLst>
      <p:ext uri="{BB962C8B-B14F-4D97-AF65-F5344CB8AC3E}">
        <p14:creationId xmlns:p14="http://schemas.microsoft.com/office/powerpoint/2010/main" val="3131977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5: Inclusion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788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is a philosophical shift in thinking, not a program or set of procedures.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disabilities are found at all levels of the organization and the board.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recognizes that people with disabilities have many identities, so to truly create inclusion, organizations must work on their culture around race, ethnicity, class, gender, sexual orientation, etc.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have a policy in place to make all of our virtual meetings accessible – and we follow it!”</a:t>
            </a:r>
          </a:p>
        </p:txBody>
      </p:sp>
    </p:spTree>
    <p:extLst>
      <p:ext uri="{BB962C8B-B14F-4D97-AF65-F5344CB8AC3E}">
        <p14:creationId xmlns:p14="http://schemas.microsoft.com/office/powerpoint/2010/main" val="3643291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Group Activity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14CEF-E27E-4604-85B2-28A84AB69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your spheres of influence. How can you help them become more inclusive?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could society set things up differently so that people with disabilities are truly included and have the same opportunities as everyone else?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list of action steps you can start taking to improve inclusion in your personal life or in your spheres of influence. </a:t>
            </a:r>
          </a:p>
        </p:txBody>
      </p:sp>
    </p:spTree>
    <p:extLst>
      <p:ext uri="{BB962C8B-B14F-4D97-AF65-F5344CB8AC3E}">
        <p14:creationId xmlns:p14="http://schemas.microsoft.com/office/powerpoint/2010/main" val="1599833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Person First vs. Identity First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First Language: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Puts the person first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to eliminate assumptions by focusing on the person rather than the disability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indicates a disability as a secondary aspect of a person.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“Person with a disability”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04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wing of a sloth meditating cross-legged on the floor with a mug of coffee. Text reads &quot;Break time, do not disturb.&quot;" title="Break ti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09600"/>
            <a:ext cx="4604112" cy="53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972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From Ableist to Ally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member of a dominant group (people without disabilities) who takes action against oppression out of a belief that eliminating oppression benefits everyone</a:t>
            </a:r>
          </a:p>
        </p:txBody>
      </p:sp>
      <p:pic>
        <p:nvPicPr>
          <p:cNvPr id="9218" name="Picture 2" descr="Drawing of four fists, each a different color, next to each other in a line and touching" title="Four f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655" y="3581400"/>
            <a:ext cx="4439649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5277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Tips for Being an Ally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45734"/>
            <a:ext cx="993648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people with disabilities.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Presume competence.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sorry for people with disabilities.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for people with disabilities.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92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to Be a Better Ally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https://www.youtube.com/watch?v=q7ElX4GFQpI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drawing of the international symbol of accessibility inside a red circle and holding a sign which reads &quot;Allies Not Excuses&quot;" title="Allies, not excus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2697163"/>
            <a:ext cx="3581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94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Confronting Ableism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2057400"/>
            <a:ext cx="6966857" cy="34948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Handout: Confronting Ableism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group activity</a:t>
            </a:r>
          </a:p>
          <a:p>
            <a:pPr lvl="3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small group, use the information you learned today and say how you would interrupt ableism in each scenario.</a:t>
            </a:r>
          </a:p>
        </p:txBody>
      </p:sp>
      <p:pic>
        <p:nvPicPr>
          <p:cNvPr id="7170" name="Picture 2" descr="Photo of a young man in a white suit holding the hand of a young woman using a powerchair. Text reads &quot;He asked her to prom even in her condition! Like and Share = Respect&quot; " title="Inspiration po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828800"/>
            <a:ext cx="3260271" cy="444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06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Stopping Ableism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2057400"/>
            <a:ext cx="8506097" cy="42519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share or repost.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the person why they are thinking that way.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alternative language.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people in/out and provide education on why their words or actions are ableist.</a:t>
            </a:r>
          </a:p>
        </p:txBody>
      </p:sp>
      <p:pic>
        <p:nvPicPr>
          <p:cNvPr id="5" name="Picture 4" descr="Text graphic of the word ableism in a red circle with a red line crossing it out" title="Anti-ableism symbo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739" y="43434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185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Additional Learning 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60576"/>
            <a:ext cx="11658600" cy="38544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Should be Speaking for the Disability Community by Emily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Ladau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Principles of Disability Justice by Sins Invalid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Websites, blogs, and other ways to connect online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Wrong Message by Valeri Brew-Parrish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Image result for disability justi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sability justic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disability justice"/>
          <p:cNvSpPr>
            <a:spLocks noChangeAspect="1" noChangeArrowheads="1"/>
          </p:cNvSpPr>
          <p:nvPr/>
        </p:nvSpPr>
        <p:spPr bwMode="auto">
          <a:xfrm>
            <a:off x="1984375" y="160337"/>
            <a:ext cx="1444625" cy="14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disability justic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Drawing of women of color holding up their fists. Some are using walkers, wheelchairs, canes, or service animals. Text above reads &quot;Disability is an intersection&quot;" title="Disability is an intersec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1" y="3328241"/>
            <a:ext cx="3962400" cy="299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30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Questions? Comments?</a:t>
            </a:r>
          </a:p>
        </p:txBody>
      </p:sp>
      <p:pic>
        <p:nvPicPr>
          <p:cNvPr id="6" name="Picture 4" descr="Blue circle with blue and orange text that reads &quot;Disability Network Southwest Michigan&quot;" title="Disability Network Southwest Michigan lo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349085"/>
            <a:ext cx="5089585" cy="285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546354" y="4038600"/>
            <a:ext cx="3617343" cy="23146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Miranda Grunwell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grunwellm@dnswm.org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Hornick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hornickm@dnswm.org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Leatrice Fullerton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fullertonl@dnswm.org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8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Person First vs. Identity First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041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 First Language: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Emphasizes disability as an identity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is seen as part of a personal identity that can’t be taken away.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indicates a disability as an inherent aspect of a person’s identity.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“Disabled person”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2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91807" y="1219201"/>
            <a:ext cx="2908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Person First</a:t>
            </a:r>
            <a:endParaRPr lang="en-US" sz="32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1219201"/>
            <a:ext cx="309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Identity First</a:t>
            </a:r>
            <a:endParaRPr lang="en-US" sz="3200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Stick figure carrying a rainbow-colored bag. Text reads &quot;person with Autism&quot;" title="Person with autis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07" y="2199841"/>
            <a:ext cx="2589769" cy="3878949"/>
          </a:xfrm>
          <a:prstGeom prst="rect">
            <a:avLst/>
          </a:prstGeom>
        </p:spPr>
      </p:pic>
      <p:pic>
        <p:nvPicPr>
          <p:cNvPr id="7" name="Picture 6" descr="Stick figure with a rainbow-colored head. Text reads &quot;Autistic person&quot;" title="Autistic pers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61756"/>
            <a:ext cx="2057400" cy="39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9144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People with Disabilities are People </a:t>
            </a:r>
            <a:endParaRPr lang="en-US" sz="3600" b="1" dirty="0">
              <a:solidFill>
                <a:srgbClr val="0177C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artoon image with a standing person saying, &quot;So what do you prefer to be called? Handicapped? Disabled? Or physically challenged?&quot; A person in a wheelchair responds, &quot;Joe would be fine.&quot; Text under the image reads &quot;The most appropriate label is usually the one people's parents have given them.&quot;" title="Cartoon pane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828800"/>
            <a:ext cx="4114800" cy="436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0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haded red pointing at a whiteboard with an audience of people shaded blue" title="Cartoon classro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4800600"/>
            <a:ext cx="2743200" cy="1373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Additional Learning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10439400" cy="29640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Chalk Word Lines of Separation by Judy Endow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Questions About Why Ableist Language Matters, Answered by Rachel Cohen-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Rottenberg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Disabled: On Identity-First Versus People-First Language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3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177C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Ableism</a:t>
            </a:r>
            <a:endParaRPr lang="en-US" dirty="0">
              <a:solidFill>
                <a:srgbClr val="0177C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systematic oppression (mistreatment, marginalization, exploitation) of people with disabilities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n image of a school class sitting on bleachers and having their picture taken. A student using a powerchair is sitting next to the bleachers, separated from the rest of the children. " title="Exclusionary class pho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23413"/>
            <a:ext cx="4337050" cy="29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258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Retrospect">
  <a:themeElements>
    <a:clrScheme name="Custom 1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9CC"/>
      </a:accent1>
      <a:accent2>
        <a:srgbClr val="E4831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E4831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0104FD27AFD0469F3A93041A166FB2" ma:contentTypeVersion="13" ma:contentTypeDescription="Create a new document." ma:contentTypeScope="" ma:versionID="8740289d434a67c53af8477b8f96888f">
  <xsd:schema xmlns:xsd="http://www.w3.org/2001/XMLSchema" xmlns:xs="http://www.w3.org/2001/XMLSchema" xmlns:p="http://schemas.microsoft.com/office/2006/metadata/properties" xmlns:ns3="65a23f1d-db66-4ee9-9b93-a4e6bd266dea" xmlns:ns4="3f601249-b0e4-46a8-ac49-06bc7a8e0f3e" targetNamespace="http://schemas.microsoft.com/office/2006/metadata/properties" ma:root="true" ma:fieldsID="6e1334c12febb2d04634c52d86e99305" ns3:_="" ns4:_="">
    <xsd:import namespace="65a23f1d-db66-4ee9-9b93-a4e6bd266dea"/>
    <xsd:import namespace="3f601249-b0e4-46a8-ac49-06bc7a8e0f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a23f1d-db66-4ee9-9b93-a4e6bd266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01249-b0e4-46a8-ac49-06bc7a8e0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2A744C-2007-450D-9D28-255712E18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a23f1d-db66-4ee9-9b93-a4e6bd266dea"/>
    <ds:schemaRef ds:uri="3f601249-b0e4-46a8-ac49-06bc7a8e0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495919-F103-4737-8E45-482D130642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2BA5AE-1E6F-449F-A7B8-6C0804101C5C}">
  <ds:schemaRefs>
    <ds:schemaRef ds:uri="http://purl.org/dc/terms/"/>
    <ds:schemaRef ds:uri="http://schemas.microsoft.com/office/2006/metadata/properties"/>
    <ds:schemaRef ds:uri="http://purl.org/dc/elements/1.1/"/>
    <ds:schemaRef ds:uri="65a23f1d-db66-4ee9-9b93-a4e6bd266dea"/>
    <ds:schemaRef ds:uri="http://schemas.microsoft.com/office/2006/documentManagement/types"/>
    <ds:schemaRef ds:uri="http://www.w3.org/XML/1998/namespace"/>
    <ds:schemaRef ds:uri="3f601249-b0e4-46a8-ac49-06bc7a8e0f3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19659</TotalTime>
  <Words>1898</Words>
  <Application>Microsoft Office PowerPoint</Application>
  <PresentationFormat>Widescreen</PresentationFormat>
  <Paragraphs>302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Segoe UI Black</vt:lpstr>
      <vt:lpstr>Wingdings</vt:lpstr>
      <vt:lpstr>Retrospect</vt:lpstr>
      <vt:lpstr>PowerPoint Presentation</vt:lpstr>
      <vt:lpstr>Definition of Disability</vt:lpstr>
      <vt:lpstr> Language Review</vt:lpstr>
      <vt:lpstr>Person First vs. Identity First</vt:lpstr>
      <vt:lpstr>Person First vs. Identity First</vt:lpstr>
      <vt:lpstr>PowerPoint Presentation</vt:lpstr>
      <vt:lpstr>PowerPoint Presentation</vt:lpstr>
      <vt:lpstr>Additional Learning</vt:lpstr>
      <vt:lpstr>Ableism</vt:lpstr>
      <vt:lpstr>Let’s talk!</vt:lpstr>
      <vt:lpstr>Model of Disability: Medical</vt:lpstr>
      <vt:lpstr>Model of Disability: Social</vt:lpstr>
      <vt:lpstr>Model of Disability: Holistic</vt:lpstr>
      <vt:lpstr>Applying Models of Disability</vt:lpstr>
      <vt:lpstr>Models of Disability Activity</vt:lpstr>
      <vt:lpstr>PowerPoint Presentation</vt:lpstr>
      <vt:lpstr>Four Levels of Ableism </vt:lpstr>
      <vt:lpstr> Personal</vt:lpstr>
      <vt:lpstr>Interpersonal </vt:lpstr>
      <vt:lpstr> Organizational </vt:lpstr>
      <vt:lpstr>  Institutional </vt:lpstr>
      <vt:lpstr>Ableism in Action</vt:lpstr>
      <vt:lpstr>Additional Learning</vt:lpstr>
      <vt:lpstr>Questions? Comments?</vt:lpstr>
      <vt:lpstr>Review from Day 1</vt:lpstr>
      <vt:lpstr>Power &amp; Privilege</vt:lpstr>
      <vt:lpstr>Power &amp; Privilege</vt:lpstr>
      <vt:lpstr>Examples of non-disabled privilege</vt:lpstr>
      <vt:lpstr>You and I Activity</vt:lpstr>
      <vt:lpstr>Oppression</vt:lpstr>
      <vt:lpstr>Spheres of Influence</vt:lpstr>
      <vt:lpstr> Full Inclusion</vt:lpstr>
      <vt:lpstr>PowerPoint Presentation</vt:lpstr>
      <vt:lpstr>Step 1: Denial – Exclusion</vt:lpstr>
      <vt:lpstr>Step 2: Charity</vt:lpstr>
      <vt:lpstr>Step 3: Project with Funding</vt:lpstr>
      <vt:lpstr>Step 4: Understanding – Integration</vt:lpstr>
      <vt:lpstr>Step 5: Inclusion</vt:lpstr>
      <vt:lpstr>Group Activity</vt:lpstr>
      <vt:lpstr>PowerPoint Presentation</vt:lpstr>
      <vt:lpstr>From Ableist to Ally</vt:lpstr>
      <vt:lpstr>Tips for Being an Ally</vt:lpstr>
      <vt:lpstr>How to Be a Better Ally</vt:lpstr>
      <vt:lpstr>Confronting Ableism</vt:lpstr>
      <vt:lpstr>Stopping Ableism</vt:lpstr>
      <vt:lpstr>Additional Learning </vt:lpstr>
      <vt:lpstr>Questions? Comments?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McGowen</dc:creator>
  <cp:lastModifiedBy>Miranda Grunwell</cp:lastModifiedBy>
  <cp:revision>437</cp:revision>
  <cp:lastPrinted>2020-03-03T20:52:08Z</cp:lastPrinted>
  <dcterms:created xsi:type="dcterms:W3CDTF">2015-06-04T19:16:56Z</dcterms:created>
  <dcterms:modified xsi:type="dcterms:W3CDTF">2022-01-20T13:33:29Z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0x010100D30104FD27AFD0469F3A93041A166FB2</vt:lpwstr>
  </property>
</Properties>
</file>