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7" r:id="rId2"/>
    <p:sldMasterId id="2147483679" r:id="rId3"/>
    <p:sldMasterId id="2147483687" r:id="rId4"/>
    <p:sldMasterId id="2147483690" r:id="rId5"/>
  </p:sldMasterIdLst>
  <p:notesMasterIdLst>
    <p:notesMasterId r:id="rId46"/>
  </p:notesMasterIdLst>
  <p:handoutMasterIdLst>
    <p:handoutMasterId r:id="rId47"/>
  </p:handoutMasterIdLst>
  <p:sldIdLst>
    <p:sldId id="381" r:id="rId6"/>
    <p:sldId id="383" r:id="rId7"/>
    <p:sldId id="977" r:id="rId8"/>
    <p:sldId id="972" r:id="rId9"/>
    <p:sldId id="966" r:id="rId10"/>
    <p:sldId id="396" r:id="rId11"/>
    <p:sldId id="342" r:id="rId12"/>
    <p:sldId id="404" r:id="rId13"/>
    <p:sldId id="357" r:id="rId14"/>
    <p:sldId id="350" r:id="rId15"/>
    <p:sldId id="964" r:id="rId16"/>
    <p:sldId id="965" r:id="rId17"/>
    <p:sldId id="313" r:id="rId18"/>
    <p:sldId id="316" r:id="rId19"/>
    <p:sldId id="312" r:id="rId20"/>
    <p:sldId id="418" r:id="rId21"/>
    <p:sldId id="349" r:id="rId22"/>
    <p:sldId id="309" r:id="rId23"/>
    <p:sldId id="257" r:id="rId24"/>
    <p:sldId id="320" r:id="rId25"/>
    <p:sldId id="321" r:id="rId26"/>
    <p:sldId id="318" r:id="rId27"/>
    <p:sldId id="417" r:id="rId28"/>
    <p:sldId id="421" r:id="rId29"/>
    <p:sldId id="317" r:id="rId30"/>
    <p:sldId id="314" r:id="rId31"/>
    <p:sldId id="969" r:id="rId32"/>
    <p:sldId id="331" r:id="rId33"/>
    <p:sldId id="970" r:id="rId34"/>
    <p:sldId id="335" r:id="rId35"/>
    <p:sldId id="358" r:id="rId36"/>
    <p:sldId id="933" r:id="rId37"/>
    <p:sldId id="947" r:id="rId38"/>
    <p:sldId id="973" r:id="rId39"/>
    <p:sldId id="974" r:id="rId40"/>
    <p:sldId id="975" r:id="rId41"/>
    <p:sldId id="976" r:id="rId42"/>
    <p:sldId id="401" r:id="rId43"/>
    <p:sldId id="403" r:id="rId44"/>
    <p:sldId id="414"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isel, Marie" initials="BM" lastIdx="3" clrIdx="0">
    <p:extLst>
      <p:ext uri="{19B8F6BF-5375-455C-9EA6-DF929625EA0E}">
        <p15:presenceInfo xmlns:p15="http://schemas.microsoft.com/office/powerpoint/2012/main" userId="S-1-5-21-151606367-2082624055-312552118-111204" providerId="AD"/>
      </p:ext>
    </p:extLst>
  </p:cmAuthor>
  <p:cmAuthor id="2" name="Linda Rossman" initials="LR" lastIdx="1" clrIdx="1">
    <p:extLst>
      <p:ext uri="{19B8F6BF-5375-455C-9EA6-DF929625EA0E}">
        <p15:presenceInfo xmlns:p15="http://schemas.microsoft.com/office/powerpoint/2012/main" userId="S-1-5-21-778311079-3870395144-3348669998-16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2373"/>
    <a:srgbClr val="6B4C70"/>
    <a:srgbClr val="0039A6"/>
    <a:srgbClr val="385D8A"/>
    <a:srgbClr val="A3A626"/>
    <a:srgbClr val="7AB800"/>
    <a:srgbClr val="29A9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814D05-49C4-4ACB-9655-F41350EA862E}" v="106" dt="2022-12-01T14:28:14.8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95" autoAdjust="0"/>
    <p:restoredTop sz="77086" autoAdjust="0"/>
  </p:normalViewPr>
  <p:slideViewPr>
    <p:cSldViewPr>
      <p:cViewPr varScale="1">
        <p:scale>
          <a:sx n="60" d="100"/>
          <a:sy n="60" d="100"/>
        </p:scale>
        <p:origin x="1771" y="48"/>
      </p:cViewPr>
      <p:guideLst>
        <p:guide orient="horz" pos="2160"/>
        <p:guide pos="2880"/>
      </p:guideLst>
    </p:cSldViewPr>
  </p:slideViewPr>
  <p:outlineViewPr>
    <p:cViewPr>
      <p:scale>
        <a:sx n="33" d="100"/>
        <a:sy n="33" d="100"/>
      </p:scale>
      <p:origin x="0" y="-208552"/>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6/11/relationships/changesInfo" Target="changesInfos/changesInfo1.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han-Boogaard, Mary (DHHS)" userId="cb875ef5-8e04-4fda-a440-5969c1bc6959" providerId="ADAL" clId="{90814D05-49C4-4ACB-9655-F41350EA862E}"/>
    <pc:docChg chg="undo custSel addSld delSld modSld sldOrd">
      <pc:chgData name="Shehan-Boogaard, Mary (DHHS)" userId="cb875ef5-8e04-4fda-a440-5969c1bc6959" providerId="ADAL" clId="{90814D05-49C4-4ACB-9655-F41350EA862E}" dt="2022-12-01T14:28:50.946" v="327" actId="478"/>
      <pc:docMkLst>
        <pc:docMk/>
      </pc:docMkLst>
      <pc:sldChg chg="del">
        <pc:chgData name="Shehan-Boogaard, Mary (DHHS)" userId="cb875ef5-8e04-4fda-a440-5969c1bc6959" providerId="ADAL" clId="{90814D05-49C4-4ACB-9655-F41350EA862E}" dt="2022-11-30T14:09:40.593" v="0" actId="47"/>
        <pc:sldMkLst>
          <pc:docMk/>
          <pc:sldMk cId="0" sldId="256"/>
        </pc:sldMkLst>
      </pc:sldChg>
      <pc:sldChg chg="delSp del mod">
        <pc:chgData name="Shehan-Boogaard, Mary (DHHS)" userId="cb875ef5-8e04-4fda-a440-5969c1bc6959" providerId="ADAL" clId="{90814D05-49C4-4ACB-9655-F41350EA862E}" dt="2022-11-30T14:12:39.256" v="62" actId="47"/>
        <pc:sldMkLst>
          <pc:docMk/>
          <pc:sldMk cId="0" sldId="258"/>
        </pc:sldMkLst>
        <pc:picChg chg="del">
          <ac:chgData name="Shehan-Boogaard, Mary (DHHS)" userId="cb875ef5-8e04-4fda-a440-5969c1bc6959" providerId="ADAL" clId="{90814D05-49C4-4ACB-9655-F41350EA862E}" dt="2022-11-30T14:10:22.340" v="3" actId="478"/>
          <ac:picMkLst>
            <pc:docMk/>
            <pc:sldMk cId="0" sldId="258"/>
            <ac:picMk id="70" creationId="{00000000-0000-0000-0000-000000000000}"/>
          </ac:picMkLst>
        </pc:picChg>
        <pc:picChg chg="del">
          <ac:chgData name="Shehan-Boogaard, Mary (DHHS)" userId="cb875ef5-8e04-4fda-a440-5969c1bc6959" providerId="ADAL" clId="{90814D05-49C4-4ACB-9655-F41350EA862E}" dt="2022-11-30T14:10:20.235" v="2" actId="478"/>
          <ac:picMkLst>
            <pc:docMk/>
            <pc:sldMk cId="0" sldId="258"/>
            <ac:picMk id="71" creationId="{00000000-0000-0000-0000-000000000000}"/>
          </ac:picMkLst>
        </pc:picChg>
      </pc:sldChg>
      <pc:sldChg chg="addSp delSp modSp mod modAnim modNotesTx">
        <pc:chgData name="Shehan-Boogaard, Mary (DHHS)" userId="cb875ef5-8e04-4fda-a440-5969c1bc6959" providerId="ADAL" clId="{90814D05-49C4-4ACB-9655-F41350EA862E}" dt="2022-12-01T14:28:50.946" v="327" actId="478"/>
        <pc:sldMkLst>
          <pc:docMk/>
          <pc:sldMk cId="3921313784" sldId="350"/>
        </pc:sldMkLst>
        <pc:spChg chg="mod">
          <ac:chgData name="Shehan-Boogaard, Mary (DHHS)" userId="cb875ef5-8e04-4fda-a440-5969c1bc6959" providerId="ADAL" clId="{90814D05-49C4-4ACB-9655-F41350EA862E}" dt="2022-12-01T14:26:36.426" v="310" actId="1037"/>
          <ac:spMkLst>
            <pc:docMk/>
            <pc:sldMk cId="3921313784" sldId="350"/>
            <ac:spMk id="2" creationId="{A7C85097-4778-4305-8629-52760BFF0010}"/>
          </ac:spMkLst>
        </pc:spChg>
        <pc:picChg chg="add mod">
          <ac:chgData name="Shehan-Boogaard, Mary (DHHS)" userId="cb875ef5-8e04-4fda-a440-5969c1bc6959" providerId="ADAL" clId="{90814D05-49C4-4ACB-9655-F41350EA862E}" dt="2022-12-01T14:26:40.770" v="311" actId="1076"/>
          <ac:picMkLst>
            <pc:docMk/>
            <pc:sldMk cId="3921313784" sldId="350"/>
            <ac:picMk id="4" creationId="{56511D80-AA5A-17BB-18A1-B5B1408567AA}"/>
          </ac:picMkLst>
        </pc:picChg>
        <pc:picChg chg="add del mod">
          <ac:chgData name="Shehan-Boogaard, Mary (DHHS)" userId="cb875ef5-8e04-4fda-a440-5969c1bc6959" providerId="ADAL" clId="{90814D05-49C4-4ACB-9655-F41350EA862E}" dt="2022-12-01T14:28:50.946" v="327" actId="478"/>
          <ac:picMkLst>
            <pc:docMk/>
            <pc:sldMk cId="3921313784" sldId="350"/>
            <ac:picMk id="7" creationId="{DB597A08-C384-3191-16DF-4F47EE291855}"/>
          </ac:picMkLst>
        </pc:picChg>
        <pc:picChg chg="del">
          <ac:chgData name="Shehan-Boogaard, Mary (DHHS)" userId="cb875ef5-8e04-4fda-a440-5969c1bc6959" providerId="ADAL" clId="{90814D05-49C4-4ACB-9655-F41350EA862E}" dt="2022-12-01T14:24:48.759" v="290" actId="478"/>
          <ac:picMkLst>
            <pc:docMk/>
            <pc:sldMk cId="3921313784" sldId="350"/>
            <ac:picMk id="1028" creationId="{02253AED-0059-4438-BCE8-69F5C5959A79}"/>
          </ac:picMkLst>
        </pc:picChg>
      </pc:sldChg>
      <pc:sldChg chg="modSp mod">
        <pc:chgData name="Shehan-Boogaard, Mary (DHHS)" userId="cb875ef5-8e04-4fda-a440-5969c1bc6959" providerId="ADAL" clId="{90814D05-49C4-4ACB-9655-F41350EA862E}" dt="2022-11-30T17:21:47.452" v="204" actId="20577"/>
        <pc:sldMkLst>
          <pc:docMk/>
          <pc:sldMk cId="2020104270" sldId="357"/>
        </pc:sldMkLst>
        <pc:spChg chg="mod">
          <ac:chgData name="Shehan-Boogaard, Mary (DHHS)" userId="cb875ef5-8e04-4fda-a440-5969c1bc6959" providerId="ADAL" clId="{90814D05-49C4-4ACB-9655-F41350EA862E}" dt="2022-11-30T17:21:47.452" v="204" actId="20577"/>
          <ac:spMkLst>
            <pc:docMk/>
            <pc:sldMk cId="2020104270" sldId="357"/>
            <ac:spMk id="8" creationId="{ECAC9078-78F8-A95C-1A62-6AEA0F0A0366}"/>
          </ac:spMkLst>
        </pc:spChg>
      </pc:sldChg>
      <pc:sldChg chg="delSp modSp mod">
        <pc:chgData name="Shehan-Boogaard, Mary (DHHS)" userId="cb875ef5-8e04-4fda-a440-5969c1bc6959" providerId="ADAL" clId="{90814D05-49C4-4ACB-9655-F41350EA862E}" dt="2022-12-01T14:22:33.047" v="289" actId="1076"/>
        <pc:sldMkLst>
          <pc:docMk/>
          <pc:sldMk cId="1359254191" sldId="358"/>
        </pc:sldMkLst>
        <pc:picChg chg="mod">
          <ac:chgData name="Shehan-Boogaard, Mary (DHHS)" userId="cb875ef5-8e04-4fda-a440-5969c1bc6959" providerId="ADAL" clId="{90814D05-49C4-4ACB-9655-F41350EA862E}" dt="2022-12-01T14:22:33.047" v="289" actId="1076"/>
          <ac:picMkLst>
            <pc:docMk/>
            <pc:sldMk cId="1359254191" sldId="358"/>
            <ac:picMk id="4" creationId="{3C74C8A6-9584-5952-77F9-FD0C601A1996}"/>
          </ac:picMkLst>
        </pc:picChg>
        <pc:picChg chg="mod">
          <ac:chgData name="Shehan-Boogaard, Mary (DHHS)" userId="cb875ef5-8e04-4fda-a440-5969c1bc6959" providerId="ADAL" clId="{90814D05-49C4-4ACB-9655-F41350EA862E}" dt="2022-12-01T14:22:29.214" v="288" actId="1076"/>
          <ac:picMkLst>
            <pc:docMk/>
            <pc:sldMk cId="1359254191" sldId="358"/>
            <ac:picMk id="12" creationId="{C6218416-7FCD-56A0-DE34-4E422C4AC2D0}"/>
          </ac:picMkLst>
        </pc:picChg>
        <pc:picChg chg="mod">
          <ac:chgData name="Shehan-Boogaard, Mary (DHHS)" userId="cb875ef5-8e04-4fda-a440-5969c1bc6959" providerId="ADAL" clId="{90814D05-49C4-4ACB-9655-F41350EA862E}" dt="2022-12-01T14:22:17.801" v="285" actId="1076"/>
          <ac:picMkLst>
            <pc:docMk/>
            <pc:sldMk cId="1359254191" sldId="358"/>
            <ac:picMk id="13" creationId="{48690677-5926-60A7-A073-E43E09A35DE8}"/>
          </ac:picMkLst>
        </pc:picChg>
        <pc:picChg chg="del">
          <ac:chgData name="Shehan-Boogaard, Mary (DHHS)" userId="cb875ef5-8e04-4fda-a440-5969c1bc6959" providerId="ADAL" clId="{90814D05-49C4-4ACB-9655-F41350EA862E}" dt="2022-12-01T14:22:11.688" v="283" actId="478"/>
          <ac:picMkLst>
            <pc:docMk/>
            <pc:sldMk cId="1359254191" sldId="358"/>
            <ac:picMk id="16" creationId="{A42DDED9-0A81-D94F-5ED5-D32F73C39D04}"/>
          </ac:picMkLst>
        </pc:picChg>
      </pc:sldChg>
      <pc:sldChg chg="modSp mod ord">
        <pc:chgData name="Shehan-Boogaard, Mary (DHHS)" userId="cb875ef5-8e04-4fda-a440-5969c1bc6959" providerId="ADAL" clId="{90814D05-49C4-4ACB-9655-F41350EA862E}" dt="2022-11-30T14:15:49.198" v="114" actId="20577"/>
        <pc:sldMkLst>
          <pc:docMk/>
          <pc:sldMk cId="1007386507" sldId="381"/>
        </pc:sldMkLst>
        <pc:spChg chg="mod">
          <ac:chgData name="Shehan-Boogaard, Mary (DHHS)" userId="cb875ef5-8e04-4fda-a440-5969c1bc6959" providerId="ADAL" clId="{90814D05-49C4-4ACB-9655-F41350EA862E}" dt="2022-11-30T14:15:49.198" v="114" actId="20577"/>
          <ac:spMkLst>
            <pc:docMk/>
            <pc:sldMk cId="1007386507" sldId="381"/>
            <ac:spMk id="10" creationId="{A4B4EBD1-FA6A-9774-CC70-E047E23BB098}"/>
          </ac:spMkLst>
        </pc:spChg>
        <pc:picChg chg="mod">
          <ac:chgData name="Shehan-Boogaard, Mary (DHHS)" userId="cb875ef5-8e04-4fda-a440-5969c1bc6959" providerId="ADAL" clId="{90814D05-49C4-4ACB-9655-F41350EA862E}" dt="2022-11-30T14:11:15.412" v="52" actId="14100"/>
          <ac:picMkLst>
            <pc:docMk/>
            <pc:sldMk cId="1007386507" sldId="381"/>
            <ac:picMk id="2" creationId="{C991285D-B8BE-DCF9-9E6E-36158D544CD3}"/>
          </ac:picMkLst>
        </pc:picChg>
        <pc:picChg chg="mod">
          <ac:chgData name="Shehan-Boogaard, Mary (DHHS)" userId="cb875ef5-8e04-4fda-a440-5969c1bc6959" providerId="ADAL" clId="{90814D05-49C4-4ACB-9655-F41350EA862E}" dt="2022-11-30T14:11:25.558" v="56" actId="1076"/>
          <ac:picMkLst>
            <pc:docMk/>
            <pc:sldMk cId="1007386507" sldId="381"/>
            <ac:picMk id="5" creationId="{03442596-A874-470B-A32E-E87386F3283E}"/>
          </ac:picMkLst>
        </pc:picChg>
      </pc:sldChg>
      <pc:sldChg chg="modSp mod ord">
        <pc:chgData name="Shehan-Boogaard, Mary (DHHS)" userId="cb875ef5-8e04-4fda-a440-5969c1bc6959" providerId="ADAL" clId="{90814D05-49C4-4ACB-9655-F41350EA862E}" dt="2022-11-30T14:47:29.359" v="177" actId="207"/>
        <pc:sldMkLst>
          <pc:docMk/>
          <pc:sldMk cId="814455815" sldId="383"/>
        </pc:sldMkLst>
        <pc:spChg chg="mod">
          <ac:chgData name="Shehan-Boogaard, Mary (DHHS)" userId="cb875ef5-8e04-4fda-a440-5969c1bc6959" providerId="ADAL" clId="{90814D05-49C4-4ACB-9655-F41350EA862E}" dt="2022-11-30T14:47:14.793" v="176" actId="207"/>
          <ac:spMkLst>
            <pc:docMk/>
            <pc:sldMk cId="814455815" sldId="383"/>
            <ac:spMk id="6" creationId="{2A5C806B-B2A0-4F36-AD7D-35C8FFF478D0}"/>
          </ac:spMkLst>
        </pc:spChg>
        <pc:spChg chg="mod">
          <ac:chgData name="Shehan-Boogaard, Mary (DHHS)" userId="cb875ef5-8e04-4fda-a440-5969c1bc6959" providerId="ADAL" clId="{90814D05-49C4-4ACB-9655-F41350EA862E}" dt="2022-11-30T14:47:29.359" v="177" actId="207"/>
          <ac:spMkLst>
            <pc:docMk/>
            <pc:sldMk cId="814455815" sldId="383"/>
            <ac:spMk id="11" creationId="{7C7CB2FF-DBAA-495A-AE38-2204DD13588A}"/>
          </ac:spMkLst>
        </pc:spChg>
      </pc:sldChg>
      <pc:sldChg chg="ord">
        <pc:chgData name="Shehan-Boogaard, Mary (DHHS)" userId="cb875ef5-8e04-4fda-a440-5969c1bc6959" providerId="ADAL" clId="{90814D05-49C4-4ACB-9655-F41350EA862E}" dt="2022-11-30T14:13:43.933" v="67"/>
        <pc:sldMkLst>
          <pc:docMk/>
          <pc:sldMk cId="1663228522" sldId="947"/>
        </pc:sldMkLst>
      </pc:sldChg>
      <pc:sldChg chg="addSp delSp modSp mod modNotesTx">
        <pc:chgData name="Shehan-Boogaard, Mary (DHHS)" userId="cb875ef5-8e04-4fda-a440-5969c1bc6959" providerId="ADAL" clId="{90814D05-49C4-4ACB-9655-F41350EA862E}" dt="2022-12-01T14:28:37.076" v="326" actId="1076"/>
        <pc:sldMkLst>
          <pc:docMk/>
          <pc:sldMk cId="2977924356" sldId="964"/>
        </pc:sldMkLst>
        <pc:spChg chg="add del mod">
          <ac:chgData name="Shehan-Boogaard, Mary (DHHS)" userId="cb875ef5-8e04-4fda-a440-5969c1bc6959" providerId="ADAL" clId="{90814D05-49C4-4ACB-9655-F41350EA862E}" dt="2022-12-01T14:28:02.441" v="318" actId="478"/>
          <ac:spMkLst>
            <pc:docMk/>
            <pc:sldMk cId="2977924356" sldId="964"/>
            <ac:spMk id="5" creationId="{5FC3214B-BBED-84E8-B639-EC4781904971}"/>
          </ac:spMkLst>
        </pc:spChg>
        <pc:picChg chg="add mod">
          <ac:chgData name="Shehan-Boogaard, Mary (DHHS)" userId="cb875ef5-8e04-4fda-a440-5969c1bc6959" providerId="ADAL" clId="{90814D05-49C4-4ACB-9655-F41350EA862E}" dt="2022-12-01T14:28:37.076" v="326" actId="1076"/>
          <ac:picMkLst>
            <pc:docMk/>
            <pc:sldMk cId="2977924356" sldId="964"/>
            <ac:picMk id="2" creationId="{9F10ED34-4867-7064-14FC-BA5358CB0191}"/>
          </ac:picMkLst>
        </pc:picChg>
        <pc:picChg chg="del">
          <ac:chgData name="Shehan-Boogaard, Mary (DHHS)" userId="cb875ef5-8e04-4fda-a440-5969c1bc6959" providerId="ADAL" clId="{90814D05-49C4-4ACB-9655-F41350EA862E}" dt="2022-12-01T14:28:05.063" v="319" actId="478"/>
          <ac:picMkLst>
            <pc:docMk/>
            <pc:sldMk cId="2977924356" sldId="964"/>
            <ac:picMk id="7" creationId="{8F839F70-151D-427F-BD99-42BA7305A101}"/>
          </ac:picMkLst>
        </pc:picChg>
      </pc:sldChg>
      <pc:sldChg chg="modSp mod">
        <pc:chgData name="Shehan-Boogaard, Mary (DHHS)" userId="cb875ef5-8e04-4fda-a440-5969c1bc6959" providerId="ADAL" clId="{90814D05-49C4-4ACB-9655-F41350EA862E}" dt="2022-11-30T17:25:53.260" v="282" actId="207"/>
        <pc:sldMkLst>
          <pc:docMk/>
          <pc:sldMk cId="2047656107" sldId="965"/>
        </pc:sldMkLst>
        <pc:picChg chg="mod">
          <ac:chgData name="Shehan-Boogaard, Mary (DHHS)" userId="cb875ef5-8e04-4fda-a440-5969c1bc6959" providerId="ADAL" clId="{90814D05-49C4-4ACB-9655-F41350EA862E}" dt="2022-11-30T17:25:53.260" v="282" actId="207"/>
          <ac:picMkLst>
            <pc:docMk/>
            <pc:sldMk cId="2047656107" sldId="965"/>
            <ac:picMk id="8" creationId="{66E77BAB-1B81-4967-A6C3-B90CAA613B29}"/>
          </ac:picMkLst>
        </pc:picChg>
      </pc:sldChg>
      <pc:sldChg chg="modSp mod">
        <pc:chgData name="Shehan-Boogaard, Mary (DHHS)" userId="cb875ef5-8e04-4fda-a440-5969c1bc6959" providerId="ADAL" clId="{90814D05-49C4-4ACB-9655-F41350EA862E}" dt="2022-11-30T17:20:38.037" v="191" actId="20577"/>
        <pc:sldMkLst>
          <pc:docMk/>
          <pc:sldMk cId="2261596772" sldId="966"/>
        </pc:sldMkLst>
        <pc:spChg chg="mod">
          <ac:chgData name="Shehan-Boogaard, Mary (DHHS)" userId="cb875ef5-8e04-4fda-a440-5969c1bc6959" providerId="ADAL" clId="{90814D05-49C4-4ACB-9655-F41350EA862E}" dt="2022-11-30T17:20:38.037" v="191" actId="20577"/>
          <ac:spMkLst>
            <pc:docMk/>
            <pc:sldMk cId="2261596772" sldId="966"/>
            <ac:spMk id="3" creationId="{00000000-0000-0000-0000-000000000000}"/>
          </ac:spMkLst>
        </pc:spChg>
      </pc:sldChg>
      <pc:sldChg chg="delSp del mod">
        <pc:chgData name="Shehan-Boogaard, Mary (DHHS)" userId="cb875ef5-8e04-4fda-a440-5969c1bc6959" providerId="ADAL" clId="{90814D05-49C4-4ACB-9655-F41350EA862E}" dt="2022-11-30T14:14:22.772" v="69" actId="47"/>
        <pc:sldMkLst>
          <pc:docMk/>
          <pc:sldMk cId="0" sldId="971"/>
        </pc:sldMkLst>
        <pc:spChg chg="del">
          <ac:chgData name="Shehan-Boogaard, Mary (DHHS)" userId="cb875ef5-8e04-4fda-a440-5969c1bc6959" providerId="ADAL" clId="{90814D05-49C4-4ACB-9655-F41350EA862E}" dt="2022-11-30T14:10:05.363" v="1" actId="478"/>
          <ac:spMkLst>
            <pc:docMk/>
            <pc:sldMk cId="0" sldId="971"/>
            <ac:spMk id="63" creationId="{00000000-0000-0000-0000-000000000000}"/>
          </ac:spMkLst>
        </pc:spChg>
      </pc:sldChg>
      <pc:sldChg chg="modSp add mod">
        <pc:chgData name="Shehan-Boogaard, Mary (DHHS)" userId="cb875ef5-8e04-4fda-a440-5969c1bc6959" providerId="ADAL" clId="{90814D05-49C4-4ACB-9655-F41350EA862E}" dt="2022-11-30T14:47:47.774" v="183" actId="1035"/>
        <pc:sldMkLst>
          <pc:docMk/>
          <pc:sldMk cId="0" sldId="972"/>
        </pc:sldMkLst>
        <pc:spChg chg="mod">
          <ac:chgData name="Shehan-Boogaard, Mary (DHHS)" userId="cb875ef5-8e04-4fda-a440-5969c1bc6959" providerId="ADAL" clId="{90814D05-49C4-4ACB-9655-F41350EA862E}" dt="2022-11-30T14:47:47.774" v="183" actId="1035"/>
          <ac:spMkLst>
            <pc:docMk/>
            <pc:sldMk cId="0" sldId="972"/>
            <ac:spMk id="69" creationId="{00000000-0000-0000-0000-000000000000}"/>
          </ac:spMkLst>
        </pc:spChg>
      </pc:sldChg>
      <pc:sldChg chg="add">
        <pc:chgData name="Shehan-Boogaard, Mary (DHHS)" userId="cb875ef5-8e04-4fda-a440-5969c1bc6959" providerId="ADAL" clId="{90814D05-49C4-4ACB-9655-F41350EA862E}" dt="2022-11-30T14:13:20.820" v="63"/>
        <pc:sldMkLst>
          <pc:docMk/>
          <pc:sldMk cId="1073943679" sldId="973"/>
        </pc:sldMkLst>
      </pc:sldChg>
      <pc:sldChg chg="add">
        <pc:chgData name="Shehan-Boogaard, Mary (DHHS)" userId="cb875ef5-8e04-4fda-a440-5969c1bc6959" providerId="ADAL" clId="{90814D05-49C4-4ACB-9655-F41350EA862E}" dt="2022-11-30T14:13:26.780" v="64"/>
        <pc:sldMkLst>
          <pc:docMk/>
          <pc:sldMk cId="3580577063" sldId="974"/>
        </pc:sldMkLst>
      </pc:sldChg>
      <pc:sldChg chg="add">
        <pc:chgData name="Shehan-Boogaard, Mary (DHHS)" userId="cb875ef5-8e04-4fda-a440-5969c1bc6959" providerId="ADAL" clId="{90814D05-49C4-4ACB-9655-F41350EA862E}" dt="2022-11-30T14:13:30.420" v="65"/>
        <pc:sldMkLst>
          <pc:docMk/>
          <pc:sldMk cId="1399250714" sldId="975"/>
        </pc:sldMkLst>
      </pc:sldChg>
      <pc:sldChg chg="add">
        <pc:chgData name="Shehan-Boogaard, Mary (DHHS)" userId="cb875ef5-8e04-4fda-a440-5969c1bc6959" providerId="ADAL" clId="{90814D05-49C4-4ACB-9655-F41350EA862E}" dt="2022-11-30T14:13:53.288" v="68"/>
        <pc:sldMkLst>
          <pc:docMk/>
          <pc:sldMk cId="3338729276" sldId="976"/>
        </pc:sldMkLst>
      </pc:sldChg>
      <pc:sldChg chg="addSp modSp add mod">
        <pc:chgData name="Shehan-Boogaard, Mary (DHHS)" userId="cb875ef5-8e04-4fda-a440-5969c1bc6959" providerId="ADAL" clId="{90814D05-49C4-4ACB-9655-F41350EA862E}" dt="2022-11-30T17:20:13.613" v="189"/>
        <pc:sldMkLst>
          <pc:docMk/>
          <pc:sldMk cId="3995346151" sldId="977"/>
        </pc:sldMkLst>
        <pc:spChg chg="mod">
          <ac:chgData name="Shehan-Boogaard, Mary (DHHS)" userId="cb875ef5-8e04-4fda-a440-5969c1bc6959" providerId="ADAL" clId="{90814D05-49C4-4ACB-9655-F41350EA862E}" dt="2022-11-30T14:43:20.751" v="117" actId="5793"/>
          <ac:spMkLst>
            <pc:docMk/>
            <pc:sldMk cId="3995346151" sldId="977"/>
            <ac:spMk id="69" creationId="{00000000-0000-0000-0000-000000000000}"/>
          </ac:spMkLst>
        </pc:spChg>
        <pc:picChg chg="add mod">
          <ac:chgData name="Shehan-Boogaard, Mary (DHHS)" userId="cb875ef5-8e04-4fda-a440-5969c1bc6959" providerId="ADAL" clId="{90814D05-49C4-4ACB-9655-F41350EA862E}" dt="2022-11-30T17:20:13.613" v="189"/>
          <ac:picMkLst>
            <pc:docMk/>
            <pc:sldMk cId="3995346151" sldId="977"/>
            <ac:picMk id="3" creationId="{A989652D-F383-0F7E-855D-DC2F33FC1DBA}"/>
          </ac:picMkLst>
        </pc:picChg>
      </pc:sldChg>
      <pc:sldMasterChg chg="delSldLayout">
        <pc:chgData name="Shehan-Boogaard, Mary (DHHS)" userId="cb875ef5-8e04-4fda-a440-5969c1bc6959" providerId="ADAL" clId="{90814D05-49C4-4ACB-9655-F41350EA862E}" dt="2022-11-30T14:09:40.593" v="0" actId="47"/>
        <pc:sldMasterMkLst>
          <pc:docMk/>
          <pc:sldMasterMk cId="1751172019" sldId="2147483690"/>
        </pc:sldMasterMkLst>
        <pc:sldLayoutChg chg="del">
          <pc:chgData name="Shehan-Boogaard, Mary (DHHS)" userId="cb875ef5-8e04-4fda-a440-5969c1bc6959" providerId="ADAL" clId="{90814D05-49C4-4ACB-9655-F41350EA862E}" dt="2022-11-30T14:09:40.593" v="0" actId="47"/>
          <pc:sldLayoutMkLst>
            <pc:docMk/>
            <pc:sldMasterMk cId="1751172019" sldId="2147483690"/>
            <pc:sldLayoutMk cId="1580844166" sldId="2147483691"/>
          </pc:sldLayoutMkLst>
        </pc:sldLayoutChg>
      </pc:sldMasterChg>
    </pc:docChg>
  </pc:docChgLst>
  <pc:docChgLst>
    <pc:chgData name="Mary Shehan-Boogaard" userId="cb875ef5-8e04-4fda-a440-5969c1bc6959" providerId="ADAL" clId="{90814D05-49C4-4ACB-9655-F41350EA862E}"/>
    <pc:docChg chg="undo custSel modSld sldOrd">
      <pc:chgData name="Mary Shehan-Boogaard" userId="cb875ef5-8e04-4fda-a440-5969c1bc6959" providerId="ADAL" clId="{90814D05-49C4-4ACB-9655-F41350EA862E}" dt="2022-12-01T14:14:32.254" v="503" actId="1076"/>
      <pc:docMkLst>
        <pc:docMk/>
      </pc:docMkLst>
      <pc:sldChg chg="modSp mod">
        <pc:chgData name="Mary Shehan-Boogaard" userId="cb875ef5-8e04-4fda-a440-5969c1bc6959" providerId="ADAL" clId="{90814D05-49C4-4ACB-9655-F41350EA862E}" dt="2022-12-01T14:09:19.107" v="388" actId="1036"/>
        <pc:sldMkLst>
          <pc:docMk/>
          <pc:sldMk cId="3106712963" sldId="309"/>
        </pc:sldMkLst>
        <pc:picChg chg="mod">
          <ac:chgData name="Mary Shehan-Boogaard" userId="cb875ef5-8e04-4fda-a440-5969c1bc6959" providerId="ADAL" clId="{90814D05-49C4-4ACB-9655-F41350EA862E}" dt="2022-12-01T14:09:19.107" v="388" actId="1036"/>
          <ac:picMkLst>
            <pc:docMk/>
            <pc:sldMk cId="3106712963" sldId="309"/>
            <ac:picMk id="8" creationId="{40D6B56D-6BAA-4B64-8362-ED5493534BA4}"/>
          </ac:picMkLst>
        </pc:picChg>
      </pc:sldChg>
      <pc:sldChg chg="addSp delSp modSp mod">
        <pc:chgData name="Mary Shehan-Boogaard" userId="cb875ef5-8e04-4fda-a440-5969c1bc6959" providerId="ADAL" clId="{90814D05-49C4-4ACB-9655-F41350EA862E}" dt="2022-12-01T13:58:30.807" v="140" actId="1035"/>
        <pc:sldMkLst>
          <pc:docMk/>
          <pc:sldMk cId="3440516102" sldId="313"/>
        </pc:sldMkLst>
        <pc:spChg chg="mod">
          <ac:chgData name="Mary Shehan-Boogaard" userId="cb875ef5-8e04-4fda-a440-5969c1bc6959" providerId="ADAL" clId="{90814D05-49C4-4ACB-9655-F41350EA862E}" dt="2022-12-01T13:58:25.521" v="132" actId="1035"/>
          <ac:spMkLst>
            <pc:docMk/>
            <pc:sldMk cId="3440516102" sldId="313"/>
            <ac:spMk id="2" creationId="{71B6FD40-8D04-4A35-AF34-2B1ADCCBC182}"/>
          </ac:spMkLst>
        </pc:spChg>
        <pc:spChg chg="mod">
          <ac:chgData name="Mary Shehan-Boogaard" userId="cb875ef5-8e04-4fda-a440-5969c1bc6959" providerId="ADAL" clId="{90814D05-49C4-4ACB-9655-F41350EA862E}" dt="2022-12-01T13:58:30.807" v="140" actId="1035"/>
          <ac:spMkLst>
            <pc:docMk/>
            <pc:sldMk cId="3440516102" sldId="313"/>
            <ac:spMk id="3" creationId="{F87A8355-241C-4F28-A19E-3C10373D9637}"/>
          </ac:spMkLst>
        </pc:spChg>
        <pc:spChg chg="add del mod">
          <ac:chgData name="Mary Shehan-Boogaard" userId="cb875ef5-8e04-4fda-a440-5969c1bc6959" providerId="ADAL" clId="{90814D05-49C4-4ACB-9655-F41350EA862E}" dt="2022-12-01T13:51:37.979" v="94" actId="478"/>
          <ac:spMkLst>
            <pc:docMk/>
            <pc:sldMk cId="3440516102" sldId="313"/>
            <ac:spMk id="6" creationId="{4314B525-CE29-1CF7-8D21-4988BA47E03E}"/>
          </ac:spMkLst>
        </pc:spChg>
        <pc:spChg chg="add mod">
          <ac:chgData name="Mary Shehan-Boogaard" userId="cb875ef5-8e04-4fda-a440-5969c1bc6959" providerId="ADAL" clId="{90814D05-49C4-4ACB-9655-F41350EA862E}" dt="2022-12-01T13:58:06.528" v="122" actId="1076"/>
          <ac:spMkLst>
            <pc:docMk/>
            <pc:sldMk cId="3440516102" sldId="313"/>
            <ac:spMk id="9" creationId="{1D222880-D601-0A18-2F43-658A44D14369}"/>
          </ac:spMkLst>
        </pc:spChg>
        <pc:picChg chg="add del mod">
          <ac:chgData name="Mary Shehan-Boogaard" userId="cb875ef5-8e04-4fda-a440-5969c1bc6959" providerId="ADAL" clId="{90814D05-49C4-4ACB-9655-F41350EA862E}" dt="2022-12-01T13:56:44.994" v="117" actId="478"/>
          <ac:picMkLst>
            <pc:docMk/>
            <pc:sldMk cId="3440516102" sldId="313"/>
            <ac:picMk id="5" creationId="{95E5E305-331E-D709-B9F8-2F549EB279B3}"/>
          </ac:picMkLst>
        </pc:picChg>
        <pc:picChg chg="add mod">
          <ac:chgData name="Mary Shehan-Boogaard" userId="cb875ef5-8e04-4fda-a440-5969c1bc6959" providerId="ADAL" clId="{90814D05-49C4-4ACB-9655-F41350EA862E}" dt="2022-12-01T13:58:19.883" v="123" actId="14100"/>
          <ac:picMkLst>
            <pc:docMk/>
            <pc:sldMk cId="3440516102" sldId="313"/>
            <ac:picMk id="8" creationId="{5AAA999B-B18B-B025-8274-0F70E7984A6F}"/>
          </ac:picMkLst>
        </pc:picChg>
      </pc:sldChg>
      <pc:sldChg chg="ord">
        <pc:chgData name="Mary Shehan-Boogaard" userId="cb875ef5-8e04-4fda-a440-5969c1bc6959" providerId="ADAL" clId="{90814D05-49C4-4ACB-9655-F41350EA862E}" dt="2022-12-01T13:58:34.947" v="142"/>
        <pc:sldMkLst>
          <pc:docMk/>
          <pc:sldMk cId="4254803947" sldId="316"/>
        </pc:sldMkLst>
      </pc:sldChg>
      <pc:sldChg chg="addSp modSp mod">
        <pc:chgData name="Mary Shehan-Boogaard" userId="cb875ef5-8e04-4fda-a440-5969c1bc6959" providerId="ADAL" clId="{90814D05-49C4-4ACB-9655-F41350EA862E}" dt="2022-12-01T13:47:31.650" v="85" actId="1076"/>
        <pc:sldMkLst>
          <pc:docMk/>
          <pc:sldMk cId="2326708008" sldId="320"/>
        </pc:sldMkLst>
        <pc:spChg chg="mod">
          <ac:chgData name="Mary Shehan-Boogaard" userId="cb875ef5-8e04-4fda-a440-5969c1bc6959" providerId="ADAL" clId="{90814D05-49C4-4ACB-9655-F41350EA862E}" dt="2022-12-01T13:45:51.469" v="46" actId="20577"/>
          <ac:spMkLst>
            <pc:docMk/>
            <pc:sldMk cId="2326708008" sldId="320"/>
            <ac:spMk id="2" creationId="{C22FEEA6-AF96-4AC6-BCDE-46C80ABD7D22}"/>
          </ac:spMkLst>
        </pc:spChg>
        <pc:spChg chg="mod">
          <ac:chgData name="Mary Shehan-Boogaard" userId="cb875ef5-8e04-4fda-a440-5969c1bc6959" providerId="ADAL" clId="{90814D05-49C4-4ACB-9655-F41350EA862E}" dt="2022-12-01T13:47:18.395" v="84" actId="27636"/>
          <ac:spMkLst>
            <pc:docMk/>
            <pc:sldMk cId="2326708008" sldId="320"/>
            <ac:spMk id="3" creationId="{1B175798-4C6E-484A-97D8-223266724221}"/>
          </ac:spMkLst>
        </pc:spChg>
        <pc:picChg chg="add mod">
          <ac:chgData name="Mary Shehan-Boogaard" userId="cb875ef5-8e04-4fda-a440-5969c1bc6959" providerId="ADAL" clId="{90814D05-49C4-4ACB-9655-F41350EA862E}" dt="2022-12-01T13:47:31.650" v="85" actId="1076"/>
          <ac:picMkLst>
            <pc:docMk/>
            <pc:sldMk cId="2326708008" sldId="320"/>
            <ac:picMk id="4" creationId="{50ECDC76-76CD-AC6F-DC2E-8608C973121D}"/>
          </ac:picMkLst>
        </pc:picChg>
      </pc:sldChg>
      <pc:sldChg chg="addSp modSp mod">
        <pc:chgData name="Mary Shehan-Boogaard" userId="cb875ef5-8e04-4fda-a440-5969c1bc6959" providerId="ADAL" clId="{90814D05-49C4-4ACB-9655-F41350EA862E}" dt="2022-12-01T14:11:33.241" v="447" actId="14100"/>
        <pc:sldMkLst>
          <pc:docMk/>
          <pc:sldMk cId="1889879804" sldId="321"/>
        </pc:sldMkLst>
        <pc:spChg chg="mod">
          <ac:chgData name="Mary Shehan-Boogaard" userId="cb875ef5-8e04-4fda-a440-5969c1bc6959" providerId="ADAL" clId="{90814D05-49C4-4ACB-9655-F41350EA862E}" dt="2022-12-01T14:11:24.001" v="446" actId="20577"/>
          <ac:spMkLst>
            <pc:docMk/>
            <pc:sldMk cId="1889879804" sldId="321"/>
            <ac:spMk id="3" creationId="{E926DEF0-49D3-4389-8E32-BF59B75B95AF}"/>
          </ac:spMkLst>
        </pc:spChg>
        <pc:picChg chg="add mod ord">
          <ac:chgData name="Mary Shehan-Boogaard" userId="cb875ef5-8e04-4fda-a440-5969c1bc6959" providerId="ADAL" clId="{90814D05-49C4-4ACB-9655-F41350EA862E}" dt="2022-12-01T14:11:33.241" v="447" actId="14100"/>
          <ac:picMkLst>
            <pc:docMk/>
            <pc:sldMk cId="1889879804" sldId="321"/>
            <ac:picMk id="5" creationId="{0D4DE0A2-347F-7D25-24CD-F34AAE557A8B}"/>
          </ac:picMkLst>
        </pc:picChg>
      </pc:sldChg>
      <pc:sldChg chg="modSp mod">
        <pc:chgData name="Mary Shehan-Boogaard" userId="cb875ef5-8e04-4fda-a440-5969c1bc6959" providerId="ADAL" clId="{90814D05-49C4-4ACB-9655-F41350EA862E}" dt="2022-12-01T13:40:41.199" v="19" actId="20577"/>
        <pc:sldMkLst>
          <pc:docMk/>
          <pc:sldMk cId="2020104270" sldId="357"/>
        </pc:sldMkLst>
        <pc:spChg chg="mod">
          <ac:chgData name="Mary Shehan-Boogaard" userId="cb875ef5-8e04-4fda-a440-5969c1bc6959" providerId="ADAL" clId="{90814D05-49C4-4ACB-9655-F41350EA862E}" dt="2022-12-01T13:40:41.199" v="19" actId="20577"/>
          <ac:spMkLst>
            <pc:docMk/>
            <pc:sldMk cId="2020104270" sldId="357"/>
            <ac:spMk id="8" creationId="{ECAC9078-78F8-A95C-1A62-6AEA0F0A0366}"/>
          </ac:spMkLst>
        </pc:spChg>
      </pc:sldChg>
      <pc:sldChg chg="addSp modSp mod modNotesTx">
        <pc:chgData name="Mary Shehan-Boogaard" userId="cb875ef5-8e04-4fda-a440-5969c1bc6959" providerId="ADAL" clId="{90814D05-49C4-4ACB-9655-F41350EA862E}" dt="2022-12-01T14:02:56.337" v="278" actId="20577"/>
        <pc:sldMkLst>
          <pc:docMk/>
          <pc:sldMk cId="73663047" sldId="396"/>
        </pc:sldMkLst>
        <pc:spChg chg="mod">
          <ac:chgData name="Mary Shehan-Boogaard" userId="cb875ef5-8e04-4fda-a440-5969c1bc6959" providerId="ADAL" clId="{90814D05-49C4-4ACB-9655-F41350EA862E}" dt="2022-12-01T14:01:59.131" v="197" actId="1035"/>
          <ac:spMkLst>
            <pc:docMk/>
            <pc:sldMk cId="73663047" sldId="396"/>
            <ac:spMk id="2" creationId="{00000000-0000-0000-0000-000000000000}"/>
          </ac:spMkLst>
        </pc:spChg>
        <pc:spChg chg="mod">
          <ac:chgData name="Mary Shehan-Boogaard" userId="cb875ef5-8e04-4fda-a440-5969c1bc6959" providerId="ADAL" clId="{90814D05-49C4-4ACB-9655-F41350EA862E}" dt="2022-12-01T14:01:41.084" v="192" actId="1035"/>
          <ac:spMkLst>
            <pc:docMk/>
            <pc:sldMk cId="73663047" sldId="396"/>
            <ac:spMk id="3" creationId="{00000000-0000-0000-0000-000000000000}"/>
          </ac:spMkLst>
        </pc:spChg>
        <pc:picChg chg="add mod">
          <ac:chgData name="Mary Shehan-Boogaard" userId="cb875ef5-8e04-4fda-a440-5969c1bc6959" providerId="ADAL" clId="{90814D05-49C4-4ACB-9655-F41350EA862E}" dt="2022-12-01T14:01:50.303" v="194" actId="14100"/>
          <ac:picMkLst>
            <pc:docMk/>
            <pc:sldMk cId="73663047" sldId="396"/>
            <ac:picMk id="5" creationId="{B61AE074-2723-2CDB-DAE2-BF06A842F8FF}"/>
          </ac:picMkLst>
        </pc:picChg>
      </pc:sldChg>
      <pc:sldChg chg="addSp modSp mod">
        <pc:chgData name="Mary Shehan-Boogaard" userId="cb875ef5-8e04-4fda-a440-5969c1bc6959" providerId="ADAL" clId="{90814D05-49C4-4ACB-9655-F41350EA862E}" dt="2022-12-01T14:14:32.254" v="503" actId="1076"/>
        <pc:sldMkLst>
          <pc:docMk/>
          <pc:sldMk cId="1367499236" sldId="417"/>
        </pc:sldMkLst>
        <pc:spChg chg="mod">
          <ac:chgData name="Mary Shehan-Boogaard" userId="cb875ef5-8e04-4fda-a440-5969c1bc6959" providerId="ADAL" clId="{90814D05-49C4-4ACB-9655-F41350EA862E}" dt="2022-12-01T14:13:04.641" v="455" actId="1035"/>
          <ac:spMkLst>
            <pc:docMk/>
            <pc:sldMk cId="1367499236" sldId="417"/>
            <ac:spMk id="4" creationId="{85D5BDAB-5247-4255-A3B1-A0B356E37C90}"/>
          </ac:spMkLst>
        </pc:spChg>
        <pc:spChg chg="mod">
          <ac:chgData name="Mary Shehan-Boogaard" userId="cb875ef5-8e04-4fda-a440-5969c1bc6959" providerId="ADAL" clId="{90814D05-49C4-4ACB-9655-F41350EA862E}" dt="2022-12-01T14:14:16.505" v="502" actId="20577"/>
          <ac:spMkLst>
            <pc:docMk/>
            <pc:sldMk cId="1367499236" sldId="417"/>
            <ac:spMk id="5" creationId="{5EC5F685-801E-4AB5-BEE1-775F416B6DB9}"/>
          </ac:spMkLst>
        </pc:spChg>
        <pc:spChg chg="add mod">
          <ac:chgData name="Mary Shehan-Boogaard" userId="cb875ef5-8e04-4fda-a440-5969c1bc6959" providerId="ADAL" clId="{90814D05-49C4-4ACB-9655-F41350EA862E}" dt="2022-12-01T14:12:58.107" v="452" actId="1076"/>
          <ac:spMkLst>
            <pc:docMk/>
            <pc:sldMk cId="1367499236" sldId="417"/>
            <ac:spMk id="7" creationId="{DB139635-53AD-C1D2-C071-B83657FE1E43}"/>
          </ac:spMkLst>
        </pc:spChg>
        <pc:picChg chg="add mod">
          <ac:chgData name="Mary Shehan-Boogaard" userId="cb875ef5-8e04-4fda-a440-5969c1bc6959" providerId="ADAL" clId="{90814D05-49C4-4ACB-9655-F41350EA862E}" dt="2022-12-01T14:14:32.254" v="503" actId="1076"/>
          <ac:picMkLst>
            <pc:docMk/>
            <pc:sldMk cId="1367499236" sldId="417"/>
            <ac:picMk id="6" creationId="{C7E756C9-C37F-7090-59B1-49D7D440F25F}"/>
          </ac:picMkLst>
        </pc:picChg>
      </pc:sldChg>
      <pc:sldChg chg="addSp delSp modSp mod">
        <pc:chgData name="Mary Shehan-Boogaard" userId="cb875ef5-8e04-4fda-a440-5969c1bc6959" providerId="ADAL" clId="{90814D05-49C4-4ACB-9655-F41350EA862E}" dt="2022-12-01T14:08:50.052" v="386" actId="1440"/>
        <pc:sldMkLst>
          <pc:docMk/>
          <pc:sldMk cId="211878738" sldId="418"/>
        </pc:sldMkLst>
        <pc:spChg chg="mod">
          <ac:chgData name="Mary Shehan-Boogaard" userId="cb875ef5-8e04-4fda-a440-5969c1bc6959" providerId="ADAL" clId="{90814D05-49C4-4ACB-9655-F41350EA862E}" dt="2022-12-01T14:06:17.374" v="353" actId="20577"/>
          <ac:spMkLst>
            <pc:docMk/>
            <pc:sldMk cId="211878738" sldId="418"/>
            <ac:spMk id="3" creationId="{2EDC3CD7-9442-4FED-B1DA-F8F9DFABA857}"/>
          </ac:spMkLst>
        </pc:spChg>
        <pc:spChg chg="add del mod">
          <ac:chgData name="Mary Shehan-Boogaard" userId="cb875ef5-8e04-4fda-a440-5969c1bc6959" providerId="ADAL" clId="{90814D05-49C4-4ACB-9655-F41350EA862E}" dt="2022-12-01T14:04:43.399" v="285" actId="478"/>
          <ac:spMkLst>
            <pc:docMk/>
            <pc:sldMk cId="211878738" sldId="418"/>
            <ac:spMk id="6" creationId="{9F6D647B-31F0-8761-4E55-026BE0E61F42}"/>
          </ac:spMkLst>
        </pc:spChg>
        <pc:spChg chg="add del mod">
          <ac:chgData name="Mary Shehan-Boogaard" userId="cb875ef5-8e04-4fda-a440-5969c1bc6959" providerId="ADAL" clId="{90814D05-49C4-4ACB-9655-F41350EA862E}" dt="2022-12-01T14:04:43.399" v="285" actId="478"/>
          <ac:spMkLst>
            <pc:docMk/>
            <pc:sldMk cId="211878738" sldId="418"/>
            <ac:spMk id="9" creationId="{2AE2AB80-5B30-56CC-02DD-775DF590A4AF}"/>
          </ac:spMkLst>
        </pc:spChg>
        <pc:spChg chg="add del mod">
          <ac:chgData name="Mary Shehan-Boogaard" userId="cb875ef5-8e04-4fda-a440-5969c1bc6959" providerId="ADAL" clId="{90814D05-49C4-4ACB-9655-F41350EA862E}" dt="2022-12-01T14:08:22.986" v="380" actId="478"/>
          <ac:spMkLst>
            <pc:docMk/>
            <pc:sldMk cId="211878738" sldId="418"/>
            <ac:spMk id="12" creationId="{2482E9BF-A2F8-8C6D-421A-8E7452A08592}"/>
          </ac:spMkLst>
        </pc:spChg>
        <pc:picChg chg="add del mod">
          <ac:chgData name="Mary Shehan-Boogaard" userId="cb875ef5-8e04-4fda-a440-5969c1bc6959" providerId="ADAL" clId="{90814D05-49C4-4ACB-9655-F41350EA862E}" dt="2022-12-01T14:04:43.399" v="285" actId="478"/>
          <ac:picMkLst>
            <pc:docMk/>
            <pc:sldMk cId="211878738" sldId="418"/>
            <ac:picMk id="5" creationId="{7D0747A3-63EF-7092-25EF-3C6F4C1280AE}"/>
          </ac:picMkLst>
        </pc:picChg>
        <pc:picChg chg="add del mod">
          <ac:chgData name="Mary Shehan-Boogaard" userId="cb875ef5-8e04-4fda-a440-5969c1bc6959" providerId="ADAL" clId="{90814D05-49C4-4ACB-9655-F41350EA862E}" dt="2022-12-01T14:04:43.399" v="285" actId="478"/>
          <ac:picMkLst>
            <pc:docMk/>
            <pc:sldMk cId="211878738" sldId="418"/>
            <ac:picMk id="8" creationId="{5EF5F10B-C053-B017-BCE7-771415D85E9E}"/>
          </ac:picMkLst>
        </pc:picChg>
        <pc:picChg chg="add del mod">
          <ac:chgData name="Mary Shehan-Boogaard" userId="cb875ef5-8e04-4fda-a440-5969c1bc6959" providerId="ADAL" clId="{90814D05-49C4-4ACB-9655-F41350EA862E}" dt="2022-12-01T14:08:50.052" v="386" actId="1440"/>
          <ac:picMkLst>
            <pc:docMk/>
            <pc:sldMk cId="211878738" sldId="418"/>
            <ac:picMk id="11" creationId="{5B38E57B-025C-2CCC-94EA-CD2511B13CF5}"/>
          </ac:picMkLst>
        </pc:picChg>
      </pc:sldChg>
      <pc:sldChg chg="modSp">
        <pc:chgData name="Mary Shehan-Boogaard" userId="cb875ef5-8e04-4fda-a440-5969c1bc6959" providerId="ADAL" clId="{90814D05-49C4-4ACB-9655-F41350EA862E}" dt="2022-12-01T13:42:39.722" v="21" actId="1035"/>
        <pc:sldMkLst>
          <pc:docMk/>
          <pc:sldMk cId="3908578568" sldId="933"/>
        </pc:sldMkLst>
        <pc:picChg chg="mod">
          <ac:chgData name="Mary Shehan-Boogaard" userId="cb875ef5-8e04-4fda-a440-5969c1bc6959" providerId="ADAL" clId="{90814D05-49C4-4ACB-9655-F41350EA862E}" dt="2022-12-01T13:42:39.722" v="21" actId="1035"/>
          <ac:picMkLst>
            <pc:docMk/>
            <pc:sldMk cId="3908578568" sldId="933"/>
            <ac:picMk id="34" creationId="{636F1C6D-5CB5-4C27-809D-C9E63779DCFB}"/>
          </ac:picMkLst>
        </pc:picChg>
      </pc:sldChg>
      <pc:sldChg chg="addSp delSp modSp mod">
        <pc:chgData name="Mary Shehan-Boogaard" userId="cb875ef5-8e04-4fda-a440-5969c1bc6959" providerId="ADAL" clId="{90814D05-49C4-4ACB-9655-F41350EA862E}" dt="2022-12-01T13:59:14.489" v="155" actId="14100"/>
        <pc:sldMkLst>
          <pc:docMk/>
          <pc:sldMk cId="2261596772" sldId="966"/>
        </pc:sldMkLst>
        <pc:spChg chg="mod">
          <ac:chgData name="Mary Shehan-Boogaard" userId="cb875ef5-8e04-4fda-a440-5969c1bc6959" providerId="ADAL" clId="{90814D05-49C4-4ACB-9655-F41350EA862E}" dt="2022-12-01T13:58:55.985" v="149" actId="1035"/>
          <ac:spMkLst>
            <pc:docMk/>
            <pc:sldMk cId="2261596772" sldId="966"/>
            <ac:spMk id="2" creationId="{00000000-0000-0000-0000-000000000000}"/>
          </ac:spMkLst>
        </pc:spChg>
        <pc:spChg chg="mod">
          <ac:chgData name="Mary Shehan-Boogaard" userId="cb875ef5-8e04-4fda-a440-5969c1bc6959" providerId="ADAL" clId="{90814D05-49C4-4ACB-9655-F41350EA862E}" dt="2022-12-01T13:59:06.016" v="154" actId="1035"/>
          <ac:spMkLst>
            <pc:docMk/>
            <pc:sldMk cId="2261596772" sldId="966"/>
            <ac:spMk id="3" creationId="{00000000-0000-0000-0000-000000000000}"/>
          </ac:spMkLst>
        </pc:spChg>
        <pc:spChg chg="add del mod">
          <ac:chgData name="Mary Shehan-Boogaard" userId="cb875ef5-8e04-4fda-a440-5969c1bc6959" providerId="ADAL" clId="{90814D05-49C4-4ACB-9655-F41350EA862E}" dt="2022-12-01T13:55:12.521" v="108" actId="478"/>
          <ac:spMkLst>
            <pc:docMk/>
            <pc:sldMk cId="2261596772" sldId="966"/>
            <ac:spMk id="6" creationId="{3DB622FC-839E-F87C-FC90-A9CCD292BCFE}"/>
          </ac:spMkLst>
        </pc:spChg>
        <pc:picChg chg="add mod">
          <ac:chgData name="Mary Shehan-Boogaard" userId="cb875ef5-8e04-4fda-a440-5969c1bc6959" providerId="ADAL" clId="{90814D05-49C4-4ACB-9655-F41350EA862E}" dt="2022-12-01T13:59:14.489" v="155" actId="14100"/>
          <ac:picMkLst>
            <pc:docMk/>
            <pc:sldMk cId="2261596772" sldId="966"/>
            <ac:picMk id="5" creationId="{AA5015DE-21E0-A07C-5B74-BDE0A6E80D5E}"/>
          </ac:picMkLst>
        </pc:picChg>
      </pc:sldChg>
      <pc:sldChg chg="ord">
        <pc:chgData name="Mary Shehan-Boogaard" userId="cb875ef5-8e04-4fda-a440-5969c1bc6959" providerId="ADAL" clId="{90814D05-49C4-4ACB-9655-F41350EA862E}" dt="2022-12-01T13:38:53.154" v="1"/>
        <pc:sldMkLst>
          <pc:docMk/>
          <pc:sldMk cId="3995346151" sldId="97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sz="quarter" idx="1"/>
          </p:nvPr>
        </p:nvSpPr>
        <p:spPr>
          <a:xfrm>
            <a:off x="3970734" y="1"/>
            <a:ext cx="3038145" cy="464205"/>
          </a:xfrm>
          <a:prstGeom prst="rect">
            <a:avLst/>
          </a:prstGeom>
        </p:spPr>
        <p:txBody>
          <a:bodyPr vert="horz" lIns="88139" tIns="44070" rIns="88139" bIns="44070" rtlCol="0"/>
          <a:lstStyle>
            <a:lvl1pPr algn="r">
              <a:defRPr sz="1200"/>
            </a:lvl1pPr>
          </a:lstStyle>
          <a:p>
            <a:fld id="{23962040-7135-4965-9BA3-BE4AE0800736}" type="datetimeFigureOut">
              <a:rPr lang="en-US" smtClean="0"/>
              <a:t>12/1/2022</a:t>
            </a:fld>
            <a:endParaRPr lang="en-US" dirty="0"/>
          </a:p>
        </p:txBody>
      </p:sp>
      <p:sp>
        <p:nvSpPr>
          <p:cNvPr id="4" name="Footer Placeholder 3"/>
          <p:cNvSpPr>
            <a:spLocks noGrp="1"/>
          </p:cNvSpPr>
          <p:nvPr>
            <p:ph type="ftr" sz="quarter" idx="2"/>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4" y="8830659"/>
            <a:ext cx="3038145" cy="464205"/>
          </a:xfrm>
          <a:prstGeom prst="rect">
            <a:avLst/>
          </a:prstGeom>
        </p:spPr>
        <p:txBody>
          <a:bodyPr vert="horz" lIns="88139" tIns="44070" rIns="88139" bIns="44070" rtlCol="0" anchor="b"/>
          <a:lstStyle>
            <a:lvl1pPr algn="r">
              <a:defRPr sz="1200"/>
            </a:lvl1pPr>
          </a:lstStyle>
          <a:p>
            <a:fld id="{C429A9AD-A134-474F-8EF4-A556FB5DA461}" type="slidenum">
              <a:rPr lang="en-US" smtClean="0"/>
              <a:t>‹#›</a:t>
            </a:fld>
            <a:endParaRPr lang="en-US" dirty="0"/>
          </a:p>
        </p:txBody>
      </p:sp>
    </p:spTree>
    <p:extLst>
      <p:ext uri="{BB962C8B-B14F-4D97-AF65-F5344CB8AC3E}">
        <p14:creationId xmlns:p14="http://schemas.microsoft.com/office/powerpoint/2010/main" val="760395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11D63BE2-C09D-4387-9360-1088A8DE65D0}" type="datetimeFigureOut">
              <a:rPr lang="en-US" smtClean="0"/>
              <a:t>12/1/2022</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EB62705D-9606-478D-BB06-60ADC43677CB}" type="slidenum">
              <a:rPr lang="en-US" smtClean="0"/>
              <a:t>‹#›</a:t>
            </a:fld>
            <a:endParaRPr lang="en-US" dirty="0"/>
          </a:p>
        </p:txBody>
      </p:sp>
    </p:spTree>
    <p:extLst>
      <p:ext uri="{BB962C8B-B14F-4D97-AF65-F5344CB8AC3E}">
        <p14:creationId xmlns:p14="http://schemas.microsoft.com/office/powerpoint/2010/main" val="1324370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research.lancs.ac.uk/portal/en/people/eric-emerson(b0f5df7a-0302-414f-aa3a-4e82ce7473e3).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research.lancs.ac.uk/portal/en/publications/adults-with-learning-difficulties-in-england-20034(b6a8b171-0b36-41a9-bdeb-9ed1f662d83b).html"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youtube.com/watch?v=pMON_0I6ykc"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Frank: </a:t>
            </a:r>
          </a:p>
          <a:p>
            <a:r>
              <a:rPr lang="en-US" dirty="0"/>
              <a:t>Welcome everyone, thank you for inviting us here today to talk about Sexuality and Reproductive Health for People with Disabilities.</a:t>
            </a:r>
          </a:p>
          <a:p>
            <a:endParaRPr lang="en-US" dirty="0"/>
          </a:p>
          <a:p>
            <a:r>
              <a:rPr lang="en-US" dirty="0"/>
              <a:t>Next slide please</a:t>
            </a:r>
          </a:p>
        </p:txBody>
      </p:sp>
      <p:sp>
        <p:nvSpPr>
          <p:cNvPr id="4" name="Slide Number Placeholder 3"/>
          <p:cNvSpPr>
            <a:spLocks noGrp="1"/>
          </p:cNvSpPr>
          <p:nvPr>
            <p:ph type="sldNum" sz="quarter" idx="10"/>
          </p:nvPr>
        </p:nvSpPr>
        <p:spPr/>
        <p:txBody>
          <a:bodyPr/>
          <a:lstStyle/>
          <a:p>
            <a:fld id="{EB62705D-9606-478D-BB06-60ADC43677CB}" type="slidenum">
              <a:rPr lang="en-US" smtClean="0"/>
              <a:t>1</a:t>
            </a:fld>
            <a:endParaRPr lang="en-US" dirty="0"/>
          </a:p>
        </p:txBody>
      </p:sp>
    </p:spTree>
    <p:extLst>
      <p:ext uri="{BB962C8B-B14F-4D97-AF65-F5344CB8AC3E}">
        <p14:creationId xmlns:p14="http://schemas.microsoft.com/office/powerpoint/2010/main" val="3985663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Mary:</a:t>
            </a:r>
          </a:p>
          <a:p>
            <a:r>
              <a:rPr lang="en-US" b="0" dirty="0"/>
              <a:t>Ask one question on the screen at a time, give two or three people a chance to respond.  Then say as you can see from the photo, children from a very early age get messages about sexuality.  Mary’s son was originally married on the playground in pre-school.</a:t>
            </a:r>
          </a:p>
          <a:p>
            <a:endParaRPr lang="en-US" b="0" dirty="0"/>
          </a:p>
          <a:p>
            <a:r>
              <a:rPr lang="en-US" b="0" dirty="0"/>
              <a:t>Think of all the messages he got at the ripe old age of three.  Messages like:</a:t>
            </a:r>
          </a:p>
          <a:p>
            <a:pPr marL="171450" indent="-171450">
              <a:buFont typeface="Arial" panose="020B0604020202020204" pitchFamily="34" charset="0"/>
              <a:buChar char="•"/>
            </a:pPr>
            <a:r>
              <a:rPr lang="en-US" b="0" dirty="0"/>
              <a:t>You must, have a mate</a:t>
            </a:r>
          </a:p>
          <a:p>
            <a:pPr marL="171450" indent="-171450">
              <a:buFont typeface="Arial" panose="020B0604020202020204" pitchFamily="34" charset="0"/>
              <a:buChar char="•"/>
            </a:pPr>
            <a:r>
              <a:rPr lang="en-US" b="0" dirty="0"/>
              <a:t>Your mate must be of the opposite gender</a:t>
            </a:r>
          </a:p>
          <a:p>
            <a:pPr marL="171450" indent="-171450">
              <a:buFont typeface="Arial" panose="020B0604020202020204" pitchFamily="34" charset="0"/>
              <a:buChar char="•"/>
            </a:pPr>
            <a:r>
              <a:rPr lang="en-US" b="0" dirty="0"/>
              <a:t>There is certain clothing to wear and certain hygiene expectations</a:t>
            </a:r>
          </a:p>
          <a:p>
            <a:pPr marL="171450" indent="-171450">
              <a:buFont typeface="Arial" panose="020B0604020202020204" pitchFamily="34" charset="0"/>
              <a:buChar char="•"/>
            </a:pPr>
            <a:r>
              <a:rPr lang="en-US" b="0" dirty="0"/>
              <a:t>There is a religious component to sexuality</a:t>
            </a:r>
          </a:p>
          <a:p>
            <a:pPr marL="171450" indent="-171450">
              <a:buClr>
                <a:srgbClr val="92D050"/>
              </a:buClr>
              <a:buSzPct val="125000"/>
              <a:buFont typeface="Arial" panose="020B0604020202020204" pitchFamily="34" charset="0"/>
              <a:buChar char="•"/>
            </a:pPr>
            <a:r>
              <a:rPr lang="en-US" b="0" dirty="0"/>
              <a:t>Bodily autonomy:  “ I have to marry Samantha, because she told me I had to right mommy?” What does that questions say about early teaching about body autonomy. Why do we force youngsters to sit on Santa’s lap, kiss Aunt Agnus goodbye, or tell them to </a:t>
            </a:r>
            <a:r>
              <a:rPr lang="en-US" b="0" u="sng" dirty="0"/>
              <a:t>always</a:t>
            </a:r>
            <a:r>
              <a:rPr lang="en-US" b="0" dirty="0"/>
              <a:t> listen to their elders?</a:t>
            </a:r>
          </a:p>
          <a:p>
            <a:pPr marL="0" indent="0">
              <a:buFont typeface="Arial" panose="020B0604020202020204" pitchFamily="34" charset="0"/>
              <a:buNone/>
            </a:pP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Next slide please</a:t>
            </a:r>
          </a:p>
          <a:p>
            <a:pPr marL="0" indent="0">
              <a:buFont typeface="Arial" panose="020B0604020202020204" pitchFamily="34" charset="0"/>
              <a:buNone/>
            </a:pPr>
            <a:endParaRPr lang="en-US" b="0" dirty="0"/>
          </a:p>
        </p:txBody>
      </p:sp>
      <p:sp>
        <p:nvSpPr>
          <p:cNvPr id="4" name="Slide Number Placeholder 3"/>
          <p:cNvSpPr>
            <a:spLocks noGrp="1"/>
          </p:cNvSpPr>
          <p:nvPr>
            <p:ph type="sldNum" sz="quarter" idx="10"/>
          </p:nvPr>
        </p:nvSpPr>
        <p:spPr/>
        <p:txBody>
          <a:bodyPr/>
          <a:lstStyle/>
          <a:p>
            <a:fld id="{ACB9A11B-9A32-9E42-B10C-F8EECC965D05}" type="slidenum">
              <a:rPr lang="en-US" smtClean="0"/>
              <a:t>10</a:t>
            </a:fld>
            <a:endParaRPr lang="en-US" dirty="0"/>
          </a:p>
        </p:txBody>
      </p:sp>
    </p:spTree>
    <p:extLst>
      <p:ext uri="{BB962C8B-B14F-4D97-AF65-F5344CB8AC3E}">
        <p14:creationId xmlns:p14="http://schemas.microsoft.com/office/powerpoint/2010/main" val="3204453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Frank: </a:t>
            </a:r>
          </a:p>
          <a:p>
            <a:r>
              <a:rPr lang="en-US" b="0" dirty="0"/>
              <a:t>We want to touch on individual autonomy and people having the right to both say yes, and say no.</a:t>
            </a:r>
            <a:r>
              <a:rPr lang="en-US" sz="1200" kern="1200" dirty="0">
                <a:solidFill>
                  <a:schemeClr val="tx1"/>
                </a:solidFill>
                <a:effectLst/>
                <a:latin typeface="+mn-lt"/>
                <a:ea typeface="+mn-ea"/>
                <a:cs typeface="+mn-cs"/>
              </a:rPr>
              <a:t> </a:t>
            </a:r>
            <a:r>
              <a:rPr lang="en-US" sz="1200" dirty="0">
                <a:latin typeface="Tw Cen MT" panose="020B0602020104020603" pitchFamily="34" charset="0"/>
              </a:rPr>
              <a:t>Because sexuality and disability are both a natural part of the human experience, education should not </a:t>
            </a:r>
            <a:r>
              <a:rPr lang="en-US" sz="1200" i="1" dirty="0">
                <a:latin typeface="Tw Cen MT" panose="020B0602020104020603" pitchFamily="34" charset="0"/>
              </a:rPr>
              <a:t>only</a:t>
            </a:r>
            <a:r>
              <a:rPr lang="en-US" sz="1200" dirty="0">
                <a:latin typeface="Tw Cen MT" panose="020B0602020104020603" pitchFamily="34" charset="0"/>
              </a:rPr>
              <a:t> be about sexual abuse prevention, but also be about how to have healthy relationships.  We as educators have to promote education about autonomy and sexual self-advocacy in relationships for individuals with IDD as well.   We also have to counter the trend of how relationships including relationships for people with disabilities are portrayed in the media.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Maggie Jones’ article in The New York Time Magazine titled, “What Teenagers are Learning from Online Porn,” one teenager states, “There’s nowhere else to learn about sex and porn stars know what they are doing.”</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Next slide please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If teens are using pornography, what are the messages they are getting from pornography about sex?</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Men and women’s bodies are always perfect</a:t>
            </a:r>
          </a:p>
          <a:p>
            <a:pPr lvl="0"/>
            <a:r>
              <a:rPr lang="en-US" sz="1200" kern="1200" dirty="0">
                <a:solidFill>
                  <a:schemeClr val="tx1"/>
                </a:solidFill>
                <a:effectLst/>
                <a:latin typeface="+mn-lt"/>
                <a:ea typeface="+mn-ea"/>
                <a:cs typeface="+mn-cs"/>
              </a:rPr>
              <a:t>Their breasts are like perfect melons and the penises are very large</a:t>
            </a:r>
          </a:p>
          <a:p>
            <a:pPr lvl="0"/>
            <a:r>
              <a:rPr lang="en-US" sz="1200" kern="1200" dirty="0">
                <a:solidFill>
                  <a:schemeClr val="tx1"/>
                </a:solidFill>
                <a:effectLst/>
                <a:latin typeface="+mn-lt"/>
                <a:ea typeface="+mn-ea"/>
                <a:cs typeface="+mn-cs"/>
              </a:rPr>
              <a:t>Women will moan a lot and act as if everything he is doing is just right</a:t>
            </a:r>
          </a:p>
          <a:p>
            <a:pPr lvl="0"/>
            <a:r>
              <a:rPr lang="en-US" sz="1200" kern="1200" dirty="0">
                <a:solidFill>
                  <a:schemeClr val="tx1"/>
                </a:solidFill>
                <a:effectLst/>
                <a:latin typeface="+mn-lt"/>
                <a:ea typeface="+mn-ea"/>
                <a:cs typeface="+mn-cs"/>
              </a:rPr>
              <a:t>Men should dominate women</a:t>
            </a:r>
          </a:p>
          <a:p>
            <a:pPr lvl="0"/>
            <a:r>
              <a:rPr lang="en-US" sz="1200" kern="1200" dirty="0">
                <a:solidFill>
                  <a:schemeClr val="tx1"/>
                </a:solidFill>
                <a:effectLst/>
                <a:latin typeface="+mn-lt"/>
                <a:ea typeface="+mn-ea"/>
                <a:cs typeface="+mn-cs"/>
              </a:rPr>
              <a:t>Men can flip women over and pull on her hair without asking</a:t>
            </a:r>
          </a:p>
          <a:p>
            <a:pPr lvl="0"/>
            <a:r>
              <a:rPr lang="en-US" sz="1200" kern="1200" dirty="0">
                <a:solidFill>
                  <a:schemeClr val="tx1"/>
                </a:solidFill>
                <a:effectLst/>
                <a:latin typeface="+mn-lt"/>
                <a:ea typeface="+mn-ea"/>
                <a:cs typeface="+mn-cs"/>
              </a:rPr>
              <a:t>Men will last a very long time</a:t>
            </a:r>
          </a:p>
          <a:p>
            <a:pPr lvl="0"/>
            <a:r>
              <a:rPr lang="en-US" sz="1200" kern="1200" dirty="0">
                <a:solidFill>
                  <a:schemeClr val="tx1"/>
                </a:solidFill>
                <a:effectLst/>
                <a:latin typeface="+mn-lt"/>
                <a:ea typeface="+mn-ea"/>
                <a:cs typeface="+mn-cs"/>
              </a:rPr>
              <a:t>Sexual acts are done a certain way and gentle sex is boring</a:t>
            </a:r>
          </a:p>
          <a:p>
            <a:r>
              <a:rPr lang="en-US" sz="1200" kern="1200" dirty="0">
                <a:solidFill>
                  <a:schemeClr val="tx1"/>
                </a:solidFill>
                <a:effectLst/>
                <a:latin typeface="+mn-lt"/>
                <a:ea typeface="+mn-ea"/>
                <a:cs typeface="+mn-cs"/>
              </a:rPr>
              <a:t>Many young people understand that pornography is over exaggerated and unrealistic, but what happens if someone believes pornography is real. How do these messages impact young people?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Young people wonder:</a:t>
            </a:r>
          </a:p>
          <a:p>
            <a:pPr lvl="0"/>
            <a:r>
              <a:rPr lang="en-US" sz="1200" kern="1200" dirty="0">
                <a:solidFill>
                  <a:schemeClr val="tx1"/>
                </a:solidFill>
                <a:effectLst/>
                <a:latin typeface="+mn-lt"/>
                <a:ea typeface="+mn-ea"/>
                <a:cs typeface="+mn-cs"/>
              </a:rPr>
              <a:t>Will I measure up?</a:t>
            </a:r>
          </a:p>
          <a:p>
            <a:pPr lvl="0"/>
            <a:r>
              <a:rPr lang="en-US" sz="1200" kern="1200" dirty="0">
                <a:solidFill>
                  <a:schemeClr val="tx1"/>
                </a:solidFill>
                <a:effectLst/>
                <a:latin typeface="+mn-lt"/>
                <a:ea typeface="+mn-ea"/>
                <a:cs typeface="+mn-cs"/>
              </a:rPr>
              <a:t>Are my body parts the right size and shape?</a:t>
            </a:r>
          </a:p>
          <a:p>
            <a:pPr lvl="0"/>
            <a:r>
              <a:rPr lang="en-US" sz="1200" kern="1200" dirty="0">
                <a:solidFill>
                  <a:schemeClr val="tx1"/>
                </a:solidFill>
                <a:effectLst/>
                <a:latin typeface="+mn-lt"/>
                <a:ea typeface="+mn-ea"/>
                <a:cs typeface="+mn-cs"/>
              </a:rPr>
              <a:t>Will sex be just like sex in pornography?</a:t>
            </a:r>
          </a:p>
          <a:p>
            <a:pPr lvl="0"/>
            <a:r>
              <a:rPr lang="en-US" sz="1200" kern="1200" dirty="0">
                <a:solidFill>
                  <a:schemeClr val="tx1"/>
                </a:solidFill>
                <a:effectLst/>
                <a:latin typeface="+mn-lt"/>
                <a:ea typeface="+mn-ea"/>
                <a:cs typeface="+mn-cs"/>
              </a:rPr>
              <a:t>Do I even need to ask before I do a sexual act?</a:t>
            </a:r>
          </a:p>
          <a:p>
            <a:pPr lvl="0"/>
            <a:r>
              <a:rPr lang="en-US" sz="1200" kern="1200" dirty="0">
                <a:solidFill>
                  <a:schemeClr val="tx1"/>
                </a:solidFill>
                <a:effectLst/>
                <a:latin typeface="+mn-lt"/>
                <a:ea typeface="+mn-ea"/>
                <a:cs typeface="+mn-cs"/>
              </a:rPr>
              <a:t>When do you ask and when don’t you?</a:t>
            </a:r>
          </a:p>
          <a:p>
            <a:r>
              <a:rPr lang="en-US" sz="1200" kern="1200" dirty="0">
                <a:solidFill>
                  <a:schemeClr val="tx1"/>
                </a:solidFill>
                <a:effectLst/>
                <a:latin typeface="+mn-lt"/>
                <a:ea typeface="+mn-ea"/>
                <a:cs typeface="+mn-cs"/>
              </a:rPr>
              <a:t>One can imagine the consequences of these messages. But, layer on to that, what we know about pornography and people with Developmental Disabilities. (Although, we don’t know actual numbers of user, but we do know that people with developmental disabilities have the same access to pornography and even less access to sexuality education than the general public.) Some people with I/DD are getting in legal trouble for accessing pornography. Given the nature of their disability, they may be less likely to understand that pornography is not real and over-exaggerated.</a:t>
            </a:r>
            <a:endParaRPr lang="en-US" b="0" dirty="0"/>
          </a:p>
        </p:txBody>
      </p:sp>
      <p:sp>
        <p:nvSpPr>
          <p:cNvPr id="4" name="Slide Number Placeholder 3"/>
          <p:cNvSpPr>
            <a:spLocks noGrp="1"/>
          </p:cNvSpPr>
          <p:nvPr>
            <p:ph type="sldNum" sz="quarter" idx="10"/>
          </p:nvPr>
        </p:nvSpPr>
        <p:spPr/>
        <p:txBody>
          <a:bodyPr/>
          <a:lstStyle/>
          <a:p>
            <a:fld id="{8E3EF7E8-D567-4B0E-ABA3-702330F1386C}" type="slidenum">
              <a:rPr lang="en-US" smtClean="0"/>
              <a:t>11</a:t>
            </a:fld>
            <a:endParaRPr lang="en-US" dirty="0"/>
          </a:p>
        </p:txBody>
      </p:sp>
    </p:spTree>
    <p:extLst>
      <p:ext uri="{BB962C8B-B14F-4D97-AF65-F5344CB8AC3E}">
        <p14:creationId xmlns:p14="http://schemas.microsoft.com/office/powerpoint/2010/main" val="1431729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r>
              <a:rPr lang="en-US" b="1" baseline="0" dirty="0"/>
              <a:t>Frank: </a:t>
            </a:r>
            <a:r>
              <a:rPr lang="en-US" b="0" baseline="0" dirty="0"/>
              <a:t>Unfortunately, many people with IDD struggle to achieve these goals.  </a:t>
            </a:r>
            <a:r>
              <a:rPr lang="en-US" b="0" i="0" dirty="0">
                <a:solidFill>
                  <a:srgbClr val="006798"/>
                </a:solidFill>
                <a:effectLst/>
                <a:latin typeface="Helvetica" panose="020B0604020202020204" pitchFamily="34" charset="0"/>
              </a:rPr>
              <a:t>Being in a loving relationship is something that enriches many of our lives. However, research shows that only 3% of people with a learning disability live as a couple, compared to 70% of the general adult population*  </a:t>
            </a:r>
          </a:p>
          <a:p>
            <a:pPr algn="l"/>
            <a:endParaRPr lang="en-US" b="0" i="0" dirty="0">
              <a:solidFill>
                <a:srgbClr val="006798"/>
              </a:solidFill>
              <a:effectLst/>
              <a:latin typeface="Helvetica" panose="020B0604020202020204" pitchFamily="34" charset="0"/>
            </a:endParaRPr>
          </a:p>
          <a:p>
            <a:pPr algn="l"/>
            <a:r>
              <a:rPr lang="en-US" b="0" i="0" dirty="0">
                <a:solidFill>
                  <a:srgbClr val="006798"/>
                </a:solidFill>
                <a:effectLst/>
                <a:latin typeface="Helvetica" panose="020B0604020202020204" pitchFamily="34" charset="0"/>
              </a:rPr>
              <a:t>You can site the article but only if some ask where this statistic came from.</a:t>
            </a:r>
            <a:endParaRPr lang="en-US" b="0" i="0" u="none" strike="noStrike" dirty="0">
              <a:solidFill>
                <a:schemeClr val="bg2">
                  <a:lumMod val="10000"/>
                </a:schemeClr>
              </a:solidFill>
              <a:effectLst/>
              <a:latin typeface="Arial" panose="020B0604020202020204" pitchFamily="34" charset="0"/>
              <a:hlinkClick r:id="rId3">
                <a:extLst>
                  <a:ext uri="{A12FA001-AC4F-418D-AE19-62706E023703}">
                    <ahyp:hlinkClr xmlns:ahyp="http://schemas.microsoft.com/office/drawing/2018/hyperlinkcolor" val="tx"/>
                  </a:ext>
                </a:extLst>
              </a:hlinkClick>
            </a:endParaRPr>
          </a:p>
          <a:p>
            <a:r>
              <a:rPr lang="en-US" b="1" i="0" u="none" strike="noStrike" dirty="0">
                <a:solidFill>
                  <a:srgbClr val="0000FF"/>
                </a:solidFill>
                <a:effectLst/>
                <a:latin typeface="Arial" panose="020B0604020202020204" pitchFamily="34" charset="0"/>
                <a:hlinkClick r:id="rId3">
                  <a:extLst>
                    <a:ext uri="{A12FA001-AC4F-418D-AE19-62706E023703}">
                      <ahyp:hlinkClr xmlns:ahyp="http://schemas.microsoft.com/office/drawing/2018/hyperlinkcolor" val="tx"/>
                    </a:ext>
                  </a:extLst>
                </a:hlinkClick>
              </a:rPr>
              <a:t>Emerson, E. B.</a:t>
            </a:r>
            <a:r>
              <a:rPr lang="en-US" b="0" i="0" dirty="0">
                <a:solidFill>
                  <a:srgbClr val="1D1D1D"/>
                </a:solidFill>
                <a:effectLst/>
                <a:latin typeface="Arial" panose="020B0604020202020204" pitchFamily="34" charset="0"/>
              </a:rPr>
              <a:t>, Davies, I., Spencer, K., &amp; Malam, S. (2005, Jun 1). </a:t>
            </a:r>
            <a:r>
              <a:rPr lang="en-US" b="1" i="0" u="none" strike="noStrike" dirty="0">
                <a:solidFill>
                  <a:srgbClr val="B5121B"/>
                </a:solidFill>
                <a:effectLst/>
                <a:latin typeface="Arial" panose="020B0604020202020204" pitchFamily="34" charset="0"/>
                <a:hlinkClick r:id="rId4"/>
              </a:rPr>
              <a:t>Adults with Learning Difficulties in England 2003/4.</a:t>
            </a:r>
            <a:endParaRPr lang="en-US" b="1" i="0" u="none" strike="noStrike" dirty="0">
              <a:solidFill>
                <a:srgbClr val="B5121B"/>
              </a:solidFill>
              <a:effectLst/>
              <a:latin typeface="Arial" panose="020B0604020202020204" pitchFamily="34" charset="0"/>
            </a:endParaRPr>
          </a:p>
          <a:p>
            <a:endParaRPr lang="en-US" b="1" i="0" u="none" strike="noStrike" dirty="0">
              <a:solidFill>
                <a:srgbClr val="B5121B"/>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slide please</a:t>
            </a:r>
          </a:p>
          <a:p>
            <a:endParaRPr lang="en-US" b="0" dirty="0"/>
          </a:p>
        </p:txBody>
      </p:sp>
      <p:sp>
        <p:nvSpPr>
          <p:cNvPr id="4" name="Slide Number Placeholder 3"/>
          <p:cNvSpPr>
            <a:spLocks noGrp="1"/>
          </p:cNvSpPr>
          <p:nvPr>
            <p:ph type="sldNum" sz="quarter" idx="10"/>
          </p:nvPr>
        </p:nvSpPr>
        <p:spPr/>
        <p:txBody>
          <a:bodyPr/>
          <a:lstStyle/>
          <a:p>
            <a:fld id="{8E3EF7E8-D567-4B0E-ABA3-702330F1386C}" type="slidenum">
              <a:rPr lang="en-US" smtClean="0"/>
              <a:t>12</a:t>
            </a:fld>
            <a:endParaRPr lang="en-US" dirty="0"/>
          </a:p>
        </p:txBody>
      </p:sp>
    </p:spTree>
    <p:extLst>
      <p:ext uri="{BB962C8B-B14F-4D97-AF65-F5344CB8AC3E}">
        <p14:creationId xmlns:p14="http://schemas.microsoft.com/office/powerpoint/2010/main" val="2876204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Frank: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Negative statistics about people with disabilities get even worse, 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slide please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05BF7C6-4871-406D-8906-C66A2A7D7BA5}"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288677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Review slide and discuss the grooming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indent="0">
              <a:buNone/>
            </a:pPr>
            <a:r>
              <a:rPr lang="en-US" sz="13200" b="1" dirty="0">
                <a:solidFill>
                  <a:srgbClr val="512373"/>
                </a:solidFill>
                <a:latin typeface="Tw Cen MT" panose="020B0602020104020603" pitchFamily="34" charset="0"/>
              </a:rPr>
              <a:t>Grooming</a:t>
            </a:r>
          </a:p>
          <a:p>
            <a:pPr lvl="1">
              <a:buClr>
                <a:srgbClr val="92D050"/>
              </a:buClr>
              <a:buSzPct val="125000"/>
            </a:pPr>
            <a:r>
              <a:rPr lang="en-US" sz="11200" dirty="0">
                <a:solidFill>
                  <a:schemeClr val="bg2">
                    <a:lumMod val="10000"/>
                  </a:schemeClr>
                </a:solidFill>
                <a:latin typeface="Tw Cen MT" panose="020B0602020104020603" pitchFamily="34" charset="0"/>
              </a:rPr>
              <a:t>Exploiting compliance culture, or trusting nature </a:t>
            </a:r>
          </a:p>
          <a:p>
            <a:pPr lvl="1">
              <a:buClr>
                <a:srgbClr val="92D050"/>
              </a:buClr>
              <a:buSzPct val="125000"/>
            </a:pPr>
            <a:r>
              <a:rPr lang="en-US" sz="11200" dirty="0">
                <a:solidFill>
                  <a:schemeClr val="bg2">
                    <a:lumMod val="10000"/>
                  </a:schemeClr>
                </a:solidFill>
                <a:latin typeface="Tw Cen MT" panose="020B0602020104020603" pitchFamily="34" charset="0"/>
              </a:rPr>
              <a:t>Taking advantage of denied sexual knowledge</a:t>
            </a:r>
          </a:p>
          <a:p>
            <a:pPr lvl="1">
              <a:buClr>
                <a:srgbClr val="92D050"/>
              </a:buClr>
              <a:buSzPct val="125000"/>
            </a:pPr>
            <a:r>
              <a:rPr lang="en-US" sz="11200" dirty="0">
                <a:solidFill>
                  <a:schemeClr val="bg2">
                    <a:lumMod val="10000"/>
                  </a:schemeClr>
                </a:solidFill>
                <a:latin typeface="Tw Cen MT" panose="020B0602020104020603" pitchFamily="34" charset="0"/>
              </a:rPr>
              <a:t>Becoming a relied upon or primary caregiver before beginning the abuse</a:t>
            </a:r>
          </a:p>
          <a:p>
            <a:pPr lvl="1">
              <a:buClr>
                <a:srgbClr val="92D050"/>
              </a:buClr>
              <a:buSzPct val="125000"/>
            </a:pPr>
            <a:endParaRPr lang="en-US" sz="11200" dirty="0">
              <a:solidFill>
                <a:schemeClr val="bg2">
                  <a:lumMod val="10000"/>
                </a:schemeClr>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slide please</a:t>
            </a:r>
          </a:p>
          <a:p>
            <a:endParaRPr lang="en-US" dirty="0"/>
          </a:p>
        </p:txBody>
      </p:sp>
      <p:sp>
        <p:nvSpPr>
          <p:cNvPr id="4" name="Slide Number Placeholder 3"/>
          <p:cNvSpPr>
            <a:spLocks noGrp="1"/>
          </p:cNvSpPr>
          <p:nvPr>
            <p:ph type="sldNum" sz="quarter" idx="10"/>
          </p:nvPr>
        </p:nvSpPr>
        <p:spPr/>
        <p:txBody>
          <a:bodyPr/>
          <a:lstStyle/>
          <a:p>
            <a:fld id="{105BF7C6-4871-406D-8906-C66A2A7D7BA5}"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640316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Mary: </a:t>
            </a:r>
            <a:r>
              <a:rPr lang="en-US" b="0" dirty="0"/>
              <a:t>While the numbers and percentages differ depending on the study and the exact group studied there is one fact the remains the same.  All the studies point what would be considered an epidemic of sexual abuse with any other population is not sufficiently addressed with people with IDD.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slide please</a:t>
            </a:r>
          </a:p>
          <a:p>
            <a:endParaRPr lang="en-US" dirty="0"/>
          </a:p>
        </p:txBody>
      </p:sp>
      <p:sp>
        <p:nvSpPr>
          <p:cNvPr id="4" name="Slide Number Placeholder 3"/>
          <p:cNvSpPr>
            <a:spLocks noGrp="1"/>
          </p:cNvSpPr>
          <p:nvPr>
            <p:ph type="sldNum" sz="quarter" idx="10"/>
          </p:nvPr>
        </p:nvSpPr>
        <p:spPr/>
        <p:txBody>
          <a:bodyPr/>
          <a:lstStyle/>
          <a:p>
            <a:fld id="{105BF7C6-4871-406D-8906-C66A2A7D7BA5}"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801066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Where does change start?  With dialog like what we are having here today. We need to know and understand the risk factors, report when we have concerns, and all work together to provide comprehensive disability specific education everywhere in Michigan.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slide please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05BF7C6-4871-406D-8906-C66A2A7D7BA5}"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251065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Frank: </a:t>
            </a:r>
          </a:p>
          <a:p>
            <a:r>
              <a:rPr lang="en-US" b="0" dirty="0"/>
              <a:t>So, you may be asking yourselves, “What are going to do to change these horrific statistics?” Read slide.  You can be part of creating change.</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slide please</a:t>
            </a:r>
          </a:p>
          <a:p>
            <a:endParaRPr lang="en-US" b="1" dirty="0"/>
          </a:p>
        </p:txBody>
      </p:sp>
      <p:sp>
        <p:nvSpPr>
          <p:cNvPr id="4" name="Slide Number Placeholder 3"/>
          <p:cNvSpPr>
            <a:spLocks noGrp="1"/>
          </p:cNvSpPr>
          <p:nvPr>
            <p:ph type="sldNum" sz="quarter" idx="10"/>
          </p:nvPr>
        </p:nvSpPr>
        <p:spPr/>
        <p:txBody>
          <a:bodyPr/>
          <a:lstStyle/>
          <a:p>
            <a:fld id="{ACB9A11B-9A32-9E42-B10C-F8EECC965D05}" type="slidenum">
              <a:rPr lang="en-US" smtClean="0"/>
              <a:t>17</a:t>
            </a:fld>
            <a:endParaRPr lang="en-US" dirty="0"/>
          </a:p>
        </p:txBody>
      </p:sp>
    </p:spTree>
    <p:extLst>
      <p:ext uri="{BB962C8B-B14F-4D97-AF65-F5344CB8AC3E}">
        <p14:creationId xmlns:p14="http://schemas.microsoft.com/office/powerpoint/2010/main" val="2017760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Frank:</a:t>
            </a:r>
          </a:p>
          <a:p>
            <a:r>
              <a:rPr lang="en-US" dirty="0"/>
              <a:t>You can start with the fundamentals.  We need to help the community at large go back to the basics, and not make assumptions about a people with disabilities.  It can impair our ability to provide quality support and education.  It is important</a:t>
            </a:r>
            <a:r>
              <a:rPr lang="en-US" baseline="0" dirty="0"/>
              <a:t> to know people’s abilities and accessibilities. </a:t>
            </a:r>
          </a:p>
          <a:p>
            <a:endParaRPr lang="en-US" baseline="0" dirty="0"/>
          </a:p>
          <a:p>
            <a:r>
              <a:rPr lang="en-US" baseline="0" dirty="0"/>
              <a:t>Don’t assume any of the things listed on the slide</a:t>
            </a:r>
          </a:p>
          <a:p>
            <a:endParaRPr lang="en-US" baseline="0" dirty="0"/>
          </a:p>
          <a:p>
            <a:r>
              <a:rPr lang="en-US" baseline="0" dirty="0"/>
              <a:t>If comfortable, share personal story of when people have made assumptions about you and what the consequences were for you.</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slide please</a:t>
            </a:r>
          </a:p>
          <a:p>
            <a:endParaRPr lang="en-US" dirty="0"/>
          </a:p>
        </p:txBody>
      </p:sp>
      <p:sp>
        <p:nvSpPr>
          <p:cNvPr id="4" name="Slide Number Placeholder 3"/>
          <p:cNvSpPr>
            <a:spLocks noGrp="1"/>
          </p:cNvSpPr>
          <p:nvPr>
            <p:ph type="sldNum" sz="quarter" idx="10"/>
          </p:nvPr>
        </p:nvSpPr>
        <p:spPr/>
        <p:txBody>
          <a:bodyPr/>
          <a:lstStyle/>
          <a:p>
            <a:fld id="{105BF7C6-4871-406D-8906-C66A2A7D7BA5}" type="slidenum">
              <a:rPr lang="en-US" smtClean="0"/>
              <a:t>18</a:t>
            </a:fld>
            <a:endParaRPr lang="en-US" dirty="0"/>
          </a:p>
        </p:txBody>
      </p:sp>
    </p:spTree>
    <p:extLst>
      <p:ext uri="{BB962C8B-B14F-4D97-AF65-F5344CB8AC3E}">
        <p14:creationId xmlns:p14="http://schemas.microsoft.com/office/powerpoint/2010/main" val="85359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Mary:</a:t>
            </a:r>
          </a:p>
          <a:p>
            <a:r>
              <a:rPr lang="en-US" sz="1800" dirty="0">
                <a:effectLst/>
                <a:latin typeface="Segoe UI" panose="020B0502040204020203" pitchFamily="34" charset="0"/>
              </a:rPr>
              <a:t>Assume that all women, no matter the extent of their disability, are sexual and should be asked about consensual sex.  I see signs in every waiting room about this.  Do you ask people with IDD about this as well.  They have a 7 to 10 percent higher chance of experience sexual abuse and or exploitation than the general population.</a:t>
            </a:r>
          </a:p>
          <a:p>
            <a:endParaRPr lang="en-US" sz="1800" dirty="0">
              <a:effectLst/>
              <a:latin typeface="Arial" panose="020B0604020202020204" pitchFamily="34" charset="0"/>
            </a:endParaRPr>
          </a:p>
          <a:p>
            <a:r>
              <a:rPr lang="en-US" sz="1800" dirty="0">
                <a:effectLst/>
                <a:latin typeface="Segoe UI" panose="020B0502040204020203" pitchFamily="34" charset="0"/>
              </a:rPr>
              <a:t>Discuss past experiences with pelvic exam. This may provide information on transferring, positioning, speculum use and need for additional assistance.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Communication is fundamental</a:t>
            </a:r>
            <a:r>
              <a:rPr lang="en-US" baseline="0" dirty="0"/>
              <a:t> to good health.  Communication needs are best determined prior to the exam, and we should make every effort to support the people’s needs.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Interpreters</a:t>
            </a:r>
            <a:r>
              <a:rPr lang="en-US" baseline="0" dirty="0"/>
              <a:t>: </a:t>
            </a:r>
            <a:r>
              <a:rPr lang="en-US" dirty="0"/>
              <a:t>Language, </a:t>
            </a:r>
            <a:r>
              <a:rPr lang="en-US" baseline="0" dirty="0"/>
              <a:t>Sign </a:t>
            </a:r>
          </a:p>
          <a:p>
            <a:pPr marL="0" marR="0" indent="0" algn="l" defTabSz="931774" rtl="0" eaLnBrk="1" fontAlgn="auto" latinLnBrk="0" hangingPunct="1">
              <a:lnSpc>
                <a:spcPct val="100000"/>
              </a:lnSpc>
              <a:spcBef>
                <a:spcPts val="0"/>
              </a:spcBef>
              <a:spcAft>
                <a:spcPts val="0"/>
              </a:spcAft>
              <a:buClrTx/>
              <a:buSzTx/>
              <a:buFontTx/>
              <a:buNone/>
              <a:tabLst/>
              <a:defRPr/>
            </a:pPr>
            <a:r>
              <a:rPr lang="en-US" dirty="0"/>
              <a:t>Comm. System:</a:t>
            </a:r>
            <a:r>
              <a:rPr lang="en-US" baseline="0" dirty="0"/>
              <a:t> </a:t>
            </a:r>
            <a:r>
              <a:rPr lang="en-US" dirty="0"/>
              <a:t>TRR, text messaging, TYY, Apps (ie) First, Then. </a:t>
            </a:r>
            <a:r>
              <a:rPr lang="en-US" sz="1200" b="0" i="0" u="none" strike="noStrike" kern="1200" dirty="0">
                <a:solidFill>
                  <a:schemeClr val="tx1"/>
                </a:solidFill>
                <a:effectLst/>
                <a:latin typeface="+mn-lt"/>
                <a:ea typeface="+mn-ea"/>
                <a:cs typeface="+mn-cs"/>
              </a:rPr>
              <a:t>TRS Telecommunications Relay Service - operator service that allows people who are deaf, speech disabled, or deaf blind to place calls to standard telephone users via a keyboard. </a:t>
            </a:r>
            <a:endParaRPr lang="en-US" dirty="0"/>
          </a:p>
          <a:p>
            <a:pPr defTabSz="931774">
              <a:defRPr/>
            </a:pPr>
            <a:r>
              <a:rPr lang="en-US" dirty="0"/>
              <a:t>Is the</a:t>
            </a:r>
            <a:r>
              <a:rPr lang="en-US" baseline="0" dirty="0"/>
              <a:t> environment conducive to effective communication?  Is it</a:t>
            </a:r>
            <a:r>
              <a:rPr lang="en-US" dirty="0"/>
              <a:t> quiet enough for the hard of hearing, Light enough for visually impaired or for those</a:t>
            </a:r>
            <a:r>
              <a:rPr lang="en-US" baseline="0" dirty="0"/>
              <a:t> required to read lips or sign? </a:t>
            </a:r>
          </a:p>
          <a:p>
            <a:pPr defTabSz="931774">
              <a:defRPr/>
            </a:pPr>
            <a:endParaRPr lang="en-US" baseline="0" dirty="0"/>
          </a:p>
          <a:p>
            <a:pPr defTabSz="931774">
              <a:defRPr/>
            </a:pPr>
            <a:r>
              <a:rPr lang="en-US" baseline="0" dirty="0"/>
              <a:t>Can the people with IDD  understand informed consent? Is she able to consent to an exam or able to decline parts of the exam?</a:t>
            </a:r>
          </a:p>
          <a:p>
            <a:pPr defTabSz="931774">
              <a:defRPr/>
            </a:pPr>
            <a:endParaRPr lang="en-US" baseline="0" dirty="0"/>
          </a:p>
          <a:p>
            <a:r>
              <a:rPr lang="en-US" b="0" dirty="0">
                <a:effectLst/>
              </a:rPr>
              <a:t>Are consents</a:t>
            </a:r>
            <a:r>
              <a:rPr lang="en-US" b="0" baseline="0" dirty="0">
                <a:effectLst/>
              </a:rPr>
              <a:t> written in Simple Language, </a:t>
            </a:r>
            <a:r>
              <a:rPr lang="en-US" b="0" dirty="0">
                <a:effectLst/>
              </a:rPr>
              <a:t>Reading</a:t>
            </a:r>
            <a:r>
              <a:rPr lang="en-US" b="0" baseline="0" dirty="0">
                <a:effectLst/>
              </a:rPr>
              <a:t> consents out loud is an personae, asking peoples to explain what they understand may help to assess understanding.  </a:t>
            </a:r>
            <a:endParaRPr lang="en-US" dirty="0"/>
          </a:p>
          <a:p>
            <a:pPr defTabSz="931774">
              <a:defRPr/>
            </a:pPr>
            <a:r>
              <a:rPr lang="en-US" b="0" dirty="0">
                <a:effectLst/>
              </a:rPr>
              <a:t>Do</a:t>
            </a:r>
            <a:r>
              <a:rPr lang="en-US" b="0" baseline="0" dirty="0">
                <a:effectLst/>
              </a:rPr>
              <a:t> the have a guardian and what type. </a:t>
            </a:r>
            <a:endParaRPr lang="en-US" b="0" dirty="0">
              <a:effectLst/>
            </a:endParaRPr>
          </a:p>
          <a:p>
            <a:pPr defTabSz="931774">
              <a:defRPr/>
            </a:pPr>
            <a:endParaRPr lang="en-US" b="0" dirty="0">
              <a:effectLst/>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Next slide please</a:t>
            </a:r>
          </a:p>
          <a:p>
            <a:pPr defTabSz="931774">
              <a:defRPr/>
            </a:pPr>
            <a:endParaRPr lang="en-US" b="0" dirty="0">
              <a:effectLst/>
            </a:endParaRPr>
          </a:p>
          <a:p>
            <a:endParaRPr lang="en-US" dirty="0"/>
          </a:p>
        </p:txBody>
      </p:sp>
      <p:sp>
        <p:nvSpPr>
          <p:cNvPr id="4" name="Slide Number Placeholder 3"/>
          <p:cNvSpPr>
            <a:spLocks noGrp="1"/>
          </p:cNvSpPr>
          <p:nvPr>
            <p:ph type="sldNum" sz="quarter" idx="10"/>
          </p:nvPr>
        </p:nvSpPr>
        <p:spPr/>
        <p:txBody>
          <a:bodyPr/>
          <a:lstStyle/>
          <a:p>
            <a:fld id="{105BF7C6-4871-406D-8906-C66A2A7D7BA5}" type="slidenum">
              <a:rPr lang="en-US" smtClean="0"/>
              <a:t>19</a:t>
            </a:fld>
            <a:endParaRPr lang="en-US" dirty="0"/>
          </a:p>
        </p:txBody>
      </p:sp>
    </p:spTree>
    <p:extLst>
      <p:ext uri="{BB962C8B-B14F-4D97-AF65-F5344CB8AC3E}">
        <p14:creationId xmlns:p14="http://schemas.microsoft.com/office/powerpoint/2010/main" val="1207666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Frank: </a:t>
            </a:r>
          </a:p>
          <a:p>
            <a:r>
              <a:rPr lang="en-US" b="0" dirty="0"/>
              <a:t>Hello, I am Frank Vaca.  Introduce yourself with a </a:t>
            </a:r>
            <a:r>
              <a:rPr lang="en-US" dirty="0"/>
              <a:t>visual description and pronouns</a:t>
            </a:r>
          </a:p>
          <a:p>
            <a:endParaRPr lang="en-US" dirty="0"/>
          </a:p>
          <a:p>
            <a:r>
              <a:rPr lang="en-US" b="1" dirty="0"/>
              <a:t>Mary:</a:t>
            </a:r>
          </a:p>
          <a:p>
            <a:r>
              <a:rPr lang="en-US" b="0" dirty="0"/>
              <a:t>Hi everyone, I am Mary Shehan.  Introduce yourself with a visual description and  pronouns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Next slide please</a:t>
            </a:r>
          </a:p>
          <a:p>
            <a:endParaRPr lang="en-US" dirty="0"/>
          </a:p>
        </p:txBody>
      </p:sp>
      <p:sp>
        <p:nvSpPr>
          <p:cNvPr id="4" name="Slide Number Placeholder 3"/>
          <p:cNvSpPr>
            <a:spLocks noGrp="1"/>
          </p:cNvSpPr>
          <p:nvPr>
            <p:ph type="sldNum" sz="quarter" idx="5"/>
          </p:nvPr>
        </p:nvSpPr>
        <p:spPr/>
        <p:txBody>
          <a:bodyPr/>
          <a:lstStyle/>
          <a:p>
            <a:fld id="{EB62705D-9606-478D-BB06-60ADC43677CB}" type="slidenum">
              <a:rPr lang="en-US" smtClean="0"/>
              <a:t>2</a:t>
            </a:fld>
            <a:endParaRPr lang="en-US" dirty="0"/>
          </a:p>
        </p:txBody>
      </p:sp>
    </p:spTree>
    <p:extLst>
      <p:ext uri="{BB962C8B-B14F-4D97-AF65-F5344CB8AC3E}">
        <p14:creationId xmlns:p14="http://schemas.microsoft.com/office/powerpoint/2010/main" val="2800176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Mary: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Laws: All people (across abilities) are presumed legally competent by law once they turn 18.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 parent of a child with a disability does not remain a guardian of  their child when they turn 18 unless the court decides such.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slide please</a:t>
            </a:r>
          </a:p>
          <a:p>
            <a:endParaRPr lang="en-US" dirty="0"/>
          </a:p>
        </p:txBody>
      </p:sp>
      <p:sp>
        <p:nvSpPr>
          <p:cNvPr id="4" name="Slide Number Placeholder 3"/>
          <p:cNvSpPr>
            <a:spLocks noGrp="1"/>
          </p:cNvSpPr>
          <p:nvPr>
            <p:ph type="sldNum" sz="quarter" idx="10"/>
          </p:nvPr>
        </p:nvSpPr>
        <p:spPr/>
        <p:txBody>
          <a:bodyPr/>
          <a:lstStyle/>
          <a:p>
            <a:fld id="{105BF7C6-4871-406D-8906-C66A2A7D7BA5}" type="slidenum">
              <a:rPr lang="en-US" smtClean="0"/>
              <a:t>20</a:t>
            </a:fld>
            <a:endParaRPr lang="en-US" dirty="0"/>
          </a:p>
        </p:txBody>
      </p:sp>
    </p:spTree>
    <p:extLst>
      <p:ext uri="{BB962C8B-B14F-4D97-AF65-F5344CB8AC3E}">
        <p14:creationId xmlns:p14="http://schemas.microsoft.com/office/powerpoint/2010/main" val="2875924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We need to get away form thinking about people with disabilities as a separate class of people and the include them in the All.  All people need education. All people need to be free of abuse.  All people need supporters.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slide please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05BF7C6-4871-406D-8906-C66A2A7D7BA5}"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745765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Frank:</a:t>
            </a:r>
          </a:p>
          <a:p>
            <a:r>
              <a:rPr lang="en-US" dirty="0"/>
              <a:t>If you ever have a guardian who is questioning the need for a Medical Forensic Exam, this is in their</a:t>
            </a:r>
            <a:r>
              <a:rPr lang="en-US" baseline="0" dirty="0"/>
              <a:t> job description as indicated in the Mental Health Code, the law that g</a:t>
            </a:r>
          </a:p>
          <a:p>
            <a:r>
              <a:rPr lang="en-US" baseline="0" dirty="0"/>
              <a:t>governs guardianship for people with IDD.</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slide please</a:t>
            </a:r>
          </a:p>
          <a:p>
            <a:endParaRPr lang="en-US" dirty="0"/>
          </a:p>
        </p:txBody>
      </p:sp>
      <p:sp>
        <p:nvSpPr>
          <p:cNvPr id="4" name="Slide Number Placeholder 3"/>
          <p:cNvSpPr>
            <a:spLocks noGrp="1"/>
          </p:cNvSpPr>
          <p:nvPr>
            <p:ph type="sldNum" sz="quarter" idx="10"/>
          </p:nvPr>
        </p:nvSpPr>
        <p:spPr/>
        <p:txBody>
          <a:bodyPr/>
          <a:lstStyle/>
          <a:p>
            <a:fld id="{105BF7C6-4871-406D-8906-C66A2A7D7BA5}"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833837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Mary:</a:t>
            </a:r>
          </a:p>
          <a:p>
            <a:r>
              <a:rPr lang="en-US" dirty="0"/>
              <a:t>More about consent and decision-making. It is your role as a healthcare provider to assure you are communicating in a way that makes sense to the person you are seeing.  Do your best to do so by adding visual aides and using the methods we have described.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slide please</a:t>
            </a:r>
          </a:p>
          <a:p>
            <a:endParaRPr lang="en-US" dirty="0"/>
          </a:p>
        </p:txBody>
      </p:sp>
      <p:sp>
        <p:nvSpPr>
          <p:cNvPr id="4" name="Slide Number Placeholder 3"/>
          <p:cNvSpPr>
            <a:spLocks noGrp="1"/>
          </p:cNvSpPr>
          <p:nvPr>
            <p:ph type="sldNum" sz="quarter" idx="5"/>
          </p:nvPr>
        </p:nvSpPr>
        <p:spPr/>
        <p:txBody>
          <a:bodyPr/>
          <a:lstStyle/>
          <a:p>
            <a:fld id="{EB62705D-9606-478D-BB06-60ADC43677CB}" type="slidenum">
              <a:rPr lang="en-US" smtClean="0"/>
              <a:t>23</a:t>
            </a:fld>
            <a:endParaRPr lang="en-US" dirty="0"/>
          </a:p>
        </p:txBody>
      </p:sp>
    </p:spTree>
    <p:extLst>
      <p:ext uri="{BB962C8B-B14F-4D97-AF65-F5344CB8AC3E}">
        <p14:creationId xmlns:p14="http://schemas.microsoft.com/office/powerpoint/2010/main" val="1244860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Mary: </a:t>
            </a:r>
          </a:p>
          <a:p>
            <a:r>
              <a:rPr lang="en-US" dirty="0"/>
              <a:t>Go through FRIES acronym.   Many people with IDD too, can learn and understand consent.  Talk about this section of the Elevatus Training Curriculum and teacup video as resources. </a:t>
            </a:r>
          </a:p>
          <a:p>
            <a:endParaRPr lang="en-US" dirty="0"/>
          </a:p>
          <a:p>
            <a:r>
              <a:rPr lang="en-US" b="1" i="0" dirty="0">
                <a:solidFill>
                  <a:srgbClr val="6B4C70"/>
                </a:solidFill>
                <a:effectLst/>
                <a:latin typeface="Roboto" panose="02000000000000000000" pitchFamily="2" charset="0"/>
                <a:hlinkClick r:id="rId3">
                  <a:extLst>
                    <a:ext uri="{A12FA001-AC4F-418D-AE19-62706E023703}">
                      <ahyp:hlinkClr xmlns:ahyp="http://schemas.microsoft.com/office/drawing/2018/hyperlinkcolor" val="tx"/>
                    </a:ext>
                  </a:extLst>
                </a:hlinkClick>
              </a:rPr>
              <a:t>Click Here: Teacup Consent Video</a:t>
            </a:r>
            <a:endParaRPr lang="en-US" b="1" i="0" dirty="0">
              <a:solidFill>
                <a:srgbClr val="6B4C70"/>
              </a:solidFill>
              <a:effectLst/>
              <a:latin typeface="Roboto" panose="02000000000000000000" pitchFamily="2" charset="0"/>
            </a:endParaRPr>
          </a:p>
          <a:p>
            <a:endParaRPr lang="en-US" b="1" i="0" dirty="0">
              <a:solidFill>
                <a:srgbClr val="6B4C7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slide please</a:t>
            </a:r>
          </a:p>
          <a:p>
            <a:endParaRPr lang="en-US" dirty="0"/>
          </a:p>
        </p:txBody>
      </p:sp>
      <p:sp>
        <p:nvSpPr>
          <p:cNvPr id="4" name="Slide Number Placeholder 3"/>
          <p:cNvSpPr>
            <a:spLocks noGrp="1"/>
          </p:cNvSpPr>
          <p:nvPr>
            <p:ph type="sldNum" sz="quarter" idx="5"/>
          </p:nvPr>
        </p:nvSpPr>
        <p:spPr/>
        <p:txBody>
          <a:bodyPr/>
          <a:lstStyle/>
          <a:p>
            <a:fld id="{EB62705D-9606-478D-BB06-60ADC43677CB}" type="slidenum">
              <a:rPr lang="en-US" smtClean="0"/>
              <a:t>24</a:t>
            </a:fld>
            <a:endParaRPr lang="en-US" dirty="0"/>
          </a:p>
        </p:txBody>
      </p:sp>
    </p:spTree>
    <p:extLst>
      <p:ext uri="{BB962C8B-B14F-4D97-AF65-F5344CB8AC3E}">
        <p14:creationId xmlns:p14="http://schemas.microsoft.com/office/powerpoint/2010/main" val="48332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MARY: </a:t>
            </a:r>
          </a:p>
          <a:p>
            <a:r>
              <a:rPr lang="en-US" b="0" dirty="0"/>
              <a:t>Describe and expand on explanation.  Request answers from the participants</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slide please</a:t>
            </a:r>
          </a:p>
          <a:p>
            <a:endParaRPr lang="en-US" b="0" dirty="0"/>
          </a:p>
        </p:txBody>
      </p:sp>
      <p:sp>
        <p:nvSpPr>
          <p:cNvPr id="4" name="Slide Number Placeholder 3"/>
          <p:cNvSpPr>
            <a:spLocks noGrp="1"/>
          </p:cNvSpPr>
          <p:nvPr>
            <p:ph type="sldNum" sz="quarter" idx="10"/>
          </p:nvPr>
        </p:nvSpPr>
        <p:spPr/>
        <p:txBody>
          <a:bodyPr/>
          <a:lstStyle/>
          <a:p>
            <a:fld id="{8E3EF7E8-D567-4B0E-ABA3-702330F1386C}" type="slidenum">
              <a:rPr lang="en-US" smtClean="0"/>
              <a:t>25</a:t>
            </a:fld>
            <a:endParaRPr lang="en-US" dirty="0"/>
          </a:p>
        </p:txBody>
      </p:sp>
    </p:spTree>
    <p:extLst>
      <p:ext uri="{BB962C8B-B14F-4D97-AF65-F5344CB8AC3E}">
        <p14:creationId xmlns:p14="http://schemas.microsoft.com/office/powerpoint/2010/main" val="4096695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Mary:</a:t>
            </a:r>
          </a:p>
          <a:p>
            <a:r>
              <a:rPr lang="en-US" dirty="0"/>
              <a:t>Expand on the differences between Sex and Sexuality. </a:t>
            </a:r>
            <a:r>
              <a:rPr lang="en-US" baseline="0" dirty="0"/>
              <a:t>Talk about how the many myths and stereotypes about people with IDD and their sexuality have contributed to high numbers of abuse.  </a:t>
            </a:r>
            <a:r>
              <a:rPr lang="en-US" dirty="0"/>
              <a:t>Bring into the conversation some examples</a:t>
            </a:r>
            <a:r>
              <a:rPr lang="en-US" baseline="0" dirty="0"/>
              <a:t> of how people with I/DD have experienced these dimensions of sexuality in ways different from the, population at large.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slide please</a:t>
            </a:r>
          </a:p>
          <a:p>
            <a:endParaRPr lang="en-US" dirty="0"/>
          </a:p>
        </p:txBody>
      </p:sp>
      <p:sp>
        <p:nvSpPr>
          <p:cNvPr id="4" name="Slide Number Placeholder 3"/>
          <p:cNvSpPr>
            <a:spLocks noGrp="1"/>
          </p:cNvSpPr>
          <p:nvPr>
            <p:ph type="sldNum" sz="quarter" idx="10"/>
          </p:nvPr>
        </p:nvSpPr>
        <p:spPr/>
        <p:txBody>
          <a:bodyPr/>
          <a:lstStyle/>
          <a:p>
            <a:fld id="{8E3EF7E8-D567-4B0E-ABA3-702330F1386C}" type="slidenum">
              <a:rPr lang="en-US" smtClean="0"/>
              <a:t>26</a:t>
            </a:fld>
            <a:endParaRPr lang="en-US" dirty="0"/>
          </a:p>
        </p:txBody>
      </p:sp>
    </p:spTree>
    <p:extLst>
      <p:ext uri="{BB962C8B-B14F-4D97-AF65-F5344CB8AC3E}">
        <p14:creationId xmlns:p14="http://schemas.microsoft.com/office/powerpoint/2010/main" val="2743994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Frank:</a:t>
            </a:r>
          </a:p>
          <a:p>
            <a:r>
              <a:rPr lang="en-US" b="0" dirty="0"/>
              <a:t>We often get asked, “How do we get parent on board?”  We recommend the following:  Read slide</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slide please</a:t>
            </a:r>
          </a:p>
          <a:p>
            <a:endParaRPr lang="en-US" b="1" dirty="0"/>
          </a:p>
        </p:txBody>
      </p:sp>
      <p:sp>
        <p:nvSpPr>
          <p:cNvPr id="4" name="Slide Number Placeholder 3"/>
          <p:cNvSpPr>
            <a:spLocks noGrp="1"/>
          </p:cNvSpPr>
          <p:nvPr>
            <p:ph type="sldNum" sz="quarter" idx="5"/>
          </p:nvPr>
        </p:nvSpPr>
        <p:spPr/>
        <p:txBody>
          <a:bodyPr/>
          <a:lstStyle/>
          <a:p>
            <a:fld id="{EB62705D-9606-478D-BB06-60ADC43677CB}" type="slidenum">
              <a:rPr lang="en-US" smtClean="0"/>
              <a:t>27</a:t>
            </a:fld>
            <a:endParaRPr lang="en-US" dirty="0"/>
          </a:p>
        </p:txBody>
      </p:sp>
    </p:spTree>
    <p:extLst>
      <p:ext uri="{BB962C8B-B14F-4D97-AF65-F5344CB8AC3E}">
        <p14:creationId xmlns:p14="http://schemas.microsoft.com/office/powerpoint/2010/main" val="610709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Frank:</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 case you have never seen them, there are specific rules about what,  and how sexuality education can be taught in Michigan public schools.   We supplied you with several handouts: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Summary of Legal Obligations</a:t>
            </a:r>
            <a:r>
              <a:rPr lang="en-US" b="0" dirty="0"/>
              <a:t>: outlining the laws pertaining how each school is to provide HIV/AIDS awareness education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Guidelines for Guest Speakers:</a:t>
            </a:r>
            <a:r>
              <a:rPr lang="en-US" b="0" dirty="0"/>
              <a:t> outlining the rules pertaining to bringing in quest speakers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 list of Regional Health Coordinators</a:t>
            </a:r>
            <a:r>
              <a:rPr lang="en-US" b="0" dirty="0"/>
              <a:t>;  a list of people who can help support individual districts with Sexuality Education curriculums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link indicated on the screen will send you to the </a:t>
            </a:r>
            <a:r>
              <a:rPr lang="en-US" b="1" dirty="0"/>
              <a:t>MDHHS Website with more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Know that DD Council through Mary’s work is also available to help bring sexuality education to students with IDD as well as adults in your local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slide please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8E3EF7E8-D567-4B0E-ABA3-702330F1386C}" type="slidenum">
              <a:rPr lang="en-US" smtClean="0"/>
              <a:t>28</a:t>
            </a:fld>
            <a:endParaRPr lang="en-US" dirty="0"/>
          </a:p>
        </p:txBody>
      </p:sp>
    </p:spTree>
    <p:extLst>
      <p:ext uri="{BB962C8B-B14F-4D97-AF65-F5344CB8AC3E}">
        <p14:creationId xmlns:p14="http://schemas.microsoft.com/office/powerpoint/2010/main" val="16290011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Mary:</a:t>
            </a:r>
          </a:p>
          <a:p>
            <a:endParaRPr lang="en-US" b="1" dirty="0"/>
          </a:p>
          <a:p>
            <a:endParaRPr lang="en-US" b="1" dirty="0"/>
          </a:p>
          <a:p>
            <a:endParaRPr lang="en-US" b="1" dirty="0"/>
          </a:p>
          <a:p>
            <a:endParaRPr lang="en-US" dirty="0"/>
          </a:p>
        </p:txBody>
      </p:sp>
      <p:sp>
        <p:nvSpPr>
          <p:cNvPr id="4" name="Slide Number Placeholder 3"/>
          <p:cNvSpPr>
            <a:spLocks noGrp="1"/>
          </p:cNvSpPr>
          <p:nvPr>
            <p:ph type="sldNum" sz="quarter" idx="5"/>
          </p:nvPr>
        </p:nvSpPr>
        <p:spPr/>
        <p:txBody>
          <a:bodyPr/>
          <a:lstStyle/>
          <a:p>
            <a:fld id="{EB62705D-9606-478D-BB06-60ADC43677CB}" type="slidenum">
              <a:rPr lang="en-US" smtClean="0"/>
              <a:t>29</a:t>
            </a:fld>
            <a:endParaRPr lang="en-US" dirty="0"/>
          </a:p>
        </p:txBody>
      </p:sp>
    </p:spTree>
    <p:extLst>
      <p:ext uri="{BB962C8B-B14F-4D97-AF65-F5344CB8AC3E}">
        <p14:creationId xmlns:p14="http://schemas.microsoft.com/office/powerpoint/2010/main" val="4173183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5f542ebe14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5f542ebe14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Mary:</a:t>
            </a:r>
          </a:p>
          <a:p>
            <a:pPr marL="0" lvl="0" indent="0" algn="l" rtl="0">
              <a:spcBef>
                <a:spcPts val="0"/>
              </a:spcBef>
              <a:spcAft>
                <a:spcPts val="0"/>
              </a:spcAft>
              <a:buNone/>
            </a:pPr>
            <a:r>
              <a:rPr lang="en" b="0" dirty="0"/>
              <a:t>Review information on slide </a:t>
            </a:r>
          </a:p>
          <a:p>
            <a:pPr marL="0" lvl="0" indent="0" algn="l" rtl="0">
              <a:spcBef>
                <a:spcPts val="0"/>
              </a:spcBef>
              <a:spcAft>
                <a:spcPts val="0"/>
              </a:spcAft>
              <a:buNone/>
            </a:pPr>
            <a:endParaRPr lang="e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Next slide please</a:t>
            </a:r>
          </a:p>
          <a:p>
            <a:pPr marL="0" lvl="0" indent="0" algn="l" rtl="0">
              <a:spcBef>
                <a:spcPts val="0"/>
              </a:spcBef>
              <a:spcAft>
                <a:spcPts val="0"/>
              </a:spcAft>
              <a:buNone/>
            </a:pPr>
            <a:endParaRPr lang="en" b="0" dirty="0"/>
          </a:p>
        </p:txBody>
      </p:sp>
    </p:spTree>
    <p:extLst>
      <p:ext uri="{BB962C8B-B14F-4D97-AF65-F5344CB8AC3E}">
        <p14:creationId xmlns:p14="http://schemas.microsoft.com/office/powerpoint/2010/main" val="38801371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Frank:</a:t>
            </a:r>
          </a:p>
          <a:p>
            <a:r>
              <a:rPr lang="en-US" b="0" dirty="0"/>
              <a:t>Read slide and expand from your own knowledge of Elevatus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slide please</a:t>
            </a:r>
          </a:p>
          <a:p>
            <a:endParaRPr lang="en-US" b="1" dirty="0"/>
          </a:p>
        </p:txBody>
      </p:sp>
      <p:sp>
        <p:nvSpPr>
          <p:cNvPr id="4" name="Slide Number Placeholder 3"/>
          <p:cNvSpPr>
            <a:spLocks noGrp="1"/>
          </p:cNvSpPr>
          <p:nvPr>
            <p:ph type="sldNum" sz="quarter" idx="10"/>
          </p:nvPr>
        </p:nvSpPr>
        <p:spPr/>
        <p:txBody>
          <a:bodyPr/>
          <a:lstStyle/>
          <a:p>
            <a:fld id="{ACB9A11B-9A32-9E42-B10C-F8EECC965D05}" type="slidenum">
              <a:rPr lang="en-US" smtClean="0"/>
              <a:t>30</a:t>
            </a:fld>
            <a:endParaRPr lang="en-US" dirty="0"/>
          </a:p>
        </p:txBody>
      </p:sp>
    </p:spTree>
    <p:extLst>
      <p:ext uri="{BB962C8B-B14F-4D97-AF65-F5344CB8AC3E}">
        <p14:creationId xmlns:p14="http://schemas.microsoft.com/office/powerpoint/2010/main" val="716265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Mary:</a:t>
            </a:r>
          </a:p>
          <a:p>
            <a:r>
              <a:rPr lang="en-US" baseline="0" dirty="0"/>
              <a:t>These are the different lesson taught with the curriculum we use.  You can advocate for yourself individually by checking out the Elevatus Training website.   Parents can also go on-line and get free worksheet.   </a:t>
            </a:r>
          </a:p>
          <a:p>
            <a:endParaRPr lang="en-US" baseline="0" dirty="0"/>
          </a:p>
          <a:p>
            <a:r>
              <a:rPr lang="en-US" baseline="0" dirty="0"/>
              <a:t>There is also a new 12 lesson curriculum called Building Healthy Relationships at Work.  This curriculum is also available here in Michigan through the Council’s initiative.</a:t>
            </a:r>
            <a:endParaRPr lang="en-US" dirty="0"/>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slide please</a:t>
            </a:r>
          </a:p>
          <a:p>
            <a:endParaRPr lang="en-US" b="1" dirty="0"/>
          </a:p>
        </p:txBody>
      </p:sp>
      <p:sp>
        <p:nvSpPr>
          <p:cNvPr id="4" name="Slide Number Placeholder 3"/>
          <p:cNvSpPr>
            <a:spLocks noGrp="1"/>
          </p:cNvSpPr>
          <p:nvPr>
            <p:ph type="sldNum" sz="quarter" idx="10"/>
          </p:nvPr>
        </p:nvSpPr>
        <p:spPr/>
        <p:txBody>
          <a:bodyPr/>
          <a:lstStyle/>
          <a:p>
            <a:fld id="{ACB9A11B-9A32-9E42-B10C-F8EECC965D05}" type="slidenum">
              <a:rPr lang="en-US" smtClean="0"/>
              <a:t>31</a:t>
            </a:fld>
            <a:endParaRPr lang="en-US" dirty="0"/>
          </a:p>
        </p:txBody>
      </p:sp>
    </p:spTree>
    <p:extLst>
      <p:ext uri="{BB962C8B-B14F-4D97-AF65-F5344CB8AC3E}">
        <p14:creationId xmlns:p14="http://schemas.microsoft.com/office/powerpoint/2010/main" val="19875597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Mary:</a:t>
            </a:r>
          </a:p>
          <a:p>
            <a:r>
              <a:rPr lang="en-US" b="0" dirty="0"/>
              <a:t>Expand and explain chart and graphic</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slide please</a:t>
            </a:r>
          </a:p>
          <a:p>
            <a:endParaRPr lang="en-US" dirty="0"/>
          </a:p>
        </p:txBody>
      </p:sp>
      <p:sp>
        <p:nvSpPr>
          <p:cNvPr id="4" name="Slide Number Placeholder 3"/>
          <p:cNvSpPr>
            <a:spLocks noGrp="1"/>
          </p:cNvSpPr>
          <p:nvPr>
            <p:ph type="sldNum" sz="quarter" idx="5"/>
          </p:nvPr>
        </p:nvSpPr>
        <p:spPr/>
        <p:txBody>
          <a:bodyPr/>
          <a:lstStyle/>
          <a:p>
            <a:fld id="{ACB9A11B-9A32-9E42-B10C-F8EECC965D05}" type="slidenum">
              <a:rPr lang="en-US" smtClean="0"/>
              <a:t>32</a:t>
            </a:fld>
            <a:endParaRPr lang="en-US" dirty="0"/>
          </a:p>
        </p:txBody>
      </p:sp>
    </p:spTree>
    <p:extLst>
      <p:ext uri="{BB962C8B-B14F-4D97-AF65-F5344CB8AC3E}">
        <p14:creationId xmlns:p14="http://schemas.microsoft.com/office/powerpoint/2010/main" val="15106890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Frank:</a:t>
            </a:r>
          </a:p>
          <a:p>
            <a:r>
              <a:rPr lang="en-US" b="0" dirty="0"/>
              <a:t>I am always excited to do this slide, because we have to update it each time we present.  The numbers just keep growing and more and more people are getting a valuable  education</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slide pleas</a:t>
            </a:r>
          </a:p>
          <a:p>
            <a:endParaRPr lang="en-US" b="0" dirty="0"/>
          </a:p>
        </p:txBody>
      </p:sp>
      <p:sp>
        <p:nvSpPr>
          <p:cNvPr id="4" name="Slide Number Placeholder 3"/>
          <p:cNvSpPr>
            <a:spLocks noGrp="1"/>
          </p:cNvSpPr>
          <p:nvPr>
            <p:ph type="sldNum" sz="quarter" idx="5"/>
          </p:nvPr>
        </p:nvSpPr>
        <p:spPr/>
        <p:txBody>
          <a:bodyPr/>
          <a:lstStyle/>
          <a:p>
            <a:fld id="{B91729EE-7137-4A04-8C08-F6ACC0E707B6}" type="slidenum">
              <a:rPr lang="en-US" smtClean="0"/>
              <a:t>33</a:t>
            </a:fld>
            <a:endParaRPr lang="en-US" dirty="0"/>
          </a:p>
        </p:txBody>
      </p:sp>
    </p:spTree>
    <p:extLst>
      <p:ext uri="{BB962C8B-B14F-4D97-AF65-F5344CB8AC3E}">
        <p14:creationId xmlns:p14="http://schemas.microsoft.com/office/powerpoint/2010/main" val="36305435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Mary:</a:t>
            </a:r>
          </a:p>
          <a:p>
            <a:endParaRPr lang="en-US" b="0" dirty="0"/>
          </a:p>
          <a:p>
            <a:r>
              <a:rPr lang="en-US" b="0" dirty="0"/>
              <a:t>Here are some resources that are also available.</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slide please</a:t>
            </a:r>
          </a:p>
          <a:p>
            <a:endParaRPr lang="en-US" b="0" dirty="0"/>
          </a:p>
        </p:txBody>
      </p:sp>
      <p:sp>
        <p:nvSpPr>
          <p:cNvPr id="4" name="Slide Number Placeholder 3"/>
          <p:cNvSpPr>
            <a:spLocks noGrp="1"/>
          </p:cNvSpPr>
          <p:nvPr>
            <p:ph type="sldNum" sz="quarter" idx="5"/>
          </p:nvPr>
        </p:nvSpPr>
        <p:spPr/>
        <p:txBody>
          <a:bodyPr/>
          <a:lstStyle/>
          <a:p>
            <a:fld id="{EB62705D-9606-478D-BB06-60ADC43677CB}" type="slidenum">
              <a:rPr lang="en-US" smtClean="0"/>
              <a:t>34</a:t>
            </a:fld>
            <a:endParaRPr lang="en-US" dirty="0"/>
          </a:p>
        </p:txBody>
      </p:sp>
    </p:spTree>
    <p:extLst>
      <p:ext uri="{BB962C8B-B14F-4D97-AF65-F5344CB8AC3E}">
        <p14:creationId xmlns:p14="http://schemas.microsoft.com/office/powerpoint/2010/main" val="35826609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Mary:</a:t>
            </a:r>
          </a:p>
          <a:p>
            <a:endParaRPr lang="en-US" b="0" dirty="0"/>
          </a:p>
          <a:p>
            <a:r>
              <a:rPr lang="en-US" b="0" dirty="0"/>
              <a:t>Here are some resources that are also available.</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slide please</a:t>
            </a:r>
          </a:p>
          <a:p>
            <a:endParaRPr lang="en-US" b="0" dirty="0"/>
          </a:p>
        </p:txBody>
      </p:sp>
      <p:sp>
        <p:nvSpPr>
          <p:cNvPr id="4" name="Slide Number Placeholder 3"/>
          <p:cNvSpPr>
            <a:spLocks noGrp="1"/>
          </p:cNvSpPr>
          <p:nvPr>
            <p:ph type="sldNum" sz="quarter" idx="5"/>
          </p:nvPr>
        </p:nvSpPr>
        <p:spPr/>
        <p:txBody>
          <a:bodyPr/>
          <a:lstStyle/>
          <a:p>
            <a:fld id="{EB62705D-9606-478D-BB06-60ADC43677CB}" type="slidenum">
              <a:rPr lang="en-US" smtClean="0"/>
              <a:t>35</a:t>
            </a:fld>
            <a:endParaRPr lang="en-US" dirty="0"/>
          </a:p>
        </p:txBody>
      </p:sp>
    </p:spTree>
    <p:extLst>
      <p:ext uri="{BB962C8B-B14F-4D97-AF65-F5344CB8AC3E}">
        <p14:creationId xmlns:p14="http://schemas.microsoft.com/office/powerpoint/2010/main" val="42584091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Mary:</a:t>
            </a:r>
          </a:p>
          <a:p>
            <a:endParaRPr lang="en-US" b="0" dirty="0"/>
          </a:p>
          <a:p>
            <a:r>
              <a:rPr lang="en-US" b="0" dirty="0"/>
              <a:t>Here are some resources that are also available.</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slide please</a:t>
            </a:r>
          </a:p>
          <a:p>
            <a:endParaRPr lang="en-US" b="0" dirty="0"/>
          </a:p>
        </p:txBody>
      </p:sp>
      <p:sp>
        <p:nvSpPr>
          <p:cNvPr id="4" name="Slide Number Placeholder 3"/>
          <p:cNvSpPr>
            <a:spLocks noGrp="1"/>
          </p:cNvSpPr>
          <p:nvPr>
            <p:ph type="sldNum" sz="quarter" idx="5"/>
          </p:nvPr>
        </p:nvSpPr>
        <p:spPr/>
        <p:txBody>
          <a:bodyPr/>
          <a:lstStyle/>
          <a:p>
            <a:fld id="{EB62705D-9606-478D-BB06-60ADC43677CB}" type="slidenum">
              <a:rPr lang="en-US" smtClean="0"/>
              <a:t>36</a:t>
            </a:fld>
            <a:endParaRPr lang="en-US" dirty="0"/>
          </a:p>
        </p:txBody>
      </p:sp>
    </p:spTree>
    <p:extLst>
      <p:ext uri="{BB962C8B-B14F-4D97-AF65-F5344CB8AC3E}">
        <p14:creationId xmlns:p14="http://schemas.microsoft.com/office/powerpoint/2010/main" val="17048770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Mary:</a:t>
            </a:r>
          </a:p>
          <a:p>
            <a:endParaRPr lang="en-US" b="0" dirty="0"/>
          </a:p>
          <a:p>
            <a:r>
              <a:rPr lang="en-US" b="0" dirty="0"/>
              <a:t>Here are some resources that are also available.</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slide please</a:t>
            </a:r>
          </a:p>
          <a:p>
            <a:endParaRPr lang="en-US" b="0" dirty="0"/>
          </a:p>
        </p:txBody>
      </p:sp>
      <p:sp>
        <p:nvSpPr>
          <p:cNvPr id="4" name="Slide Number Placeholder 3"/>
          <p:cNvSpPr>
            <a:spLocks noGrp="1"/>
          </p:cNvSpPr>
          <p:nvPr>
            <p:ph type="sldNum" sz="quarter" idx="5"/>
          </p:nvPr>
        </p:nvSpPr>
        <p:spPr/>
        <p:txBody>
          <a:bodyPr/>
          <a:lstStyle/>
          <a:p>
            <a:fld id="{EB62705D-9606-478D-BB06-60ADC43677CB}" type="slidenum">
              <a:rPr lang="en-US" smtClean="0"/>
              <a:t>37</a:t>
            </a:fld>
            <a:endParaRPr lang="en-US" dirty="0"/>
          </a:p>
        </p:txBody>
      </p:sp>
    </p:spTree>
    <p:extLst>
      <p:ext uri="{BB962C8B-B14F-4D97-AF65-F5344CB8AC3E}">
        <p14:creationId xmlns:p14="http://schemas.microsoft.com/office/powerpoint/2010/main" val="3969428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Mary:</a:t>
            </a:r>
          </a:p>
          <a:p>
            <a:endParaRPr lang="en-US" b="0" dirty="0"/>
          </a:p>
          <a:p>
            <a:r>
              <a:rPr lang="en-US" b="0" dirty="0"/>
              <a:t>Here are some resources that are also available.</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slide please</a:t>
            </a:r>
          </a:p>
          <a:p>
            <a:endParaRPr lang="en-US" b="0" dirty="0"/>
          </a:p>
        </p:txBody>
      </p:sp>
      <p:sp>
        <p:nvSpPr>
          <p:cNvPr id="4" name="Slide Number Placeholder 3"/>
          <p:cNvSpPr>
            <a:spLocks noGrp="1"/>
          </p:cNvSpPr>
          <p:nvPr>
            <p:ph type="sldNum" sz="quarter" idx="5"/>
          </p:nvPr>
        </p:nvSpPr>
        <p:spPr/>
        <p:txBody>
          <a:bodyPr/>
          <a:lstStyle/>
          <a:p>
            <a:fld id="{EB62705D-9606-478D-BB06-60ADC43677CB}" type="slidenum">
              <a:rPr lang="en-US" smtClean="0"/>
              <a:t>38</a:t>
            </a:fld>
            <a:endParaRPr lang="en-US" dirty="0"/>
          </a:p>
        </p:txBody>
      </p:sp>
    </p:spTree>
    <p:extLst>
      <p:ext uri="{BB962C8B-B14F-4D97-AF65-F5344CB8AC3E}">
        <p14:creationId xmlns:p14="http://schemas.microsoft.com/office/powerpoint/2010/main" val="30670066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Frank:</a:t>
            </a:r>
          </a:p>
          <a:p>
            <a:r>
              <a:rPr lang="en-US" dirty="0"/>
              <a:t>Read slide  (then say next slide)</a:t>
            </a:r>
          </a:p>
          <a:p>
            <a:endParaRPr lang="en-US" dirty="0"/>
          </a:p>
        </p:txBody>
      </p:sp>
      <p:sp>
        <p:nvSpPr>
          <p:cNvPr id="4" name="Slide Number Placeholder 3"/>
          <p:cNvSpPr>
            <a:spLocks noGrp="1"/>
          </p:cNvSpPr>
          <p:nvPr>
            <p:ph type="sldNum" sz="quarter" idx="5"/>
          </p:nvPr>
        </p:nvSpPr>
        <p:spPr/>
        <p:txBody>
          <a:bodyPr/>
          <a:lstStyle/>
          <a:p>
            <a:fld id="{EB62705D-9606-478D-BB06-60ADC43677CB}" type="slidenum">
              <a:rPr lang="en-US" smtClean="0"/>
              <a:t>39</a:t>
            </a:fld>
            <a:endParaRPr lang="en-US" dirty="0"/>
          </a:p>
        </p:txBody>
      </p:sp>
    </p:spTree>
    <p:extLst>
      <p:ext uri="{BB962C8B-B14F-4D97-AF65-F5344CB8AC3E}">
        <p14:creationId xmlns:p14="http://schemas.microsoft.com/office/powerpoint/2010/main" val="3411058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5f542ebe14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5f542ebe14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Mary:</a:t>
            </a:r>
          </a:p>
          <a:p>
            <a:pPr marL="0" lvl="0" indent="0" algn="l" rtl="0">
              <a:spcBef>
                <a:spcPts val="0"/>
              </a:spcBef>
              <a:spcAft>
                <a:spcPts val="0"/>
              </a:spcAft>
              <a:buNone/>
            </a:pPr>
            <a:r>
              <a:rPr lang="en" b="0" dirty="0"/>
              <a:t>Review information on slide </a:t>
            </a:r>
          </a:p>
          <a:p>
            <a:pPr marL="0" lvl="0" indent="0" algn="l" rtl="0">
              <a:spcBef>
                <a:spcPts val="0"/>
              </a:spcBef>
              <a:spcAft>
                <a:spcPts val="0"/>
              </a:spcAft>
              <a:buNone/>
            </a:pPr>
            <a:endParaRPr lang="e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Next slide please</a:t>
            </a:r>
          </a:p>
          <a:p>
            <a:pPr marL="0" lvl="0" indent="0" algn="l" rtl="0">
              <a:spcBef>
                <a:spcPts val="0"/>
              </a:spcBef>
              <a:spcAft>
                <a:spcPts val="0"/>
              </a:spcAft>
              <a:buNone/>
            </a:pPr>
            <a:endParaRPr lang="en" b="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Frank and Mary: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We will leave this slide up while we field questions, and the moderator closes us out.</a:t>
            </a:r>
          </a:p>
          <a:p>
            <a:endParaRPr lang="en-US" dirty="0"/>
          </a:p>
          <a:p>
            <a:r>
              <a:rPr lang="en-US" dirty="0"/>
              <a:t>Again, thank you for inviting us here today.</a:t>
            </a:r>
          </a:p>
        </p:txBody>
      </p:sp>
      <p:sp>
        <p:nvSpPr>
          <p:cNvPr id="4" name="Slide Number Placeholder 3"/>
          <p:cNvSpPr>
            <a:spLocks noGrp="1"/>
          </p:cNvSpPr>
          <p:nvPr>
            <p:ph type="sldNum" sz="quarter" idx="5"/>
          </p:nvPr>
        </p:nvSpPr>
        <p:spPr/>
        <p:txBody>
          <a:bodyPr/>
          <a:lstStyle/>
          <a:p>
            <a:fld id="{EB62705D-9606-478D-BB06-60ADC43677CB}" type="slidenum">
              <a:rPr lang="en-US" smtClean="0"/>
              <a:t>40</a:t>
            </a:fld>
            <a:endParaRPr lang="en-US" dirty="0"/>
          </a:p>
        </p:txBody>
      </p:sp>
    </p:spTree>
    <p:extLst>
      <p:ext uri="{BB962C8B-B14F-4D97-AF65-F5344CB8AC3E}">
        <p14:creationId xmlns:p14="http://schemas.microsoft.com/office/powerpoint/2010/main" val="2330245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Frank: </a:t>
            </a:r>
          </a:p>
          <a:p>
            <a:r>
              <a:rPr lang="en-US" b="0" dirty="0"/>
              <a:t>Quickly review the learning objectives express that as a person with a disability, you have experienced some of these issues firsthand</a:t>
            </a:r>
          </a:p>
          <a:p>
            <a:endParaRPr lang="en-US" b="0" dirty="0"/>
          </a:p>
          <a:p>
            <a:r>
              <a:rPr lang="en-US" b="0" dirty="0"/>
              <a:t>Next slide please</a:t>
            </a:r>
          </a:p>
        </p:txBody>
      </p:sp>
      <p:sp>
        <p:nvSpPr>
          <p:cNvPr id="4" name="Slide Number Placeholder 3"/>
          <p:cNvSpPr>
            <a:spLocks noGrp="1"/>
          </p:cNvSpPr>
          <p:nvPr>
            <p:ph type="sldNum" sz="quarter" idx="5"/>
          </p:nvPr>
        </p:nvSpPr>
        <p:spPr/>
        <p:txBody>
          <a:bodyPr/>
          <a:lstStyle/>
          <a:p>
            <a:fld id="{EB62705D-9606-478D-BB06-60ADC43677CB}" type="slidenum">
              <a:rPr lang="en-US" smtClean="0"/>
              <a:t>5</a:t>
            </a:fld>
            <a:endParaRPr lang="en-US" dirty="0"/>
          </a:p>
        </p:txBody>
      </p:sp>
    </p:spTree>
    <p:extLst>
      <p:ext uri="{BB962C8B-B14F-4D97-AF65-F5344CB8AC3E}">
        <p14:creationId xmlns:p14="http://schemas.microsoft.com/office/powerpoint/2010/main" val="2511415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Frank: </a:t>
            </a:r>
          </a:p>
          <a:p>
            <a:r>
              <a:rPr lang="en-US" b="0" dirty="0"/>
              <a:t>Some more key points that we want you to gain are …  Read and review the learning objectives on the slide.</a:t>
            </a:r>
          </a:p>
          <a:p>
            <a:endParaRPr lang="en-US" b="0" dirty="0"/>
          </a:p>
          <a:p>
            <a:r>
              <a:rPr lang="en-US" b="0" dirty="0"/>
              <a:t>Next slide please</a:t>
            </a:r>
          </a:p>
        </p:txBody>
      </p:sp>
      <p:sp>
        <p:nvSpPr>
          <p:cNvPr id="4" name="Slide Number Placeholder 3"/>
          <p:cNvSpPr>
            <a:spLocks noGrp="1"/>
          </p:cNvSpPr>
          <p:nvPr>
            <p:ph type="sldNum" sz="quarter" idx="5"/>
          </p:nvPr>
        </p:nvSpPr>
        <p:spPr/>
        <p:txBody>
          <a:bodyPr/>
          <a:lstStyle/>
          <a:p>
            <a:fld id="{EB62705D-9606-478D-BB06-60ADC43677CB}" type="slidenum">
              <a:rPr lang="en-US" smtClean="0"/>
              <a:t>6</a:t>
            </a:fld>
            <a:endParaRPr lang="en-US" dirty="0"/>
          </a:p>
        </p:txBody>
      </p:sp>
    </p:spTree>
    <p:extLst>
      <p:ext uri="{BB962C8B-B14F-4D97-AF65-F5344CB8AC3E}">
        <p14:creationId xmlns:p14="http://schemas.microsoft.com/office/powerpoint/2010/main" val="1797383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Frank: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Tw Cen MT" panose="020B0602020104020603" pitchFamily="34" charset="0"/>
              </a:rPr>
              <a:t>All humans are born sexual beings and deserve the right to explore their sexuality.  For me growing up the only message I got was, “Don’t touch women, and respect you elders.”  As a gay man, I was strangely ok with that Idea.   In comparison, my sister without a disability got lots of information about menstruation, sexuality, sex, and relationships.  I always wondered why there was a difference in the lessons we got.</a:t>
            </a:r>
          </a:p>
          <a:p>
            <a:endParaRPr lang="en-US" b="0" dirty="0"/>
          </a:p>
          <a:p>
            <a:r>
              <a:rPr lang="en-US" b="1" dirty="0"/>
              <a:t>Mary:</a:t>
            </a:r>
          </a:p>
          <a:p>
            <a:r>
              <a:rPr lang="en-US" b="0" dirty="0"/>
              <a:t>Thank Frank for your insights.  I started my career as a p</a:t>
            </a:r>
            <a:r>
              <a:rPr lang="en-US" dirty="0"/>
              <a:t>sychologist and am also a family member of two different people with IDD, so I have experienced this issue from both perspectives. As a psychologist, I saw that many issues being referred to me as “Behavior Problems.” were in fact people acting in certain ways due to either trauma related to abuse, individuals questioning their sexuality and or, people seeking information in the only way they knew how.  I have struggled over the years with family members attempts at communicating being misinterpreted and misunderstood by people paid to support them.  That is what motivates me.  When I think of the sexual abuse and exploitation rates for people with IDD, I feel compelled to take action to change them.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slide please</a:t>
            </a:r>
          </a:p>
          <a:p>
            <a:endParaRPr lang="en-US" dirty="0"/>
          </a:p>
        </p:txBody>
      </p:sp>
      <p:sp>
        <p:nvSpPr>
          <p:cNvPr id="4" name="Slide Number Placeholder 3"/>
          <p:cNvSpPr>
            <a:spLocks noGrp="1"/>
          </p:cNvSpPr>
          <p:nvPr>
            <p:ph type="sldNum" sz="quarter" idx="10"/>
          </p:nvPr>
        </p:nvSpPr>
        <p:spPr/>
        <p:txBody>
          <a:bodyPr/>
          <a:lstStyle/>
          <a:p>
            <a:fld id="{ACB9A11B-9A32-9E42-B10C-F8EECC965D05}" type="slidenum">
              <a:rPr lang="en-US" smtClean="0"/>
              <a:t>7</a:t>
            </a:fld>
            <a:endParaRPr lang="en-US" dirty="0"/>
          </a:p>
        </p:txBody>
      </p:sp>
    </p:spTree>
    <p:extLst>
      <p:ext uri="{BB962C8B-B14F-4D97-AF65-F5344CB8AC3E}">
        <p14:creationId xmlns:p14="http://schemas.microsoft.com/office/powerpoint/2010/main" val="831106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Why is it important to teach this?  Pieces of what I refer to as the sixteen dimensions of sexuality appear in each of Maslow’s Hierarchy.  All humans are sexual being regardless, of disability type or how profoundly that person’s disability impacts them.  We see from the graphic that sexuality appears in each of Maslow’s Hierarchy.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slide please</a:t>
            </a:r>
          </a:p>
          <a:p>
            <a:endParaRPr lang="en-US" dirty="0"/>
          </a:p>
        </p:txBody>
      </p:sp>
      <p:sp>
        <p:nvSpPr>
          <p:cNvPr id="4" name="Slide Number Placeholder 3"/>
          <p:cNvSpPr>
            <a:spLocks noGrp="1"/>
          </p:cNvSpPr>
          <p:nvPr>
            <p:ph type="sldNum" sz="quarter" idx="5"/>
          </p:nvPr>
        </p:nvSpPr>
        <p:spPr/>
        <p:txBody>
          <a:bodyPr/>
          <a:lstStyle/>
          <a:p>
            <a:fld id="{EB62705D-9606-478D-BB06-60ADC43677CB}" type="slidenum">
              <a:rPr lang="en-US" smtClean="0"/>
              <a:t>8</a:t>
            </a:fld>
            <a:endParaRPr lang="en-US" dirty="0"/>
          </a:p>
        </p:txBody>
      </p:sp>
    </p:spTree>
    <p:extLst>
      <p:ext uri="{BB962C8B-B14F-4D97-AF65-F5344CB8AC3E}">
        <p14:creationId xmlns:p14="http://schemas.microsoft.com/office/powerpoint/2010/main" val="2214357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Helvetica" panose="020B0604020202020204" pitchFamily="34" charset="0"/>
                <a:ea typeface="Times New Roman" panose="02020603050405020304" pitchFamily="18" charset="0"/>
              </a:rPr>
              <a:t>Frank:</a:t>
            </a:r>
          </a:p>
          <a:p>
            <a:r>
              <a:rPr lang="en-US" sz="1800" dirty="0">
                <a:effectLst/>
                <a:latin typeface="Helvetica" panose="020B0604020202020204" pitchFamily="34" charset="0"/>
                <a:ea typeface="Times New Roman" panose="02020603050405020304" pitchFamily="18" charset="0"/>
              </a:rPr>
              <a:t>When I think of intersectionality, I think of the word intersection and two roads colliding.  Everyone has intersections in their lives. It's what connects us to each other. Businessmen and women are also fathers and daughters. I personally have lots of intersections as a Hispanic, gay man, with a disability, whose gender expression has often been questioned. People with disabilities intersect with every group of people out there. Just as there are people with disabilities in every race, nationality, and religion of people, there are people with disabilities of all sexualities. It is very important to help people with disabilities to express body autonomy at a very early age.  Each of us gets to decide what is right for us and our bodies.  Each of us though, can also face tremendous backlash from the community if we do not conform to their expectations.</a:t>
            </a:r>
            <a:endParaRPr lang="en-US" sz="1800" dirty="0">
              <a:effectLst/>
              <a:latin typeface="Helvetica" panose="020B0604020202020204" pitchFamily="34" charset="0"/>
              <a:ea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slide please</a:t>
            </a:r>
          </a:p>
          <a:p>
            <a:endParaRPr lang="en-US" b="1" dirty="0"/>
          </a:p>
        </p:txBody>
      </p:sp>
      <p:sp>
        <p:nvSpPr>
          <p:cNvPr id="4" name="Slide Number Placeholder 3"/>
          <p:cNvSpPr>
            <a:spLocks noGrp="1"/>
          </p:cNvSpPr>
          <p:nvPr>
            <p:ph type="sldNum" sz="quarter" idx="10"/>
          </p:nvPr>
        </p:nvSpPr>
        <p:spPr/>
        <p:txBody>
          <a:bodyPr/>
          <a:lstStyle/>
          <a:p>
            <a:fld id="{ACB9A11B-9A32-9E42-B10C-F8EECC965D05}" type="slidenum">
              <a:rPr lang="en-US" smtClean="0"/>
              <a:t>9</a:t>
            </a:fld>
            <a:endParaRPr lang="en-US" dirty="0"/>
          </a:p>
        </p:txBody>
      </p:sp>
    </p:spTree>
    <p:extLst>
      <p:ext uri="{BB962C8B-B14F-4D97-AF65-F5344CB8AC3E}">
        <p14:creationId xmlns:p14="http://schemas.microsoft.com/office/powerpoint/2010/main" val="2017760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5048C35-BA8F-41EC-9771-74DC34AEFCF2}" type="datetime1">
              <a:rPr lang="en-US" smtClean="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F6B2E4-F1FF-442F-B1C5-501200C031D5}" type="slidenum">
              <a:rPr lang="en-US" smtClean="0"/>
              <a:t>‹#›</a:t>
            </a:fld>
            <a:endParaRPr lang="en-US" dirty="0"/>
          </a:p>
        </p:txBody>
      </p:sp>
      <p:sp>
        <p:nvSpPr>
          <p:cNvPr id="7" name="Rectangle 6"/>
          <p:cNvSpPr/>
          <p:nvPr userDrawn="1"/>
        </p:nvSpPr>
        <p:spPr>
          <a:xfrm>
            <a:off x="0" y="3718560"/>
            <a:ext cx="9144000" cy="45720"/>
          </a:xfrm>
          <a:prstGeom prst="rect">
            <a:avLst/>
          </a:prstGeom>
          <a:gradFill flip="none" rotWithShape="1">
            <a:gsLst>
              <a:gs pos="50000">
                <a:srgbClr val="7AB800"/>
              </a:gs>
              <a:gs pos="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2234725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C51913-63FF-4167-ABC7-70BC0183F1CF}" type="datetime1">
              <a:rPr lang="en-US" smtClean="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F6B2E4-F1FF-442F-B1C5-501200C031D5}" type="slidenum">
              <a:rPr lang="en-US" smtClean="0"/>
              <a:t>‹#›</a:t>
            </a:fld>
            <a:endParaRPr lang="en-US" dirty="0"/>
          </a:p>
        </p:txBody>
      </p:sp>
    </p:spTree>
    <p:extLst>
      <p:ext uri="{BB962C8B-B14F-4D97-AF65-F5344CB8AC3E}">
        <p14:creationId xmlns:p14="http://schemas.microsoft.com/office/powerpoint/2010/main" val="226451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746DFF-C2E9-409D-AFC1-2D8B81F45637}" type="datetime1">
              <a:rPr lang="en-US" smtClean="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F6B2E4-F1FF-442F-B1C5-501200C031D5}" type="slidenum">
              <a:rPr lang="en-US" smtClean="0"/>
              <a:t>‹#›</a:t>
            </a:fld>
            <a:endParaRPr lang="en-US" dirty="0"/>
          </a:p>
        </p:txBody>
      </p:sp>
    </p:spTree>
    <p:extLst>
      <p:ext uri="{BB962C8B-B14F-4D97-AF65-F5344CB8AC3E}">
        <p14:creationId xmlns:p14="http://schemas.microsoft.com/office/powerpoint/2010/main" val="542767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3A36B-7DF2-D84A-A26E-F996EC5B1D6F}"/>
              </a:ext>
            </a:extLst>
          </p:cNvPr>
          <p:cNvSpPr>
            <a:spLocks noGrp="1"/>
          </p:cNvSpPr>
          <p:nvPr>
            <p:ph type="title" hasCustomPrompt="1"/>
          </p:nvPr>
        </p:nvSpPr>
        <p:spPr>
          <a:xfrm>
            <a:off x="628650" y="2582266"/>
            <a:ext cx="5414704" cy="2188521"/>
          </a:xfrm>
          <a:prstGeom prst="rect">
            <a:avLst/>
          </a:prstGeom>
        </p:spPr>
        <p:txBody>
          <a:bodyPr lIns="0" anchor="b" anchorCtr="0"/>
          <a:lstStyle>
            <a:lvl1pPr>
              <a:defRPr sz="3600" b="1"/>
            </a:lvl1pPr>
          </a:lstStyle>
          <a:p>
            <a:r>
              <a:rPr lang="en-US" dirty="0"/>
              <a:t>Click to edit presentation title</a:t>
            </a:r>
          </a:p>
        </p:txBody>
      </p:sp>
      <p:sp>
        <p:nvSpPr>
          <p:cNvPr id="4" name="Text Placeholder 3">
            <a:extLst>
              <a:ext uri="{FF2B5EF4-FFF2-40B4-BE49-F238E27FC236}">
                <a16:creationId xmlns:a16="http://schemas.microsoft.com/office/drawing/2014/main" id="{77B0743D-7879-DC47-A161-2022DD086515}"/>
              </a:ext>
            </a:extLst>
          </p:cNvPr>
          <p:cNvSpPr>
            <a:spLocks noGrp="1"/>
          </p:cNvSpPr>
          <p:nvPr>
            <p:ph type="body" sz="quarter" idx="10" hasCustomPrompt="1"/>
          </p:nvPr>
        </p:nvSpPr>
        <p:spPr>
          <a:xfrm>
            <a:off x="628650" y="4890055"/>
            <a:ext cx="5414704" cy="627062"/>
          </a:xfrm>
          <a:prstGeom prst="rect">
            <a:avLst/>
          </a:prstGeom>
        </p:spPr>
        <p:txBody>
          <a:bodyPr lIns="0"/>
          <a:lstStyle>
            <a:lvl1pPr marL="0" indent="0">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DATE</a:t>
            </a:r>
          </a:p>
        </p:txBody>
      </p:sp>
    </p:spTree>
    <p:extLst>
      <p:ext uri="{BB962C8B-B14F-4D97-AF65-F5344CB8AC3E}">
        <p14:creationId xmlns:p14="http://schemas.microsoft.com/office/powerpoint/2010/main" val="3445572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FE55-B2A1-B84C-AB9D-D69DC87FC2EF}"/>
              </a:ext>
            </a:extLst>
          </p:cNvPr>
          <p:cNvSpPr>
            <a:spLocks noGrp="1"/>
          </p:cNvSpPr>
          <p:nvPr>
            <p:ph type="ctrTitle"/>
          </p:nvPr>
        </p:nvSpPr>
        <p:spPr>
          <a:xfrm>
            <a:off x="1143000" y="665163"/>
            <a:ext cx="6858000" cy="2387600"/>
          </a:xfrm>
          <a:prstGeom prst="rect">
            <a:avLst/>
          </a:prstGeom>
        </p:spPr>
        <p:txBody>
          <a:bodyPr anchor="b"/>
          <a:lstStyle>
            <a:lvl1pPr algn="ctr">
              <a:defRPr sz="3600" b="1">
                <a:solidFill>
                  <a:schemeClr val="accent2"/>
                </a:solidFill>
              </a:defRPr>
            </a:lvl1pPr>
          </a:lstStyle>
          <a:p>
            <a:r>
              <a:rPr lang="en-US" dirty="0"/>
              <a:t>Click to edit Master title style</a:t>
            </a:r>
          </a:p>
        </p:txBody>
      </p:sp>
      <p:sp>
        <p:nvSpPr>
          <p:cNvPr id="3" name="Subtitle 2">
            <a:extLst>
              <a:ext uri="{FF2B5EF4-FFF2-40B4-BE49-F238E27FC236}">
                <a16:creationId xmlns:a16="http://schemas.microsoft.com/office/drawing/2014/main" id="{FC7C0A35-DEFF-1741-A836-2436456A8211}"/>
              </a:ext>
            </a:extLst>
          </p:cNvPr>
          <p:cNvSpPr>
            <a:spLocks noGrp="1"/>
          </p:cNvSpPr>
          <p:nvPr>
            <p:ph type="subTitle" idx="1" hasCustomPrompt="1"/>
          </p:nvPr>
        </p:nvSpPr>
        <p:spPr>
          <a:xfrm>
            <a:off x="1143000" y="31448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Slide Number Placeholder 1">
            <a:extLst>
              <a:ext uri="{FF2B5EF4-FFF2-40B4-BE49-F238E27FC236}">
                <a16:creationId xmlns:a16="http://schemas.microsoft.com/office/drawing/2014/main" id="{897FEF5E-54D5-B043-B662-77D15D51C302}"/>
              </a:ext>
            </a:extLst>
          </p:cNvPr>
          <p:cNvSpPr txBox="1">
            <a:spLocks/>
          </p:cNvSpPr>
          <p:nvPr userDrawn="1"/>
        </p:nvSpPr>
        <p:spPr>
          <a:xfrm>
            <a:off x="224624" y="5944844"/>
            <a:ext cx="382693"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1903085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A777-1509-464E-9C89-29C03FCBF171}"/>
              </a:ext>
            </a:extLst>
          </p:cNvPr>
          <p:cNvSpPr>
            <a:spLocks noGrp="1"/>
          </p:cNvSpPr>
          <p:nvPr>
            <p:ph type="title"/>
          </p:nvPr>
        </p:nvSpPr>
        <p:spPr>
          <a:xfrm>
            <a:off x="628650" y="365125"/>
            <a:ext cx="78867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5804FFF-12B2-6D4A-8BE2-1D7AB894BDFF}"/>
              </a:ext>
            </a:extLst>
          </p:cNvPr>
          <p:cNvSpPr>
            <a:spLocks noGrp="1"/>
          </p:cNvSpPr>
          <p:nvPr>
            <p:ph idx="1"/>
          </p:nvPr>
        </p:nvSpPr>
        <p:spPr>
          <a:xfrm>
            <a:off x="628650" y="1825625"/>
            <a:ext cx="7886700" cy="378998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a:extLst>
              <a:ext uri="{FF2B5EF4-FFF2-40B4-BE49-F238E27FC236}">
                <a16:creationId xmlns:a16="http://schemas.microsoft.com/office/drawing/2014/main" id="{DB46E837-332E-D948-BC23-F25872F9F6A4}"/>
              </a:ext>
            </a:extLst>
          </p:cNvPr>
          <p:cNvSpPr txBox="1">
            <a:spLocks/>
          </p:cNvSpPr>
          <p:nvPr userDrawn="1"/>
        </p:nvSpPr>
        <p:spPr>
          <a:xfrm>
            <a:off x="224624" y="5944844"/>
            <a:ext cx="382693"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1240378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87A459-CEDC-8540-BB7B-719F2774096B}"/>
              </a:ext>
            </a:extLst>
          </p:cNvPr>
          <p:cNvSpPr txBox="1">
            <a:spLocks/>
          </p:cNvSpPr>
          <p:nvPr userDrawn="1"/>
        </p:nvSpPr>
        <p:spPr>
          <a:xfrm>
            <a:off x="224624" y="5944844"/>
            <a:ext cx="382693"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3678375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7506B-5609-5446-8034-2A7E44AB0A8D}"/>
              </a:ext>
            </a:extLst>
          </p:cNvPr>
          <p:cNvSpPr>
            <a:spLocks noGrp="1"/>
          </p:cNvSpPr>
          <p:nvPr>
            <p:ph type="title"/>
          </p:nvPr>
        </p:nvSpPr>
        <p:spPr>
          <a:xfrm>
            <a:off x="628650" y="365125"/>
            <a:ext cx="78867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E898A1A-65C0-B243-9434-7CBC3B3467E8}"/>
              </a:ext>
            </a:extLst>
          </p:cNvPr>
          <p:cNvSpPr>
            <a:spLocks noGrp="1"/>
          </p:cNvSpPr>
          <p:nvPr>
            <p:ph sz="half" idx="1"/>
          </p:nvPr>
        </p:nvSpPr>
        <p:spPr>
          <a:xfrm>
            <a:off x="628650" y="1825625"/>
            <a:ext cx="3867150" cy="38098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574FB8A-AB2D-F841-A670-D00BA574DF37}"/>
              </a:ext>
            </a:extLst>
          </p:cNvPr>
          <p:cNvSpPr>
            <a:spLocks noGrp="1"/>
          </p:cNvSpPr>
          <p:nvPr>
            <p:ph sz="half" idx="2"/>
          </p:nvPr>
        </p:nvSpPr>
        <p:spPr>
          <a:xfrm>
            <a:off x="4648200" y="1825625"/>
            <a:ext cx="3867150" cy="38098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a:extLst>
              <a:ext uri="{FF2B5EF4-FFF2-40B4-BE49-F238E27FC236}">
                <a16:creationId xmlns:a16="http://schemas.microsoft.com/office/drawing/2014/main" id="{5C128BDE-112F-2E44-AD41-606DB691145E}"/>
              </a:ext>
            </a:extLst>
          </p:cNvPr>
          <p:cNvSpPr txBox="1">
            <a:spLocks/>
          </p:cNvSpPr>
          <p:nvPr userDrawn="1"/>
        </p:nvSpPr>
        <p:spPr>
          <a:xfrm>
            <a:off x="224624" y="5944844"/>
            <a:ext cx="382693"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3678241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85E45-92B1-CC4F-BE3B-D6370073A9A0}"/>
              </a:ext>
            </a:extLst>
          </p:cNvPr>
          <p:cNvSpPr>
            <a:spLocks noGrp="1"/>
          </p:cNvSpPr>
          <p:nvPr>
            <p:ph type="title"/>
          </p:nvPr>
        </p:nvSpPr>
        <p:spPr>
          <a:xfrm>
            <a:off x="630238" y="365125"/>
            <a:ext cx="78867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961F8A1-C0D5-C549-B748-D8F989A84DD6}"/>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C0B63F5-0D6D-E64C-B7CA-E2BA90EDD271}"/>
              </a:ext>
            </a:extLst>
          </p:cNvPr>
          <p:cNvSpPr>
            <a:spLocks noGrp="1"/>
          </p:cNvSpPr>
          <p:nvPr>
            <p:ph sz="half" idx="2"/>
          </p:nvPr>
        </p:nvSpPr>
        <p:spPr>
          <a:xfrm>
            <a:off x="630238" y="2505075"/>
            <a:ext cx="3868737" cy="315029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DC6B474-27B8-EE49-AFCD-F234AF2D5279}"/>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2DB0A8E9-11FE-684B-B09B-FC9BB14B54C2}"/>
              </a:ext>
            </a:extLst>
          </p:cNvPr>
          <p:cNvSpPr>
            <a:spLocks noGrp="1"/>
          </p:cNvSpPr>
          <p:nvPr>
            <p:ph sz="quarter" idx="4"/>
          </p:nvPr>
        </p:nvSpPr>
        <p:spPr>
          <a:xfrm>
            <a:off x="4629150" y="2505075"/>
            <a:ext cx="3887788" cy="315029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1">
            <a:extLst>
              <a:ext uri="{FF2B5EF4-FFF2-40B4-BE49-F238E27FC236}">
                <a16:creationId xmlns:a16="http://schemas.microsoft.com/office/drawing/2014/main" id="{D2067E34-F653-C74E-98D7-5649BAD2867F}"/>
              </a:ext>
            </a:extLst>
          </p:cNvPr>
          <p:cNvSpPr txBox="1">
            <a:spLocks/>
          </p:cNvSpPr>
          <p:nvPr userDrawn="1"/>
        </p:nvSpPr>
        <p:spPr>
          <a:xfrm>
            <a:off x="224624" y="5944844"/>
            <a:ext cx="382693"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3440076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EF9B5-655A-2345-9F7A-CC315175F163}"/>
              </a:ext>
            </a:extLst>
          </p:cNvPr>
          <p:cNvSpPr>
            <a:spLocks noGrp="1"/>
          </p:cNvSpPr>
          <p:nvPr>
            <p:ph type="title"/>
          </p:nvPr>
        </p:nvSpPr>
        <p:spPr>
          <a:xfrm>
            <a:off x="630238" y="457200"/>
            <a:ext cx="2949575" cy="1600200"/>
          </a:xfrm>
          <a:prstGeom prst="rect">
            <a:avLst/>
          </a:prstGeom>
        </p:spPr>
        <p:txBody>
          <a:bodyPr anchor="b"/>
          <a:lstStyle>
            <a:lvl1pPr>
              <a:defRPr sz="32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1ECD287-3539-064F-8690-7E0870437D4D}"/>
              </a:ext>
            </a:extLst>
          </p:cNvPr>
          <p:cNvSpPr>
            <a:spLocks noGrp="1"/>
          </p:cNvSpPr>
          <p:nvPr>
            <p:ph idx="1"/>
          </p:nvPr>
        </p:nvSpPr>
        <p:spPr>
          <a:xfrm>
            <a:off x="3887788" y="987425"/>
            <a:ext cx="4629150" cy="460830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14565AA-5611-2344-9527-7EF04B6C88ED}"/>
              </a:ext>
            </a:extLst>
          </p:cNvPr>
          <p:cNvSpPr>
            <a:spLocks noGrp="1"/>
          </p:cNvSpPr>
          <p:nvPr>
            <p:ph type="body" sz="half" idx="2"/>
          </p:nvPr>
        </p:nvSpPr>
        <p:spPr>
          <a:xfrm>
            <a:off x="630238" y="2057400"/>
            <a:ext cx="2949575" cy="353833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1">
            <a:extLst>
              <a:ext uri="{FF2B5EF4-FFF2-40B4-BE49-F238E27FC236}">
                <a16:creationId xmlns:a16="http://schemas.microsoft.com/office/drawing/2014/main" id="{ABEDB398-4403-4E46-9006-B556DE0500CA}"/>
              </a:ext>
            </a:extLst>
          </p:cNvPr>
          <p:cNvSpPr txBox="1">
            <a:spLocks/>
          </p:cNvSpPr>
          <p:nvPr userDrawn="1"/>
        </p:nvSpPr>
        <p:spPr>
          <a:xfrm>
            <a:off x="224624" y="5944844"/>
            <a:ext cx="382693"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1441621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0DDD-6345-B447-9919-E47FD356CEC3}"/>
              </a:ext>
            </a:extLst>
          </p:cNvPr>
          <p:cNvSpPr>
            <a:spLocks noGrp="1"/>
          </p:cNvSpPr>
          <p:nvPr>
            <p:ph type="title"/>
          </p:nvPr>
        </p:nvSpPr>
        <p:spPr>
          <a:xfrm>
            <a:off x="630238" y="457200"/>
            <a:ext cx="2949575" cy="1600200"/>
          </a:xfrm>
          <a:prstGeom prst="rect">
            <a:avLst/>
          </a:prstGeom>
        </p:spPr>
        <p:txBody>
          <a:bodyPr anchor="b"/>
          <a:lstStyle>
            <a:lvl1pPr>
              <a:defRPr sz="3200" b="1">
                <a:solidFill>
                  <a:schemeClr val="accent2"/>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2B288F0-04DB-0643-9E3D-B1C8A23096B5}"/>
              </a:ext>
            </a:extLst>
          </p:cNvPr>
          <p:cNvSpPr>
            <a:spLocks noGrp="1"/>
          </p:cNvSpPr>
          <p:nvPr>
            <p:ph type="pic" idx="1"/>
          </p:nvPr>
        </p:nvSpPr>
        <p:spPr>
          <a:xfrm>
            <a:off x="3887788" y="987425"/>
            <a:ext cx="4629150" cy="461824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BF47BEF-CB33-C74B-8C93-AD57C1ABA7F0}"/>
              </a:ext>
            </a:extLst>
          </p:cNvPr>
          <p:cNvSpPr>
            <a:spLocks noGrp="1"/>
          </p:cNvSpPr>
          <p:nvPr>
            <p:ph type="body" sz="half" idx="2"/>
          </p:nvPr>
        </p:nvSpPr>
        <p:spPr>
          <a:xfrm>
            <a:off x="630238" y="2057400"/>
            <a:ext cx="2949575" cy="354827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1">
            <a:extLst>
              <a:ext uri="{FF2B5EF4-FFF2-40B4-BE49-F238E27FC236}">
                <a16:creationId xmlns:a16="http://schemas.microsoft.com/office/drawing/2014/main" id="{6B0AF051-C74C-1F47-91EE-B7B74612CC2E}"/>
              </a:ext>
            </a:extLst>
          </p:cNvPr>
          <p:cNvSpPr txBox="1">
            <a:spLocks/>
          </p:cNvSpPr>
          <p:nvPr userDrawn="1"/>
        </p:nvSpPr>
        <p:spPr>
          <a:xfrm>
            <a:off x="224624" y="5944844"/>
            <a:ext cx="382693"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4066095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76D436-5EC7-4C4E-A6F2-DB29CD94B0B0}" type="datetime1">
              <a:rPr lang="en-US" smtClean="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F6B2E4-F1FF-442F-B1C5-501200C031D5}" type="slidenum">
              <a:rPr lang="en-US" smtClean="0"/>
              <a:t>‹#›</a:t>
            </a:fld>
            <a:endParaRPr lang="en-US" dirty="0"/>
          </a:p>
        </p:txBody>
      </p:sp>
    </p:spTree>
    <p:extLst>
      <p:ext uri="{BB962C8B-B14F-4D97-AF65-F5344CB8AC3E}">
        <p14:creationId xmlns:p14="http://schemas.microsoft.com/office/powerpoint/2010/main" val="26454833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17C710-078B-4D90-B98D-6EABB274B302}" type="datetimeFigureOut">
              <a:rPr lang="en-US" smtClean="0"/>
              <a:t>12/1/2022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86DE2EF-607A-4D0D-AEC6-0AFE7D2EDE5C}" type="slidenum">
              <a:rPr lang="en-US" smtClean="0"/>
              <a:t>‹#›</a:t>
            </a:fld>
            <a:endParaRPr lang="en-US" dirty="0"/>
          </a:p>
        </p:txBody>
      </p:sp>
    </p:spTree>
    <p:extLst>
      <p:ext uri="{BB962C8B-B14F-4D97-AF65-F5344CB8AC3E}">
        <p14:creationId xmlns:p14="http://schemas.microsoft.com/office/powerpoint/2010/main" val="329990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FE55-B2A1-B84C-AB9D-D69DC87FC2EF}"/>
              </a:ext>
            </a:extLst>
          </p:cNvPr>
          <p:cNvSpPr>
            <a:spLocks noGrp="1"/>
          </p:cNvSpPr>
          <p:nvPr>
            <p:ph type="ctrTitle" hasCustomPrompt="1"/>
          </p:nvPr>
        </p:nvSpPr>
        <p:spPr>
          <a:xfrm>
            <a:off x="1143000" y="2256186"/>
            <a:ext cx="6858000" cy="1591710"/>
          </a:xfrm>
          <a:prstGeom prst="rect">
            <a:avLst/>
          </a:prstGeom>
        </p:spPr>
        <p:txBody>
          <a:bodyPr anchor="b"/>
          <a:lstStyle>
            <a:lvl1pPr algn="ctr">
              <a:defRPr sz="3600" b="1">
                <a:solidFill>
                  <a:schemeClr val="accent2"/>
                </a:solidFill>
              </a:defRPr>
            </a:lvl1pPr>
          </a:lstStyle>
          <a:p>
            <a:r>
              <a:rPr lang="en-US" dirty="0"/>
              <a:t>Click to edit section title</a:t>
            </a:r>
          </a:p>
        </p:txBody>
      </p:sp>
      <p:sp>
        <p:nvSpPr>
          <p:cNvPr id="3" name="Subtitle 2">
            <a:extLst>
              <a:ext uri="{FF2B5EF4-FFF2-40B4-BE49-F238E27FC236}">
                <a16:creationId xmlns:a16="http://schemas.microsoft.com/office/drawing/2014/main" id="{FC7C0A35-DEFF-1741-A836-2436456A8211}"/>
              </a:ext>
            </a:extLst>
          </p:cNvPr>
          <p:cNvSpPr>
            <a:spLocks noGrp="1"/>
          </p:cNvSpPr>
          <p:nvPr>
            <p:ph type="subTitle" idx="1" hasCustomPrompt="1"/>
          </p:nvPr>
        </p:nvSpPr>
        <p:spPr>
          <a:xfrm>
            <a:off x="1143000" y="3939972"/>
            <a:ext cx="6858000" cy="1367528"/>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Tree>
    <p:extLst>
      <p:ext uri="{BB962C8B-B14F-4D97-AF65-F5344CB8AC3E}">
        <p14:creationId xmlns:p14="http://schemas.microsoft.com/office/powerpoint/2010/main" val="1064235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49328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Clr>
                <a:srgbClr val="000000"/>
              </a:buClr>
              <a:buSzPts val="2800"/>
              <a:buFont typeface="Calibri"/>
              <a:buNone/>
              <a:defRPr>
                <a:solidFill>
                  <a:srgbClr val="000000"/>
                </a:solidFill>
                <a:latin typeface="Calibri"/>
                <a:ea typeface="Calibri"/>
                <a:cs typeface="Calibri"/>
                <a:sym typeface="Calibri"/>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433504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323512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195285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741011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241159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413858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60524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50BFC3-62CD-4EAF-A7F5-514FDAC575AC}" type="datetime1">
              <a:rPr lang="en-US" smtClean="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F6B2E4-F1FF-442F-B1C5-501200C031D5}" type="slidenum">
              <a:rPr lang="en-US" smtClean="0"/>
              <a:t>‹#›</a:t>
            </a:fld>
            <a:endParaRPr lang="en-US" dirty="0"/>
          </a:p>
        </p:txBody>
      </p:sp>
    </p:spTree>
    <p:extLst>
      <p:ext uri="{BB962C8B-B14F-4D97-AF65-F5344CB8AC3E}">
        <p14:creationId xmlns:p14="http://schemas.microsoft.com/office/powerpoint/2010/main" val="24345208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88547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858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3AD25E-EAE0-4A9C-9CE0-F553D256B589}" type="datetime1">
              <a:rPr lang="en-US" smtClean="0"/>
              <a:t>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F6B2E4-F1FF-442F-B1C5-501200C031D5}" type="slidenum">
              <a:rPr lang="en-US" smtClean="0"/>
              <a:t>‹#›</a:t>
            </a:fld>
            <a:endParaRPr lang="en-US" dirty="0"/>
          </a:p>
        </p:txBody>
      </p:sp>
    </p:spTree>
    <p:extLst>
      <p:ext uri="{BB962C8B-B14F-4D97-AF65-F5344CB8AC3E}">
        <p14:creationId xmlns:p14="http://schemas.microsoft.com/office/powerpoint/2010/main" val="1881388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A6159D-FA81-4180-A7ED-89AF184EAAC1}" type="datetime1">
              <a:rPr lang="en-US" smtClean="0"/>
              <a:t>12/1/2022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7F6B2E4-F1FF-442F-B1C5-501200C031D5}" type="slidenum">
              <a:rPr lang="en-US" smtClean="0"/>
              <a:t>‹#›</a:t>
            </a:fld>
            <a:endParaRPr lang="en-US" dirty="0"/>
          </a:p>
        </p:txBody>
      </p:sp>
    </p:spTree>
    <p:extLst>
      <p:ext uri="{BB962C8B-B14F-4D97-AF65-F5344CB8AC3E}">
        <p14:creationId xmlns:p14="http://schemas.microsoft.com/office/powerpoint/2010/main" val="1945497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282E55-7E86-45BF-8155-82F4318A7BFF}" type="datetime1">
              <a:rPr lang="en-US" smtClean="0"/>
              <a:t>12/1/2022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7F6B2E4-F1FF-442F-B1C5-501200C031D5}" type="slidenum">
              <a:rPr lang="en-US" smtClean="0"/>
              <a:t>‹#›</a:t>
            </a:fld>
            <a:endParaRPr lang="en-US" dirty="0"/>
          </a:p>
        </p:txBody>
      </p:sp>
    </p:spTree>
    <p:extLst>
      <p:ext uri="{BB962C8B-B14F-4D97-AF65-F5344CB8AC3E}">
        <p14:creationId xmlns:p14="http://schemas.microsoft.com/office/powerpoint/2010/main" val="114753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4C23CA-BADE-4C4E-B2F0-596D32DFBC5C}" type="datetime1">
              <a:rPr lang="en-US" smtClean="0"/>
              <a:t>12/1/2022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7F6B2E4-F1FF-442F-B1C5-501200C031D5}" type="slidenum">
              <a:rPr lang="en-US" smtClean="0"/>
              <a:t>‹#›</a:t>
            </a:fld>
            <a:endParaRPr lang="en-US" dirty="0"/>
          </a:p>
        </p:txBody>
      </p:sp>
    </p:spTree>
    <p:extLst>
      <p:ext uri="{BB962C8B-B14F-4D97-AF65-F5344CB8AC3E}">
        <p14:creationId xmlns:p14="http://schemas.microsoft.com/office/powerpoint/2010/main" val="679065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DA0A98-FEBD-424B-A12D-09C8947DBCC3}" type="datetime1">
              <a:rPr lang="en-US" smtClean="0"/>
              <a:t>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F6B2E4-F1FF-442F-B1C5-501200C031D5}" type="slidenum">
              <a:rPr lang="en-US" smtClean="0"/>
              <a:t>‹#›</a:t>
            </a:fld>
            <a:endParaRPr lang="en-US" dirty="0"/>
          </a:p>
        </p:txBody>
      </p:sp>
    </p:spTree>
    <p:extLst>
      <p:ext uri="{BB962C8B-B14F-4D97-AF65-F5344CB8AC3E}">
        <p14:creationId xmlns:p14="http://schemas.microsoft.com/office/powerpoint/2010/main" val="3457728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19D779-6291-4B66-927A-F34B38A380FA}" type="datetime1">
              <a:rPr lang="en-US" smtClean="0"/>
              <a:t>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F6B2E4-F1FF-442F-B1C5-501200C031D5}" type="slidenum">
              <a:rPr lang="en-US" smtClean="0"/>
              <a:t>‹#›</a:t>
            </a:fld>
            <a:endParaRPr lang="en-US" dirty="0"/>
          </a:p>
        </p:txBody>
      </p:sp>
    </p:spTree>
    <p:extLst>
      <p:ext uri="{BB962C8B-B14F-4D97-AF65-F5344CB8AC3E}">
        <p14:creationId xmlns:p14="http://schemas.microsoft.com/office/powerpoint/2010/main" val="645887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4.png"/><Relationship Id="rId5" Type="http://schemas.openxmlformats.org/officeDocument/2006/relationships/slideLayout" Target="../slideLayouts/slideLayout17.xml"/><Relationship Id="rId10" Type="http://schemas.openxmlformats.org/officeDocument/2006/relationships/image" Target="../media/image3.png"/><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21.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5.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59CD0B-57C2-456E-967F-7D90E79464A5}" type="datetime1">
              <a:rPr lang="en-US" smtClean="0"/>
              <a:t>12/1/2022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505200" y="6530975"/>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7F6B2E4-F1FF-442F-B1C5-501200C031D5}" type="slidenum">
              <a:rPr lang="en-US" smtClean="0"/>
              <a:pPr/>
              <a:t>‹#›</a:t>
            </a:fld>
            <a:endParaRPr lang="en-US" dirty="0"/>
          </a:p>
        </p:txBody>
      </p:sp>
      <p:sp>
        <p:nvSpPr>
          <p:cNvPr id="7" name="Rectangle 6"/>
          <p:cNvSpPr/>
          <p:nvPr userDrawn="1"/>
        </p:nvSpPr>
        <p:spPr>
          <a:xfrm>
            <a:off x="0" y="0"/>
            <a:ext cx="9144000" cy="301625"/>
          </a:xfrm>
          <a:prstGeom prst="rect">
            <a:avLst/>
          </a:prstGeom>
          <a:solidFill>
            <a:srgbClr val="7AB8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userDrawn="1"/>
        </p:nvSpPr>
        <p:spPr>
          <a:xfrm>
            <a:off x="0" y="6556375"/>
            <a:ext cx="9143999" cy="301625"/>
          </a:xfrm>
          <a:prstGeom prst="rect">
            <a:avLst/>
          </a:prstGeom>
          <a:solidFill>
            <a:srgbClr val="0039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1400" dirty="0">
                <a:solidFill>
                  <a:prstClr val="white"/>
                </a:solidFill>
              </a:rPr>
              <a:t>Jackson Health Network</a:t>
            </a:r>
          </a:p>
        </p:txBody>
      </p:sp>
    </p:spTree>
    <p:extLst>
      <p:ext uri="{BB962C8B-B14F-4D97-AF65-F5344CB8AC3E}">
        <p14:creationId xmlns:p14="http://schemas.microsoft.com/office/powerpoint/2010/main" val="81096136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801194B-2399-6A44-AD49-BFF4558FFCCE}"/>
              </a:ext>
            </a:extLst>
          </p:cNvPr>
          <p:cNvPicPr>
            <a:picLocks noChangeAspect="1"/>
          </p:cNvPicPr>
          <p:nvPr userDrawn="1"/>
        </p:nvPicPr>
        <p:blipFill>
          <a:blip r:embed="rId3"/>
          <a:stretch>
            <a:fillRect/>
          </a:stretch>
        </p:blipFill>
        <p:spPr>
          <a:xfrm>
            <a:off x="6093561" y="423574"/>
            <a:ext cx="2395181" cy="2395181"/>
          </a:xfrm>
          <a:prstGeom prst="rect">
            <a:avLst/>
          </a:prstGeom>
          <a:effectLst>
            <a:reflection blurRad="6350" stA="25000" endPos="44000" dir="5400000" sy="-100000" algn="bl" rotWithShape="0"/>
          </a:effectLst>
        </p:spPr>
      </p:pic>
      <p:pic>
        <p:nvPicPr>
          <p:cNvPr id="12" name="Picture 11">
            <a:extLst>
              <a:ext uri="{FF2B5EF4-FFF2-40B4-BE49-F238E27FC236}">
                <a16:creationId xmlns:a16="http://schemas.microsoft.com/office/drawing/2014/main" id="{BF0C6E72-0F53-AE48-9DCA-A349F15365AF}"/>
              </a:ext>
            </a:extLst>
          </p:cNvPr>
          <p:cNvPicPr>
            <a:picLocks noChangeAspect="1"/>
          </p:cNvPicPr>
          <p:nvPr userDrawn="1"/>
        </p:nvPicPr>
        <p:blipFill>
          <a:blip r:embed="rId4"/>
          <a:stretch>
            <a:fillRect/>
          </a:stretch>
        </p:blipFill>
        <p:spPr>
          <a:xfrm>
            <a:off x="648394" y="991027"/>
            <a:ext cx="3740727" cy="1226958"/>
          </a:xfrm>
          <a:prstGeom prst="rect">
            <a:avLst/>
          </a:prstGeom>
        </p:spPr>
      </p:pic>
      <p:sp>
        <p:nvSpPr>
          <p:cNvPr id="4" name="Slide Number Placeholder 5">
            <a:extLst>
              <a:ext uri="{FF2B5EF4-FFF2-40B4-BE49-F238E27FC236}">
                <a16:creationId xmlns:a16="http://schemas.microsoft.com/office/drawing/2014/main" id="{F2FC1F86-9AFC-E14E-9B03-5DBFC68E440C}"/>
              </a:ext>
            </a:extLst>
          </p:cNvPr>
          <p:cNvSpPr txBox="1">
            <a:spLocks/>
          </p:cNvSpPr>
          <p:nvPr userDrawn="1"/>
        </p:nvSpPr>
        <p:spPr>
          <a:xfrm>
            <a:off x="4526280" y="6470374"/>
            <a:ext cx="4385640" cy="251101"/>
          </a:xfrm>
          <a:prstGeom prst="rect">
            <a:avLst/>
          </a:prstGeom>
        </p:spPr>
        <p:txBody>
          <a:bodyPr vert="horz" lIns="91440" tIns="45720" rIns="0" bIns="45720" rtlCol="0" anchor="ctr"/>
          <a:lstStyle>
            <a:defPPr>
              <a:defRPr lang="en-US"/>
            </a:defPPr>
            <a:lvl1pPr marL="0" algn="r" defTabSz="457200" rtl="0" eaLnBrk="1" latinLnBrk="0" hangingPunct="1">
              <a:defRPr sz="1000" b="1"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dirty="0">
                <a:solidFill>
                  <a:schemeClr val="tx1">
                    <a:alpha val="45000"/>
                  </a:schemeClr>
                </a:solidFill>
              </a:rPr>
              <a:t>©2019 Michigan Institute for Care Management &amp; Transformation. All rights reserved.</a:t>
            </a:r>
          </a:p>
        </p:txBody>
      </p:sp>
    </p:spTree>
    <p:extLst>
      <p:ext uri="{BB962C8B-B14F-4D97-AF65-F5344CB8AC3E}">
        <p14:creationId xmlns:p14="http://schemas.microsoft.com/office/powerpoint/2010/main" val="3283954208"/>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63F8C9-C7B4-5D4D-9697-DE5E6784FDCD}"/>
              </a:ext>
            </a:extLst>
          </p:cNvPr>
          <p:cNvSpPr/>
          <p:nvPr userDrawn="1"/>
        </p:nvSpPr>
        <p:spPr>
          <a:xfrm>
            <a:off x="0" y="6356350"/>
            <a:ext cx="9144000" cy="501650"/>
          </a:xfrm>
          <a:prstGeom prst="rect">
            <a:avLst/>
          </a:prstGeom>
          <a:solidFill>
            <a:schemeClr val="accent1"/>
          </a:solidFill>
          <a:ln>
            <a:noFill/>
          </a:ln>
          <a:effectLst>
            <a:outerShdw blurRad="76200" dist="38100" dir="189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CE7423AC-EF53-5547-99CD-C901CA141236}"/>
              </a:ext>
            </a:extLst>
          </p:cNvPr>
          <p:cNvPicPr>
            <a:picLocks noChangeAspect="1"/>
          </p:cNvPicPr>
          <p:nvPr userDrawn="1"/>
        </p:nvPicPr>
        <p:blipFill>
          <a:blip r:embed="rId10"/>
          <a:stretch>
            <a:fillRect/>
          </a:stretch>
        </p:blipFill>
        <p:spPr>
          <a:xfrm>
            <a:off x="7398507" y="5763325"/>
            <a:ext cx="1533291" cy="414946"/>
          </a:xfrm>
          <a:prstGeom prst="rect">
            <a:avLst/>
          </a:prstGeom>
        </p:spPr>
      </p:pic>
      <p:sp>
        <p:nvSpPr>
          <p:cNvPr id="12" name="Slide Number Placeholder 5">
            <a:extLst>
              <a:ext uri="{FF2B5EF4-FFF2-40B4-BE49-F238E27FC236}">
                <a16:creationId xmlns:a16="http://schemas.microsoft.com/office/drawing/2014/main" id="{48B75511-5D49-A04E-AAC0-107EF47500B6}"/>
              </a:ext>
            </a:extLst>
          </p:cNvPr>
          <p:cNvSpPr txBox="1">
            <a:spLocks/>
          </p:cNvSpPr>
          <p:nvPr userDrawn="1"/>
        </p:nvSpPr>
        <p:spPr>
          <a:xfrm>
            <a:off x="4526280" y="6470374"/>
            <a:ext cx="4405518" cy="251101"/>
          </a:xfrm>
          <a:prstGeom prst="rect">
            <a:avLst/>
          </a:prstGeom>
        </p:spPr>
        <p:txBody>
          <a:bodyPr vert="horz" lIns="91440" tIns="45720" rIns="0" bIns="45720" rtlCol="0" anchor="ctr"/>
          <a:lstStyle>
            <a:defPPr>
              <a:defRPr lang="en-US"/>
            </a:defPPr>
            <a:lvl1pPr marL="0" algn="r" defTabSz="457200" rtl="0" eaLnBrk="1" latinLnBrk="0" hangingPunct="1">
              <a:defRPr sz="1000" b="1"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dirty="0">
                <a:solidFill>
                  <a:schemeClr val="bg1">
                    <a:alpha val="35000"/>
                  </a:schemeClr>
                </a:solidFill>
              </a:rPr>
              <a:t>©2019 Michigan Institute for Care Management &amp; Transformation. All rights reserved.</a:t>
            </a:r>
          </a:p>
        </p:txBody>
      </p:sp>
      <p:pic>
        <p:nvPicPr>
          <p:cNvPr id="13" name="Picture 12">
            <a:extLst>
              <a:ext uri="{FF2B5EF4-FFF2-40B4-BE49-F238E27FC236}">
                <a16:creationId xmlns:a16="http://schemas.microsoft.com/office/drawing/2014/main" id="{65F94D5C-A319-2A47-924A-2A7B2A43DC8A}"/>
              </a:ext>
            </a:extLst>
          </p:cNvPr>
          <p:cNvPicPr>
            <a:picLocks noChangeAspect="1"/>
          </p:cNvPicPr>
          <p:nvPr userDrawn="1"/>
        </p:nvPicPr>
        <p:blipFill>
          <a:blip r:embed="rId11">
            <a:alphaModFix amt="25000"/>
          </a:blip>
          <a:stretch>
            <a:fillRect/>
          </a:stretch>
        </p:blipFill>
        <p:spPr>
          <a:xfrm>
            <a:off x="224624" y="6406046"/>
            <a:ext cx="382693" cy="381174"/>
          </a:xfrm>
          <a:prstGeom prst="rect">
            <a:avLst/>
          </a:prstGeom>
        </p:spPr>
      </p:pic>
      <p:sp>
        <p:nvSpPr>
          <p:cNvPr id="2" name="Slide Number Placeholder 1">
            <a:extLst>
              <a:ext uri="{FF2B5EF4-FFF2-40B4-BE49-F238E27FC236}">
                <a16:creationId xmlns:a16="http://schemas.microsoft.com/office/drawing/2014/main" id="{BAD79873-AA22-724D-A9BC-AB3452298B93}"/>
              </a:ext>
            </a:extLst>
          </p:cNvPr>
          <p:cNvSpPr>
            <a:spLocks noGrp="1"/>
          </p:cNvSpPr>
          <p:nvPr>
            <p:ph type="sldNum" sz="quarter" idx="4"/>
          </p:nvPr>
        </p:nvSpPr>
        <p:spPr>
          <a:xfrm>
            <a:off x="224624" y="5944844"/>
            <a:ext cx="382693" cy="365125"/>
          </a:xfrm>
          <a:prstGeom prst="rect">
            <a:avLst/>
          </a:prstGeom>
        </p:spPr>
        <p:txBody>
          <a:bodyPr vert="horz" lIns="0" tIns="45720" rIns="0" bIns="45720" rtlCol="0" anchor="ctr"/>
          <a:lstStyle>
            <a:lvl1pPr algn="ctr">
              <a:defRPr sz="1000" b="0">
                <a:solidFill>
                  <a:schemeClr val="tx1">
                    <a:tint val="75000"/>
                  </a:schemeClr>
                </a:solidFill>
              </a:defRPr>
            </a:lvl1pPr>
          </a:lstStyle>
          <a:p>
            <a:fld id="{CDEE2E87-D6C2-FE49-99B2-4600C721DDD0}" type="slidenum">
              <a:rPr lang="en-US" smtClean="0"/>
              <a:pPr/>
              <a:t>‹#›</a:t>
            </a:fld>
            <a:endParaRPr lang="en-US" dirty="0"/>
          </a:p>
        </p:txBody>
      </p:sp>
    </p:spTree>
    <p:extLst>
      <p:ext uri="{BB962C8B-B14F-4D97-AF65-F5344CB8AC3E}">
        <p14:creationId xmlns:p14="http://schemas.microsoft.com/office/powerpoint/2010/main" val="352735917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43859C-E568-0947-A6D4-3AA1660A4DB2}"/>
              </a:ext>
            </a:extLst>
          </p:cNvPr>
          <p:cNvPicPr>
            <a:picLocks noChangeAspect="1"/>
          </p:cNvPicPr>
          <p:nvPr userDrawn="1"/>
        </p:nvPicPr>
        <p:blipFill>
          <a:blip r:embed="rId3"/>
          <a:stretch>
            <a:fillRect/>
          </a:stretch>
        </p:blipFill>
        <p:spPr>
          <a:xfrm>
            <a:off x="2442541" y="805262"/>
            <a:ext cx="4258918" cy="1162685"/>
          </a:xfrm>
          <a:prstGeom prst="rect">
            <a:avLst/>
          </a:prstGeom>
        </p:spPr>
      </p:pic>
      <p:sp>
        <p:nvSpPr>
          <p:cNvPr id="5" name="Rectangle 4">
            <a:extLst>
              <a:ext uri="{FF2B5EF4-FFF2-40B4-BE49-F238E27FC236}">
                <a16:creationId xmlns:a16="http://schemas.microsoft.com/office/drawing/2014/main" id="{5263F8C9-C7B4-5D4D-9697-DE5E6784FDCD}"/>
              </a:ext>
            </a:extLst>
          </p:cNvPr>
          <p:cNvSpPr/>
          <p:nvPr userDrawn="1"/>
        </p:nvSpPr>
        <p:spPr>
          <a:xfrm>
            <a:off x="0" y="1938130"/>
            <a:ext cx="9144000" cy="4919870"/>
          </a:xfrm>
          <a:prstGeom prst="rect">
            <a:avLst/>
          </a:prstGeom>
          <a:solidFill>
            <a:schemeClr val="accent1"/>
          </a:solidFill>
          <a:ln>
            <a:noFill/>
          </a:ln>
          <a:effectLst>
            <a:outerShdw blurRad="76200" dist="38100" dir="189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BFF266FB-12C1-0B44-8F7D-47702432394A}"/>
              </a:ext>
            </a:extLst>
          </p:cNvPr>
          <p:cNvSpPr txBox="1">
            <a:spLocks/>
          </p:cNvSpPr>
          <p:nvPr userDrawn="1"/>
        </p:nvSpPr>
        <p:spPr>
          <a:xfrm>
            <a:off x="4526280" y="6470374"/>
            <a:ext cx="4405518" cy="251101"/>
          </a:xfrm>
          <a:prstGeom prst="rect">
            <a:avLst/>
          </a:prstGeom>
        </p:spPr>
        <p:txBody>
          <a:bodyPr vert="horz" lIns="91440" tIns="45720" rIns="0" bIns="45720" rtlCol="0" anchor="ctr"/>
          <a:lstStyle>
            <a:defPPr>
              <a:defRPr lang="en-US"/>
            </a:defPPr>
            <a:lvl1pPr marL="0" algn="r" defTabSz="457200" rtl="0" eaLnBrk="1" latinLnBrk="0" hangingPunct="1">
              <a:defRPr sz="1000" b="1"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dirty="0">
                <a:solidFill>
                  <a:schemeClr val="bg1">
                    <a:alpha val="35000"/>
                  </a:schemeClr>
                </a:solidFill>
              </a:rPr>
              <a:t>©2019 Michigan Institute for Care Management &amp; Transformation. All rights reserved.</a:t>
            </a:r>
          </a:p>
        </p:txBody>
      </p:sp>
      <p:pic>
        <p:nvPicPr>
          <p:cNvPr id="11" name="Picture 10">
            <a:extLst>
              <a:ext uri="{FF2B5EF4-FFF2-40B4-BE49-F238E27FC236}">
                <a16:creationId xmlns:a16="http://schemas.microsoft.com/office/drawing/2014/main" id="{8B37B301-4C24-0343-B8C8-4FE4B5860FB5}"/>
              </a:ext>
            </a:extLst>
          </p:cNvPr>
          <p:cNvPicPr>
            <a:picLocks noChangeAspect="1"/>
          </p:cNvPicPr>
          <p:nvPr userDrawn="1"/>
        </p:nvPicPr>
        <p:blipFill>
          <a:blip r:embed="rId4">
            <a:alphaModFix amt="25000"/>
          </a:blip>
          <a:stretch>
            <a:fillRect/>
          </a:stretch>
        </p:blipFill>
        <p:spPr>
          <a:xfrm>
            <a:off x="224624" y="6406046"/>
            <a:ext cx="382693" cy="381174"/>
          </a:xfrm>
          <a:prstGeom prst="rect">
            <a:avLst/>
          </a:prstGeom>
        </p:spPr>
      </p:pic>
    </p:spTree>
    <p:extLst>
      <p:ext uri="{BB962C8B-B14F-4D97-AF65-F5344CB8AC3E}">
        <p14:creationId xmlns:p14="http://schemas.microsoft.com/office/powerpoint/2010/main" val="143077947"/>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Raleway"/>
              <a:buNone/>
              <a:defRPr sz="2800" b="1">
                <a:solidFill>
                  <a:schemeClr val="dk1"/>
                </a:solidFill>
                <a:latin typeface="Raleway"/>
                <a:ea typeface="Raleway"/>
                <a:cs typeface="Raleway"/>
                <a:sym typeface="Ralew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51172019"/>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hyperlink" Target="https://www.pexels.com/es-es/foto/26416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hyperlink" Target="https://www.rawpixel.com/search/disabilit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hyperlink" Target="https://creativecommons.org/licenses/by-sa/3.0/" TargetMode="External"/><Relationship Id="rId4" Type="http://schemas.openxmlformats.org/officeDocument/2006/relationships/hyperlink" Target="https://www.thebluediamondgallery.com/handwriting/s/statistics.htm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hyperlink" Target="https://www.culturaltravelguide.com/expert-led-tours-viajes-de-autor-cultur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hyperlink" Target="https://creativecommons.org/licenses/by-sa/3.0/" TargetMode="External"/><Relationship Id="rId4" Type="http://schemas.openxmlformats.org/officeDocument/2006/relationships/hyperlink" Target="https://www.picpedia.org/highway-signs/i/informed-consent.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michigan.gov/mde/0,4615,7-140-74638_74639_29233_29803---,00.html"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14.xml"/><Relationship Id="rId5" Type="http://schemas.openxmlformats.org/officeDocument/2006/relationships/image" Target="../media/image38.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9.png"/><Relationship Id="rId7" Type="http://schemas.openxmlformats.org/officeDocument/2006/relationships/image" Target="../media/image41.png"/><Relationship Id="rId12"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20.xml"/><Relationship Id="rId6" Type="http://schemas.microsoft.com/office/2007/relationships/hdphoto" Target="../media/hdphoto3.wdp"/><Relationship Id="rId11" Type="http://schemas.openxmlformats.org/officeDocument/2006/relationships/image" Target="../media/image44.png"/><Relationship Id="rId5" Type="http://schemas.openxmlformats.org/officeDocument/2006/relationships/image" Target="../media/image40.png"/><Relationship Id="rId10" Type="http://schemas.openxmlformats.org/officeDocument/2006/relationships/image" Target="../media/image43.png"/><Relationship Id="rId4" Type="http://schemas.openxmlformats.org/officeDocument/2006/relationships/hyperlink" Target="https://www.google.com/url?sa=i&amp;rct=j&amp;q=&amp;esrc=s&amp;source=images&amp;cd=&amp;ved=2ahUKEwjkh8ry_ebiAhUkgK0KHSG-DQAQjRx6BAgBEAU&amp;url=http%3A%2F%2Fclipart-library.com%2Fmichigan-cliparts.html&amp;psig=AOvVaw15FREgl-6bQYomUXRAkPNs&amp;ust=1560533006539764" TargetMode="External"/><Relationship Id="rId9" Type="http://schemas.microsoft.com/office/2007/relationships/hdphoto" Target="../media/hdphoto4.wdp"/></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microsoft.com/office/2007/relationships/hdphoto" Target="../media/hdphoto5.wdp"/></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47.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48.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image" Target="../media/image49.emf"/></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image" Target="../media/image50.emf"/></Relationships>
</file>

<file path=ppt/slides/_rels/slide38.xml.rels><?xml version="1.0" encoding="UTF-8" standalone="yes"?>
<Relationships xmlns="http://schemas.openxmlformats.org/package/2006/relationships"><Relationship Id="rId3" Type="http://schemas.openxmlformats.org/officeDocument/2006/relationships/hyperlink" Target="https://www.moash.org/" TargetMode="External"/><Relationship Id="rId2" Type="http://schemas.openxmlformats.org/officeDocument/2006/relationships/notesSlide" Target="../notesSlides/notesSlide38.xml"/><Relationship Id="rId1" Type="http://schemas.openxmlformats.org/officeDocument/2006/relationships/slideLayout" Target="../slideLayouts/slideLayout14.xml"/><Relationship Id="rId6" Type="http://schemas.openxmlformats.org/officeDocument/2006/relationships/hyperlink" Target="https://www.michigan.gov/ddcouncil" TargetMode="External"/><Relationship Id="rId5" Type="http://schemas.openxmlformats.org/officeDocument/2006/relationships/hyperlink" Target="https://lacasacenter.org/" TargetMode="External"/><Relationship Id="rId4" Type="http://schemas.openxmlformats.org/officeDocument/2006/relationships/hyperlink" Target="https://www.ywcawcmi.org/"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hyperlink" Target="mailto:fvaca@MYMDRC.org" TargetMode="External"/><Relationship Id="rId7" Type="http://schemas.openxmlformats.org/officeDocument/2006/relationships/image" Target="../media/image11.jpeg"/><Relationship Id="rId2" Type="http://schemas.openxmlformats.org/officeDocument/2006/relationships/notesSlide" Target="../notesSlides/notesSlide40.xml"/><Relationship Id="rId1" Type="http://schemas.openxmlformats.org/officeDocument/2006/relationships/slideLayout" Target="../slideLayouts/slideLayout14.xml"/><Relationship Id="rId6" Type="http://schemas.openxmlformats.org/officeDocument/2006/relationships/image" Target="../media/image12.jpeg"/><Relationship Id="rId5" Type="http://schemas.openxmlformats.org/officeDocument/2006/relationships/image" Target="../media/image51.jpeg"/><Relationship Id="rId4" Type="http://schemas.openxmlformats.org/officeDocument/2006/relationships/hyperlink" Target="mailto:shehanboogaardm@michigan.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hyperlink" Target="https://picpedia.org/handwriting/l/learning.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hyperlink" Target="https://pixabay.com/sv/illustrations/nyckel-tillg%C3%A5ng-l%C3%B6senord-kod-1013662/"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DC06BB3-640C-13C2-CCC3-AAE08C22AF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1733221"/>
            <a:ext cx="967368" cy="967368"/>
          </a:xfrm>
          <a:prstGeom prst="rect">
            <a:avLst/>
          </a:prstGeom>
        </p:spPr>
      </p:pic>
      <p:sp>
        <p:nvSpPr>
          <p:cNvPr id="1028" name="Rectangle 134">
            <a:extLst>
              <a:ext uri="{FF2B5EF4-FFF2-40B4-BE49-F238E27FC236}">
                <a16:creationId xmlns:a16="http://schemas.microsoft.com/office/drawing/2014/main" id="{42AC59C3-83C3-4034-BB94-10236DACC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5" y="476777"/>
            <a:ext cx="2898287" cy="3480257"/>
          </a:xfrm>
          <a:prstGeom prst="rect">
            <a:avLst/>
          </a:prstGeom>
          <a:solidFill>
            <a:srgbClr val="7F7F7F">
              <a:alpha val="24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29" name="Rectangle 136">
            <a:extLst>
              <a:ext uri="{FF2B5EF4-FFF2-40B4-BE49-F238E27FC236}">
                <a16:creationId xmlns:a16="http://schemas.microsoft.com/office/drawing/2014/main" id="{CBD3CA6B-6DC5-4402-A8F7-AC4EC7F44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5" y="4118658"/>
            <a:ext cx="2898287" cy="2278771"/>
          </a:xfrm>
          <a:prstGeom prst="rect">
            <a:avLst/>
          </a:prstGeom>
          <a:solidFill>
            <a:srgbClr val="7F7F7F">
              <a:alpha val="24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30" name="Rectangle 138">
            <a:extLst>
              <a:ext uri="{FF2B5EF4-FFF2-40B4-BE49-F238E27FC236}">
                <a16:creationId xmlns:a16="http://schemas.microsoft.com/office/drawing/2014/main" id="{5A92BC41-5AE1-432E-87C7-12BF9E03D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6061" y="476778"/>
            <a:ext cx="5409337" cy="5920653"/>
          </a:xfrm>
          <a:prstGeom prst="rect">
            <a:avLst/>
          </a:prstGeom>
          <a:solidFill>
            <a:srgbClr val="443C51">
              <a:alpha val="9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27E6487F-63A7-8948-A101-B0BE1097FBB0}"/>
              </a:ext>
            </a:extLst>
          </p:cNvPr>
          <p:cNvSpPr>
            <a:spLocks noGrp="1"/>
          </p:cNvSpPr>
          <p:nvPr>
            <p:ph type="title"/>
          </p:nvPr>
        </p:nvSpPr>
        <p:spPr>
          <a:xfrm>
            <a:off x="3598986" y="760490"/>
            <a:ext cx="5032431" cy="3129827"/>
          </a:xfrm>
        </p:spPr>
        <p:txBody>
          <a:bodyPr vert="horz" lIns="91440" tIns="45720" rIns="91440" bIns="45720" rtlCol="0" anchor="b">
            <a:normAutofit fontScale="90000"/>
          </a:bodyPr>
          <a:lstStyle/>
          <a:p>
            <a:br>
              <a:rPr lang="en-US" sz="3300" dirty="0">
                <a:solidFill>
                  <a:srgbClr val="FFFFFF"/>
                </a:solidFill>
              </a:rPr>
            </a:br>
            <a:br>
              <a:rPr lang="en-US" sz="3300" dirty="0">
                <a:solidFill>
                  <a:srgbClr val="FFFFFF"/>
                </a:solidFill>
              </a:rPr>
            </a:br>
            <a:r>
              <a:rPr lang="en-US" sz="4200" dirty="0">
                <a:solidFill>
                  <a:srgbClr val="FFFFFF"/>
                </a:solidFill>
                <a:effectLst/>
                <a:latin typeface="Tw Cen MT" panose="020B0602020104020603" pitchFamily="34" charset="0"/>
              </a:rPr>
              <a:t>Sexuality and Reproductive Health for People with Disabilities</a:t>
            </a:r>
            <a:br>
              <a:rPr lang="en-US" sz="3300" dirty="0">
                <a:solidFill>
                  <a:srgbClr val="FFFFFF"/>
                </a:solidFill>
                <a:effectLst/>
                <a:latin typeface="Tw Cen MT" panose="020B0602020104020603" pitchFamily="34" charset="0"/>
              </a:rPr>
            </a:br>
            <a:endParaRPr lang="en-US" sz="3300" dirty="0">
              <a:solidFill>
                <a:srgbClr val="FFFFFF"/>
              </a:solidFill>
              <a:latin typeface="Tw Cen MT" panose="020B0602020104020603" pitchFamily="34" charset="0"/>
            </a:endParaRPr>
          </a:p>
        </p:txBody>
      </p:sp>
      <p:cxnSp>
        <p:nvCxnSpPr>
          <p:cNvPr id="1031" name="Straight Connector 140">
            <a:extLst>
              <a:ext uri="{FF2B5EF4-FFF2-40B4-BE49-F238E27FC236}">
                <a16:creationId xmlns:a16="http://schemas.microsoft.com/office/drawing/2014/main" id="{DC0E1208-0B30-4396-AE7C-AEBFFAEE66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65608" y="4020397"/>
            <a:ext cx="27432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a:extLst>
              <a:ext uri="{FF2B5EF4-FFF2-40B4-BE49-F238E27FC236}">
                <a16:creationId xmlns:a16="http://schemas.microsoft.com/office/drawing/2014/main" id="{03442596-A874-470B-A32E-E87386F328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008" y="5486400"/>
            <a:ext cx="1819992" cy="696066"/>
          </a:xfrm>
          <a:prstGeom prst="rect">
            <a:avLst/>
          </a:prstGeom>
        </p:spPr>
      </p:pic>
      <p:pic>
        <p:nvPicPr>
          <p:cNvPr id="6" name="Content Placeholder 7">
            <a:extLst>
              <a:ext uri="{FF2B5EF4-FFF2-40B4-BE49-F238E27FC236}">
                <a16:creationId xmlns:a16="http://schemas.microsoft.com/office/drawing/2014/main" id="{C8EE0804-9C98-8070-A352-5C2B475B0F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070" y="1671383"/>
            <a:ext cx="1569185" cy="1608304"/>
          </a:xfrm>
          <a:prstGeom prst="rect">
            <a:avLst/>
          </a:prstGeom>
        </p:spPr>
      </p:pic>
      <p:pic>
        <p:nvPicPr>
          <p:cNvPr id="8" name="Picture 7">
            <a:extLst>
              <a:ext uri="{FF2B5EF4-FFF2-40B4-BE49-F238E27FC236}">
                <a16:creationId xmlns:a16="http://schemas.microsoft.com/office/drawing/2014/main" id="{A5033F2C-46F3-9227-6377-42F44A1C8F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7541" y="1474561"/>
            <a:ext cx="2039872" cy="2001947"/>
          </a:xfrm>
          <a:prstGeom prst="rect">
            <a:avLst/>
          </a:prstGeom>
        </p:spPr>
      </p:pic>
      <p:pic>
        <p:nvPicPr>
          <p:cNvPr id="2" name="Picture 1" descr="Shape&#10;&#10;Description automatically generated with medium confidence">
            <a:extLst>
              <a:ext uri="{FF2B5EF4-FFF2-40B4-BE49-F238E27FC236}">
                <a16:creationId xmlns:a16="http://schemas.microsoft.com/office/drawing/2014/main" id="{C991285D-B8BE-DCF9-9E6E-36158D544CD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7008" y="4317550"/>
            <a:ext cx="1819992" cy="956535"/>
          </a:xfrm>
          <a:prstGeom prst="rect">
            <a:avLst/>
          </a:prstGeom>
        </p:spPr>
      </p:pic>
      <p:sp>
        <p:nvSpPr>
          <p:cNvPr id="10" name="TextBox 9">
            <a:extLst>
              <a:ext uri="{FF2B5EF4-FFF2-40B4-BE49-F238E27FC236}">
                <a16:creationId xmlns:a16="http://schemas.microsoft.com/office/drawing/2014/main" id="{A4B4EBD1-FA6A-9774-CC70-E047E23BB098}"/>
              </a:ext>
            </a:extLst>
          </p:cNvPr>
          <p:cNvSpPr txBox="1"/>
          <p:nvPr/>
        </p:nvSpPr>
        <p:spPr>
          <a:xfrm>
            <a:off x="3657600" y="4718447"/>
            <a:ext cx="2514600" cy="615553"/>
          </a:xfrm>
          <a:prstGeom prst="rect">
            <a:avLst/>
          </a:prstGeom>
          <a:noFill/>
        </p:spPr>
        <p:txBody>
          <a:bodyPr wrap="square">
            <a:spAutoFit/>
          </a:bodyPr>
          <a:lstStyle/>
          <a:p>
            <a:r>
              <a:rPr lang="en-US" sz="1800" dirty="0">
                <a:solidFill>
                  <a:schemeClr val="bg1"/>
                </a:solidFill>
                <a:latin typeface="Tw Cen MT" panose="020B0602020104020603" pitchFamily="34" charset="0"/>
              </a:rPr>
              <a:t>MTSA Presentation                                    </a:t>
            </a:r>
            <a:r>
              <a:rPr lang="en-US" sz="1600" dirty="0">
                <a:solidFill>
                  <a:schemeClr val="bg1"/>
                </a:solidFill>
                <a:latin typeface="Tw Cen MT" panose="020B0602020104020603" pitchFamily="34" charset="0"/>
              </a:rPr>
              <a:t>December 1</a:t>
            </a:r>
            <a:r>
              <a:rPr lang="en-US" sz="1600" b="0" dirty="0">
                <a:solidFill>
                  <a:schemeClr val="bg1"/>
                </a:solidFill>
                <a:latin typeface="Tw Cen MT" panose="020B0602020104020603" pitchFamily="34" charset="0"/>
              </a:rPr>
              <a:t>, 2022 </a:t>
            </a:r>
          </a:p>
        </p:txBody>
      </p:sp>
    </p:spTree>
    <p:extLst>
      <p:ext uri="{BB962C8B-B14F-4D97-AF65-F5344CB8AC3E}">
        <p14:creationId xmlns:p14="http://schemas.microsoft.com/office/powerpoint/2010/main" val="1007386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51A3AB5-752C-46FD-9E3C-4040A84B3B7A}"/>
              </a:ext>
            </a:extLst>
          </p:cNvPr>
          <p:cNvSpPr/>
          <p:nvPr/>
        </p:nvSpPr>
        <p:spPr>
          <a:xfrm>
            <a:off x="113648" y="2438400"/>
            <a:ext cx="8159858" cy="403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3600" dirty="0">
                <a:solidFill>
                  <a:schemeClr val="bg2">
                    <a:lumMod val="10000"/>
                  </a:schemeClr>
                </a:solidFill>
                <a:latin typeface="Tw Cen MT" panose="020B0602020104020603" pitchFamily="34" charset="0"/>
              </a:rPr>
              <a:t>You would be amazed at the diversity in people’s perspectives about how early people should start learning about sexuality.</a:t>
            </a:r>
          </a:p>
          <a:p>
            <a:pPr lvl="1"/>
            <a:endParaRPr lang="en-US" sz="1000" dirty="0">
              <a:solidFill>
                <a:schemeClr val="bg2">
                  <a:lumMod val="10000"/>
                </a:schemeClr>
              </a:solidFill>
              <a:latin typeface="Tw Cen MT" panose="020B0602020104020603" pitchFamily="34" charset="0"/>
            </a:endParaRPr>
          </a:p>
          <a:p>
            <a:pPr marL="914400" lvl="1" indent="-571500">
              <a:buClr>
                <a:srgbClr val="92D050"/>
              </a:buClr>
              <a:buSzPct val="125000"/>
              <a:buFont typeface="Arial" panose="020B0604020202020204" pitchFamily="34" charset="0"/>
              <a:buChar char="•"/>
            </a:pPr>
            <a:r>
              <a:rPr lang="en-US" sz="3600" dirty="0">
                <a:solidFill>
                  <a:schemeClr val="bg2">
                    <a:lumMod val="10000"/>
                  </a:schemeClr>
                </a:solidFill>
                <a:latin typeface="Tw Cen MT" panose="020B0602020104020603" pitchFamily="34" charset="0"/>
              </a:rPr>
              <a:t>When did you first learn about sexuality? </a:t>
            </a:r>
          </a:p>
          <a:p>
            <a:pPr marL="914400" lvl="1" indent="-571500">
              <a:buClr>
                <a:srgbClr val="92D050"/>
              </a:buClr>
              <a:buSzPct val="125000"/>
              <a:buFont typeface="Arial" panose="020B0604020202020204" pitchFamily="34" charset="0"/>
              <a:buChar char="•"/>
            </a:pPr>
            <a:r>
              <a:rPr lang="en-US" sz="3600" dirty="0">
                <a:solidFill>
                  <a:schemeClr val="bg2">
                    <a:lumMod val="10000"/>
                  </a:schemeClr>
                </a:solidFill>
                <a:latin typeface="Tw Cen MT" panose="020B0602020104020603" pitchFamily="34" charset="0"/>
              </a:rPr>
              <a:t>What messages were you given?</a:t>
            </a:r>
          </a:p>
        </p:txBody>
      </p:sp>
      <p:sp>
        <p:nvSpPr>
          <p:cNvPr id="2" name="Rectangle 1">
            <a:extLst>
              <a:ext uri="{FF2B5EF4-FFF2-40B4-BE49-F238E27FC236}">
                <a16:creationId xmlns:a16="http://schemas.microsoft.com/office/drawing/2014/main" id="{A7C85097-4778-4305-8629-52760BFF0010}"/>
              </a:ext>
            </a:extLst>
          </p:cNvPr>
          <p:cNvSpPr/>
          <p:nvPr/>
        </p:nvSpPr>
        <p:spPr>
          <a:xfrm>
            <a:off x="457200" y="228600"/>
            <a:ext cx="5791200" cy="1323439"/>
          </a:xfrm>
          <a:prstGeom prst="rect">
            <a:avLst/>
          </a:prstGeom>
        </p:spPr>
        <p:txBody>
          <a:bodyPr wrap="square">
            <a:spAutoFit/>
          </a:bodyPr>
          <a:lstStyle/>
          <a:p>
            <a:pPr algn="ctr"/>
            <a:r>
              <a:rPr lang="en-US" sz="4000" b="1" dirty="0">
                <a:solidFill>
                  <a:srgbClr val="512373"/>
                </a:solidFill>
                <a:latin typeface="Tw Cen MT" panose="020B0602020104020603" pitchFamily="34" charset="0"/>
                <a:cs typeface="Arial" panose="020B0604020202020204" pitchFamily="34" charset="0"/>
              </a:rPr>
              <a:t>Messages About Sexuality </a:t>
            </a:r>
          </a:p>
          <a:p>
            <a:r>
              <a:rPr lang="en-US" sz="4000" b="1" dirty="0">
                <a:solidFill>
                  <a:srgbClr val="512373"/>
                </a:solidFill>
                <a:latin typeface="Tw Cen MT" panose="020B0602020104020603" pitchFamily="34" charset="0"/>
                <a:cs typeface="Arial" panose="020B0604020202020204" pitchFamily="34" charset="0"/>
              </a:rPr>
              <a:t>Start On The Playground </a:t>
            </a:r>
          </a:p>
        </p:txBody>
      </p:sp>
      <p:sp>
        <p:nvSpPr>
          <p:cNvPr id="5" name="TextBox 4">
            <a:extLst>
              <a:ext uri="{FF2B5EF4-FFF2-40B4-BE49-F238E27FC236}">
                <a16:creationId xmlns:a16="http://schemas.microsoft.com/office/drawing/2014/main" id="{A1363B5E-91A5-811D-7B30-3D147DC436E0}"/>
              </a:ext>
            </a:extLst>
          </p:cNvPr>
          <p:cNvSpPr txBox="1"/>
          <p:nvPr/>
        </p:nvSpPr>
        <p:spPr>
          <a:xfrm>
            <a:off x="304800" y="6019800"/>
            <a:ext cx="184731" cy="369332"/>
          </a:xfrm>
          <a:prstGeom prst="rect">
            <a:avLst/>
          </a:prstGeom>
          <a:solidFill>
            <a:schemeClr val="bg1"/>
          </a:solidFill>
        </p:spPr>
        <p:txBody>
          <a:bodyPr wrap="none" rtlCol="0">
            <a:spAutoFit/>
          </a:bodyPr>
          <a:lstStyle/>
          <a:p>
            <a:endParaRPr lang="en-US" dirty="0"/>
          </a:p>
        </p:txBody>
      </p:sp>
      <p:pic>
        <p:nvPicPr>
          <p:cNvPr id="4" name="Picture 3" descr="A person kissing a person on the cheek&#10;&#10;Description automatically generated with medium confidence">
            <a:extLst>
              <a:ext uri="{FF2B5EF4-FFF2-40B4-BE49-F238E27FC236}">
                <a16:creationId xmlns:a16="http://schemas.microsoft.com/office/drawing/2014/main" id="{56511D80-AA5A-17BB-18A1-B5B1408567A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58702" y="609600"/>
            <a:ext cx="2228098" cy="1524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2131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9EC1DB-4EEE-4DDB-AA1F-84802CD525C7}"/>
              </a:ext>
            </a:extLst>
          </p:cNvPr>
          <p:cNvSpPr txBox="1"/>
          <p:nvPr/>
        </p:nvSpPr>
        <p:spPr>
          <a:xfrm>
            <a:off x="183521" y="152400"/>
            <a:ext cx="8838423" cy="1323439"/>
          </a:xfrm>
          <a:prstGeom prst="rect">
            <a:avLst/>
          </a:prstGeom>
          <a:noFill/>
        </p:spPr>
        <p:txBody>
          <a:bodyPr wrap="square" rtlCol="0">
            <a:spAutoFit/>
          </a:bodyPr>
          <a:lstStyle/>
          <a:p>
            <a:pPr algn="ctr"/>
            <a:r>
              <a:rPr lang="en-US" sz="4000" b="1" dirty="0">
                <a:solidFill>
                  <a:srgbClr val="512373"/>
                </a:solidFill>
                <a:latin typeface="Tw Cen MT" panose="020B0602020104020603" pitchFamily="34" charset="0"/>
              </a:rPr>
              <a:t>What Do People With IDD Want In Relationships? </a:t>
            </a:r>
          </a:p>
        </p:txBody>
      </p:sp>
      <p:sp>
        <p:nvSpPr>
          <p:cNvPr id="3" name="TextBox 2">
            <a:extLst>
              <a:ext uri="{FF2B5EF4-FFF2-40B4-BE49-F238E27FC236}">
                <a16:creationId xmlns:a16="http://schemas.microsoft.com/office/drawing/2014/main" id="{53581D76-68C8-ACDA-9043-291C3ADCC6A4}"/>
              </a:ext>
            </a:extLst>
          </p:cNvPr>
          <p:cNvSpPr txBox="1"/>
          <p:nvPr/>
        </p:nvSpPr>
        <p:spPr>
          <a:xfrm>
            <a:off x="145916" y="5638800"/>
            <a:ext cx="914400" cy="914400"/>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5FC3214B-BBED-84E8-B639-EC4781904971}"/>
              </a:ext>
            </a:extLst>
          </p:cNvPr>
          <p:cNvSpPr txBox="1"/>
          <p:nvPr/>
        </p:nvSpPr>
        <p:spPr>
          <a:xfrm>
            <a:off x="220810" y="1872020"/>
            <a:ext cx="7966142" cy="4985980"/>
          </a:xfrm>
          <a:prstGeom prst="rect">
            <a:avLst/>
          </a:prstGeom>
          <a:noFill/>
        </p:spPr>
        <p:txBody>
          <a:bodyPr wrap="square" rtlCol="0">
            <a:spAutoFit/>
          </a:bodyPr>
          <a:lstStyle/>
          <a:p>
            <a:r>
              <a:rPr lang="en-US" sz="3600" b="1" dirty="0">
                <a:solidFill>
                  <a:schemeClr val="bg2">
                    <a:lumMod val="10000"/>
                  </a:schemeClr>
                </a:solidFill>
                <a:latin typeface="Tw Cen MT" panose="020B0602020104020603" pitchFamily="34" charset="0"/>
              </a:rPr>
              <a:t>The same thing as everyone else!</a:t>
            </a:r>
          </a:p>
          <a:p>
            <a:pPr marL="571500" indent="-571500">
              <a:buClr>
                <a:srgbClr val="92D050"/>
              </a:buClr>
              <a:buSzPct val="125000"/>
              <a:buFont typeface="Arial" panose="020B0604020202020204" pitchFamily="34" charset="0"/>
              <a:buChar char="•"/>
            </a:pPr>
            <a:r>
              <a:rPr lang="en-US" sz="3600" dirty="0">
                <a:solidFill>
                  <a:schemeClr val="bg2">
                    <a:lumMod val="10000"/>
                  </a:schemeClr>
                </a:solidFill>
                <a:latin typeface="Tw Cen MT" panose="020B0602020104020603" pitchFamily="34" charset="0"/>
              </a:rPr>
              <a:t>Happy, fulfilling, relationships</a:t>
            </a:r>
          </a:p>
          <a:p>
            <a:pPr marL="171450" indent="-171450">
              <a:buClr>
                <a:srgbClr val="92D050"/>
              </a:buClr>
              <a:buSzPct val="125000"/>
              <a:buFont typeface="Arial" panose="020B0604020202020204" pitchFamily="34" charset="0"/>
              <a:buChar char="•"/>
            </a:pPr>
            <a:endParaRPr lang="en-US" sz="1000" dirty="0">
              <a:solidFill>
                <a:schemeClr val="bg2">
                  <a:lumMod val="10000"/>
                </a:schemeClr>
              </a:solidFill>
              <a:latin typeface="Tw Cen MT" panose="020B0602020104020603" pitchFamily="34" charset="0"/>
            </a:endParaRPr>
          </a:p>
          <a:p>
            <a:pPr marL="571500" indent="-571500">
              <a:buClr>
                <a:srgbClr val="92D050"/>
              </a:buClr>
              <a:buSzPct val="125000"/>
              <a:buFont typeface="Arial" panose="020B0604020202020204" pitchFamily="34" charset="0"/>
              <a:buChar char="•"/>
            </a:pPr>
            <a:r>
              <a:rPr lang="en-US" sz="3600" dirty="0">
                <a:solidFill>
                  <a:schemeClr val="bg2">
                    <a:lumMod val="10000"/>
                  </a:schemeClr>
                </a:solidFill>
                <a:latin typeface="Tw Cen MT" panose="020B0602020104020603" pitchFamily="34" charset="0"/>
              </a:rPr>
              <a:t>To be honored and respected by another human being</a:t>
            </a:r>
          </a:p>
          <a:p>
            <a:pPr marL="571500" indent="-571500">
              <a:buClr>
                <a:srgbClr val="92D050"/>
              </a:buClr>
              <a:buSzPct val="125000"/>
              <a:buFont typeface="Arial" panose="020B0604020202020204" pitchFamily="34" charset="0"/>
              <a:buChar char="•"/>
            </a:pPr>
            <a:endParaRPr lang="en-US" sz="1000" dirty="0">
              <a:solidFill>
                <a:schemeClr val="bg2">
                  <a:lumMod val="10000"/>
                </a:schemeClr>
              </a:solidFill>
              <a:latin typeface="Tw Cen MT" panose="020B0602020104020603" pitchFamily="34" charset="0"/>
            </a:endParaRPr>
          </a:p>
          <a:p>
            <a:pPr marL="571500" indent="-571500">
              <a:buClr>
                <a:srgbClr val="92D050"/>
              </a:buClr>
              <a:buSzPct val="125000"/>
              <a:buFont typeface="Arial" panose="020B0604020202020204" pitchFamily="34" charset="0"/>
              <a:buChar char="•"/>
            </a:pPr>
            <a:r>
              <a:rPr lang="en-US" sz="3600" dirty="0">
                <a:solidFill>
                  <a:schemeClr val="bg2">
                    <a:lumMod val="10000"/>
                  </a:schemeClr>
                </a:solidFill>
                <a:latin typeface="Tw Cen MT" panose="020B0602020104020603" pitchFamily="34" charset="0"/>
              </a:rPr>
              <a:t>To be free of abuse and have the education to identify when abuse is happening.</a:t>
            </a:r>
          </a:p>
          <a:p>
            <a:pPr>
              <a:buClr>
                <a:srgbClr val="92D050"/>
              </a:buClr>
              <a:buSzPct val="125000"/>
            </a:pPr>
            <a:endParaRPr lang="en-US" sz="1000" dirty="0">
              <a:solidFill>
                <a:schemeClr val="bg2">
                  <a:lumMod val="10000"/>
                </a:schemeClr>
              </a:solidFill>
              <a:latin typeface="Tw Cen MT" panose="020B0602020104020603" pitchFamily="34" charset="0"/>
            </a:endParaRPr>
          </a:p>
          <a:p>
            <a:pPr marL="571500" indent="-571500">
              <a:buClr>
                <a:srgbClr val="92D050"/>
              </a:buClr>
              <a:buSzPct val="125000"/>
              <a:buFont typeface="Arial" panose="020B0604020202020204" pitchFamily="34" charset="0"/>
              <a:buChar char="•"/>
            </a:pPr>
            <a:r>
              <a:rPr lang="en-US" sz="3600" dirty="0">
                <a:solidFill>
                  <a:schemeClr val="bg2">
                    <a:lumMod val="10000"/>
                  </a:schemeClr>
                </a:solidFill>
                <a:latin typeface="Tw Cen MT" panose="020B0602020104020603" pitchFamily="34" charset="0"/>
              </a:rPr>
              <a:t>To own their own bodies</a:t>
            </a:r>
          </a:p>
        </p:txBody>
      </p:sp>
      <p:pic>
        <p:nvPicPr>
          <p:cNvPr id="2" name="Picture 1" descr="A person riding a bicycle next to a person on a bike&#10;&#10;Description automatically generated with low confidence">
            <a:extLst>
              <a:ext uri="{FF2B5EF4-FFF2-40B4-BE49-F238E27FC236}">
                <a16:creationId xmlns:a16="http://schemas.microsoft.com/office/drawing/2014/main" id="{9F10ED34-4867-7064-14FC-BA5358CB019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58000" y="1235748"/>
            <a:ext cx="2001420" cy="1532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77924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80656" y="219670"/>
            <a:ext cx="7221683" cy="707886"/>
          </a:xfrm>
          <a:prstGeom prst="rect">
            <a:avLst/>
          </a:prstGeom>
        </p:spPr>
        <p:txBody>
          <a:bodyPr wrap="square">
            <a:spAutoFit/>
          </a:bodyPr>
          <a:lstStyle/>
          <a:p>
            <a:pPr algn="ctr"/>
            <a:r>
              <a:rPr lang="en-US" sz="4000" b="1" dirty="0">
                <a:solidFill>
                  <a:srgbClr val="512373"/>
                </a:solidFill>
                <a:latin typeface="Tw Cen MT" panose="020B0602020104020603" pitchFamily="34" charset="0"/>
              </a:rPr>
              <a:t>Alarming Statistics</a:t>
            </a:r>
          </a:p>
        </p:txBody>
      </p:sp>
      <p:pic>
        <p:nvPicPr>
          <p:cNvPr id="8" name="Picture 7">
            <a:extLst>
              <a:ext uri="{FF2B5EF4-FFF2-40B4-BE49-F238E27FC236}">
                <a16:creationId xmlns:a16="http://schemas.microsoft.com/office/drawing/2014/main" id="{66E77BAB-1B81-4967-A6C3-B90CAA613B29}"/>
              </a:ext>
            </a:extLst>
          </p:cNvPr>
          <p:cNvPicPr>
            <a:picLocks noChangeAspect="1"/>
          </p:cNvPicPr>
          <p:nvPr/>
        </p:nvPicPr>
        <p:blipFill rotWithShape="1">
          <a:blip r:embed="rId3">
            <a:duotone>
              <a:prstClr val="black"/>
              <a:srgbClr val="6B4C70">
                <a:tint val="45000"/>
                <a:satMod val="400000"/>
              </a:srgbClr>
            </a:duotone>
            <a:alphaModFix/>
            <a:extLst>
              <a:ext uri="{BEBA8EAE-BF5A-486C-A8C5-ECC9F3942E4B}">
                <a14:imgProps xmlns:a14="http://schemas.microsoft.com/office/drawing/2010/main">
                  <a14:imgLayer r:embed="rId4">
                    <a14:imgEffect>
                      <a14:sharpenSoften amount="50000"/>
                    </a14:imgEffect>
                    <a14:imgEffect>
                      <a14:colorTemperature colorTemp="115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2208" t="3439" r="1861" b="5748"/>
          <a:stretch/>
        </p:blipFill>
        <p:spPr>
          <a:xfrm>
            <a:off x="313913" y="1219200"/>
            <a:ext cx="8516173" cy="5284214"/>
          </a:xfrm>
          <a:prstGeom prst="rect">
            <a:avLst/>
          </a:prstGeom>
          <a:solidFill>
            <a:srgbClr val="512373">
              <a:alpha val="0"/>
            </a:srgbClr>
          </a:solid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47656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6FD40-8D04-4A35-AF34-2B1ADCCBC182}"/>
              </a:ext>
            </a:extLst>
          </p:cNvPr>
          <p:cNvSpPr>
            <a:spLocks noGrp="1"/>
          </p:cNvSpPr>
          <p:nvPr>
            <p:ph type="title"/>
          </p:nvPr>
        </p:nvSpPr>
        <p:spPr>
          <a:xfrm>
            <a:off x="628650" y="228600"/>
            <a:ext cx="7886700" cy="1401763"/>
          </a:xfrm>
        </p:spPr>
        <p:txBody>
          <a:bodyPr/>
          <a:lstStyle/>
          <a:p>
            <a:pPr algn="ctr"/>
            <a:r>
              <a:rPr lang="en-US" sz="4000" dirty="0">
                <a:solidFill>
                  <a:srgbClr val="512373"/>
                </a:solidFill>
                <a:latin typeface="Tw Cen MT" panose="020B0602020104020603" pitchFamily="34" charset="0"/>
              </a:rPr>
              <a:t>More Alarming Statistics</a:t>
            </a:r>
            <a:br>
              <a:rPr lang="en-US" sz="4000" dirty="0">
                <a:solidFill>
                  <a:srgbClr val="512373"/>
                </a:solidFill>
                <a:latin typeface="Tw Cen MT" panose="020B0602020104020603" pitchFamily="34" charset="0"/>
              </a:rPr>
            </a:br>
            <a:endParaRPr lang="en-US" sz="4000" dirty="0">
              <a:solidFill>
                <a:srgbClr val="512373"/>
              </a:solidFill>
              <a:latin typeface="Tw Cen MT" panose="020B0602020104020603" pitchFamily="34" charset="0"/>
            </a:endParaRPr>
          </a:p>
        </p:txBody>
      </p:sp>
      <p:sp>
        <p:nvSpPr>
          <p:cNvPr id="3" name="Content Placeholder 2">
            <a:extLst>
              <a:ext uri="{FF2B5EF4-FFF2-40B4-BE49-F238E27FC236}">
                <a16:creationId xmlns:a16="http://schemas.microsoft.com/office/drawing/2014/main" id="{F87A8355-241C-4F28-A19E-3C10373D9637}"/>
              </a:ext>
            </a:extLst>
          </p:cNvPr>
          <p:cNvSpPr>
            <a:spLocks noGrp="1"/>
          </p:cNvSpPr>
          <p:nvPr>
            <p:ph idx="1"/>
          </p:nvPr>
        </p:nvSpPr>
        <p:spPr>
          <a:xfrm>
            <a:off x="628650" y="1143000"/>
            <a:ext cx="7886700" cy="4572000"/>
          </a:xfrm>
        </p:spPr>
        <p:txBody>
          <a:bodyPr>
            <a:normAutofit/>
          </a:bodyPr>
          <a:lstStyle/>
          <a:p>
            <a:pPr marL="0" indent="0" algn="ctr">
              <a:buNone/>
            </a:pPr>
            <a:r>
              <a:rPr lang="en-US" sz="3800" dirty="0">
                <a:solidFill>
                  <a:schemeClr val="bg2">
                    <a:lumMod val="10000"/>
                  </a:schemeClr>
                </a:solidFill>
                <a:latin typeface="Tw Cen MT" panose="020B0602020104020603" pitchFamily="34" charset="0"/>
              </a:rPr>
              <a:t>People with intellectual disabilities are </a:t>
            </a:r>
            <a:r>
              <a:rPr lang="en-US" sz="3800" b="1" dirty="0">
                <a:solidFill>
                  <a:schemeClr val="bg2">
                    <a:lumMod val="10000"/>
                  </a:schemeClr>
                </a:solidFill>
                <a:latin typeface="Tw Cen MT" panose="020B0602020104020603" pitchFamily="34" charset="0"/>
              </a:rPr>
              <a:t>sexually assaulted </a:t>
            </a:r>
            <a:r>
              <a:rPr lang="en-US" sz="3800" dirty="0">
                <a:solidFill>
                  <a:schemeClr val="bg2">
                    <a:lumMod val="10000"/>
                  </a:schemeClr>
                </a:solidFill>
                <a:latin typeface="Tw Cen MT" panose="020B0602020104020603" pitchFamily="34" charset="0"/>
              </a:rPr>
              <a:t>at a rate </a:t>
            </a:r>
            <a:r>
              <a:rPr lang="en-US" sz="3800" b="1" dirty="0">
                <a:solidFill>
                  <a:schemeClr val="bg2">
                    <a:lumMod val="10000"/>
                  </a:schemeClr>
                </a:solidFill>
                <a:latin typeface="Tw Cen MT" panose="020B0602020104020603" pitchFamily="34" charset="0"/>
              </a:rPr>
              <a:t>more than seven times higher </a:t>
            </a:r>
            <a:r>
              <a:rPr lang="en-US" sz="3800" dirty="0">
                <a:solidFill>
                  <a:schemeClr val="bg2">
                    <a:lumMod val="10000"/>
                  </a:schemeClr>
                </a:solidFill>
                <a:latin typeface="Tw Cen MT" panose="020B0602020104020603" pitchFamily="34" charset="0"/>
              </a:rPr>
              <a:t>than people without disabilities </a:t>
            </a:r>
          </a:p>
          <a:p>
            <a:pPr marL="0" indent="0" algn="ctr">
              <a:buNone/>
            </a:pPr>
            <a:r>
              <a:rPr lang="en-US" sz="3600" dirty="0">
                <a:solidFill>
                  <a:schemeClr val="bg2">
                    <a:lumMod val="10000"/>
                  </a:schemeClr>
                </a:solidFill>
                <a:latin typeface="Tw Cen MT" panose="020B0602020104020603" pitchFamily="34" charset="0"/>
              </a:rPr>
              <a:t>(Department of Justice as cited by NPR 2018)</a:t>
            </a:r>
          </a:p>
        </p:txBody>
      </p:sp>
      <p:pic>
        <p:nvPicPr>
          <p:cNvPr id="8" name="Picture 7" descr="Text, whiteboard&#10;&#10;Description automatically generated">
            <a:extLst>
              <a:ext uri="{FF2B5EF4-FFF2-40B4-BE49-F238E27FC236}">
                <a16:creationId xmlns:a16="http://schemas.microsoft.com/office/drawing/2014/main" id="{5AAA999B-B18B-B025-8274-0F70E7984A6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38700" y="4618038"/>
            <a:ext cx="3359943" cy="2239962"/>
          </a:xfrm>
          <a:prstGeom prst="rect">
            <a:avLst/>
          </a:prstGeom>
        </p:spPr>
      </p:pic>
      <p:sp>
        <p:nvSpPr>
          <p:cNvPr id="9" name="TextBox 8">
            <a:extLst>
              <a:ext uri="{FF2B5EF4-FFF2-40B4-BE49-F238E27FC236}">
                <a16:creationId xmlns:a16="http://schemas.microsoft.com/office/drawing/2014/main" id="{1D222880-D601-0A18-2F43-658A44D14369}"/>
              </a:ext>
            </a:extLst>
          </p:cNvPr>
          <p:cNvSpPr txBox="1"/>
          <p:nvPr/>
        </p:nvSpPr>
        <p:spPr>
          <a:xfrm>
            <a:off x="5410200" y="7018440"/>
            <a:ext cx="2438400" cy="369332"/>
          </a:xfrm>
          <a:prstGeom prst="rect">
            <a:avLst/>
          </a:prstGeom>
          <a:noFill/>
        </p:spPr>
        <p:txBody>
          <a:bodyPr wrap="square" rtlCol="0">
            <a:spAutoFit/>
          </a:bodyPr>
          <a:lstStyle/>
          <a:p>
            <a:r>
              <a:rPr lang="en-US" sz="900">
                <a:hlinkClick r:id="rId4" tooltip="https://www.thebluediamondgallery.com/handwriting/s/statistics.html"/>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3440516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47717-D6A3-407D-B324-A34082A5D38A}"/>
              </a:ext>
            </a:extLst>
          </p:cNvPr>
          <p:cNvSpPr>
            <a:spLocks noGrp="1"/>
          </p:cNvSpPr>
          <p:nvPr>
            <p:ph type="title"/>
          </p:nvPr>
        </p:nvSpPr>
        <p:spPr>
          <a:xfrm>
            <a:off x="152400" y="76200"/>
            <a:ext cx="7886700" cy="1325563"/>
          </a:xfrm>
        </p:spPr>
        <p:txBody>
          <a:bodyPr/>
          <a:lstStyle/>
          <a:p>
            <a:pPr algn="ctr"/>
            <a:r>
              <a:rPr lang="en-US" sz="4000" b="1" dirty="0">
                <a:solidFill>
                  <a:srgbClr val="512373"/>
                </a:solidFill>
                <a:latin typeface="Tw Cen MT" panose="020B0602020104020603" pitchFamily="34" charset="0"/>
              </a:rPr>
              <a:t>Offenders &amp; Grooming</a:t>
            </a:r>
          </a:p>
        </p:txBody>
      </p:sp>
      <p:sp>
        <p:nvSpPr>
          <p:cNvPr id="3" name="Content Placeholder 2">
            <a:extLst>
              <a:ext uri="{FF2B5EF4-FFF2-40B4-BE49-F238E27FC236}">
                <a16:creationId xmlns:a16="http://schemas.microsoft.com/office/drawing/2014/main" id="{FD1902BE-83E8-4578-8989-C252858991D6}"/>
              </a:ext>
            </a:extLst>
          </p:cNvPr>
          <p:cNvSpPr>
            <a:spLocks noGrp="1"/>
          </p:cNvSpPr>
          <p:nvPr>
            <p:ph idx="1"/>
          </p:nvPr>
        </p:nvSpPr>
        <p:spPr>
          <a:xfrm>
            <a:off x="228600" y="457200"/>
            <a:ext cx="8915400" cy="6705600"/>
          </a:xfrm>
        </p:spPr>
        <p:txBody>
          <a:bodyPr>
            <a:normAutofit fontScale="25000" lnSpcReduction="20000"/>
          </a:bodyPr>
          <a:lstStyle/>
          <a:p>
            <a:pPr marL="0" indent="0">
              <a:buNone/>
            </a:pPr>
            <a:endParaRPr lang="en-US" sz="4000" b="1" dirty="0">
              <a:solidFill>
                <a:srgbClr val="512373"/>
              </a:solidFill>
              <a:latin typeface="Tw Cen MT" panose="020B0602020104020603" pitchFamily="34" charset="0"/>
            </a:endParaRPr>
          </a:p>
          <a:p>
            <a:pPr marL="0" indent="0">
              <a:buNone/>
            </a:pPr>
            <a:endParaRPr lang="en-US" sz="4000" b="1" dirty="0">
              <a:solidFill>
                <a:srgbClr val="512373"/>
              </a:solidFill>
              <a:latin typeface="Tw Cen MT" panose="020B0602020104020603" pitchFamily="34" charset="0"/>
            </a:endParaRPr>
          </a:p>
          <a:p>
            <a:pPr marL="0" indent="0">
              <a:buNone/>
            </a:pPr>
            <a:r>
              <a:rPr lang="en-US" sz="13200" b="1" dirty="0">
                <a:solidFill>
                  <a:srgbClr val="512373"/>
                </a:solidFill>
                <a:latin typeface="Tw Cen MT" panose="020B0602020104020603" pitchFamily="34" charset="0"/>
              </a:rPr>
              <a:t>Offenders</a:t>
            </a:r>
          </a:p>
          <a:p>
            <a:pPr marL="0" indent="0">
              <a:buNone/>
            </a:pPr>
            <a:r>
              <a:rPr lang="en-US" sz="11200" dirty="0">
                <a:solidFill>
                  <a:schemeClr val="bg2">
                    <a:lumMod val="10000"/>
                  </a:schemeClr>
                </a:solidFill>
                <a:latin typeface="Tw Cen MT" panose="020B0602020104020603" pitchFamily="34" charset="0"/>
              </a:rPr>
              <a:t>The majority of perpetrators are known and hold positions of power or authority</a:t>
            </a:r>
          </a:p>
          <a:p>
            <a:pPr marL="0" indent="0">
              <a:buNone/>
            </a:pPr>
            <a:endParaRPr lang="en-US" sz="11200" dirty="0">
              <a:solidFill>
                <a:schemeClr val="bg2">
                  <a:lumMod val="10000"/>
                </a:schemeClr>
              </a:solidFill>
              <a:latin typeface="Tw Cen MT" panose="020B0602020104020603" pitchFamily="34" charset="0"/>
            </a:endParaRPr>
          </a:p>
          <a:p>
            <a:pPr marL="0" indent="0">
              <a:buNone/>
            </a:pPr>
            <a:r>
              <a:rPr lang="en-US" sz="11200" b="1" dirty="0">
                <a:solidFill>
                  <a:schemeClr val="bg2">
                    <a:lumMod val="10000"/>
                  </a:schemeClr>
                </a:solidFill>
                <a:latin typeface="Tw Cen MT" panose="020B0602020104020603" pitchFamily="34" charset="0"/>
              </a:rPr>
              <a:t>95-99% </a:t>
            </a:r>
            <a:r>
              <a:rPr lang="en-US" sz="11200" dirty="0">
                <a:solidFill>
                  <a:schemeClr val="bg2">
                    <a:lumMod val="10000"/>
                  </a:schemeClr>
                </a:solidFill>
                <a:latin typeface="Tw Cen MT" panose="020B0602020104020603" pitchFamily="34" charset="0"/>
              </a:rPr>
              <a:t>of abusers are known to their victims (Petersilia, 2001)</a:t>
            </a:r>
          </a:p>
          <a:p>
            <a:pPr marL="0" indent="0">
              <a:buNone/>
            </a:pPr>
            <a:endParaRPr lang="en-US" sz="11200" dirty="0">
              <a:solidFill>
                <a:schemeClr val="bg2">
                  <a:lumMod val="10000"/>
                </a:schemeClr>
              </a:solidFill>
              <a:latin typeface="Tw Cen MT" panose="020B0602020104020603" pitchFamily="34" charset="0"/>
            </a:endParaRPr>
          </a:p>
          <a:p>
            <a:pPr marL="0" indent="0">
              <a:buNone/>
            </a:pPr>
            <a:r>
              <a:rPr lang="en-US" sz="11200" b="1" dirty="0">
                <a:solidFill>
                  <a:schemeClr val="bg2">
                    <a:lumMod val="10000"/>
                  </a:schemeClr>
                </a:solidFill>
                <a:latin typeface="Tw Cen MT" panose="020B0602020104020603" pitchFamily="34" charset="0"/>
              </a:rPr>
              <a:t>44% </a:t>
            </a:r>
            <a:r>
              <a:rPr lang="en-US" sz="11200" dirty="0">
                <a:solidFill>
                  <a:schemeClr val="bg2">
                    <a:lumMod val="10000"/>
                  </a:schemeClr>
                </a:solidFill>
                <a:latin typeface="Tw Cen MT" panose="020B0602020104020603" pitchFamily="34" charset="0"/>
              </a:rPr>
              <a:t>of perpetrators have a relationship with the individual because of their disability (Balderian, 1991) </a:t>
            </a:r>
          </a:p>
          <a:p>
            <a:pPr marL="0" indent="0">
              <a:buNone/>
            </a:pPr>
            <a:endParaRPr lang="en-US" sz="4000" dirty="0">
              <a:solidFill>
                <a:schemeClr val="bg2">
                  <a:lumMod val="10000"/>
                </a:schemeClr>
              </a:solidFill>
              <a:latin typeface="Tw Cen MT" panose="020B0602020104020603" pitchFamily="34" charset="0"/>
            </a:endParaRPr>
          </a:p>
          <a:p>
            <a:pPr marL="0" indent="0">
              <a:buNone/>
            </a:pPr>
            <a:r>
              <a:rPr lang="en-US" sz="13200" b="1" dirty="0">
                <a:solidFill>
                  <a:srgbClr val="512373"/>
                </a:solidFill>
                <a:latin typeface="Tw Cen MT" panose="020B0602020104020603" pitchFamily="34" charset="0"/>
              </a:rPr>
              <a:t>Grooming</a:t>
            </a:r>
          </a:p>
          <a:p>
            <a:pPr lvl="1">
              <a:buClr>
                <a:srgbClr val="92D050"/>
              </a:buClr>
              <a:buSzPct val="125000"/>
            </a:pPr>
            <a:r>
              <a:rPr lang="en-US" sz="11200" dirty="0">
                <a:solidFill>
                  <a:schemeClr val="bg2">
                    <a:lumMod val="10000"/>
                  </a:schemeClr>
                </a:solidFill>
                <a:latin typeface="Tw Cen MT" panose="020B0602020104020603" pitchFamily="34" charset="0"/>
              </a:rPr>
              <a:t>Exploiting compliance culture, or trusting nature </a:t>
            </a:r>
          </a:p>
          <a:p>
            <a:pPr lvl="1">
              <a:buClr>
                <a:srgbClr val="92D050"/>
              </a:buClr>
              <a:buSzPct val="125000"/>
            </a:pPr>
            <a:r>
              <a:rPr lang="en-US" sz="11200" dirty="0">
                <a:solidFill>
                  <a:schemeClr val="bg2">
                    <a:lumMod val="10000"/>
                  </a:schemeClr>
                </a:solidFill>
                <a:latin typeface="Tw Cen MT" panose="020B0602020104020603" pitchFamily="34" charset="0"/>
              </a:rPr>
              <a:t>Taking advantage of denied sexual knowledge</a:t>
            </a:r>
          </a:p>
          <a:p>
            <a:pPr lvl="1">
              <a:buClr>
                <a:srgbClr val="92D050"/>
              </a:buClr>
              <a:buSzPct val="125000"/>
            </a:pPr>
            <a:r>
              <a:rPr lang="en-US" sz="11200" dirty="0">
                <a:solidFill>
                  <a:schemeClr val="bg2">
                    <a:lumMod val="10000"/>
                  </a:schemeClr>
                </a:solidFill>
                <a:latin typeface="Tw Cen MT" panose="020B0602020104020603" pitchFamily="34" charset="0"/>
              </a:rPr>
              <a:t>Becoming a relied upon or primary caregiver before beginning the abuse</a:t>
            </a:r>
          </a:p>
          <a:p>
            <a:endParaRPr lang="en-US" dirty="0"/>
          </a:p>
        </p:txBody>
      </p:sp>
    </p:spTree>
    <p:extLst>
      <p:ext uri="{BB962C8B-B14F-4D97-AF65-F5344CB8AC3E}">
        <p14:creationId xmlns:p14="http://schemas.microsoft.com/office/powerpoint/2010/main" val="4254803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6FD40-8D04-4A35-AF34-2B1ADCCBC182}"/>
              </a:ext>
            </a:extLst>
          </p:cNvPr>
          <p:cNvSpPr>
            <a:spLocks noGrp="1"/>
          </p:cNvSpPr>
          <p:nvPr>
            <p:ph type="title"/>
          </p:nvPr>
        </p:nvSpPr>
        <p:spPr>
          <a:xfrm>
            <a:off x="381000" y="365125"/>
            <a:ext cx="7886700" cy="1325563"/>
          </a:xfrm>
        </p:spPr>
        <p:txBody>
          <a:bodyPr/>
          <a:lstStyle/>
          <a:p>
            <a:pPr algn="ctr"/>
            <a:r>
              <a:rPr lang="en-US" sz="4000" dirty="0">
                <a:solidFill>
                  <a:srgbClr val="512373"/>
                </a:solidFill>
                <a:latin typeface="Tw Cen MT" panose="020B0602020104020603" pitchFamily="34" charset="0"/>
              </a:rPr>
              <a:t>Scope of the Problem</a:t>
            </a:r>
          </a:p>
        </p:txBody>
      </p:sp>
      <p:sp>
        <p:nvSpPr>
          <p:cNvPr id="3" name="Content Placeholder 2">
            <a:extLst>
              <a:ext uri="{FF2B5EF4-FFF2-40B4-BE49-F238E27FC236}">
                <a16:creationId xmlns:a16="http://schemas.microsoft.com/office/drawing/2014/main" id="{F87A8355-241C-4F28-A19E-3C10373D9637}"/>
              </a:ext>
            </a:extLst>
          </p:cNvPr>
          <p:cNvSpPr>
            <a:spLocks noGrp="1"/>
          </p:cNvSpPr>
          <p:nvPr>
            <p:ph idx="1"/>
          </p:nvPr>
        </p:nvSpPr>
        <p:spPr>
          <a:xfrm>
            <a:off x="228600" y="1066800"/>
            <a:ext cx="8686800" cy="5791200"/>
          </a:xfrm>
        </p:spPr>
        <p:txBody>
          <a:bodyPr>
            <a:noAutofit/>
          </a:bodyPr>
          <a:lstStyle/>
          <a:p>
            <a:pPr>
              <a:buClr>
                <a:srgbClr val="92D050"/>
              </a:buClr>
              <a:buSzPct val="125000"/>
            </a:pPr>
            <a:r>
              <a:rPr lang="en-US" sz="2600" dirty="0">
                <a:solidFill>
                  <a:schemeClr val="bg2">
                    <a:lumMod val="10000"/>
                  </a:schemeClr>
                </a:solidFill>
                <a:latin typeface="Tw Cen MT" panose="020B0602020104020603" pitchFamily="34" charset="0"/>
              </a:rPr>
              <a:t>People with disabilities are 14.2% of the population, and are </a:t>
            </a:r>
            <a:r>
              <a:rPr lang="en-US" sz="2600" b="1" dirty="0">
                <a:solidFill>
                  <a:schemeClr val="bg2">
                    <a:lumMod val="10000"/>
                  </a:schemeClr>
                </a:solidFill>
                <a:latin typeface="Tw Cen MT" panose="020B0602020104020603" pitchFamily="34" charset="0"/>
              </a:rPr>
              <a:t>twice as likely</a:t>
            </a:r>
            <a:r>
              <a:rPr lang="en-US" sz="2600" dirty="0">
                <a:solidFill>
                  <a:schemeClr val="bg2">
                    <a:lumMod val="10000"/>
                  </a:schemeClr>
                </a:solidFill>
                <a:latin typeface="Tw Cen MT" panose="020B0602020104020603" pitchFamily="34" charset="0"/>
              </a:rPr>
              <a:t> to be a victim of a violent crime (NCVC, 2016)</a:t>
            </a:r>
          </a:p>
          <a:p>
            <a:pPr>
              <a:buClr>
                <a:srgbClr val="92D050"/>
              </a:buClr>
              <a:buSzPct val="125000"/>
            </a:pPr>
            <a:endParaRPr lang="en-US" sz="1000" dirty="0">
              <a:solidFill>
                <a:schemeClr val="bg2">
                  <a:lumMod val="10000"/>
                </a:schemeClr>
              </a:solidFill>
              <a:latin typeface="Tw Cen MT" panose="020B0602020104020603" pitchFamily="34" charset="0"/>
            </a:endParaRPr>
          </a:p>
          <a:p>
            <a:pPr>
              <a:buClr>
                <a:srgbClr val="92D050"/>
              </a:buClr>
              <a:buSzPct val="125000"/>
            </a:pPr>
            <a:r>
              <a:rPr lang="en-US" sz="2600" dirty="0">
                <a:solidFill>
                  <a:schemeClr val="bg2">
                    <a:lumMod val="10000"/>
                  </a:schemeClr>
                </a:solidFill>
                <a:latin typeface="Tw Cen MT" panose="020B0602020104020603" pitchFamily="34" charset="0"/>
              </a:rPr>
              <a:t>As many as </a:t>
            </a:r>
            <a:r>
              <a:rPr lang="en-US" sz="2600" b="1" dirty="0">
                <a:solidFill>
                  <a:schemeClr val="bg2">
                    <a:lumMod val="10000"/>
                  </a:schemeClr>
                </a:solidFill>
                <a:latin typeface="Tw Cen MT" panose="020B0602020104020603" pitchFamily="34" charset="0"/>
              </a:rPr>
              <a:t>83% of women and 32% of men </a:t>
            </a:r>
            <a:r>
              <a:rPr lang="en-US" sz="2600" dirty="0">
                <a:solidFill>
                  <a:schemeClr val="bg2">
                    <a:lumMod val="10000"/>
                  </a:schemeClr>
                </a:solidFill>
                <a:latin typeface="Tw Cen MT" panose="020B0602020104020603" pitchFamily="34" charset="0"/>
              </a:rPr>
              <a:t>with a developmental or intellectual disability will be </a:t>
            </a:r>
            <a:r>
              <a:rPr lang="en-US" sz="2600" b="1" dirty="0">
                <a:solidFill>
                  <a:schemeClr val="bg2">
                    <a:lumMod val="10000"/>
                  </a:schemeClr>
                </a:solidFill>
                <a:latin typeface="Tw Cen MT" panose="020B0602020104020603" pitchFamily="34" charset="0"/>
              </a:rPr>
              <a:t>sexually victimized </a:t>
            </a:r>
            <a:r>
              <a:rPr lang="en-US" sz="2600" dirty="0">
                <a:solidFill>
                  <a:schemeClr val="bg2">
                    <a:lumMod val="10000"/>
                  </a:schemeClr>
                </a:solidFill>
                <a:latin typeface="Tw Cen MT" panose="020B0602020104020603" pitchFamily="34" charset="0"/>
              </a:rPr>
              <a:t>within their lifetime (Johnson &amp; Sigler, 2000 )</a:t>
            </a:r>
          </a:p>
          <a:p>
            <a:pPr>
              <a:buClr>
                <a:srgbClr val="92D050"/>
              </a:buClr>
              <a:buSzPct val="125000"/>
            </a:pPr>
            <a:endParaRPr lang="en-US" sz="1000" dirty="0">
              <a:solidFill>
                <a:schemeClr val="bg2">
                  <a:lumMod val="10000"/>
                </a:schemeClr>
              </a:solidFill>
              <a:latin typeface="Tw Cen MT" panose="020B0602020104020603" pitchFamily="34" charset="0"/>
            </a:endParaRPr>
          </a:p>
          <a:p>
            <a:pPr>
              <a:buClr>
                <a:srgbClr val="92D050"/>
              </a:buClr>
              <a:buSzPct val="125000"/>
            </a:pPr>
            <a:r>
              <a:rPr lang="en-US" sz="2600" b="1" dirty="0">
                <a:solidFill>
                  <a:schemeClr val="bg2">
                    <a:lumMod val="10000"/>
                  </a:schemeClr>
                </a:solidFill>
                <a:latin typeface="Tw Cen MT" panose="020B0602020104020603" pitchFamily="34" charset="0"/>
              </a:rPr>
              <a:t>49% </a:t>
            </a:r>
            <a:r>
              <a:rPr lang="en-US" sz="2600" dirty="0">
                <a:solidFill>
                  <a:schemeClr val="bg2">
                    <a:lumMod val="10000"/>
                  </a:schemeClr>
                </a:solidFill>
                <a:latin typeface="Tw Cen MT" panose="020B0602020104020603" pitchFamily="34" charset="0"/>
              </a:rPr>
              <a:t>of people with developmental disabilities were assaulted </a:t>
            </a:r>
            <a:r>
              <a:rPr lang="en-US" sz="2600" b="1" dirty="0">
                <a:solidFill>
                  <a:schemeClr val="bg2">
                    <a:lumMod val="10000"/>
                  </a:schemeClr>
                </a:solidFill>
                <a:latin typeface="Tw Cen MT" panose="020B0602020104020603" pitchFamily="34" charset="0"/>
              </a:rPr>
              <a:t>10 or more times</a:t>
            </a:r>
            <a:r>
              <a:rPr lang="en-US" sz="2600" dirty="0">
                <a:solidFill>
                  <a:schemeClr val="bg2">
                    <a:lumMod val="10000"/>
                  </a:schemeClr>
                </a:solidFill>
                <a:latin typeface="Tw Cen MT" panose="020B0602020104020603" pitchFamily="34" charset="0"/>
              </a:rPr>
              <a:t> (Sobsey &amp; Doe, 1991)</a:t>
            </a:r>
          </a:p>
          <a:p>
            <a:pPr>
              <a:buClr>
                <a:srgbClr val="92D050"/>
              </a:buClr>
              <a:buSzPct val="125000"/>
            </a:pPr>
            <a:endParaRPr lang="en-US" sz="1000" dirty="0">
              <a:solidFill>
                <a:schemeClr val="bg2">
                  <a:lumMod val="10000"/>
                </a:schemeClr>
              </a:solidFill>
              <a:latin typeface="Tw Cen MT" panose="020B0602020104020603" pitchFamily="34" charset="0"/>
            </a:endParaRPr>
          </a:p>
          <a:p>
            <a:pPr>
              <a:buClr>
                <a:srgbClr val="92D050"/>
              </a:buClr>
              <a:buSzPct val="125000"/>
            </a:pPr>
            <a:r>
              <a:rPr lang="en-US" sz="2600" dirty="0">
                <a:solidFill>
                  <a:srgbClr val="302E2F"/>
                </a:solidFill>
                <a:effectLst/>
                <a:latin typeface="Tw Cen MT" panose="020B0602020104020603" pitchFamily="34" charset="0"/>
                <a:ea typeface="Times New Roman" panose="02020603050405020304" pitchFamily="18" charset="0"/>
                <a:cs typeface="Arial" panose="020B0604020202020204" pitchFamily="34" charset="0"/>
              </a:rPr>
              <a:t>Generally, if they are given sufficient social support and accessible sexuality and relationships education, many people with a learning disability, are able to engage in safe, </a:t>
            </a:r>
            <a:r>
              <a:rPr lang="en-US" sz="2600" b="1" dirty="0">
                <a:solidFill>
                  <a:srgbClr val="302E2F"/>
                </a:solidFill>
                <a:effectLst/>
                <a:latin typeface="Tw Cen MT" panose="020B0602020104020603" pitchFamily="34" charset="0"/>
                <a:ea typeface="Times New Roman" panose="02020603050405020304" pitchFamily="18" charset="0"/>
                <a:cs typeface="Arial" panose="020B0604020202020204" pitchFamily="34" charset="0"/>
              </a:rPr>
              <a:t>healthy and happy </a:t>
            </a:r>
            <a:r>
              <a:rPr lang="en-US" sz="2600" dirty="0">
                <a:solidFill>
                  <a:srgbClr val="302E2F"/>
                </a:solidFill>
                <a:effectLst/>
                <a:latin typeface="Tw Cen MT" panose="020B0602020104020603" pitchFamily="34" charset="0"/>
                <a:ea typeface="Times New Roman" panose="02020603050405020304" pitchFamily="18" charset="0"/>
                <a:cs typeface="Arial" panose="020B0604020202020204" pitchFamily="34" charset="0"/>
              </a:rPr>
              <a:t>personal and </a:t>
            </a:r>
            <a:r>
              <a:rPr lang="en-US" sz="2600" b="1" dirty="0">
                <a:solidFill>
                  <a:srgbClr val="302E2F"/>
                </a:solidFill>
                <a:effectLst/>
                <a:latin typeface="Tw Cen MT" panose="020B0602020104020603" pitchFamily="34" charset="0"/>
                <a:ea typeface="Times New Roman" panose="02020603050405020304" pitchFamily="18" charset="0"/>
                <a:cs typeface="Arial" panose="020B0604020202020204" pitchFamily="34" charset="0"/>
              </a:rPr>
              <a:t>sexual relationships </a:t>
            </a:r>
            <a:r>
              <a:rPr lang="en-US" sz="2600" dirty="0">
                <a:solidFill>
                  <a:srgbClr val="302E2F"/>
                </a:solidFill>
                <a:effectLst/>
                <a:latin typeface="Tw Cen MT" panose="020B0602020104020603" pitchFamily="34" charset="0"/>
                <a:ea typeface="Times New Roman" panose="02020603050405020304" pitchFamily="18" charset="0"/>
                <a:cs typeface="Arial" panose="020B0604020202020204" pitchFamily="34" charset="0"/>
              </a:rPr>
              <a:t>(Sinclair et al. 2015; Eastgate 2008). </a:t>
            </a:r>
            <a:endParaRPr lang="en-US" sz="2600" dirty="0">
              <a:effectLst/>
              <a:latin typeface="Calibri" panose="020F0502020204030204" pitchFamily="34" charset="0"/>
              <a:ea typeface="Calibri" panose="020F0502020204030204" pitchFamily="34" charset="0"/>
              <a:cs typeface="Arial" panose="020B0604020202020204" pitchFamily="34" charset="0"/>
            </a:endParaRPr>
          </a:p>
          <a:p>
            <a:endParaRPr lang="en-US" sz="2600" dirty="0">
              <a:solidFill>
                <a:schemeClr val="bg2">
                  <a:lumMod val="10000"/>
                </a:schemeClr>
              </a:solidFill>
              <a:latin typeface="Tw Cen MT" panose="020B0602020104020603" pitchFamily="34" charset="0"/>
            </a:endParaRPr>
          </a:p>
        </p:txBody>
      </p:sp>
    </p:spTree>
    <p:extLst>
      <p:ext uri="{BB962C8B-B14F-4D97-AF65-F5344CB8AC3E}">
        <p14:creationId xmlns:p14="http://schemas.microsoft.com/office/powerpoint/2010/main" val="598066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FA6FB-CB10-4C60-9A39-4FE4ABD013E3}"/>
              </a:ext>
            </a:extLst>
          </p:cNvPr>
          <p:cNvSpPr>
            <a:spLocks noGrp="1"/>
          </p:cNvSpPr>
          <p:nvPr>
            <p:ph type="title"/>
          </p:nvPr>
        </p:nvSpPr>
        <p:spPr>
          <a:xfrm>
            <a:off x="381000" y="228600"/>
            <a:ext cx="7886700" cy="1325563"/>
          </a:xfrm>
        </p:spPr>
        <p:txBody>
          <a:bodyPr/>
          <a:lstStyle/>
          <a:p>
            <a:pPr algn="ctr"/>
            <a:r>
              <a:rPr lang="en-US" sz="4000" b="1" dirty="0">
                <a:solidFill>
                  <a:srgbClr val="512373"/>
                </a:solidFill>
                <a:latin typeface="Tw Cen MT" panose="020B0602020104020603" pitchFamily="34" charset="0"/>
              </a:rPr>
              <a:t>Risk Factors &amp; Barriers</a:t>
            </a:r>
          </a:p>
        </p:txBody>
      </p:sp>
      <p:sp>
        <p:nvSpPr>
          <p:cNvPr id="3" name="Content Placeholder 2">
            <a:extLst>
              <a:ext uri="{FF2B5EF4-FFF2-40B4-BE49-F238E27FC236}">
                <a16:creationId xmlns:a16="http://schemas.microsoft.com/office/drawing/2014/main" id="{2EDC3CD7-9442-4FED-B1DA-F8F9DFABA857}"/>
              </a:ext>
            </a:extLst>
          </p:cNvPr>
          <p:cNvSpPr>
            <a:spLocks noGrp="1"/>
          </p:cNvSpPr>
          <p:nvPr>
            <p:ph idx="1"/>
          </p:nvPr>
        </p:nvSpPr>
        <p:spPr>
          <a:xfrm>
            <a:off x="381000" y="990600"/>
            <a:ext cx="8362950" cy="5562600"/>
          </a:xfrm>
        </p:spPr>
        <p:txBody>
          <a:bodyPr>
            <a:normAutofit fontScale="25000" lnSpcReduction="20000"/>
          </a:bodyPr>
          <a:lstStyle/>
          <a:p>
            <a:pPr>
              <a:buClr>
                <a:srgbClr val="92D050"/>
              </a:buClr>
              <a:buSzPct val="125000"/>
            </a:pPr>
            <a:r>
              <a:rPr lang="en-US" sz="9600" dirty="0">
                <a:solidFill>
                  <a:schemeClr val="bg2">
                    <a:lumMod val="10000"/>
                  </a:schemeClr>
                </a:solidFill>
                <a:latin typeface="Tw Cen MT" panose="020B0602020104020603" pitchFamily="34" charset="0"/>
              </a:rPr>
              <a:t>People with I/DD are often denied critical                   information about human sexuality</a:t>
            </a:r>
          </a:p>
          <a:p>
            <a:pPr>
              <a:buClr>
                <a:srgbClr val="92D050"/>
              </a:buClr>
              <a:buSzPct val="125000"/>
            </a:pPr>
            <a:endParaRPr lang="en-US" sz="4000" dirty="0">
              <a:solidFill>
                <a:schemeClr val="bg2">
                  <a:lumMod val="10000"/>
                </a:schemeClr>
              </a:solidFill>
              <a:latin typeface="Tw Cen MT" panose="020B0602020104020603" pitchFamily="34" charset="0"/>
            </a:endParaRPr>
          </a:p>
          <a:p>
            <a:pPr>
              <a:buClr>
                <a:srgbClr val="92D050"/>
              </a:buClr>
              <a:buSzPct val="125000"/>
            </a:pPr>
            <a:r>
              <a:rPr lang="en-US" sz="9600" dirty="0">
                <a:solidFill>
                  <a:schemeClr val="bg2">
                    <a:lumMod val="10000"/>
                  </a:schemeClr>
                </a:solidFill>
                <a:latin typeface="Tw Cen MT" panose="020B0602020104020603" pitchFamily="34" charset="0"/>
              </a:rPr>
              <a:t>Caregivers often teach and reward compliance</a:t>
            </a:r>
          </a:p>
          <a:p>
            <a:pPr>
              <a:buClr>
                <a:srgbClr val="92D050"/>
              </a:buClr>
              <a:buSzPct val="125000"/>
            </a:pPr>
            <a:endParaRPr lang="en-US" sz="4000" dirty="0">
              <a:solidFill>
                <a:schemeClr val="bg2">
                  <a:lumMod val="10000"/>
                </a:schemeClr>
              </a:solidFill>
              <a:latin typeface="Tw Cen MT" panose="020B0602020104020603" pitchFamily="34" charset="0"/>
            </a:endParaRPr>
          </a:p>
          <a:p>
            <a:pPr>
              <a:buClr>
                <a:srgbClr val="92D050"/>
              </a:buClr>
              <a:buSzPct val="125000"/>
            </a:pPr>
            <a:r>
              <a:rPr lang="en-US" sz="9600" dirty="0">
                <a:solidFill>
                  <a:schemeClr val="bg2">
                    <a:lumMod val="10000"/>
                  </a:schemeClr>
                </a:solidFill>
                <a:latin typeface="Tw Cen MT" panose="020B0602020104020603" pitchFamily="34" charset="0"/>
              </a:rPr>
              <a:t>Depending on others for care money, medication,                    and access to resources increases the chance for                 threats, isolation and manipulation</a:t>
            </a:r>
          </a:p>
          <a:p>
            <a:pPr marL="0" indent="0">
              <a:buClr>
                <a:srgbClr val="92D050"/>
              </a:buClr>
              <a:buSzPct val="125000"/>
              <a:buNone/>
            </a:pPr>
            <a:endParaRPr lang="en-US" sz="4000" dirty="0">
              <a:solidFill>
                <a:schemeClr val="bg2">
                  <a:lumMod val="10000"/>
                </a:schemeClr>
              </a:solidFill>
              <a:latin typeface="Tw Cen MT" panose="020B0602020104020603" pitchFamily="34" charset="0"/>
            </a:endParaRPr>
          </a:p>
          <a:p>
            <a:pPr>
              <a:buClr>
                <a:srgbClr val="92D050"/>
              </a:buClr>
              <a:buSzPct val="125000"/>
            </a:pPr>
            <a:r>
              <a:rPr lang="en-US" sz="9600" dirty="0">
                <a:solidFill>
                  <a:schemeClr val="bg2">
                    <a:lumMod val="10000"/>
                  </a:schemeClr>
                </a:solidFill>
                <a:latin typeface="Tw Cen MT" panose="020B0602020104020603" pitchFamily="34" charset="0"/>
              </a:rPr>
              <a:t>Depending on assistance with daily living activities (such as bathing, eating, dressing, using the restroom) decreases a person’s expectations for privacy</a:t>
            </a:r>
          </a:p>
          <a:p>
            <a:pPr marL="0" indent="0">
              <a:buClr>
                <a:srgbClr val="92D050"/>
              </a:buClr>
              <a:buSzPct val="125000"/>
              <a:buNone/>
            </a:pPr>
            <a:endParaRPr lang="en-US" sz="4000" dirty="0">
              <a:solidFill>
                <a:schemeClr val="bg2">
                  <a:lumMod val="10000"/>
                </a:schemeClr>
              </a:solidFill>
              <a:latin typeface="Tw Cen MT" panose="020B0602020104020603" pitchFamily="34" charset="0"/>
            </a:endParaRPr>
          </a:p>
          <a:p>
            <a:pPr>
              <a:buClr>
                <a:srgbClr val="92D050"/>
              </a:buClr>
              <a:buSzPct val="125000"/>
            </a:pPr>
            <a:r>
              <a:rPr lang="en-US" sz="9600" dirty="0">
                <a:solidFill>
                  <a:schemeClr val="bg2">
                    <a:lumMod val="10000"/>
                  </a:schemeClr>
                </a:solidFill>
                <a:latin typeface="Tw Cen MT" panose="020B0602020104020603" pitchFamily="34" charset="0"/>
              </a:rPr>
              <a:t>Mobility and communication challenges may make it difficult to ask for help</a:t>
            </a:r>
          </a:p>
          <a:p>
            <a:pPr marL="0" indent="0">
              <a:buClr>
                <a:srgbClr val="92D050"/>
              </a:buClr>
              <a:buSzPct val="125000"/>
              <a:buNone/>
            </a:pPr>
            <a:endParaRPr lang="en-US" sz="4000" dirty="0">
              <a:solidFill>
                <a:schemeClr val="bg2">
                  <a:lumMod val="10000"/>
                </a:schemeClr>
              </a:solidFill>
              <a:latin typeface="Tw Cen MT" panose="020B0602020104020603" pitchFamily="34" charset="0"/>
            </a:endParaRPr>
          </a:p>
          <a:p>
            <a:pPr>
              <a:buClr>
                <a:srgbClr val="92D050"/>
              </a:buClr>
              <a:buSzPct val="125000"/>
            </a:pPr>
            <a:r>
              <a:rPr lang="en-US" sz="9600" dirty="0">
                <a:solidFill>
                  <a:schemeClr val="bg2">
                    <a:lumMod val="10000"/>
                  </a:schemeClr>
                </a:solidFill>
                <a:latin typeface="Tw Cen MT" panose="020B0602020104020603" pitchFamily="34" charset="0"/>
              </a:rPr>
              <a:t>Often misperceived myths and stereotypes about people as not being credible, having poor memory recall, or misinterpreting what occurred</a:t>
            </a:r>
          </a:p>
          <a:p>
            <a:endParaRPr lang="en-US" dirty="0"/>
          </a:p>
        </p:txBody>
      </p:sp>
      <p:pic>
        <p:nvPicPr>
          <p:cNvPr id="11" name="Picture 10" descr="A shark swimming underwater&#10;&#10;Description automatically generated with low confidence">
            <a:extLst>
              <a:ext uri="{FF2B5EF4-FFF2-40B4-BE49-F238E27FC236}">
                <a16:creationId xmlns:a16="http://schemas.microsoft.com/office/drawing/2014/main" id="{5B38E57B-025C-2CCC-94EA-CD2511B13CF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40494" y="1055401"/>
            <a:ext cx="1974273" cy="12834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878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51A3AB5-752C-46FD-9E3C-4040A84B3B7A}"/>
              </a:ext>
            </a:extLst>
          </p:cNvPr>
          <p:cNvSpPr/>
          <p:nvPr/>
        </p:nvSpPr>
        <p:spPr>
          <a:xfrm>
            <a:off x="346668" y="2286001"/>
            <a:ext cx="8523514" cy="281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tx1"/>
                </a:solidFill>
                <a:latin typeface="Tw Cen MT" panose="020B0602020104020603" pitchFamily="34" charset="0"/>
              </a:rPr>
              <a:t>The big takeaway we hope you gain from today’s presentation is that it is better to be proactive instead of reactive when teaching</a:t>
            </a:r>
          </a:p>
          <a:p>
            <a:r>
              <a:rPr lang="en-US" sz="3600" dirty="0">
                <a:solidFill>
                  <a:schemeClr val="tx1"/>
                </a:solidFill>
                <a:latin typeface="Tw Cen MT" panose="020B0602020104020603" pitchFamily="34" charset="0"/>
              </a:rPr>
              <a:t> Because if not:</a:t>
            </a:r>
          </a:p>
          <a:p>
            <a:pPr marL="685800" lvl="1" indent="-342900">
              <a:buClr>
                <a:srgbClr val="92D050"/>
              </a:buClr>
              <a:buSzPct val="125000"/>
              <a:buFont typeface="Arial" panose="020B0604020202020204" pitchFamily="34" charset="0"/>
              <a:buChar char="•"/>
            </a:pPr>
            <a:r>
              <a:rPr lang="en-US" sz="3600" dirty="0">
                <a:solidFill>
                  <a:schemeClr val="tx1"/>
                </a:solidFill>
                <a:latin typeface="Tw Cen MT" panose="020B0602020104020603" pitchFamily="34" charset="0"/>
              </a:rPr>
              <a:t>People can lose jobs</a:t>
            </a:r>
          </a:p>
          <a:p>
            <a:pPr marL="685800" lvl="1" indent="-342900">
              <a:buClr>
                <a:srgbClr val="92D050"/>
              </a:buClr>
              <a:buSzPct val="125000"/>
              <a:buFont typeface="Arial" panose="020B0604020202020204" pitchFamily="34" charset="0"/>
              <a:buChar char="•"/>
            </a:pPr>
            <a:r>
              <a:rPr lang="en-US" sz="3600" dirty="0">
                <a:solidFill>
                  <a:schemeClr val="tx1"/>
                </a:solidFill>
                <a:latin typeface="Tw Cen MT" panose="020B0602020104020603" pitchFamily="34" charset="0"/>
              </a:rPr>
              <a:t>People can lose housing </a:t>
            </a:r>
          </a:p>
          <a:p>
            <a:pPr marL="685800" lvl="1" indent="-342900">
              <a:buClr>
                <a:srgbClr val="92D050"/>
              </a:buClr>
              <a:buSzPct val="125000"/>
              <a:buFont typeface="Arial" panose="020B0604020202020204" pitchFamily="34" charset="0"/>
              <a:buChar char="•"/>
            </a:pPr>
            <a:r>
              <a:rPr lang="en-US" sz="3600" dirty="0">
                <a:solidFill>
                  <a:schemeClr val="tx1"/>
                </a:solidFill>
                <a:latin typeface="Tw Cen MT" panose="020B0602020104020603" pitchFamily="34" charset="0"/>
              </a:rPr>
              <a:t>People can battle with the legal system </a:t>
            </a:r>
          </a:p>
          <a:p>
            <a:pPr marL="685800" lvl="1" indent="-342900">
              <a:buClr>
                <a:srgbClr val="92D050"/>
              </a:buClr>
              <a:buSzPct val="125000"/>
              <a:buFont typeface="Arial" panose="020B0604020202020204" pitchFamily="34" charset="0"/>
              <a:buChar char="•"/>
            </a:pPr>
            <a:r>
              <a:rPr lang="en-US" sz="3600" dirty="0">
                <a:solidFill>
                  <a:schemeClr val="tx1"/>
                </a:solidFill>
                <a:latin typeface="Tw Cen MT" panose="020B0602020104020603" pitchFamily="34" charset="0"/>
              </a:rPr>
              <a:t>People can struggle to identify healthy relationships</a:t>
            </a:r>
          </a:p>
          <a:p>
            <a:pPr marL="685800" lvl="1" indent="-342900">
              <a:buClr>
                <a:srgbClr val="92D050"/>
              </a:buClr>
              <a:buSzPct val="125000"/>
              <a:buFont typeface="Arial" panose="020B0604020202020204" pitchFamily="34" charset="0"/>
              <a:buChar char="•"/>
            </a:pPr>
            <a:r>
              <a:rPr lang="en-US" sz="3600" dirty="0">
                <a:solidFill>
                  <a:schemeClr val="tx1"/>
                </a:solidFill>
                <a:latin typeface="Tw Cen MT" panose="020B0602020104020603" pitchFamily="34" charset="0"/>
              </a:rPr>
              <a:t>People can be traumatized throughout life </a:t>
            </a:r>
          </a:p>
        </p:txBody>
      </p:sp>
      <p:sp>
        <p:nvSpPr>
          <p:cNvPr id="2" name="Rectangle 1">
            <a:extLst>
              <a:ext uri="{FF2B5EF4-FFF2-40B4-BE49-F238E27FC236}">
                <a16:creationId xmlns:a16="http://schemas.microsoft.com/office/drawing/2014/main" id="{FE3D6236-5D63-407C-B8F5-811192B5C0DF}"/>
              </a:ext>
            </a:extLst>
          </p:cNvPr>
          <p:cNvSpPr/>
          <p:nvPr/>
        </p:nvSpPr>
        <p:spPr>
          <a:xfrm>
            <a:off x="457200" y="76200"/>
            <a:ext cx="8194729" cy="707886"/>
          </a:xfrm>
          <a:prstGeom prst="rect">
            <a:avLst/>
          </a:prstGeom>
        </p:spPr>
        <p:txBody>
          <a:bodyPr wrap="square">
            <a:spAutoFit/>
          </a:bodyPr>
          <a:lstStyle/>
          <a:p>
            <a:pPr algn="ctr"/>
            <a:r>
              <a:rPr lang="en-US" sz="4000" b="1" dirty="0">
                <a:solidFill>
                  <a:srgbClr val="512373"/>
                </a:solidFill>
                <a:latin typeface="Tw Cen MT" panose="020B0602020104020603" pitchFamily="34" charset="0"/>
                <a:cs typeface="Arial" panose="020B0604020202020204" pitchFamily="34" charset="0"/>
              </a:rPr>
              <a:t>What are we going to do about it?</a:t>
            </a:r>
          </a:p>
        </p:txBody>
      </p:sp>
      <p:pic>
        <p:nvPicPr>
          <p:cNvPr id="3" name="Picture 2">
            <a:extLst>
              <a:ext uri="{FF2B5EF4-FFF2-40B4-BE49-F238E27FC236}">
                <a16:creationId xmlns:a16="http://schemas.microsoft.com/office/drawing/2014/main" id="{9DA8A853-3CB0-B6B7-9A75-D88F96C62C05}"/>
              </a:ext>
            </a:extLst>
          </p:cNvPr>
          <p:cNvPicPr>
            <a:picLocks noChangeAspect="1"/>
          </p:cNvPicPr>
          <p:nvPr/>
        </p:nvPicPr>
        <p:blipFill rotWithShape="1">
          <a:blip r:embed="rId3"/>
          <a:srcRect t="23333" r="6143" b="11191"/>
          <a:stretch/>
        </p:blipFill>
        <p:spPr>
          <a:xfrm>
            <a:off x="5638800" y="2766698"/>
            <a:ext cx="2895600" cy="14771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94743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rgbClr val="512373"/>
                </a:solidFill>
                <a:latin typeface="Tw Cen MT" panose="020B0602020104020603" pitchFamily="34" charset="0"/>
              </a:rPr>
              <a:t>Fundamentals: Don’t Assume! </a:t>
            </a:r>
          </a:p>
        </p:txBody>
      </p:sp>
      <p:sp>
        <p:nvSpPr>
          <p:cNvPr id="3" name="Content Placeholder 2"/>
          <p:cNvSpPr>
            <a:spLocks noGrp="1"/>
          </p:cNvSpPr>
          <p:nvPr>
            <p:ph sz="half" idx="1"/>
          </p:nvPr>
        </p:nvSpPr>
        <p:spPr>
          <a:xfrm>
            <a:off x="3103418" y="609600"/>
            <a:ext cx="5964382" cy="5486400"/>
          </a:xfrm>
        </p:spPr>
        <p:txBody>
          <a:bodyPr/>
          <a:lstStyle/>
          <a:p>
            <a:pPr marL="0" indent="0">
              <a:buNone/>
            </a:pPr>
            <a:endParaRPr lang="en-US" dirty="0"/>
          </a:p>
          <a:p>
            <a:pPr>
              <a:buClr>
                <a:srgbClr val="92D050"/>
              </a:buClr>
              <a:buSzPct val="125000"/>
            </a:pPr>
            <a:r>
              <a:rPr lang="en-US" sz="3600" dirty="0">
                <a:solidFill>
                  <a:schemeClr val="bg2">
                    <a:lumMod val="10000"/>
                  </a:schemeClr>
                </a:solidFill>
                <a:latin typeface="Tw Cen MT" panose="020B0602020104020603" pitchFamily="34" charset="0"/>
              </a:rPr>
              <a:t>She is not sexually active</a:t>
            </a:r>
          </a:p>
          <a:p>
            <a:pPr>
              <a:buClr>
                <a:srgbClr val="92D050"/>
              </a:buClr>
              <a:buSzPct val="125000"/>
            </a:pPr>
            <a:endParaRPr lang="en-US" sz="1000" dirty="0">
              <a:solidFill>
                <a:schemeClr val="bg2">
                  <a:lumMod val="10000"/>
                </a:schemeClr>
              </a:solidFill>
              <a:latin typeface="Tw Cen MT" panose="020B0602020104020603" pitchFamily="34" charset="0"/>
            </a:endParaRPr>
          </a:p>
          <a:p>
            <a:pPr>
              <a:buClr>
                <a:srgbClr val="92D050"/>
              </a:buClr>
              <a:buSzPct val="125000"/>
            </a:pPr>
            <a:r>
              <a:rPr lang="en-US" sz="3600" dirty="0">
                <a:solidFill>
                  <a:schemeClr val="bg2">
                    <a:lumMod val="10000"/>
                  </a:schemeClr>
                </a:solidFill>
                <a:latin typeface="Tw Cen MT" panose="020B0602020104020603" pitchFamily="34" charset="0"/>
              </a:rPr>
              <a:t>She can’t make decisions about her life including her sexual health</a:t>
            </a:r>
            <a:endParaRPr lang="en-US" sz="3000" dirty="0">
              <a:solidFill>
                <a:schemeClr val="bg2">
                  <a:lumMod val="10000"/>
                </a:schemeClr>
              </a:solidFill>
              <a:latin typeface="Tw Cen MT" panose="020B0602020104020603" pitchFamily="34" charset="0"/>
            </a:endParaRPr>
          </a:p>
          <a:p>
            <a:pPr marL="0" indent="0">
              <a:buClr>
                <a:srgbClr val="92D050"/>
              </a:buClr>
              <a:buSzPct val="125000"/>
              <a:buNone/>
            </a:pPr>
            <a:endParaRPr lang="en-US" sz="1000" dirty="0">
              <a:solidFill>
                <a:schemeClr val="bg2">
                  <a:lumMod val="10000"/>
                </a:schemeClr>
              </a:solidFill>
              <a:latin typeface="Tw Cen MT" panose="020B0602020104020603" pitchFamily="34" charset="0"/>
            </a:endParaRPr>
          </a:p>
          <a:p>
            <a:pPr>
              <a:buClr>
                <a:srgbClr val="92D050"/>
              </a:buClr>
              <a:buSzPct val="125000"/>
            </a:pPr>
            <a:r>
              <a:rPr lang="en-US" sz="3600" dirty="0">
                <a:solidFill>
                  <a:schemeClr val="bg2">
                    <a:lumMod val="10000"/>
                  </a:schemeClr>
                </a:solidFill>
                <a:latin typeface="Tw Cen MT" panose="020B0602020104020603" pitchFamily="34" charset="0"/>
              </a:rPr>
              <a:t>You know her comprehension, literacy or reading level</a:t>
            </a:r>
          </a:p>
          <a:p>
            <a:pPr>
              <a:buClr>
                <a:srgbClr val="92D050"/>
              </a:buClr>
              <a:buSzPct val="125000"/>
            </a:pPr>
            <a:endParaRPr lang="en-US" sz="1000" dirty="0">
              <a:solidFill>
                <a:schemeClr val="bg2">
                  <a:lumMod val="10000"/>
                </a:schemeClr>
              </a:solidFill>
              <a:latin typeface="Tw Cen MT" panose="020B0602020104020603" pitchFamily="34" charset="0"/>
            </a:endParaRPr>
          </a:p>
          <a:p>
            <a:pPr>
              <a:buClr>
                <a:srgbClr val="92D050"/>
              </a:buClr>
              <a:buSzPct val="125000"/>
            </a:pPr>
            <a:r>
              <a:rPr lang="en-US" sz="3600" dirty="0">
                <a:solidFill>
                  <a:schemeClr val="bg2">
                    <a:lumMod val="10000"/>
                  </a:schemeClr>
                </a:solidFill>
                <a:latin typeface="Tw Cen MT" panose="020B0602020104020603" pitchFamily="34" charset="0"/>
              </a:rPr>
              <a:t>Don’t assume she is childlike</a:t>
            </a:r>
          </a:p>
          <a:p>
            <a:pPr>
              <a:buClr>
                <a:srgbClr val="92D050"/>
              </a:buClr>
              <a:buSzPct val="125000"/>
            </a:pPr>
            <a:endParaRPr lang="en-US" dirty="0"/>
          </a:p>
          <a:p>
            <a:pPr marL="0" indent="0">
              <a:buNone/>
            </a:pPr>
            <a:endParaRPr lang="en-US" dirty="0"/>
          </a:p>
          <a:p>
            <a:endParaRPr lang="en-US" dirty="0"/>
          </a:p>
          <a:p>
            <a:endParaRPr lang="en-US" dirty="0"/>
          </a:p>
          <a:p>
            <a:endParaRPr lang="en-US" dirty="0"/>
          </a:p>
        </p:txBody>
      </p:sp>
      <p:pic>
        <p:nvPicPr>
          <p:cNvPr id="8" name="Content Placeholder 7">
            <a:extLst>
              <a:ext uri="{FF2B5EF4-FFF2-40B4-BE49-F238E27FC236}">
                <a16:creationId xmlns:a16="http://schemas.microsoft.com/office/drawing/2014/main" id="{40D6B56D-6BAA-4B64-8362-ED5493534BA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90600" y="1894568"/>
            <a:ext cx="4953000" cy="50396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06712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t>
            </a:r>
            <a:r>
              <a:rPr lang="en-US" sz="4000" dirty="0">
                <a:solidFill>
                  <a:srgbClr val="512373"/>
                </a:solidFill>
                <a:latin typeface="Tw Cen MT" panose="020B0602020104020603" pitchFamily="34" charset="0"/>
              </a:rPr>
              <a:t>Fundamentals:  Communication</a:t>
            </a:r>
          </a:p>
        </p:txBody>
      </p:sp>
      <p:sp>
        <p:nvSpPr>
          <p:cNvPr id="3" name="Content Placeholder 2"/>
          <p:cNvSpPr>
            <a:spLocks noGrp="1"/>
          </p:cNvSpPr>
          <p:nvPr>
            <p:ph idx="1"/>
          </p:nvPr>
        </p:nvSpPr>
        <p:spPr>
          <a:xfrm>
            <a:off x="628650" y="1524000"/>
            <a:ext cx="7886700" cy="5181600"/>
          </a:xfrm>
        </p:spPr>
        <p:txBody>
          <a:bodyPr>
            <a:noAutofit/>
          </a:bodyPr>
          <a:lstStyle/>
          <a:p>
            <a:pPr marL="0" indent="0">
              <a:buNone/>
            </a:pPr>
            <a:r>
              <a:rPr lang="en-US" sz="3000" b="1" dirty="0">
                <a:solidFill>
                  <a:srgbClr val="6B4C70"/>
                </a:solidFill>
                <a:latin typeface="Tw Cen MT" panose="020B0602020104020603" pitchFamily="34" charset="0"/>
              </a:rPr>
              <a:t>Assess Communication Needs/Preferences</a:t>
            </a:r>
          </a:p>
          <a:p>
            <a:pPr marL="0" indent="0">
              <a:buNone/>
            </a:pPr>
            <a:endParaRPr lang="en-US" sz="1000" b="1" dirty="0">
              <a:solidFill>
                <a:srgbClr val="6B4C70"/>
              </a:solidFill>
              <a:latin typeface="Tw Cen MT" panose="020B0602020104020603" pitchFamily="34" charset="0"/>
            </a:endParaRPr>
          </a:p>
          <a:p>
            <a:pPr marL="0" indent="0">
              <a:buNone/>
            </a:pPr>
            <a:r>
              <a:rPr lang="en-US" sz="3000" b="1" dirty="0">
                <a:solidFill>
                  <a:srgbClr val="6B4C70"/>
                </a:solidFill>
                <a:latin typeface="Tw Cen MT" panose="020B0602020104020603" pitchFamily="34" charset="0"/>
              </a:rPr>
              <a:t>Consent forms</a:t>
            </a:r>
          </a:p>
          <a:p>
            <a:pPr lvl="1">
              <a:buClr>
                <a:srgbClr val="92D050"/>
              </a:buClr>
              <a:buSzPct val="125000"/>
            </a:pPr>
            <a:r>
              <a:rPr lang="en-US" sz="2600" dirty="0">
                <a:solidFill>
                  <a:schemeClr val="bg2">
                    <a:lumMod val="10000"/>
                  </a:schemeClr>
                </a:solidFill>
                <a:latin typeface="Tw Cen MT" panose="020B0602020104020603" pitchFamily="34" charset="0"/>
              </a:rPr>
              <a:t>	Medical Power of Attorney, Patient Advocate	</a:t>
            </a:r>
          </a:p>
          <a:p>
            <a:pPr lvl="1">
              <a:buClr>
                <a:srgbClr val="92D050"/>
              </a:buClr>
              <a:buSzPct val="125000"/>
            </a:pPr>
            <a:r>
              <a:rPr lang="en-US" sz="2600" dirty="0">
                <a:solidFill>
                  <a:schemeClr val="bg2">
                    <a:lumMod val="10000"/>
                  </a:schemeClr>
                </a:solidFill>
                <a:latin typeface="Tw Cen MT" panose="020B0602020104020603" pitchFamily="34" charset="0"/>
              </a:rPr>
              <a:t>   Interpreter</a:t>
            </a:r>
          </a:p>
          <a:p>
            <a:pPr lvl="1">
              <a:buClr>
                <a:srgbClr val="92D050"/>
              </a:buClr>
              <a:buSzPct val="125000"/>
            </a:pPr>
            <a:r>
              <a:rPr lang="en-US" sz="2600" dirty="0">
                <a:solidFill>
                  <a:schemeClr val="bg2">
                    <a:lumMod val="10000"/>
                  </a:schemeClr>
                </a:solidFill>
                <a:latin typeface="Tw Cen MT" panose="020B0602020104020603" pitchFamily="34" charset="0"/>
              </a:rPr>
              <a:t>	Communication System</a:t>
            </a:r>
          </a:p>
          <a:p>
            <a:pPr lvl="1">
              <a:buClr>
                <a:srgbClr val="92D050"/>
              </a:buClr>
              <a:buSzPct val="125000"/>
            </a:pPr>
            <a:r>
              <a:rPr lang="en-US" sz="2600" dirty="0">
                <a:solidFill>
                  <a:schemeClr val="bg2">
                    <a:lumMod val="10000"/>
                  </a:schemeClr>
                </a:solidFill>
                <a:latin typeface="Tw Cen MT" panose="020B0602020104020603" pitchFamily="34" charset="0"/>
              </a:rPr>
              <a:t>	Environment</a:t>
            </a:r>
          </a:p>
          <a:p>
            <a:pPr marL="0" indent="0">
              <a:buNone/>
            </a:pPr>
            <a:endParaRPr lang="en-US" sz="1000" dirty="0">
              <a:solidFill>
                <a:schemeClr val="bg2">
                  <a:lumMod val="10000"/>
                </a:schemeClr>
              </a:solidFill>
              <a:latin typeface="Tw Cen MT" panose="020B0602020104020603" pitchFamily="34" charset="0"/>
            </a:endParaRPr>
          </a:p>
          <a:p>
            <a:pPr marL="0" indent="0">
              <a:buNone/>
            </a:pPr>
            <a:r>
              <a:rPr lang="en-US" sz="3000" b="1" dirty="0">
                <a:solidFill>
                  <a:srgbClr val="6B4C70"/>
                </a:solidFill>
                <a:latin typeface="Tw Cen MT" panose="020B0602020104020603" pitchFamily="34" charset="0"/>
              </a:rPr>
              <a:t>Assess Understanding </a:t>
            </a:r>
          </a:p>
          <a:p>
            <a:pPr lvl="1">
              <a:buClr>
                <a:srgbClr val="92D050"/>
              </a:buClr>
              <a:buSzPct val="125000"/>
            </a:pPr>
            <a:r>
              <a:rPr lang="en-US" sz="2600" dirty="0">
                <a:solidFill>
                  <a:schemeClr val="bg2">
                    <a:lumMod val="10000"/>
                  </a:schemeClr>
                </a:solidFill>
                <a:latin typeface="Tw Cen MT" panose="020B0602020104020603" pitchFamily="34" charset="0"/>
              </a:rPr>
              <a:t>	Able to consent, or decline the exam</a:t>
            </a:r>
          </a:p>
          <a:p>
            <a:pPr lvl="1">
              <a:lnSpc>
                <a:spcPct val="100000"/>
              </a:lnSpc>
              <a:spcBef>
                <a:spcPts val="0"/>
              </a:spcBef>
              <a:buClr>
                <a:srgbClr val="92D050"/>
              </a:buClr>
              <a:buSzPct val="125000"/>
            </a:pPr>
            <a:r>
              <a:rPr lang="en-US" sz="2600" dirty="0">
                <a:solidFill>
                  <a:schemeClr val="bg2">
                    <a:lumMod val="10000"/>
                  </a:schemeClr>
                </a:solidFill>
                <a:latin typeface="Tw Cen MT" panose="020B0602020104020603" pitchFamily="34" charset="0"/>
              </a:rPr>
              <a:t>  Do your best to explain in primary language,     </a:t>
            </a:r>
          </a:p>
          <a:p>
            <a:pPr marL="457200" lvl="1" indent="0">
              <a:lnSpc>
                <a:spcPct val="100000"/>
              </a:lnSpc>
              <a:spcBef>
                <a:spcPts val="0"/>
              </a:spcBef>
              <a:buClr>
                <a:srgbClr val="92D050"/>
              </a:buClr>
              <a:buSzPct val="125000"/>
              <a:buNone/>
            </a:pPr>
            <a:r>
              <a:rPr lang="en-US" sz="2600" dirty="0">
                <a:solidFill>
                  <a:schemeClr val="bg2">
                    <a:lumMod val="10000"/>
                  </a:schemeClr>
                </a:solidFill>
                <a:latin typeface="Tw Cen MT" panose="020B0602020104020603" pitchFamily="34" charset="0"/>
              </a:rPr>
              <a:t>     in terms the person can understand </a:t>
            </a:r>
          </a:p>
          <a:p>
            <a:pPr marL="0" indent="0">
              <a:buNone/>
            </a:pPr>
            <a:r>
              <a:rPr lang="en-US" sz="3000" b="0" dirty="0">
                <a:effectLst/>
                <a:latin typeface="Tw Cen MT" panose="020B0602020104020603" pitchFamily="34" charset="0"/>
              </a:rPr>
              <a:t>            </a:t>
            </a:r>
            <a:br>
              <a:rPr lang="en-US" sz="3000" dirty="0">
                <a:latin typeface="Tw Cen MT" panose="020B0602020104020603" pitchFamily="34" charset="0"/>
              </a:rPr>
            </a:br>
            <a:r>
              <a:rPr lang="en-US" sz="3000" dirty="0">
                <a:latin typeface="Tw Cen MT" panose="020B0602020104020603" pitchFamily="34" charset="0"/>
              </a:rPr>
              <a:t> </a:t>
            </a:r>
            <a:endParaRPr lang="en-US" sz="3000" b="0" dirty="0">
              <a:effectLst/>
              <a:latin typeface="Tw Cen MT" panose="020B0602020104020603" pitchFamily="34" charset="0"/>
            </a:endParaRPr>
          </a:p>
        </p:txBody>
      </p:sp>
      <p:pic>
        <p:nvPicPr>
          <p:cNvPr id="5" name="Picture 4">
            <a:extLst>
              <a:ext uri="{FF2B5EF4-FFF2-40B4-BE49-F238E27FC236}">
                <a16:creationId xmlns:a16="http://schemas.microsoft.com/office/drawing/2014/main" id="{48BF140A-C757-4922-B231-536C83EE21F3}"/>
              </a:ext>
            </a:extLst>
          </p:cNvPr>
          <p:cNvPicPr>
            <a:picLocks noChangeAspect="1"/>
          </p:cNvPicPr>
          <p:nvPr/>
        </p:nvPicPr>
        <p:blipFill>
          <a:blip r:embed="rId3"/>
          <a:stretch>
            <a:fillRect/>
          </a:stretch>
        </p:blipFill>
        <p:spPr>
          <a:xfrm>
            <a:off x="5791200" y="3439886"/>
            <a:ext cx="2456220" cy="16316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57955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6067" y="228600"/>
            <a:ext cx="8071866" cy="1207008"/>
          </a:xfrm>
          <a:solidFill>
            <a:schemeClr val="tx1"/>
          </a:solidFill>
        </p:spPr>
        <p:txBody>
          <a:bodyPr vert="horz" lIns="91440" tIns="45720" rIns="91440" bIns="45720" rtlCol="0" anchor="b">
            <a:normAutofit/>
          </a:bodyPr>
          <a:lstStyle/>
          <a:p>
            <a:pPr algn="ctr"/>
            <a:r>
              <a:rPr lang="en-US" sz="6000" kern="1200" dirty="0">
                <a:solidFill>
                  <a:srgbClr val="512373"/>
                </a:solidFill>
                <a:latin typeface="Tw Cen MT" panose="020B0602020104020603" pitchFamily="34" charset="0"/>
              </a:rPr>
              <a:t>Guest Speakers</a:t>
            </a:r>
          </a:p>
        </p:txBody>
      </p:sp>
      <p:cxnSp>
        <p:nvCxnSpPr>
          <p:cNvPr id="1028" name="Straight Connector 70">
            <a:extLst>
              <a:ext uri="{FF2B5EF4-FFF2-40B4-BE49-F238E27FC236}">
                <a16:creationId xmlns:a16="http://schemas.microsoft.com/office/drawing/2014/main" id="{B6375111-306C-49EA-9DD1-79A2ED78FA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2000" y="1251845"/>
            <a:ext cx="0" cy="21209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wall, person, indoor, posing&#10;&#10;Description automatically generated">
            <a:extLst>
              <a:ext uri="{FF2B5EF4-FFF2-40B4-BE49-F238E27FC236}">
                <a16:creationId xmlns:a16="http://schemas.microsoft.com/office/drawing/2014/main" id="{ADDCE6A2-B548-488E-9376-3BD00686D1F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041" t="8492" r="12863" b="1082"/>
          <a:stretch/>
        </p:blipFill>
        <p:spPr>
          <a:xfrm>
            <a:off x="5468701" y="1584773"/>
            <a:ext cx="2057394" cy="212090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2A5C806B-B2A0-4F36-AD7D-35C8FFF478D0}"/>
              </a:ext>
            </a:extLst>
          </p:cNvPr>
          <p:cNvSpPr txBox="1"/>
          <p:nvPr/>
        </p:nvSpPr>
        <p:spPr>
          <a:xfrm>
            <a:off x="1096504" y="4038600"/>
            <a:ext cx="3472825" cy="1569660"/>
          </a:xfrm>
          <a:prstGeom prst="rect">
            <a:avLst/>
          </a:prstGeom>
          <a:noFill/>
        </p:spPr>
        <p:txBody>
          <a:bodyPr wrap="square" rtlCol="0">
            <a:spAutoFit/>
          </a:bodyPr>
          <a:lstStyle/>
          <a:p>
            <a:r>
              <a:rPr lang="en-US" sz="2600" b="1" dirty="0">
                <a:solidFill>
                  <a:srgbClr val="6B4C70"/>
                </a:solidFill>
                <a:latin typeface="Tw Cen MT" panose="020B0602020104020603" pitchFamily="34" charset="0"/>
              </a:rPr>
              <a:t>Frank Vaca</a:t>
            </a:r>
          </a:p>
          <a:p>
            <a:r>
              <a:rPr lang="en-US" sz="2600" b="1" dirty="0">
                <a:solidFill>
                  <a:srgbClr val="6B4C70"/>
                </a:solidFill>
                <a:latin typeface="Tw Cen MT" panose="020B0602020104020603" pitchFamily="34" charset="0"/>
              </a:rPr>
              <a:t>Michigan Disability Rights Coalition</a:t>
            </a:r>
          </a:p>
          <a:p>
            <a:endParaRPr lang="en-US" dirty="0"/>
          </a:p>
        </p:txBody>
      </p:sp>
      <p:sp>
        <p:nvSpPr>
          <p:cNvPr id="11" name="TextBox 10">
            <a:extLst>
              <a:ext uri="{FF2B5EF4-FFF2-40B4-BE49-F238E27FC236}">
                <a16:creationId xmlns:a16="http://schemas.microsoft.com/office/drawing/2014/main" id="{7C7CB2FF-DBAA-495A-AE38-2204DD13588A}"/>
              </a:ext>
            </a:extLst>
          </p:cNvPr>
          <p:cNvSpPr txBox="1"/>
          <p:nvPr/>
        </p:nvSpPr>
        <p:spPr>
          <a:xfrm>
            <a:off x="4876800" y="4114800"/>
            <a:ext cx="4038601" cy="1569660"/>
          </a:xfrm>
          <a:prstGeom prst="rect">
            <a:avLst/>
          </a:prstGeom>
          <a:noFill/>
        </p:spPr>
        <p:txBody>
          <a:bodyPr wrap="square" rtlCol="0">
            <a:spAutoFit/>
          </a:bodyPr>
          <a:lstStyle/>
          <a:p>
            <a:r>
              <a:rPr lang="en-US" sz="2600" b="1" dirty="0">
                <a:solidFill>
                  <a:srgbClr val="6B4C70"/>
                </a:solidFill>
                <a:latin typeface="Tw Cen MT" panose="020B0602020104020603" pitchFamily="34" charset="0"/>
              </a:rPr>
              <a:t>Mary Shehan</a:t>
            </a:r>
          </a:p>
          <a:p>
            <a:r>
              <a:rPr lang="en-US" sz="2600" b="1" dirty="0">
                <a:solidFill>
                  <a:srgbClr val="6B4C70"/>
                </a:solidFill>
                <a:latin typeface="Tw Cen MT" panose="020B0602020104020603" pitchFamily="34" charset="0"/>
              </a:rPr>
              <a:t>Michigan Developmental Disabilities Council</a:t>
            </a:r>
          </a:p>
          <a:p>
            <a:endParaRPr lang="en-US" dirty="0"/>
          </a:p>
        </p:txBody>
      </p:sp>
      <p:pic>
        <p:nvPicPr>
          <p:cNvPr id="4" name="m_-4634852492116736587f_kuhm8yvr0">
            <a:extLst>
              <a:ext uri="{FF2B5EF4-FFF2-40B4-BE49-F238E27FC236}">
                <a16:creationId xmlns:a16="http://schemas.microsoft.com/office/drawing/2014/main" id="{DED2ABE6-5E46-1A54-B66A-2AC8F92627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890" t="872" r="17421" b="49484"/>
          <a:stretch/>
        </p:blipFill>
        <p:spPr bwMode="auto">
          <a:xfrm>
            <a:off x="1552591" y="1584773"/>
            <a:ext cx="1937571" cy="2120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445581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FEEA6-AF96-4AC6-BCDE-46C80ABD7D22}"/>
              </a:ext>
            </a:extLst>
          </p:cNvPr>
          <p:cNvSpPr>
            <a:spLocks noGrp="1"/>
          </p:cNvSpPr>
          <p:nvPr>
            <p:ph type="title"/>
          </p:nvPr>
        </p:nvSpPr>
        <p:spPr/>
        <p:txBody>
          <a:bodyPr/>
          <a:lstStyle/>
          <a:p>
            <a:r>
              <a:rPr lang="en-US" sz="4000" b="1" dirty="0">
                <a:solidFill>
                  <a:srgbClr val="512373"/>
                </a:solidFill>
                <a:latin typeface="Tw Cen MT" panose="020B0602020104020603" pitchFamily="34" charset="0"/>
              </a:rPr>
              <a:t>Tips for Working with people      who have Guardians</a:t>
            </a:r>
          </a:p>
        </p:txBody>
      </p:sp>
      <p:sp>
        <p:nvSpPr>
          <p:cNvPr id="3" name="Content Placeholder 2">
            <a:extLst>
              <a:ext uri="{FF2B5EF4-FFF2-40B4-BE49-F238E27FC236}">
                <a16:creationId xmlns:a16="http://schemas.microsoft.com/office/drawing/2014/main" id="{1B175798-4C6E-484A-97D8-223266724221}"/>
              </a:ext>
            </a:extLst>
          </p:cNvPr>
          <p:cNvSpPr>
            <a:spLocks noGrp="1"/>
          </p:cNvSpPr>
          <p:nvPr>
            <p:ph idx="1"/>
          </p:nvPr>
        </p:nvSpPr>
        <p:spPr>
          <a:xfrm>
            <a:off x="628650" y="2839416"/>
            <a:ext cx="7886700" cy="3789984"/>
          </a:xfrm>
        </p:spPr>
        <p:txBody>
          <a:bodyPr>
            <a:normAutofit fontScale="92500" lnSpcReduction="20000"/>
          </a:bodyPr>
          <a:lstStyle/>
          <a:p>
            <a:pPr marL="0" indent="0">
              <a:buNone/>
            </a:pPr>
            <a:r>
              <a:rPr lang="en-US" sz="3600" b="1" dirty="0">
                <a:solidFill>
                  <a:schemeClr val="bg2">
                    <a:lumMod val="10000"/>
                  </a:schemeClr>
                </a:solidFill>
                <a:latin typeface="Tw Cen MT" panose="020B0602020104020603" pitchFamily="34" charset="0"/>
              </a:rPr>
              <a:t>Don’t assume</a:t>
            </a:r>
            <a:r>
              <a:rPr lang="en-US" sz="3600" dirty="0">
                <a:solidFill>
                  <a:schemeClr val="bg2">
                    <a:lumMod val="10000"/>
                  </a:schemeClr>
                </a:solidFill>
                <a:latin typeface="Tw Cen MT" panose="020B0602020104020603" pitchFamily="34" charset="0"/>
              </a:rPr>
              <a:t> whether someone has or does not have a guardian</a:t>
            </a:r>
          </a:p>
          <a:p>
            <a:pPr lvl="1">
              <a:buClr>
                <a:srgbClr val="92D050"/>
              </a:buClr>
              <a:buSzPct val="125000"/>
            </a:pPr>
            <a:r>
              <a:rPr lang="en-US" sz="3600" dirty="0">
                <a:solidFill>
                  <a:schemeClr val="bg2">
                    <a:lumMod val="10000"/>
                  </a:schemeClr>
                </a:solidFill>
                <a:latin typeface="Tw Cen MT" panose="020B0602020104020603" pitchFamily="34" charset="0"/>
              </a:rPr>
              <a:t>Ask for papers</a:t>
            </a:r>
          </a:p>
          <a:p>
            <a:pPr marL="457200" lvl="1" indent="0">
              <a:buClr>
                <a:srgbClr val="92D050"/>
              </a:buClr>
              <a:buSzPct val="125000"/>
              <a:buNone/>
            </a:pPr>
            <a:endParaRPr lang="en-US" sz="1300" dirty="0">
              <a:solidFill>
                <a:schemeClr val="bg2">
                  <a:lumMod val="10000"/>
                </a:schemeClr>
              </a:solidFill>
              <a:latin typeface="Tw Cen MT" panose="020B0602020104020603" pitchFamily="34" charset="0"/>
            </a:endParaRPr>
          </a:p>
          <a:p>
            <a:pPr marL="0" indent="0">
              <a:buClr>
                <a:srgbClr val="92D050"/>
              </a:buClr>
              <a:buSzPct val="125000"/>
              <a:buNone/>
            </a:pPr>
            <a:r>
              <a:rPr lang="en-US" sz="4000" dirty="0">
                <a:solidFill>
                  <a:schemeClr val="bg2">
                    <a:lumMod val="10000"/>
                  </a:schemeClr>
                </a:solidFill>
                <a:latin typeface="Tw Cen MT" panose="020B0602020104020603" pitchFamily="34" charset="0"/>
              </a:rPr>
              <a:t>Know your state’s </a:t>
            </a:r>
            <a:r>
              <a:rPr lang="en-US" sz="4000" b="1" dirty="0">
                <a:solidFill>
                  <a:schemeClr val="bg2">
                    <a:lumMod val="10000"/>
                  </a:schemeClr>
                </a:solidFill>
                <a:latin typeface="Tw Cen MT" panose="020B0602020104020603" pitchFamily="34" charset="0"/>
              </a:rPr>
              <a:t>terminology and laws</a:t>
            </a:r>
            <a:r>
              <a:rPr lang="en-US" sz="4000" dirty="0">
                <a:solidFill>
                  <a:schemeClr val="bg2">
                    <a:lumMod val="10000"/>
                  </a:schemeClr>
                </a:solidFill>
                <a:latin typeface="Tw Cen MT" panose="020B0602020104020603" pitchFamily="34" charset="0"/>
              </a:rPr>
              <a:t>, what authority does the guardian really have?</a:t>
            </a:r>
          </a:p>
          <a:p>
            <a:pPr marL="457200" lvl="1" indent="0">
              <a:buNone/>
            </a:pPr>
            <a:endParaRPr lang="en-US" sz="1200" dirty="0">
              <a:solidFill>
                <a:schemeClr val="bg2">
                  <a:lumMod val="10000"/>
                </a:schemeClr>
              </a:solidFill>
              <a:latin typeface="Tw Cen MT" panose="020B0602020104020603" pitchFamily="34" charset="0"/>
            </a:endParaRPr>
          </a:p>
          <a:p>
            <a:pPr marL="0" indent="0">
              <a:buNone/>
            </a:pPr>
            <a:r>
              <a:rPr lang="en-US" sz="3600" dirty="0">
                <a:solidFill>
                  <a:schemeClr val="bg2">
                    <a:lumMod val="10000"/>
                  </a:schemeClr>
                </a:solidFill>
                <a:latin typeface="Tw Cen MT" panose="020B0602020104020603" pitchFamily="34" charset="0"/>
              </a:rPr>
              <a:t>Be mindful of guardianship type </a:t>
            </a:r>
            <a:r>
              <a:rPr lang="en-US" sz="3600" b="1" dirty="0">
                <a:solidFill>
                  <a:schemeClr val="bg2">
                    <a:lumMod val="10000"/>
                  </a:schemeClr>
                </a:solidFill>
                <a:latin typeface="Tw Cen MT" panose="020B0602020104020603" pitchFamily="34" charset="0"/>
              </a:rPr>
              <a:t>(full or partial)</a:t>
            </a:r>
          </a:p>
          <a:p>
            <a:endParaRPr lang="en-US" dirty="0"/>
          </a:p>
        </p:txBody>
      </p:sp>
      <p:pic>
        <p:nvPicPr>
          <p:cNvPr id="4" name="Picture 2" descr="https://encrypted-tbn3.gstatic.com/images?q=tbn:ANd9GcTDN2_bNbOCV300CXfeOGIHzwnFZcS_stUw5E8GA8SuwTCFJjVoeg">
            <a:extLst>
              <a:ext uri="{FF2B5EF4-FFF2-40B4-BE49-F238E27FC236}">
                <a16:creationId xmlns:a16="http://schemas.microsoft.com/office/drawing/2014/main" id="{50ECDC76-76CD-AC6F-DC2E-8608C97312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995480"/>
            <a:ext cx="2435157" cy="17683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708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person wearing a hat&#10;&#10;Description automatically generated with medium confidence">
            <a:extLst>
              <a:ext uri="{FF2B5EF4-FFF2-40B4-BE49-F238E27FC236}">
                <a16:creationId xmlns:a16="http://schemas.microsoft.com/office/drawing/2014/main" id="{0D4DE0A2-347F-7D25-24CD-F34AAE557A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1200" y="3733800"/>
            <a:ext cx="2082800" cy="3124200"/>
          </a:xfrm>
          <a:prstGeom prst="rect">
            <a:avLst/>
          </a:prstGeom>
        </p:spPr>
      </p:pic>
      <p:sp>
        <p:nvSpPr>
          <p:cNvPr id="2" name="Title 1">
            <a:extLst>
              <a:ext uri="{FF2B5EF4-FFF2-40B4-BE49-F238E27FC236}">
                <a16:creationId xmlns:a16="http://schemas.microsoft.com/office/drawing/2014/main" id="{AEC8C41D-FD8E-48CD-8E05-A9391F82B410}"/>
              </a:ext>
            </a:extLst>
          </p:cNvPr>
          <p:cNvSpPr>
            <a:spLocks noGrp="1"/>
          </p:cNvSpPr>
          <p:nvPr>
            <p:ph type="title"/>
          </p:nvPr>
        </p:nvSpPr>
        <p:spPr/>
        <p:txBody>
          <a:bodyPr/>
          <a:lstStyle/>
          <a:p>
            <a:pPr algn="ctr"/>
            <a:r>
              <a:rPr lang="en-US" sz="4000" b="1" dirty="0">
                <a:solidFill>
                  <a:srgbClr val="512373"/>
                </a:solidFill>
                <a:latin typeface="Tw Cen MT" panose="020B0602020104020603" pitchFamily="34" charset="0"/>
              </a:rPr>
              <a:t>Tips for Working with people who have guardians</a:t>
            </a:r>
            <a:endParaRPr lang="en-US" sz="4000" dirty="0">
              <a:solidFill>
                <a:srgbClr val="512373"/>
              </a:solidFill>
              <a:latin typeface="Tw Cen MT" panose="020B0602020104020603" pitchFamily="34" charset="0"/>
            </a:endParaRPr>
          </a:p>
        </p:txBody>
      </p:sp>
      <p:sp>
        <p:nvSpPr>
          <p:cNvPr id="3" name="Content Placeholder 2">
            <a:extLst>
              <a:ext uri="{FF2B5EF4-FFF2-40B4-BE49-F238E27FC236}">
                <a16:creationId xmlns:a16="http://schemas.microsoft.com/office/drawing/2014/main" id="{E926DEF0-49D3-4389-8E32-BF59B75B95AF}"/>
              </a:ext>
            </a:extLst>
          </p:cNvPr>
          <p:cNvSpPr>
            <a:spLocks noGrp="1"/>
          </p:cNvSpPr>
          <p:nvPr>
            <p:ph idx="1"/>
          </p:nvPr>
        </p:nvSpPr>
        <p:spPr>
          <a:xfrm>
            <a:off x="628650" y="1772616"/>
            <a:ext cx="7886700" cy="3789984"/>
          </a:xfrm>
        </p:spPr>
        <p:txBody>
          <a:bodyPr/>
          <a:lstStyle/>
          <a:p>
            <a:pPr marL="0" indent="0">
              <a:buNone/>
            </a:pPr>
            <a:r>
              <a:rPr lang="en-US" sz="3600" dirty="0">
                <a:solidFill>
                  <a:schemeClr val="bg2">
                    <a:lumMod val="10000"/>
                  </a:schemeClr>
                </a:solidFill>
                <a:latin typeface="Tw Cen MT" panose="020B0602020104020603" pitchFamily="34" charset="0"/>
              </a:rPr>
              <a:t>Consider asking all adults you serve about guardianship to avoid confusion</a:t>
            </a:r>
          </a:p>
          <a:p>
            <a:pPr lvl="1">
              <a:buClr>
                <a:srgbClr val="92D050"/>
              </a:buClr>
              <a:buSzPct val="125000"/>
            </a:pPr>
            <a:r>
              <a:rPr lang="en-US" sz="3600" dirty="0">
                <a:solidFill>
                  <a:schemeClr val="bg2">
                    <a:lumMod val="10000"/>
                  </a:schemeClr>
                </a:solidFill>
                <a:latin typeface="Tw Cen MT" panose="020B0602020104020603" pitchFamily="34" charset="0"/>
              </a:rPr>
              <a:t>Who helps you make decisions? Any community services? Case worker? </a:t>
            </a:r>
          </a:p>
          <a:p>
            <a:pPr marL="0" indent="0">
              <a:buNone/>
            </a:pPr>
            <a:r>
              <a:rPr lang="en-US" sz="3600" dirty="0">
                <a:solidFill>
                  <a:schemeClr val="bg2">
                    <a:lumMod val="10000"/>
                  </a:schemeClr>
                </a:solidFill>
                <a:latin typeface="Tw Cen MT" panose="020B0602020104020603" pitchFamily="34" charset="0"/>
              </a:rPr>
              <a:t>Be survivor centered when              working with guardians who                need to be included</a:t>
            </a:r>
          </a:p>
          <a:p>
            <a:pPr lvl="1">
              <a:buClr>
                <a:srgbClr val="92D050"/>
              </a:buClr>
              <a:buSzPct val="125000"/>
            </a:pPr>
            <a:r>
              <a:rPr lang="en-US" sz="3600" dirty="0">
                <a:solidFill>
                  <a:schemeClr val="bg2">
                    <a:lumMod val="10000"/>
                  </a:schemeClr>
                </a:solidFill>
                <a:latin typeface="Tw Cen MT" panose="020B0602020104020603" pitchFamily="34" charset="0"/>
              </a:rPr>
              <a:t>Always speak directly to                   the person</a:t>
            </a:r>
          </a:p>
          <a:p>
            <a:endParaRPr lang="en-US" dirty="0"/>
          </a:p>
        </p:txBody>
      </p:sp>
    </p:spTree>
    <p:extLst>
      <p:ext uri="{BB962C8B-B14F-4D97-AF65-F5344CB8AC3E}">
        <p14:creationId xmlns:p14="http://schemas.microsoft.com/office/powerpoint/2010/main" val="1889879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A04C5-4499-474A-A129-A787D40E3538}"/>
              </a:ext>
            </a:extLst>
          </p:cNvPr>
          <p:cNvSpPr>
            <a:spLocks noGrp="1"/>
          </p:cNvSpPr>
          <p:nvPr>
            <p:ph type="title"/>
          </p:nvPr>
        </p:nvSpPr>
        <p:spPr>
          <a:xfrm>
            <a:off x="606879" y="683308"/>
            <a:ext cx="7886700" cy="1325563"/>
          </a:xfrm>
        </p:spPr>
        <p:txBody>
          <a:bodyPr/>
          <a:lstStyle/>
          <a:p>
            <a:pPr algn="ctr"/>
            <a:r>
              <a:rPr lang="en-US" sz="4000" b="1" dirty="0">
                <a:solidFill>
                  <a:srgbClr val="512373"/>
                </a:solidFill>
                <a:latin typeface="Tw Cen MT" panose="020B0602020104020603" pitchFamily="34" charset="0"/>
              </a:rPr>
              <a:t>Michigan Mental Health Code</a:t>
            </a:r>
          </a:p>
        </p:txBody>
      </p:sp>
      <p:sp>
        <p:nvSpPr>
          <p:cNvPr id="3" name="Content Placeholder 2">
            <a:extLst>
              <a:ext uri="{FF2B5EF4-FFF2-40B4-BE49-F238E27FC236}">
                <a16:creationId xmlns:a16="http://schemas.microsoft.com/office/drawing/2014/main" id="{6B79DC21-28BB-4A52-8335-7715433508AB}"/>
              </a:ext>
            </a:extLst>
          </p:cNvPr>
          <p:cNvSpPr>
            <a:spLocks noGrp="1"/>
          </p:cNvSpPr>
          <p:nvPr>
            <p:ph idx="1"/>
          </p:nvPr>
        </p:nvSpPr>
        <p:spPr>
          <a:xfrm>
            <a:off x="606879" y="1721926"/>
            <a:ext cx="7886700" cy="3789984"/>
          </a:xfrm>
        </p:spPr>
        <p:txBody>
          <a:bodyPr/>
          <a:lstStyle/>
          <a:p>
            <a:pPr marL="0" indent="0" algn="ctr">
              <a:buNone/>
            </a:pPr>
            <a:r>
              <a:rPr lang="en-US" sz="3600" dirty="0">
                <a:solidFill>
                  <a:schemeClr val="bg2">
                    <a:lumMod val="10000"/>
                  </a:schemeClr>
                </a:solidFill>
                <a:latin typeface="Tw Cen MT" panose="020B0602020104020603" pitchFamily="34" charset="0"/>
              </a:rPr>
              <a:t>It is the guardian’s responsibility to: provide care, comfort and access to education, medical and psychological services. </a:t>
            </a:r>
            <a:endParaRPr lang="en-US" sz="3600" b="1" dirty="0">
              <a:solidFill>
                <a:schemeClr val="bg2">
                  <a:lumMod val="10000"/>
                </a:schemeClr>
              </a:solidFill>
              <a:latin typeface="Tw Cen MT" panose="020B0602020104020603" pitchFamily="34" charset="0"/>
            </a:endParaRPr>
          </a:p>
          <a:p>
            <a:pPr marL="0" indent="0" algn="ctr">
              <a:buNone/>
            </a:pPr>
            <a:r>
              <a:rPr lang="en-US" sz="3600" b="1" dirty="0">
                <a:solidFill>
                  <a:schemeClr val="bg2">
                    <a:lumMod val="10000"/>
                  </a:schemeClr>
                </a:solidFill>
                <a:latin typeface="Tw Cen MT" panose="020B0602020104020603" pitchFamily="34" charset="0"/>
              </a:rPr>
              <a:t>This includes a medical forensic exam! </a:t>
            </a:r>
          </a:p>
          <a:p>
            <a:pPr marL="0" indent="0" algn="ctr">
              <a:buNone/>
            </a:pPr>
            <a:br>
              <a:rPr lang="en-US" sz="3600" dirty="0">
                <a:solidFill>
                  <a:schemeClr val="bg2">
                    <a:lumMod val="10000"/>
                  </a:schemeClr>
                </a:solidFill>
                <a:latin typeface="Tw Cen MT" panose="020B0602020104020603" pitchFamily="34" charset="0"/>
              </a:rPr>
            </a:br>
            <a:r>
              <a:rPr lang="en-US" sz="3600" dirty="0">
                <a:solidFill>
                  <a:schemeClr val="bg2">
                    <a:lumMod val="10000"/>
                  </a:schemeClr>
                </a:solidFill>
                <a:latin typeface="Tw Cen MT" panose="020B0602020104020603" pitchFamily="34" charset="0"/>
              </a:rPr>
              <a:t>(Michigan Mental Health Code 330.1631)</a:t>
            </a:r>
          </a:p>
        </p:txBody>
      </p:sp>
    </p:spTree>
    <p:extLst>
      <p:ext uri="{BB962C8B-B14F-4D97-AF65-F5344CB8AC3E}">
        <p14:creationId xmlns:p14="http://schemas.microsoft.com/office/powerpoint/2010/main" val="151099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29389" y="417095"/>
            <a:ext cx="7886700" cy="5145505"/>
          </a:xfrm>
        </p:spPr>
        <p:txBody>
          <a:bodyPr/>
          <a:lstStyle/>
          <a:p>
            <a:br>
              <a:rPr lang="en-US" dirty="0"/>
            </a:br>
            <a:br>
              <a:rPr lang="en-US" dirty="0"/>
            </a:br>
            <a:endParaRPr lang="en-US" dirty="0">
              <a:latin typeface="Tw Cen MT" panose="020B0602020104020603" pitchFamily="34" charset="0"/>
            </a:endParaRPr>
          </a:p>
        </p:txBody>
      </p:sp>
      <p:sp>
        <p:nvSpPr>
          <p:cNvPr id="4" name="TextBox 3">
            <a:extLst>
              <a:ext uri="{FF2B5EF4-FFF2-40B4-BE49-F238E27FC236}">
                <a16:creationId xmlns:a16="http://schemas.microsoft.com/office/drawing/2014/main" id="{85D5BDAB-5247-4255-A3B1-A0B356E37C90}"/>
              </a:ext>
            </a:extLst>
          </p:cNvPr>
          <p:cNvSpPr txBox="1"/>
          <p:nvPr/>
        </p:nvSpPr>
        <p:spPr>
          <a:xfrm>
            <a:off x="457200" y="228600"/>
            <a:ext cx="8310622" cy="984885"/>
          </a:xfrm>
          <a:prstGeom prst="rect">
            <a:avLst/>
          </a:prstGeom>
          <a:noFill/>
        </p:spPr>
        <p:txBody>
          <a:bodyPr wrap="square">
            <a:spAutoFit/>
          </a:bodyPr>
          <a:lstStyle/>
          <a:p>
            <a:pPr algn="ctr"/>
            <a:r>
              <a:rPr lang="en-US" sz="4000" b="1" dirty="0">
                <a:solidFill>
                  <a:srgbClr val="512373"/>
                </a:solidFill>
                <a:latin typeface="Tw Cen MT" panose="020B0602020104020603" pitchFamily="34" charset="0"/>
              </a:rPr>
              <a:t>What is Informed Consent?</a:t>
            </a:r>
          </a:p>
          <a:p>
            <a:endParaRPr lang="en-US" dirty="0"/>
          </a:p>
        </p:txBody>
      </p:sp>
      <p:sp>
        <p:nvSpPr>
          <p:cNvPr id="5" name="TextBox 4">
            <a:extLst>
              <a:ext uri="{FF2B5EF4-FFF2-40B4-BE49-F238E27FC236}">
                <a16:creationId xmlns:a16="http://schemas.microsoft.com/office/drawing/2014/main" id="{5EC5F685-801E-4AB5-BEE1-775F416B6DB9}"/>
              </a:ext>
            </a:extLst>
          </p:cNvPr>
          <p:cNvSpPr txBox="1"/>
          <p:nvPr/>
        </p:nvSpPr>
        <p:spPr>
          <a:xfrm>
            <a:off x="1447800" y="1038285"/>
            <a:ext cx="6698796" cy="3970318"/>
          </a:xfrm>
          <a:prstGeom prst="rect">
            <a:avLst/>
          </a:prstGeom>
          <a:noFill/>
        </p:spPr>
        <p:txBody>
          <a:bodyPr wrap="square">
            <a:spAutoFit/>
          </a:bodyPr>
          <a:lstStyle/>
          <a:p>
            <a:pPr algn="l"/>
            <a:r>
              <a:rPr lang="en-US" sz="3600" dirty="0">
                <a:solidFill>
                  <a:srgbClr val="111111"/>
                </a:solidFill>
                <a:latin typeface="Tw Cen MT" panose="020B0602020104020603" pitchFamily="34" charset="0"/>
              </a:rPr>
              <a:t>P</a:t>
            </a:r>
            <a:r>
              <a:rPr lang="en-US" sz="3600" b="0" i="0" dirty="0">
                <a:solidFill>
                  <a:srgbClr val="111111"/>
                </a:solidFill>
                <a:effectLst/>
                <a:latin typeface="Tw Cen MT" panose="020B0602020104020603" pitchFamily="34" charset="0"/>
              </a:rPr>
              <a:t>ermission granted in the knowledge of the possible consequences, typically that which is given by a person to a doctor for treatment with full knowledge of the possible risks                       and benefits.</a:t>
            </a:r>
          </a:p>
        </p:txBody>
      </p:sp>
      <p:pic>
        <p:nvPicPr>
          <p:cNvPr id="6" name="Picture 5" descr="A picture containing text, sky, sign, outdoor&#10;&#10;Description automatically generated">
            <a:extLst>
              <a:ext uri="{FF2B5EF4-FFF2-40B4-BE49-F238E27FC236}">
                <a16:creationId xmlns:a16="http://schemas.microsoft.com/office/drawing/2014/main" id="{C7E756C9-C37F-7090-59B1-49D7D440F25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74834" y="4038600"/>
            <a:ext cx="3468960" cy="2309749"/>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DB139635-53AD-C1D2-C071-B83657FE1E43}"/>
              </a:ext>
            </a:extLst>
          </p:cNvPr>
          <p:cNvSpPr txBox="1"/>
          <p:nvPr/>
        </p:nvSpPr>
        <p:spPr>
          <a:xfrm>
            <a:off x="5181600" y="6990750"/>
            <a:ext cx="3962400" cy="230832"/>
          </a:xfrm>
          <a:prstGeom prst="rect">
            <a:avLst/>
          </a:prstGeom>
          <a:noFill/>
        </p:spPr>
        <p:txBody>
          <a:bodyPr wrap="square" rtlCol="0">
            <a:spAutoFit/>
          </a:bodyPr>
          <a:lstStyle/>
          <a:p>
            <a:r>
              <a:rPr lang="en-US" sz="900">
                <a:hlinkClick r:id="rId4" tooltip="https://www.picpedia.org/highway-signs/i/informed-consent.html"/>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1367499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ext&#10;&#10;Description automatically generated with low confidence">
            <a:extLst>
              <a:ext uri="{FF2B5EF4-FFF2-40B4-BE49-F238E27FC236}">
                <a16:creationId xmlns:a16="http://schemas.microsoft.com/office/drawing/2014/main" id="{166DC20C-E700-4D22-BA90-9B6F7FB5FA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600200"/>
            <a:ext cx="8534399" cy="4876800"/>
          </a:xfrm>
          <a:prstGeom prst="rect">
            <a:avLst/>
          </a:prstGeom>
          <a:ln w="98425">
            <a:noFill/>
          </a:ln>
          <a:effectLst>
            <a:outerShdw blurRad="292100" dist="139700" dir="2700000" algn="tl" rotWithShape="0">
              <a:srgbClr val="333333">
                <a:alpha val="65000"/>
              </a:srgbClr>
            </a:outerShdw>
          </a:effectLst>
        </p:spPr>
      </p:pic>
      <p:sp>
        <p:nvSpPr>
          <p:cNvPr id="5" name="Heart 4">
            <a:extLst>
              <a:ext uri="{FF2B5EF4-FFF2-40B4-BE49-F238E27FC236}">
                <a16:creationId xmlns:a16="http://schemas.microsoft.com/office/drawing/2014/main" id="{A4FE366C-24FC-43F3-B9BA-6B2D6DFDCBEA}"/>
              </a:ext>
            </a:extLst>
          </p:cNvPr>
          <p:cNvSpPr/>
          <p:nvPr/>
        </p:nvSpPr>
        <p:spPr>
          <a:xfrm>
            <a:off x="2209800" y="4038600"/>
            <a:ext cx="609600" cy="685800"/>
          </a:xfrm>
          <a:prstGeom prst="heart">
            <a:avLst/>
          </a:prstGeom>
          <a:solidFill>
            <a:srgbClr val="6B4C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B4C70"/>
              </a:solidFill>
            </a:endParaRPr>
          </a:p>
        </p:txBody>
      </p:sp>
      <p:sp>
        <p:nvSpPr>
          <p:cNvPr id="3" name="TextBox 2">
            <a:extLst>
              <a:ext uri="{FF2B5EF4-FFF2-40B4-BE49-F238E27FC236}">
                <a16:creationId xmlns:a16="http://schemas.microsoft.com/office/drawing/2014/main" id="{99C563E7-A881-0247-7169-DBFBCD3958D5}"/>
              </a:ext>
            </a:extLst>
          </p:cNvPr>
          <p:cNvSpPr txBox="1"/>
          <p:nvPr/>
        </p:nvSpPr>
        <p:spPr>
          <a:xfrm>
            <a:off x="533400" y="381000"/>
            <a:ext cx="8153400" cy="707886"/>
          </a:xfrm>
          <a:prstGeom prst="rect">
            <a:avLst/>
          </a:prstGeom>
          <a:noFill/>
        </p:spPr>
        <p:txBody>
          <a:bodyPr wrap="square" rtlCol="0">
            <a:spAutoFit/>
          </a:bodyPr>
          <a:lstStyle/>
          <a:p>
            <a:pPr algn="ctr"/>
            <a:r>
              <a:rPr lang="en-US" sz="4000" b="1" dirty="0">
                <a:solidFill>
                  <a:srgbClr val="512373"/>
                </a:solidFill>
                <a:latin typeface="Tw Cen MT" panose="020B0602020104020603" pitchFamily="34" charset="0"/>
              </a:rPr>
              <a:t>The Importance of Body Autonomy</a:t>
            </a:r>
          </a:p>
        </p:txBody>
      </p:sp>
    </p:spTree>
    <p:extLst>
      <p:ext uri="{BB962C8B-B14F-4D97-AF65-F5344CB8AC3E}">
        <p14:creationId xmlns:p14="http://schemas.microsoft.com/office/powerpoint/2010/main" val="3568685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2934" y="2362201"/>
            <a:ext cx="2934966" cy="3657600"/>
          </a:xfrm>
          <a:prstGeom prst="rect">
            <a:avLst/>
          </a:prstGeom>
        </p:spPr>
      </p:pic>
      <p:sp>
        <p:nvSpPr>
          <p:cNvPr id="5" name="TextBox 4"/>
          <p:cNvSpPr txBox="1"/>
          <p:nvPr/>
        </p:nvSpPr>
        <p:spPr>
          <a:xfrm>
            <a:off x="6125865" y="2438400"/>
            <a:ext cx="1341735" cy="1200329"/>
          </a:xfrm>
          <a:prstGeom prst="rect">
            <a:avLst/>
          </a:prstGeom>
          <a:solidFill>
            <a:schemeClr val="bg1"/>
          </a:solidFill>
          <a:ln>
            <a:noFill/>
          </a:ln>
        </p:spPr>
        <p:txBody>
          <a:bodyPr wrap="square" rtlCol="0">
            <a:spAutoFit/>
          </a:bodyPr>
          <a:lstStyle/>
          <a:p>
            <a:pPr algn="ctr"/>
            <a:endParaRPr lang="en-US" sz="600" b="1" dirty="0"/>
          </a:p>
          <a:p>
            <a:pPr algn="ctr"/>
            <a:endParaRPr lang="en-US" sz="600" b="1" dirty="0"/>
          </a:p>
          <a:p>
            <a:pPr algn="ctr"/>
            <a:endParaRPr lang="en-US" sz="1350" b="1" dirty="0"/>
          </a:p>
          <a:p>
            <a:pPr algn="ctr"/>
            <a:r>
              <a:rPr lang="en-US" sz="1350" b="1" dirty="0"/>
              <a:t>WHAT IS SEXUALITY?   </a:t>
            </a:r>
          </a:p>
          <a:p>
            <a:pPr algn="ctr"/>
            <a:endParaRPr lang="en-US" sz="1350" b="1" dirty="0"/>
          </a:p>
          <a:p>
            <a:pPr algn="ctr"/>
            <a:endParaRPr lang="en-US" sz="600" b="1" dirty="0"/>
          </a:p>
        </p:txBody>
      </p:sp>
      <p:sp>
        <p:nvSpPr>
          <p:cNvPr id="10" name="TextBox 9"/>
          <p:cNvSpPr txBox="1"/>
          <p:nvPr/>
        </p:nvSpPr>
        <p:spPr>
          <a:xfrm rot="21417826">
            <a:off x="1844849" y="2557570"/>
            <a:ext cx="1639700" cy="649418"/>
          </a:xfrm>
          <a:prstGeom prst="rect">
            <a:avLst/>
          </a:prstGeom>
          <a:noFill/>
        </p:spPr>
        <p:txBody>
          <a:bodyPr wrap="square" rtlCol="0">
            <a:prstTxWarp prst="textArchUp">
              <a:avLst>
                <a:gd name="adj" fmla="val 11111728"/>
              </a:avLst>
            </a:prstTxWarp>
            <a:spAutoFit/>
          </a:bodyPr>
          <a:lstStyle/>
          <a:p>
            <a:pPr algn="ctr"/>
            <a:endParaRPr lang="en-US" sz="3000" dirty="0">
              <a:solidFill>
                <a:srgbClr val="92D050"/>
              </a:solidFill>
            </a:endParaRPr>
          </a:p>
          <a:p>
            <a:pPr algn="ctr"/>
            <a:endParaRPr lang="en-US" sz="3375" dirty="0">
              <a:solidFill>
                <a:srgbClr val="92D050"/>
              </a:solidFill>
            </a:endParaRPr>
          </a:p>
          <a:p>
            <a:pPr algn="ctr"/>
            <a:endParaRPr lang="en-US" sz="3375" dirty="0">
              <a:solidFill>
                <a:srgbClr val="92D050"/>
              </a:solidFill>
            </a:endParaRPr>
          </a:p>
          <a:p>
            <a:pPr algn="ctr"/>
            <a:endParaRPr lang="en-US" sz="3375" dirty="0">
              <a:solidFill>
                <a:srgbClr val="92D050"/>
              </a:solidFill>
            </a:endParaRPr>
          </a:p>
          <a:p>
            <a:pPr algn="ctr"/>
            <a:endParaRPr lang="en-US" sz="3375" dirty="0">
              <a:solidFill>
                <a:srgbClr val="92D050"/>
              </a:solidFill>
            </a:endParaRPr>
          </a:p>
          <a:p>
            <a:pPr algn="ctr"/>
            <a:endParaRPr lang="en-US" sz="3375" b="1" dirty="0">
              <a:solidFill>
                <a:srgbClr val="92D050"/>
              </a:solidFill>
            </a:endParaRPr>
          </a:p>
          <a:p>
            <a:pPr algn="ctr"/>
            <a:endParaRPr lang="en-US" sz="3375" b="1" dirty="0">
              <a:solidFill>
                <a:srgbClr val="92D050"/>
              </a:solidFill>
            </a:endParaRPr>
          </a:p>
          <a:p>
            <a:pPr algn="ctr"/>
            <a:r>
              <a:rPr lang="en-US" sz="3750" b="1" dirty="0">
                <a:ln w="12700">
                  <a:solidFill>
                    <a:schemeClr val="accent3">
                      <a:lumMod val="50000"/>
                    </a:schemeClr>
                  </a:solidFill>
                  <a:prstDash val="solid"/>
                </a:ln>
                <a:solidFill>
                  <a:srgbClr val="92D050"/>
                </a:solidFill>
                <a:effectLst>
                  <a:innerShdw blurRad="177800">
                    <a:schemeClr val="accent3">
                      <a:lumMod val="50000"/>
                    </a:schemeClr>
                  </a:innerShdw>
                </a:effectLst>
                <a:latin typeface="Arial Black" panose="020B0A04020102020204" pitchFamily="34" charset="0"/>
              </a:rPr>
              <a:t> </a:t>
            </a:r>
            <a:r>
              <a:rPr lang="en-US" sz="2250" b="1" dirty="0">
                <a:ln w="0"/>
                <a:solidFill>
                  <a:srgbClr val="512373"/>
                </a:solidFill>
                <a:effectLst>
                  <a:outerShdw blurRad="38100" dist="25400" dir="5400000" algn="ctr" rotWithShape="0">
                    <a:srgbClr val="6E747A">
                      <a:alpha val="43000"/>
                    </a:srgbClr>
                  </a:outerShdw>
                </a:effectLst>
                <a:latin typeface="Tw Cen MT" panose="020B0602020104020603" pitchFamily="34" charset="0"/>
              </a:rPr>
              <a:t>SEXUALITY</a:t>
            </a:r>
            <a:endParaRPr lang="en-US" sz="2250" b="1" spc="-225" dirty="0">
              <a:ln w="12700">
                <a:solidFill>
                  <a:schemeClr val="accent3">
                    <a:lumMod val="50000"/>
                  </a:schemeClr>
                </a:solidFill>
                <a:prstDash val="solid"/>
              </a:ln>
              <a:solidFill>
                <a:srgbClr val="512373"/>
              </a:solidFill>
              <a:effectLst>
                <a:innerShdw blurRad="177800">
                  <a:schemeClr val="accent3">
                    <a:lumMod val="50000"/>
                  </a:schemeClr>
                </a:innerShdw>
              </a:effectLst>
              <a:latin typeface="Tw Cen MT" panose="020B0602020104020603" pitchFamily="34" charset="0"/>
            </a:endParaRPr>
          </a:p>
        </p:txBody>
      </p:sp>
      <p:sp>
        <p:nvSpPr>
          <p:cNvPr id="9" name="TextBox 8"/>
          <p:cNvSpPr txBox="1"/>
          <p:nvPr/>
        </p:nvSpPr>
        <p:spPr>
          <a:xfrm>
            <a:off x="2196370" y="3352800"/>
            <a:ext cx="865427" cy="1823576"/>
          </a:xfrm>
          <a:prstGeom prst="rect">
            <a:avLst/>
          </a:prstGeom>
          <a:noFill/>
        </p:spPr>
        <p:txBody>
          <a:bodyPr wrap="square" rtlCol="0">
            <a:spAutoFit/>
          </a:bodyPr>
          <a:lstStyle/>
          <a:p>
            <a:r>
              <a:rPr lang="en-US" sz="11250" dirty="0">
                <a:ln w="0"/>
                <a:solidFill>
                  <a:srgbClr val="92D050"/>
                </a:solidFill>
                <a:effectLst>
                  <a:outerShdw blurRad="38100" dist="25400" dir="5400000" algn="ctr" rotWithShape="0">
                    <a:srgbClr val="6E747A">
                      <a:alpha val="43000"/>
                    </a:srgbClr>
                  </a:outerShdw>
                </a:effectLst>
                <a:latin typeface="Arial Black" panose="020B0A04020102020204" pitchFamily="34" charset="0"/>
              </a:rPr>
              <a:t>?</a:t>
            </a:r>
          </a:p>
        </p:txBody>
      </p:sp>
      <p:sp>
        <p:nvSpPr>
          <p:cNvPr id="6" name="Rectangle 5"/>
          <p:cNvSpPr/>
          <p:nvPr/>
        </p:nvSpPr>
        <p:spPr>
          <a:xfrm>
            <a:off x="381001" y="533400"/>
            <a:ext cx="8382000" cy="1323439"/>
          </a:xfrm>
          <a:prstGeom prst="rect">
            <a:avLst/>
          </a:prstGeom>
        </p:spPr>
        <p:txBody>
          <a:bodyPr wrap="square">
            <a:spAutoFit/>
          </a:bodyPr>
          <a:lstStyle/>
          <a:p>
            <a:pPr algn="ctr"/>
            <a:r>
              <a:rPr lang="en-US" sz="4000" b="1" dirty="0">
                <a:solidFill>
                  <a:srgbClr val="512373"/>
                </a:solidFill>
                <a:latin typeface="Tw Cen MT" panose="020B0602020104020603" pitchFamily="34" charset="0"/>
              </a:rPr>
              <a:t>The Difference Between</a:t>
            </a:r>
          </a:p>
          <a:p>
            <a:pPr algn="ctr"/>
            <a:r>
              <a:rPr lang="en-US" sz="4000" b="1" dirty="0">
                <a:solidFill>
                  <a:srgbClr val="512373"/>
                </a:solidFill>
                <a:latin typeface="Tw Cen MT" panose="020B0602020104020603" pitchFamily="34" charset="0"/>
              </a:rPr>
              <a:t>Sex and Sexuality</a:t>
            </a:r>
          </a:p>
        </p:txBody>
      </p:sp>
      <p:sp>
        <p:nvSpPr>
          <p:cNvPr id="11" name="Block Arc 10"/>
          <p:cNvSpPr/>
          <p:nvPr/>
        </p:nvSpPr>
        <p:spPr>
          <a:xfrm rot="10800000">
            <a:off x="843137" y="2362200"/>
            <a:ext cx="3728862" cy="3657600"/>
          </a:xfrm>
          <a:prstGeom prst="blockArc">
            <a:avLst>
              <a:gd name="adj1" fmla="val 7259613"/>
              <a:gd name="adj2" fmla="val 3514593"/>
              <a:gd name="adj3" fmla="val 7367"/>
            </a:avLst>
          </a:prstGeom>
          <a:solidFill>
            <a:srgbClr val="51237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12373"/>
              </a:solidFill>
            </a:endParaRPr>
          </a:p>
        </p:txBody>
      </p:sp>
    </p:spTree>
    <p:extLst>
      <p:ext uri="{BB962C8B-B14F-4D97-AF65-F5344CB8AC3E}">
        <p14:creationId xmlns:p14="http://schemas.microsoft.com/office/powerpoint/2010/main" val="3122533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4617" y="1676400"/>
            <a:ext cx="8704435" cy="4816703"/>
          </a:xfrm>
          <a:prstGeom prst="rect">
            <a:avLst/>
          </a:prstGeom>
          <a:noFill/>
        </p:spPr>
        <p:txBody>
          <a:bodyPr wrap="square" rtlCol="0">
            <a:spAutoFit/>
          </a:bodyPr>
          <a:lstStyle/>
          <a:p>
            <a:pPr marL="571500" indent="-571500">
              <a:buClr>
                <a:srgbClr val="92D050"/>
              </a:buClr>
              <a:buSzPct val="125000"/>
              <a:buFont typeface="Arial" panose="020B0604020202020204" pitchFamily="34" charset="0"/>
              <a:buChar char="•"/>
            </a:pPr>
            <a:r>
              <a:rPr lang="en-US" sz="3600" dirty="0">
                <a:latin typeface="Tw Cen MT" panose="020B0602020104020603" pitchFamily="34" charset="0"/>
              </a:rPr>
              <a:t>Sex refers only to the physical act of sex in all it forms</a:t>
            </a:r>
          </a:p>
          <a:p>
            <a:pPr>
              <a:buClr>
                <a:srgbClr val="92D050"/>
              </a:buClr>
              <a:buSzPct val="125000"/>
            </a:pPr>
            <a:endParaRPr lang="en-US" sz="1000" dirty="0">
              <a:latin typeface="Tw Cen MT" panose="020B0602020104020603" pitchFamily="34" charset="0"/>
            </a:endParaRPr>
          </a:p>
          <a:p>
            <a:pPr marL="571500" indent="-571500">
              <a:buClr>
                <a:srgbClr val="92D050"/>
              </a:buClr>
              <a:buSzPct val="125000"/>
              <a:buFont typeface="Arial" panose="020B0604020202020204" pitchFamily="34" charset="0"/>
              <a:buChar char="•"/>
            </a:pPr>
            <a:r>
              <a:rPr lang="en-US" sz="3600" dirty="0">
                <a:latin typeface="Tw Cen MT" panose="020B0602020104020603" pitchFamily="34" charset="0"/>
              </a:rPr>
              <a:t>Sexuality refers to a much bigger set of topics and covers many aspects of humanity and our culture </a:t>
            </a:r>
          </a:p>
          <a:p>
            <a:pPr marL="214308" indent="-214308">
              <a:buFont typeface="Arial" panose="020B0604020202020204" pitchFamily="34" charset="0"/>
              <a:buChar char="•"/>
            </a:pPr>
            <a:endParaRPr lang="en-US" sz="2100" b="1" dirty="0"/>
          </a:p>
          <a:p>
            <a:endParaRPr lang="en-US" sz="2100" b="1" dirty="0"/>
          </a:p>
          <a:p>
            <a:pPr marL="214308" indent="-214308">
              <a:buFont typeface="Arial" panose="020B0604020202020204" pitchFamily="34" charset="0"/>
              <a:buChar char="•"/>
            </a:pPr>
            <a:endParaRPr lang="en-US" sz="2100" b="1" dirty="0"/>
          </a:p>
          <a:p>
            <a:endParaRPr lang="en-US" sz="2100" b="1" dirty="0"/>
          </a:p>
          <a:p>
            <a:endParaRPr lang="en-US" sz="2100" b="1" dirty="0"/>
          </a:p>
          <a:p>
            <a:endParaRPr lang="en-US" sz="600" b="1" dirty="0"/>
          </a:p>
          <a:p>
            <a:r>
              <a:rPr lang="en-US" sz="600" b="1" dirty="0"/>
              <a:t> </a:t>
            </a:r>
          </a:p>
        </p:txBody>
      </p:sp>
      <p:sp>
        <p:nvSpPr>
          <p:cNvPr id="2" name="TextBox 1"/>
          <p:cNvSpPr txBox="1"/>
          <p:nvPr/>
        </p:nvSpPr>
        <p:spPr>
          <a:xfrm>
            <a:off x="140962" y="228600"/>
            <a:ext cx="8768421" cy="1323439"/>
          </a:xfrm>
          <a:prstGeom prst="rect">
            <a:avLst/>
          </a:prstGeom>
          <a:noFill/>
        </p:spPr>
        <p:txBody>
          <a:bodyPr wrap="square" rtlCol="0">
            <a:spAutoFit/>
          </a:bodyPr>
          <a:lstStyle/>
          <a:p>
            <a:pPr algn="ctr"/>
            <a:r>
              <a:rPr lang="en-US" sz="4000" b="1" dirty="0">
                <a:solidFill>
                  <a:srgbClr val="512373"/>
                </a:solidFill>
                <a:latin typeface="Tw Cen MT" panose="020B0602020104020603" pitchFamily="34" charset="0"/>
              </a:rPr>
              <a:t>The  Difference Between Sex And Sexuality Continued</a:t>
            </a:r>
          </a:p>
        </p:txBody>
      </p:sp>
      <p:sp>
        <p:nvSpPr>
          <p:cNvPr id="5" name="Rectangle 1"/>
          <p:cNvSpPr>
            <a:spLocks noChangeArrowheads="1"/>
          </p:cNvSpPr>
          <p:nvPr/>
        </p:nvSpPr>
        <p:spPr bwMode="auto">
          <a:xfrm>
            <a:off x="140962" y="4876800"/>
            <a:ext cx="87980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0" rIns="6858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1" algn="ctr"/>
            <a:r>
              <a:rPr lang="en-US" altLang="en-US" b="1" dirty="0">
                <a:latin typeface="Gadugi" panose="020B0502040204020203" pitchFamily="34" charset="0"/>
                <a:ea typeface="Calibri" panose="020F0502020204030204" pitchFamily="34" charset="0"/>
                <a:cs typeface="Times New Roman" panose="02020603050405020304" pitchFamily="18" charset="0"/>
              </a:rPr>
              <a:t>SIXTEEN DIMENSIONS OF SEXUALITY</a:t>
            </a:r>
          </a:p>
        </p:txBody>
      </p:sp>
      <p:sp>
        <p:nvSpPr>
          <p:cNvPr id="6" name="TextBox 5"/>
          <p:cNvSpPr txBox="1"/>
          <p:nvPr/>
        </p:nvSpPr>
        <p:spPr>
          <a:xfrm>
            <a:off x="289870" y="5181600"/>
            <a:ext cx="8625530" cy="1384995"/>
          </a:xfrm>
          <a:prstGeom prst="rect">
            <a:avLst/>
          </a:prstGeom>
          <a:noFill/>
        </p:spPr>
        <p:txBody>
          <a:bodyPr wrap="square" numCol="4" rtlCol="0">
            <a:spAutoFit/>
          </a:bodyPr>
          <a:lstStyle/>
          <a:p>
            <a:pPr lvl="0" eaLnBrk="0" fontAlgn="base" hangingPunct="0">
              <a:spcBef>
                <a:spcPct val="0"/>
              </a:spcBef>
              <a:spcAft>
                <a:spcPct val="0"/>
              </a:spcAft>
            </a:pPr>
            <a:endParaRPr lang="en-US" altLang="en-US" sz="1200" b="1" dirty="0">
              <a:solidFill>
                <a:schemeClr val="bg1"/>
              </a:solidFill>
              <a:latin typeface="Tw Cen MT Condensed" panose="020B0606020104020203" pitchFamily="34" charset="0"/>
              <a:cs typeface="Times New Roman" panose="02020603050405020304" pitchFamily="18" charset="0"/>
            </a:endParaRPr>
          </a:p>
          <a:p>
            <a:pPr lvl="0" eaLnBrk="0" fontAlgn="base" hangingPunct="0">
              <a:spcBef>
                <a:spcPct val="0"/>
              </a:spcBef>
              <a:spcAft>
                <a:spcPct val="0"/>
              </a:spcAft>
            </a:pPr>
            <a:r>
              <a:rPr lang="en-US" altLang="en-US" sz="1200" b="1" dirty="0">
                <a:latin typeface="Tw Cen MT Condensed" panose="020B0606020104020203" pitchFamily="34" charset="0"/>
                <a:cs typeface="Times New Roman" panose="02020603050405020304" pitchFamily="18" charset="0"/>
              </a:rPr>
              <a:t>EXTERNAL BODY PARTS</a:t>
            </a:r>
          </a:p>
          <a:p>
            <a:pPr lvl="0" eaLnBrk="0" fontAlgn="base" hangingPunct="0">
              <a:spcBef>
                <a:spcPct val="0"/>
              </a:spcBef>
              <a:spcAft>
                <a:spcPct val="0"/>
              </a:spcAft>
            </a:pPr>
            <a:r>
              <a:rPr lang="en-US" altLang="en-US" sz="1200" b="1" dirty="0">
                <a:latin typeface="Tw Cen MT Condensed" panose="020B0606020104020203" pitchFamily="34" charset="0"/>
                <a:cs typeface="Times New Roman" panose="02020603050405020304" pitchFamily="18" charset="0"/>
              </a:rPr>
              <a:t>INTERNAL BODY PARTS </a:t>
            </a:r>
          </a:p>
          <a:p>
            <a:pPr lvl="0" eaLnBrk="0" fontAlgn="base" hangingPunct="0">
              <a:spcBef>
                <a:spcPct val="0"/>
              </a:spcBef>
              <a:spcAft>
                <a:spcPct val="0"/>
              </a:spcAft>
            </a:pPr>
            <a:r>
              <a:rPr lang="en-US" altLang="en-US" sz="1200" b="1" dirty="0">
                <a:latin typeface="Tw Cen MT Condensed" panose="020B0606020104020203" pitchFamily="34" charset="0"/>
                <a:cs typeface="Times New Roman" panose="02020603050405020304" pitchFamily="18" charset="0"/>
              </a:rPr>
              <a:t>FUNCTION OF BODY PARTS</a:t>
            </a:r>
          </a:p>
          <a:p>
            <a:pPr lvl="0" eaLnBrk="0" fontAlgn="base" hangingPunct="0">
              <a:spcBef>
                <a:spcPct val="0"/>
              </a:spcBef>
              <a:spcAft>
                <a:spcPct val="0"/>
              </a:spcAft>
            </a:pPr>
            <a:r>
              <a:rPr lang="en-US" altLang="en-US" sz="1200" b="1" dirty="0">
                <a:latin typeface="Tw Cen MT Condensed" panose="020B0606020104020203" pitchFamily="34" charset="0"/>
                <a:cs typeface="Times New Roman" panose="02020603050405020304" pitchFamily="18" charset="0"/>
              </a:rPr>
              <a:t>GENDERS AND GENDER IDENTITY</a:t>
            </a:r>
          </a:p>
          <a:p>
            <a:pPr lvl="0" eaLnBrk="0" fontAlgn="base" hangingPunct="0">
              <a:spcBef>
                <a:spcPct val="0"/>
              </a:spcBef>
              <a:spcAft>
                <a:spcPct val="0"/>
              </a:spcAft>
            </a:pPr>
            <a:endParaRPr lang="en-US" altLang="en-US" sz="1200" b="1" dirty="0">
              <a:latin typeface="Tw Cen MT Condensed" panose="020B0606020104020203" pitchFamily="34" charset="0"/>
              <a:cs typeface="Times New Roman" panose="02020603050405020304" pitchFamily="18" charset="0"/>
            </a:endParaRPr>
          </a:p>
          <a:p>
            <a:pPr lvl="0" eaLnBrk="0" fontAlgn="base" hangingPunct="0">
              <a:spcBef>
                <a:spcPct val="0"/>
              </a:spcBef>
              <a:spcAft>
                <a:spcPct val="0"/>
              </a:spcAft>
            </a:pPr>
            <a:endParaRPr lang="en-US" altLang="en-US" sz="1200" b="1" dirty="0">
              <a:latin typeface="Tw Cen MT Condensed" panose="020B0606020104020203" pitchFamily="34" charset="0"/>
              <a:cs typeface="Times New Roman" panose="02020603050405020304" pitchFamily="18" charset="0"/>
            </a:endParaRPr>
          </a:p>
          <a:p>
            <a:pPr lvl="0" eaLnBrk="0" fontAlgn="base" hangingPunct="0">
              <a:spcBef>
                <a:spcPct val="0"/>
              </a:spcBef>
              <a:spcAft>
                <a:spcPct val="0"/>
              </a:spcAft>
            </a:pPr>
            <a:endParaRPr lang="en-US" altLang="en-US" sz="1200" b="1" dirty="0">
              <a:latin typeface="Tw Cen MT Condensed" panose="020B0606020104020203" pitchFamily="34" charset="0"/>
              <a:cs typeface="Times New Roman" panose="02020603050405020304" pitchFamily="18" charset="0"/>
            </a:endParaRPr>
          </a:p>
          <a:p>
            <a:pPr lvl="0" eaLnBrk="0" fontAlgn="base" hangingPunct="0">
              <a:spcBef>
                <a:spcPct val="0"/>
              </a:spcBef>
              <a:spcAft>
                <a:spcPct val="0"/>
              </a:spcAft>
            </a:pPr>
            <a:r>
              <a:rPr lang="en-US" altLang="en-US" sz="1200" b="1" dirty="0">
                <a:latin typeface="Tw Cen MT Condensed" panose="020B0606020104020203" pitchFamily="34" charset="0"/>
                <a:cs typeface="Times New Roman" panose="02020603050405020304" pitchFamily="18" charset="0"/>
              </a:rPr>
              <a:t>PUBLIC AND PRIVATE</a:t>
            </a:r>
          </a:p>
          <a:p>
            <a:pPr lvl="0" eaLnBrk="0" fontAlgn="base" hangingPunct="0">
              <a:spcBef>
                <a:spcPct val="0"/>
              </a:spcBef>
              <a:spcAft>
                <a:spcPct val="0"/>
              </a:spcAft>
            </a:pPr>
            <a:r>
              <a:rPr lang="en-US" altLang="en-US" sz="1200" b="1" dirty="0">
                <a:latin typeface="Tw Cen MT Condensed" panose="020B0606020104020203" pitchFamily="34" charset="0"/>
                <a:cs typeface="Times New Roman" panose="02020603050405020304" pitchFamily="18" charset="0"/>
              </a:rPr>
              <a:t>PUBERTY AND AGING</a:t>
            </a:r>
          </a:p>
          <a:p>
            <a:pPr lvl="0" eaLnBrk="0" fontAlgn="base" hangingPunct="0">
              <a:spcBef>
                <a:spcPct val="0"/>
              </a:spcBef>
              <a:spcAft>
                <a:spcPct val="0"/>
              </a:spcAft>
            </a:pPr>
            <a:r>
              <a:rPr lang="en-US" altLang="en-US" sz="1200" b="1" dirty="0">
                <a:latin typeface="Tw Cen MT Condensed" panose="020B0606020104020203" pitchFamily="34" charset="0"/>
                <a:cs typeface="Times New Roman" panose="02020603050405020304" pitchFamily="18" charset="0"/>
              </a:rPr>
              <a:t>EMOTIONS &amp; RELATIONSHIPS</a:t>
            </a:r>
          </a:p>
          <a:p>
            <a:pPr lvl="0" eaLnBrk="0" fontAlgn="base" hangingPunct="0">
              <a:spcBef>
                <a:spcPct val="0"/>
              </a:spcBef>
              <a:spcAft>
                <a:spcPct val="0"/>
              </a:spcAft>
            </a:pPr>
            <a:r>
              <a:rPr lang="en-US" altLang="en-US" sz="1200" b="1" dirty="0">
                <a:latin typeface="Tw Cen MT Condensed" panose="020B0606020104020203" pitchFamily="34" charset="0"/>
                <a:cs typeface="Times New Roman" panose="02020603050405020304" pitchFamily="18" charset="0"/>
              </a:rPr>
              <a:t>MASTURBATION &amp; SEX</a:t>
            </a:r>
          </a:p>
          <a:p>
            <a:pPr lvl="0" eaLnBrk="0" fontAlgn="base" hangingPunct="0">
              <a:spcBef>
                <a:spcPct val="0"/>
              </a:spcBef>
              <a:spcAft>
                <a:spcPct val="0"/>
              </a:spcAft>
            </a:pPr>
            <a:endParaRPr lang="en-US" altLang="en-US" sz="1200" b="1" dirty="0">
              <a:latin typeface="Tw Cen MT Condensed" panose="020B0606020104020203" pitchFamily="34" charset="0"/>
              <a:cs typeface="Times New Roman" panose="02020603050405020304" pitchFamily="18" charset="0"/>
            </a:endParaRPr>
          </a:p>
          <a:p>
            <a:pPr lvl="0" eaLnBrk="0" fontAlgn="base" hangingPunct="0">
              <a:spcBef>
                <a:spcPct val="0"/>
              </a:spcBef>
              <a:spcAft>
                <a:spcPct val="0"/>
              </a:spcAft>
            </a:pPr>
            <a:endParaRPr lang="en-US" altLang="en-US" sz="1200" b="1" dirty="0">
              <a:latin typeface="Tw Cen MT Condensed" panose="020B0606020104020203" pitchFamily="34" charset="0"/>
              <a:cs typeface="Times New Roman" panose="02020603050405020304" pitchFamily="18" charset="0"/>
            </a:endParaRPr>
          </a:p>
          <a:p>
            <a:pPr lvl="0" eaLnBrk="0" fontAlgn="base" hangingPunct="0">
              <a:spcBef>
                <a:spcPct val="0"/>
              </a:spcBef>
              <a:spcAft>
                <a:spcPct val="0"/>
              </a:spcAft>
            </a:pPr>
            <a:endParaRPr lang="en-US" altLang="en-US" sz="1200" b="1" dirty="0">
              <a:latin typeface="Tw Cen MT Condensed" panose="020B0606020104020203" pitchFamily="34" charset="0"/>
              <a:cs typeface="Times New Roman" panose="02020603050405020304" pitchFamily="18" charset="0"/>
            </a:endParaRPr>
          </a:p>
          <a:p>
            <a:pPr lvl="0" eaLnBrk="0" fontAlgn="base" hangingPunct="0">
              <a:spcBef>
                <a:spcPct val="0"/>
              </a:spcBef>
              <a:spcAft>
                <a:spcPct val="0"/>
              </a:spcAft>
            </a:pPr>
            <a:r>
              <a:rPr lang="en-US" altLang="en-US" sz="1200" b="1" dirty="0">
                <a:latin typeface="Tw Cen MT Condensed" panose="020B0606020104020203" pitchFamily="34" charset="0"/>
                <a:cs typeface="Times New Roman" panose="02020603050405020304" pitchFamily="18" charset="0"/>
              </a:rPr>
              <a:t>CONTRACEPTION &amp; STI’s</a:t>
            </a:r>
          </a:p>
          <a:p>
            <a:pPr lvl="0" eaLnBrk="0" fontAlgn="base" hangingPunct="0">
              <a:spcBef>
                <a:spcPct val="0"/>
              </a:spcBef>
              <a:spcAft>
                <a:spcPct val="0"/>
              </a:spcAft>
            </a:pPr>
            <a:r>
              <a:rPr lang="en-US" altLang="en-US" sz="1200" b="1" dirty="0">
                <a:latin typeface="Tw Cen MT Condensed" panose="020B0606020104020203" pitchFamily="34" charset="0"/>
                <a:cs typeface="Times New Roman" panose="02020603050405020304" pitchFamily="18" charset="0"/>
              </a:rPr>
              <a:t>PREGNANCY &amp; INFANCY</a:t>
            </a:r>
          </a:p>
          <a:p>
            <a:pPr lvl="0" eaLnBrk="0" fontAlgn="base" hangingPunct="0">
              <a:spcBef>
                <a:spcPct val="0"/>
              </a:spcBef>
              <a:spcAft>
                <a:spcPct val="0"/>
              </a:spcAft>
            </a:pPr>
            <a:r>
              <a:rPr lang="en-US" altLang="en-US" sz="1200" b="1" dirty="0">
                <a:latin typeface="Tw Cen MT Condensed" panose="020B0606020104020203" pitchFamily="34" charset="0"/>
                <a:cs typeface="Times New Roman" panose="02020603050405020304" pitchFamily="18" charset="0"/>
              </a:rPr>
              <a:t>LAWS ABOUT SEXUALITY</a:t>
            </a:r>
          </a:p>
          <a:p>
            <a:pPr lvl="0" eaLnBrk="0" fontAlgn="base" hangingPunct="0">
              <a:spcBef>
                <a:spcPct val="0"/>
              </a:spcBef>
              <a:spcAft>
                <a:spcPct val="0"/>
              </a:spcAft>
            </a:pPr>
            <a:r>
              <a:rPr lang="en-US" altLang="en-US" sz="1200" b="1" dirty="0">
                <a:latin typeface="Tw Cen MT Condensed" panose="020B0606020104020203" pitchFamily="34" charset="0"/>
                <a:cs typeface="Times New Roman" panose="02020603050405020304" pitchFamily="18" charset="0"/>
              </a:rPr>
              <a:t>SEXUAL ABUSE</a:t>
            </a:r>
          </a:p>
          <a:p>
            <a:pPr lvl="0" eaLnBrk="0" fontAlgn="base" hangingPunct="0">
              <a:spcBef>
                <a:spcPct val="0"/>
              </a:spcBef>
              <a:spcAft>
                <a:spcPct val="0"/>
              </a:spcAft>
            </a:pPr>
            <a:r>
              <a:rPr lang="en-US" altLang="en-US" sz="1200" b="1" dirty="0">
                <a:latin typeface="Tw Cen MT Condensed" panose="020B0606020104020203" pitchFamily="34" charset="0"/>
                <a:cs typeface="Times New Roman" panose="02020603050405020304" pitchFamily="18" charset="0"/>
              </a:rPr>
              <a:t>  </a:t>
            </a:r>
          </a:p>
          <a:p>
            <a:pPr lvl="0" eaLnBrk="0" fontAlgn="base" hangingPunct="0">
              <a:spcBef>
                <a:spcPct val="0"/>
              </a:spcBef>
              <a:spcAft>
                <a:spcPct val="0"/>
              </a:spcAft>
            </a:pPr>
            <a:endParaRPr lang="en-US" altLang="en-US" sz="1200" b="1" dirty="0">
              <a:latin typeface="Tw Cen MT Condensed" panose="020B0606020104020203" pitchFamily="34" charset="0"/>
              <a:cs typeface="Times New Roman" panose="02020603050405020304" pitchFamily="18" charset="0"/>
            </a:endParaRPr>
          </a:p>
          <a:p>
            <a:pPr lvl="0" eaLnBrk="0" fontAlgn="base" hangingPunct="0">
              <a:spcBef>
                <a:spcPct val="0"/>
              </a:spcBef>
              <a:spcAft>
                <a:spcPct val="0"/>
              </a:spcAft>
            </a:pPr>
            <a:endParaRPr lang="en-US" altLang="en-US" sz="1200" b="1" dirty="0">
              <a:latin typeface="Tw Cen MT Condensed" panose="020B0606020104020203" pitchFamily="34" charset="0"/>
              <a:cs typeface="Times New Roman" panose="02020603050405020304" pitchFamily="18" charset="0"/>
            </a:endParaRPr>
          </a:p>
          <a:p>
            <a:pPr lvl="0" eaLnBrk="0" fontAlgn="base" hangingPunct="0">
              <a:spcBef>
                <a:spcPct val="0"/>
              </a:spcBef>
              <a:spcAft>
                <a:spcPct val="0"/>
              </a:spcAft>
            </a:pPr>
            <a:r>
              <a:rPr lang="en-US" altLang="en-US" sz="1200" b="1" dirty="0">
                <a:latin typeface="Tw Cen MT Condensed" panose="020B0606020104020203" pitchFamily="34" charset="0"/>
                <a:cs typeface="Times New Roman" panose="02020603050405020304" pitchFamily="18" charset="0"/>
              </a:rPr>
              <a:t>DISABILITY EFFECTS ON SEXUALITY</a:t>
            </a:r>
          </a:p>
          <a:p>
            <a:pPr lvl="0" eaLnBrk="0" fontAlgn="base" hangingPunct="0">
              <a:spcBef>
                <a:spcPct val="0"/>
              </a:spcBef>
              <a:spcAft>
                <a:spcPct val="0"/>
              </a:spcAft>
            </a:pPr>
            <a:r>
              <a:rPr lang="en-US" altLang="en-US" sz="1200" b="1" dirty="0">
                <a:latin typeface="Tw Cen MT Condensed" panose="020B0606020104020203" pitchFamily="34" charset="0"/>
                <a:cs typeface="Times New Roman" panose="02020603050405020304" pitchFamily="18" charset="0"/>
              </a:rPr>
              <a:t>SEX AND THE MEDIA</a:t>
            </a:r>
          </a:p>
          <a:p>
            <a:pPr lvl="0" eaLnBrk="0" fontAlgn="base" hangingPunct="0">
              <a:spcBef>
                <a:spcPct val="0"/>
              </a:spcBef>
              <a:spcAft>
                <a:spcPct val="0"/>
              </a:spcAft>
            </a:pPr>
            <a:r>
              <a:rPr lang="en-US" altLang="en-US" sz="1200" b="1" dirty="0">
                <a:latin typeface="Tw Cen MT Condensed" panose="020B0606020104020203" pitchFamily="34" charset="0"/>
                <a:cs typeface="Times New Roman" panose="02020603050405020304" pitchFamily="18" charset="0"/>
              </a:rPr>
              <a:t>RELIGIOUS VALUES</a:t>
            </a:r>
          </a:p>
          <a:p>
            <a:pPr lvl="0" eaLnBrk="0" fontAlgn="base" hangingPunct="0">
              <a:spcBef>
                <a:spcPct val="0"/>
              </a:spcBef>
              <a:spcAft>
                <a:spcPct val="0"/>
              </a:spcAft>
            </a:pPr>
            <a:r>
              <a:rPr lang="en-US" altLang="en-US" sz="1200" b="1" dirty="0">
                <a:latin typeface="Tw Cen MT Condensed" panose="020B0606020104020203" pitchFamily="34" charset="0"/>
                <a:cs typeface="Times New Roman" panose="02020603050405020304" pitchFamily="18" charset="0"/>
              </a:rPr>
              <a:t>OWNERSHIP OF YOUR BODY</a:t>
            </a:r>
          </a:p>
        </p:txBody>
      </p:sp>
    </p:spTree>
    <p:extLst>
      <p:ext uri="{BB962C8B-B14F-4D97-AF65-F5344CB8AC3E}">
        <p14:creationId xmlns:p14="http://schemas.microsoft.com/office/powerpoint/2010/main" val="3846877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FB0CF2-15EB-8EAA-3608-CA1EEB9070D5}"/>
              </a:ext>
            </a:extLst>
          </p:cNvPr>
          <p:cNvSpPr txBox="1"/>
          <p:nvPr/>
        </p:nvSpPr>
        <p:spPr>
          <a:xfrm>
            <a:off x="2286000" y="0"/>
            <a:ext cx="4572000" cy="707886"/>
          </a:xfrm>
          <a:prstGeom prst="rect">
            <a:avLst/>
          </a:prstGeom>
          <a:noFill/>
        </p:spPr>
        <p:txBody>
          <a:bodyPr wrap="square">
            <a:spAutoFit/>
          </a:bodyPr>
          <a:lstStyle/>
          <a:p>
            <a:pPr algn="ctr"/>
            <a:r>
              <a:rPr lang="en-US" sz="4000" b="1" dirty="0">
                <a:solidFill>
                  <a:srgbClr val="512373"/>
                </a:solidFill>
                <a:latin typeface="Tw Cen MT" panose="020B0602020104020603" pitchFamily="34" charset="0"/>
              </a:rPr>
              <a:t>How To Get By-In</a:t>
            </a:r>
            <a:endParaRPr lang="en-US" sz="4000" dirty="0"/>
          </a:p>
        </p:txBody>
      </p:sp>
      <p:sp>
        <p:nvSpPr>
          <p:cNvPr id="10" name="TextBox 9">
            <a:extLst>
              <a:ext uri="{FF2B5EF4-FFF2-40B4-BE49-F238E27FC236}">
                <a16:creationId xmlns:a16="http://schemas.microsoft.com/office/drawing/2014/main" id="{6C107872-AA88-E24E-1A74-A3FA43F47A86}"/>
              </a:ext>
            </a:extLst>
          </p:cNvPr>
          <p:cNvSpPr txBox="1"/>
          <p:nvPr/>
        </p:nvSpPr>
        <p:spPr>
          <a:xfrm>
            <a:off x="228600" y="608647"/>
            <a:ext cx="8610600" cy="5847755"/>
          </a:xfrm>
          <a:prstGeom prst="rect">
            <a:avLst/>
          </a:prstGeom>
          <a:noFill/>
        </p:spPr>
        <p:txBody>
          <a:bodyPr wrap="square">
            <a:spAutoFit/>
          </a:bodyPr>
          <a:lstStyle/>
          <a:p>
            <a:pPr marL="914381" lvl="1" indent="-571500">
              <a:buClr>
                <a:srgbClr val="92D050"/>
              </a:buClr>
              <a:buSzPct val="125000"/>
              <a:buFont typeface="Arial" panose="020B0604020202020204" pitchFamily="34" charset="0"/>
              <a:buChar char="•"/>
            </a:pPr>
            <a:r>
              <a:rPr lang="en-US" sz="3600" dirty="0">
                <a:latin typeface="Tw Cen MT" panose="020B0602020104020603" pitchFamily="34" charset="0"/>
              </a:rPr>
              <a:t>Consult students with IDD</a:t>
            </a:r>
          </a:p>
          <a:p>
            <a:pPr marL="914379" lvl="1" indent="-571500">
              <a:buClr>
                <a:srgbClr val="92D050"/>
              </a:buClr>
              <a:buSzPct val="125000"/>
              <a:buFont typeface="Arial" panose="020B0604020202020204" pitchFamily="34" charset="0"/>
              <a:buChar char="•"/>
            </a:pPr>
            <a:endParaRPr lang="en-US" sz="1000" dirty="0">
              <a:latin typeface="Tw Cen MT" panose="020B0602020104020603" pitchFamily="34" charset="0"/>
            </a:endParaRPr>
          </a:p>
          <a:p>
            <a:pPr marL="914381" lvl="1" indent="-571500">
              <a:buClr>
                <a:srgbClr val="92D050"/>
              </a:buClr>
              <a:buSzPct val="125000"/>
              <a:buFont typeface="Arial" panose="020B0604020202020204" pitchFamily="34" charset="0"/>
              <a:buChar char="•"/>
            </a:pPr>
            <a:r>
              <a:rPr lang="en-US" sz="3600" dirty="0">
                <a:latin typeface="Tw Cen MT" panose="020B0602020104020603" pitchFamily="34" charset="0"/>
              </a:rPr>
              <a:t>Consult parents of students with IDD</a:t>
            </a:r>
          </a:p>
          <a:p>
            <a:pPr marL="342879" lvl="1">
              <a:buClr>
                <a:srgbClr val="92D050"/>
              </a:buClr>
              <a:buSzPct val="125000"/>
            </a:pPr>
            <a:endParaRPr lang="en-US" sz="1000" dirty="0">
              <a:latin typeface="Tw Cen MT" panose="020B0602020104020603" pitchFamily="34" charset="0"/>
            </a:endParaRPr>
          </a:p>
          <a:p>
            <a:pPr marL="914381" lvl="1" indent="-571500">
              <a:buClr>
                <a:srgbClr val="92D050"/>
              </a:buClr>
              <a:buSzPct val="125000"/>
              <a:buFont typeface="Arial" panose="020B0604020202020204" pitchFamily="34" charset="0"/>
              <a:buChar char="•"/>
            </a:pPr>
            <a:r>
              <a:rPr lang="en-US" sz="3600" dirty="0">
                <a:latin typeface="Tw Cen MT" panose="020B0602020104020603" pitchFamily="34" charset="0"/>
              </a:rPr>
              <a:t>Bring in Self-Advocates                        as guest speakers</a:t>
            </a:r>
          </a:p>
          <a:p>
            <a:pPr marL="914379" lvl="1" indent="-571500">
              <a:buClr>
                <a:srgbClr val="92D050"/>
              </a:buClr>
              <a:buSzPct val="125000"/>
              <a:buFont typeface="Arial" panose="020B0604020202020204" pitchFamily="34" charset="0"/>
              <a:buChar char="•"/>
            </a:pPr>
            <a:endParaRPr lang="en-US" sz="1000" dirty="0">
              <a:latin typeface="Tw Cen MT" panose="020B0602020104020603" pitchFamily="34" charset="0"/>
            </a:endParaRPr>
          </a:p>
          <a:p>
            <a:pPr marL="914381" lvl="1" indent="-571500">
              <a:buClr>
                <a:srgbClr val="92D050"/>
              </a:buClr>
              <a:buSzPct val="125000"/>
              <a:buFont typeface="Arial" panose="020B0604020202020204" pitchFamily="34" charset="0"/>
              <a:buChar char="•"/>
            </a:pPr>
            <a:r>
              <a:rPr lang="en-US" sz="3600" dirty="0">
                <a:latin typeface="Tw Cen MT" panose="020B0602020104020603" pitchFamily="34" charset="0"/>
              </a:rPr>
              <a:t>Focus on what groups                               have in common</a:t>
            </a:r>
          </a:p>
          <a:p>
            <a:pPr marL="342879" lvl="1">
              <a:buClr>
                <a:srgbClr val="92D050"/>
              </a:buClr>
              <a:buSzPct val="125000"/>
            </a:pPr>
            <a:endParaRPr lang="en-US" sz="1000" dirty="0">
              <a:latin typeface="Tw Cen MT" panose="020B0602020104020603" pitchFamily="34" charset="0"/>
            </a:endParaRPr>
          </a:p>
          <a:p>
            <a:pPr marL="914381" lvl="1" indent="-571500">
              <a:buClr>
                <a:srgbClr val="92D050"/>
              </a:buClr>
              <a:buSzPct val="125000"/>
              <a:buFont typeface="Arial" panose="020B0604020202020204" pitchFamily="34" charset="0"/>
              <a:buChar char="•"/>
            </a:pPr>
            <a:r>
              <a:rPr lang="en-US" sz="3600" dirty="0">
                <a:latin typeface="Tw Cen MT" panose="020B0602020104020603" pitchFamily="34" charset="0"/>
              </a:rPr>
              <a:t>Recognize where the community is at now, and work toward the next step</a:t>
            </a:r>
          </a:p>
          <a:p>
            <a:pPr lvl="1">
              <a:buClr>
                <a:srgbClr val="92D050"/>
              </a:buClr>
              <a:buSzPct val="125000"/>
            </a:pPr>
            <a:endParaRPr lang="en-US" sz="1000" dirty="0">
              <a:latin typeface="Tw Cen MT" panose="020B0602020104020603" pitchFamily="34" charset="0"/>
            </a:endParaRPr>
          </a:p>
          <a:p>
            <a:pPr marL="914381" lvl="1" indent="-571500">
              <a:buClr>
                <a:srgbClr val="92D050"/>
              </a:buClr>
              <a:buSzPct val="125000"/>
              <a:buFont typeface="Arial" panose="020B0604020202020204" pitchFamily="34" charset="0"/>
              <a:buChar char="•"/>
            </a:pPr>
            <a:r>
              <a:rPr lang="en-US" sz="3600" dirty="0">
                <a:latin typeface="Tw Cen MT" panose="020B0602020104020603" pitchFamily="34" charset="0"/>
              </a:rPr>
              <a:t>Follow MDE rules when in schools</a:t>
            </a:r>
          </a:p>
        </p:txBody>
      </p:sp>
      <p:pic>
        <p:nvPicPr>
          <p:cNvPr id="14" name="Picture 13" descr="A group of people in a room&#10;&#10;Description automatically generated">
            <a:extLst>
              <a:ext uri="{FF2B5EF4-FFF2-40B4-BE49-F238E27FC236}">
                <a16:creationId xmlns:a16="http://schemas.microsoft.com/office/drawing/2014/main" id="{58065708-DEAB-351F-D30F-DE4EB9529BD3}"/>
              </a:ext>
            </a:extLst>
          </p:cNvPr>
          <p:cNvPicPr>
            <a:picLocks noChangeAspect="1"/>
          </p:cNvPicPr>
          <p:nvPr/>
        </p:nvPicPr>
        <p:blipFill rotWithShape="1">
          <a:blip r:embed="rId3"/>
          <a:srcRect b="13793"/>
          <a:stretch/>
        </p:blipFill>
        <p:spPr>
          <a:xfrm>
            <a:off x="5791200" y="2133600"/>
            <a:ext cx="2946400" cy="2133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77247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C14C00-FCE7-4486-9B2E-602A6305D5F5}"/>
              </a:ext>
            </a:extLst>
          </p:cNvPr>
          <p:cNvSpPr txBox="1"/>
          <p:nvPr/>
        </p:nvSpPr>
        <p:spPr>
          <a:xfrm>
            <a:off x="394399" y="1143000"/>
            <a:ext cx="8749601" cy="4185761"/>
          </a:xfrm>
          <a:prstGeom prst="rect">
            <a:avLst/>
          </a:prstGeom>
          <a:noFill/>
        </p:spPr>
        <p:txBody>
          <a:bodyPr wrap="square" rtlCol="0">
            <a:spAutoFit/>
          </a:bodyPr>
          <a:lstStyle/>
          <a:p>
            <a:pPr marL="385763" indent="-385763">
              <a:buClr>
                <a:srgbClr val="92D050"/>
              </a:buClr>
              <a:buSzPct val="125000"/>
              <a:buFont typeface="Arial" panose="020B0604020202020204" pitchFamily="34" charset="0"/>
              <a:buChar char="•"/>
            </a:pPr>
            <a:r>
              <a:rPr lang="en-US" sz="3600" dirty="0">
                <a:solidFill>
                  <a:schemeClr val="tx1">
                    <a:lumMod val="95000"/>
                    <a:lumOff val="5000"/>
                  </a:schemeClr>
                </a:solidFill>
                <a:latin typeface="Tw Cen MT" panose="020B0602020104020603" pitchFamily="34" charset="0"/>
              </a:rPr>
              <a:t>Summary of Legal Obligations for </a:t>
            </a:r>
          </a:p>
          <a:p>
            <a:pPr>
              <a:buClr>
                <a:srgbClr val="92D050"/>
              </a:buClr>
              <a:buSzPct val="125000"/>
            </a:pPr>
            <a:r>
              <a:rPr lang="en-US" sz="3600" dirty="0">
                <a:solidFill>
                  <a:schemeClr val="tx1">
                    <a:lumMod val="95000"/>
                    <a:lumOff val="5000"/>
                  </a:schemeClr>
                </a:solidFill>
                <a:latin typeface="Tw Cen MT" panose="020B0602020104020603" pitchFamily="34" charset="0"/>
              </a:rPr>
              <a:t>   HIV/AIDS Education</a:t>
            </a:r>
          </a:p>
          <a:p>
            <a:pPr>
              <a:buClr>
                <a:srgbClr val="92D050"/>
              </a:buClr>
              <a:buSzPct val="125000"/>
            </a:pPr>
            <a:endParaRPr lang="en-US" sz="1000" dirty="0">
              <a:solidFill>
                <a:schemeClr val="tx1">
                  <a:lumMod val="95000"/>
                  <a:lumOff val="5000"/>
                </a:schemeClr>
              </a:solidFill>
              <a:latin typeface="Tw Cen MT" panose="020B0602020104020603" pitchFamily="34" charset="0"/>
            </a:endParaRPr>
          </a:p>
          <a:p>
            <a:pPr marL="385763" indent="-385763">
              <a:buClr>
                <a:srgbClr val="92D050"/>
              </a:buClr>
              <a:buSzPct val="125000"/>
              <a:buFont typeface="Arial" panose="020B0604020202020204" pitchFamily="34" charset="0"/>
              <a:buChar char="•"/>
            </a:pPr>
            <a:r>
              <a:rPr lang="en-US" sz="3600" dirty="0">
                <a:solidFill>
                  <a:schemeClr val="tx1">
                    <a:lumMod val="95000"/>
                    <a:lumOff val="5000"/>
                  </a:schemeClr>
                </a:solidFill>
                <a:latin typeface="Tw Cen MT" panose="020B0602020104020603" pitchFamily="34" charset="0"/>
              </a:rPr>
              <a:t>Guidelines for Guest Speakers</a:t>
            </a:r>
          </a:p>
          <a:p>
            <a:pPr>
              <a:buClr>
                <a:srgbClr val="92D050"/>
              </a:buClr>
              <a:buSzPct val="125000"/>
            </a:pPr>
            <a:endParaRPr lang="en-US" sz="1000" dirty="0">
              <a:solidFill>
                <a:schemeClr val="tx1">
                  <a:lumMod val="95000"/>
                  <a:lumOff val="5000"/>
                </a:schemeClr>
              </a:solidFill>
              <a:latin typeface="Tw Cen MT" panose="020B0602020104020603" pitchFamily="34" charset="0"/>
            </a:endParaRPr>
          </a:p>
          <a:p>
            <a:pPr marL="385763" indent="-385763">
              <a:buClr>
                <a:srgbClr val="92D050"/>
              </a:buClr>
              <a:buSzPct val="125000"/>
              <a:buFont typeface="Arial" panose="020B0604020202020204" pitchFamily="34" charset="0"/>
              <a:buChar char="•"/>
            </a:pPr>
            <a:r>
              <a:rPr lang="en-US" sz="3600" dirty="0">
                <a:solidFill>
                  <a:schemeClr val="tx1">
                    <a:lumMod val="95000"/>
                    <a:lumOff val="5000"/>
                  </a:schemeClr>
                </a:solidFill>
                <a:latin typeface="Tw Cen MT" panose="020B0602020104020603" pitchFamily="34" charset="0"/>
              </a:rPr>
              <a:t>Regional Health Coordinator List</a:t>
            </a:r>
          </a:p>
          <a:p>
            <a:pPr marL="385763" indent="-385763">
              <a:buClr>
                <a:srgbClr val="92D050"/>
              </a:buClr>
              <a:buSzPct val="125000"/>
              <a:buFont typeface="Arial" panose="020B0604020202020204" pitchFamily="34" charset="0"/>
              <a:buChar char="•"/>
            </a:pPr>
            <a:endParaRPr lang="en-US" sz="1000" dirty="0">
              <a:solidFill>
                <a:schemeClr val="tx1">
                  <a:lumMod val="95000"/>
                  <a:lumOff val="5000"/>
                </a:schemeClr>
              </a:solidFill>
              <a:latin typeface="Tw Cen MT" panose="020B0602020104020603" pitchFamily="34" charset="0"/>
            </a:endParaRPr>
          </a:p>
          <a:p>
            <a:pPr marL="385763" indent="-385763">
              <a:buClr>
                <a:srgbClr val="92D050"/>
              </a:buClr>
              <a:buSzPct val="125000"/>
              <a:buFont typeface="Arial" panose="020B0604020202020204" pitchFamily="34" charset="0"/>
              <a:buChar char="•"/>
            </a:pPr>
            <a:r>
              <a:rPr lang="en-US" sz="3600" dirty="0">
                <a:solidFill>
                  <a:schemeClr val="tx1">
                    <a:lumMod val="95000"/>
                    <a:lumOff val="5000"/>
                  </a:schemeClr>
                </a:solidFill>
                <a:latin typeface="Tw Cen MT" panose="020B0602020104020603" pitchFamily="34" charset="0"/>
              </a:rPr>
              <a:t>DD Council </a:t>
            </a:r>
          </a:p>
          <a:p>
            <a:pPr>
              <a:buClr>
                <a:srgbClr val="92D050"/>
              </a:buClr>
              <a:buSzPct val="125000"/>
            </a:pPr>
            <a:r>
              <a:rPr lang="en-US" sz="3600" dirty="0">
                <a:solidFill>
                  <a:schemeClr val="tx1">
                    <a:lumMod val="95000"/>
                    <a:lumOff val="5000"/>
                  </a:schemeClr>
                </a:solidFill>
                <a:latin typeface="Tw Cen MT" panose="020B0602020104020603" pitchFamily="34" charset="0"/>
              </a:rPr>
              <a:t>   Initiative</a:t>
            </a:r>
            <a:endParaRPr lang="en-US" sz="1000" dirty="0">
              <a:solidFill>
                <a:schemeClr val="tx1">
                  <a:lumMod val="95000"/>
                  <a:lumOff val="5000"/>
                </a:schemeClr>
              </a:solidFill>
              <a:latin typeface="Tw Cen MT" panose="020B0602020104020603" pitchFamily="34" charset="0"/>
            </a:endParaRPr>
          </a:p>
          <a:p>
            <a:pPr>
              <a:buClr>
                <a:srgbClr val="92D050"/>
              </a:buClr>
              <a:buSzPct val="125000"/>
            </a:pPr>
            <a:endParaRPr lang="en-US" sz="1000" dirty="0">
              <a:solidFill>
                <a:schemeClr val="tx1">
                  <a:lumMod val="95000"/>
                  <a:lumOff val="5000"/>
                </a:schemeClr>
              </a:solidFill>
              <a:latin typeface="Tw Cen MT" panose="020B0602020104020603" pitchFamily="34" charset="0"/>
            </a:endParaRPr>
          </a:p>
          <a:p>
            <a:pPr marL="742950" lvl="1" indent="-285750">
              <a:buClr>
                <a:srgbClr val="92D050"/>
              </a:buClr>
              <a:buSzPct val="125000"/>
              <a:buFont typeface="Arial" panose="020B0604020202020204" pitchFamily="34" charset="0"/>
              <a:buChar char="•"/>
            </a:pPr>
            <a:endParaRPr lang="en-US" sz="1000" dirty="0">
              <a:solidFill>
                <a:schemeClr val="tx1">
                  <a:lumMod val="95000"/>
                  <a:lumOff val="5000"/>
                </a:schemeClr>
              </a:solidFill>
              <a:latin typeface="Tw Cen MT" panose="020B0602020104020603" pitchFamily="34" charset="0"/>
            </a:endParaRPr>
          </a:p>
        </p:txBody>
      </p:sp>
      <p:sp>
        <p:nvSpPr>
          <p:cNvPr id="4" name="TextBox 3">
            <a:extLst>
              <a:ext uri="{FF2B5EF4-FFF2-40B4-BE49-F238E27FC236}">
                <a16:creationId xmlns:a16="http://schemas.microsoft.com/office/drawing/2014/main" id="{3E850D23-17E9-4731-93B5-3AB0FDAB4D8A}"/>
              </a:ext>
            </a:extLst>
          </p:cNvPr>
          <p:cNvSpPr txBox="1"/>
          <p:nvPr/>
        </p:nvSpPr>
        <p:spPr>
          <a:xfrm>
            <a:off x="394398" y="304800"/>
            <a:ext cx="8472995" cy="707886"/>
          </a:xfrm>
          <a:prstGeom prst="rect">
            <a:avLst/>
          </a:prstGeom>
          <a:noFill/>
        </p:spPr>
        <p:txBody>
          <a:bodyPr wrap="square">
            <a:spAutoFit/>
          </a:bodyPr>
          <a:lstStyle/>
          <a:p>
            <a:pPr algn="ctr"/>
            <a:r>
              <a:rPr lang="en-US" sz="4000" b="1" dirty="0">
                <a:solidFill>
                  <a:srgbClr val="512373"/>
                </a:solidFill>
                <a:latin typeface="Tw Cen MT" panose="020B0602020104020603" pitchFamily="34" charset="0"/>
              </a:rPr>
              <a:t>Sexuality Ed. Curriculums In Schools?</a:t>
            </a:r>
          </a:p>
        </p:txBody>
      </p:sp>
      <p:sp>
        <p:nvSpPr>
          <p:cNvPr id="7" name="TextBox 6">
            <a:extLst>
              <a:ext uri="{FF2B5EF4-FFF2-40B4-BE49-F238E27FC236}">
                <a16:creationId xmlns:a16="http://schemas.microsoft.com/office/drawing/2014/main" id="{B810119F-A312-69FB-E1BA-AF90AB38CB43}"/>
              </a:ext>
            </a:extLst>
          </p:cNvPr>
          <p:cNvSpPr txBox="1"/>
          <p:nvPr/>
        </p:nvSpPr>
        <p:spPr>
          <a:xfrm>
            <a:off x="4191000" y="3962400"/>
            <a:ext cx="4572000" cy="646331"/>
          </a:xfrm>
          <a:prstGeom prst="rect">
            <a:avLst/>
          </a:prstGeom>
          <a:noFill/>
        </p:spPr>
        <p:txBody>
          <a:bodyPr wrap="square">
            <a:spAutoFit/>
          </a:bodyPr>
          <a:lstStyle/>
          <a:p>
            <a:r>
              <a:rPr lang="en-US" sz="1800" b="1" dirty="0">
                <a:solidFill>
                  <a:srgbClr val="512373"/>
                </a:solidFill>
                <a:hlinkClick r:id="rId3">
                  <a:extLst>
                    <a:ext uri="{A12FA001-AC4F-418D-AE19-62706E023703}">
                      <ahyp:hlinkClr xmlns:ahyp="http://schemas.microsoft.com/office/drawing/2018/hyperlinkcolor" val="tx"/>
                    </a:ext>
                  </a:extLst>
                </a:hlinkClick>
              </a:rPr>
              <a:t>https://www.michigan.gov/mde/0,4615,7-140-74638_74639_29233_29803---,00.html</a:t>
            </a:r>
            <a:endParaRPr lang="en-US" sz="1800" b="1" dirty="0">
              <a:solidFill>
                <a:srgbClr val="512373"/>
              </a:solidFill>
            </a:endParaRPr>
          </a:p>
        </p:txBody>
      </p:sp>
      <p:pic>
        <p:nvPicPr>
          <p:cNvPr id="1030" name="Picture 6" descr="See the source image">
            <a:extLst>
              <a:ext uri="{FF2B5EF4-FFF2-40B4-BE49-F238E27FC236}">
                <a16:creationId xmlns:a16="http://schemas.microsoft.com/office/drawing/2014/main" id="{F5E10601-49F3-CA13-D3B1-7C6A9A7267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7706" y="4783842"/>
            <a:ext cx="4692297" cy="13504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605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3EA037-D7D6-707B-0D14-7531B247D752}"/>
              </a:ext>
            </a:extLst>
          </p:cNvPr>
          <p:cNvSpPr txBox="1"/>
          <p:nvPr/>
        </p:nvSpPr>
        <p:spPr>
          <a:xfrm>
            <a:off x="609600" y="152400"/>
            <a:ext cx="7848600" cy="707886"/>
          </a:xfrm>
          <a:prstGeom prst="rect">
            <a:avLst/>
          </a:prstGeom>
          <a:noFill/>
        </p:spPr>
        <p:txBody>
          <a:bodyPr wrap="square">
            <a:spAutoFit/>
          </a:bodyPr>
          <a:lstStyle/>
          <a:p>
            <a:pPr algn="ctr"/>
            <a:r>
              <a:rPr lang="en-US" sz="4000" b="1" dirty="0">
                <a:solidFill>
                  <a:srgbClr val="512373"/>
                </a:solidFill>
                <a:latin typeface="Tw Cen MT" panose="020B0602020104020603" pitchFamily="34" charset="0"/>
              </a:rPr>
              <a:t>Overarching Principles</a:t>
            </a:r>
            <a:endParaRPr lang="en-US" sz="4000" dirty="0">
              <a:solidFill>
                <a:srgbClr val="512373"/>
              </a:solidFill>
              <a:latin typeface="Tw Cen MT" panose="020B0602020104020603" pitchFamily="34" charset="0"/>
            </a:endParaRPr>
          </a:p>
        </p:txBody>
      </p:sp>
      <p:sp>
        <p:nvSpPr>
          <p:cNvPr id="6" name="TextBox 5">
            <a:extLst>
              <a:ext uri="{FF2B5EF4-FFF2-40B4-BE49-F238E27FC236}">
                <a16:creationId xmlns:a16="http://schemas.microsoft.com/office/drawing/2014/main" id="{4530C795-F027-9DCB-4652-7C53F5DC29C3}"/>
              </a:ext>
            </a:extLst>
          </p:cNvPr>
          <p:cNvSpPr txBox="1"/>
          <p:nvPr/>
        </p:nvSpPr>
        <p:spPr>
          <a:xfrm>
            <a:off x="-76200" y="457200"/>
            <a:ext cx="8991600" cy="5770811"/>
          </a:xfrm>
          <a:prstGeom prst="rect">
            <a:avLst/>
          </a:prstGeom>
          <a:noFill/>
        </p:spPr>
        <p:txBody>
          <a:bodyPr wrap="square">
            <a:spAutoFit/>
          </a:bodyPr>
          <a:lstStyle/>
          <a:p>
            <a:pPr marL="342892" lvl="1" indent="0">
              <a:buNone/>
            </a:pPr>
            <a:r>
              <a:rPr lang="en-US" sz="2100" b="1" dirty="0">
                <a:solidFill>
                  <a:schemeClr val="bg1"/>
                </a:solidFill>
                <a:latin typeface="Tw Cen MT" panose="020B0602020104020603" pitchFamily="34" charset="0"/>
              </a:rPr>
              <a:t>live free </a:t>
            </a:r>
          </a:p>
          <a:p>
            <a:pPr marL="342892" lvl="1" indent="0">
              <a:buNone/>
            </a:pPr>
            <a:r>
              <a:rPr lang="en-US" sz="3600" dirty="0">
                <a:latin typeface="Tw Cen MT" panose="020B0602020104020603" pitchFamily="34" charset="0"/>
              </a:rPr>
              <a:t>The Council’s key principles:</a:t>
            </a:r>
          </a:p>
          <a:p>
            <a:pPr marL="342892" lvl="1" indent="0">
              <a:buNone/>
            </a:pPr>
            <a:endParaRPr lang="en-US" sz="1000" dirty="0">
              <a:latin typeface="Tw Cen MT" panose="020B0602020104020603" pitchFamily="34" charset="0"/>
            </a:endParaRPr>
          </a:p>
          <a:p>
            <a:pPr marL="1143000" lvl="2" indent="-457200">
              <a:buClr>
                <a:srgbClr val="92D050"/>
              </a:buClr>
              <a:buSzPct val="123000"/>
              <a:buFont typeface="Arial" panose="020B0604020202020204" pitchFamily="34" charset="0"/>
              <a:buChar char="•"/>
            </a:pPr>
            <a:r>
              <a:rPr lang="en-US" sz="3400" dirty="0">
                <a:latin typeface="Tw Cen MT" panose="020B0602020104020603" pitchFamily="34" charset="0"/>
              </a:rPr>
              <a:t>Sexuality is a natural part of the human experience</a:t>
            </a:r>
          </a:p>
          <a:p>
            <a:pPr marL="857233" lvl="2" indent="-171450">
              <a:buClr>
                <a:srgbClr val="92D050"/>
              </a:buClr>
              <a:buSzPct val="123000"/>
              <a:buFont typeface="Arial" panose="020B0604020202020204" pitchFamily="34" charset="0"/>
              <a:buChar char="•"/>
            </a:pPr>
            <a:endParaRPr lang="en-US" sz="1000" dirty="0">
              <a:latin typeface="Tw Cen MT" panose="020B0602020104020603" pitchFamily="34" charset="0"/>
            </a:endParaRPr>
          </a:p>
          <a:p>
            <a:pPr marL="1143000" lvl="2" indent="-457200">
              <a:buClr>
                <a:srgbClr val="92D050"/>
              </a:buClr>
              <a:buSzPct val="123000"/>
              <a:buFont typeface="Arial" panose="020B0604020202020204" pitchFamily="34" charset="0"/>
              <a:buChar char="•"/>
            </a:pPr>
            <a:r>
              <a:rPr lang="en-US" sz="3400" dirty="0">
                <a:latin typeface="Tw Cen MT" panose="020B0602020104020603" pitchFamily="34" charset="0"/>
              </a:rPr>
              <a:t>Safety is a basic human right; everyone has the right to live free of sexual violence</a:t>
            </a:r>
          </a:p>
          <a:p>
            <a:pPr marL="857233" lvl="2" indent="-171450">
              <a:buClr>
                <a:srgbClr val="92D050"/>
              </a:buClr>
              <a:buSzPct val="123000"/>
              <a:buFont typeface="Arial" panose="020B0604020202020204" pitchFamily="34" charset="0"/>
              <a:buChar char="•"/>
            </a:pPr>
            <a:endParaRPr lang="en-US" sz="1000" dirty="0">
              <a:latin typeface="Tw Cen MT" panose="020B0602020104020603" pitchFamily="34" charset="0"/>
            </a:endParaRPr>
          </a:p>
          <a:p>
            <a:pPr marL="1143000" lvl="2" indent="-457200">
              <a:buClr>
                <a:srgbClr val="92D050"/>
              </a:buClr>
              <a:buSzPct val="123000"/>
              <a:buFont typeface="Arial" panose="020B0604020202020204" pitchFamily="34" charset="0"/>
              <a:buChar char="•"/>
            </a:pPr>
            <a:r>
              <a:rPr lang="en-US" sz="3400" dirty="0">
                <a:latin typeface="Tw Cen MT" panose="020B0602020104020603" pitchFamily="34" charset="0"/>
              </a:rPr>
              <a:t>Lack of education for people with IDD is a key factor in the high abuse rates</a:t>
            </a:r>
          </a:p>
          <a:p>
            <a:pPr marL="857250" lvl="2" indent="-171450">
              <a:buClr>
                <a:srgbClr val="92D050"/>
              </a:buClr>
              <a:buSzPct val="123000"/>
              <a:buFont typeface="Arial" panose="020B0604020202020204" pitchFamily="34" charset="0"/>
              <a:buChar char="•"/>
            </a:pPr>
            <a:endParaRPr lang="en-US" sz="1000" dirty="0">
              <a:latin typeface="Tw Cen MT" panose="020B0602020104020603" pitchFamily="34" charset="0"/>
            </a:endParaRPr>
          </a:p>
          <a:p>
            <a:pPr marL="1143000" lvl="2" indent="-457200">
              <a:buClr>
                <a:srgbClr val="92D050"/>
              </a:buClr>
              <a:buSzPct val="123000"/>
              <a:buFont typeface="Arial" panose="020B0604020202020204" pitchFamily="34" charset="0"/>
              <a:buChar char="•"/>
            </a:pPr>
            <a:r>
              <a:rPr lang="en-US" sz="3400" dirty="0">
                <a:latin typeface="Tw Cen MT" panose="020B0602020104020603" pitchFamily="34" charset="0"/>
              </a:rPr>
              <a:t>People with IDD should be autonomous in all aspects of life, including sexual expression</a:t>
            </a:r>
          </a:p>
        </p:txBody>
      </p:sp>
    </p:spTree>
    <p:extLst>
      <p:ext uri="{BB962C8B-B14F-4D97-AF65-F5344CB8AC3E}">
        <p14:creationId xmlns:p14="http://schemas.microsoft.com/office/powerpoint/2010/main" val="1951321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242400" y="334231"/>
            <a:ext cx="8430600" cy="572700"/>
          </a:xfrm>
          <a:prstGeom prst="rect">
            <a:avLst/>
          </a:prstGeom>
        </p:spPr>
        <p:txBody>
          <a:bodyPr spcFirstLastPara="1" wrap="square" lIns="91425" tIns="91425" rIns="91425" bIns="91425" anchor="t" anchorCtr="0">
            <a:normAutofit fontScale="90000"/>
          </a:bodyPr>
          <a:lstStyle/>
          <a:p>
            <a:r>
              <a:rPr lang="en" dirty="0">
                <a:solidFill>
                  <a:srgbClr val="6B4C70"/>
                </a:solidFill>
                <a:latin typeface="Tw Cen MT" panose="020B0602020104020603" pitchFamily="34" charset="0"/>
              </a:rPr>
              <a:t>Empowering Students: Sexual Health</a:t>
            </a:r>
            <a:endParaRPr dirty="0">
              <a:solidFill>
                <a:srgbClr val="6B4C70"/>
              </a:solidFill>
              <a:latin typeface="Tw Cen MT" panose="020B0602020104020603" pitchFamily="34" charset="0"/>
            </a:endParaRPr>
          </a:p>
        </p:txBody>
      </p:sp>
      <p:sp>
        <p:nvSpPr>
          <p:cNvPr id="69" name="Google Shape;69;p15"/>
          <p:cNvSpPr txBox="1">
            <a:spLocks noGrp="1"/>
          </p:cNvSpPr>
          <p:nvPr>
            <p:ph type="body" idx="1"/>
          </p:nvPr>
        </p:nvSpPr>
        <p:spPr>
          <a:xfrm>
            <a:off x="242400" y="685800"/>
            <a:ext cx="8520600" cy="3810000"/>
          </a:xfrm>
          <a:prstGeom prst="rect">
            <a:avLst/>
          </a:prstGeom>
        </p:spPr>
        <p:txBody>
          <a:bodyPr spcFirstLastPara="1" wrap="square" lIns="91425" tIns="91425" rIns="91425" bIns="91425" anchor="t" anchorCtr="0">
            <a:noAutofit/>
          </a:bodyPr>
          <a:lstStyle/>
          <a:p>
            <a:pPr marL="0" indent="0">
              <a:buClr>
                <a:srgbClr val="92D050"/>
              </a:buClr>
              <a:buSzPct val="200000"/>
              <a:buNone/>
            </a:pPr>
            <a:endParaRPr lang="en-US" sz="2000" dirty="0">
              <a:solidFill>
                <a:srgbClr val="232323"/>
              </a:solidFill>
              <a:highlight>
                <a:srgbClr val="FFFFFF"/>
              </a:highlight>
              <a:latin typeface="Tw Cen MT" panose="020B0602020104020603" pitchFamily="34" charset="0"/>
              <a:ea typeface="Arial"/>
              <a:cs typeface="Arial"/>
              <a:sym typeface="Arial"/>
            </a:endParaRPr>
          </a:p>
          <a:p>
            <a:pPr marL="0" indent="0">
              <a:spcBef>
                <a:spcPts val="1200"/>
              </a:spcBef>
              <a:spcAft>
                <a:spcPts val="1200"/>
              </a:spcAft>
              <a:buSzPts val="1100"/>
              <a:buNone/>
            </a:pPr>
            <a:endParaRPr dirty="0"/>
          </a:p>
        </p:txBody>
      </p:sp>
      <p:pic>
        <p:nvPicPr>
          <p:cNvPr id="3" name="Picture 2" descr="Text&#10;&#10;Description automatically generated">
            <a:extLst>
              <a:ext uri="{FF2B5EF4-FFF2-40B4-BE49-F238E27FC236}">
                <a16:creationId xmlns:a16="http://schemas.microsoft.com/office/drawing/2014/main" id="{A989652D-F383-0F7E-855D-DC2F33FC1DBA}"/>
              </a:ext>
            </a:extLst>
          </p:cNvPr>
          <p:cNvPicPr>
            <a:picLocks noChangeAspect="1"/>
          </p:cNvPicPr>
          <p:nvPr/>
        </p:nvPicPr>
        <p:blipFill>
          <a:blip r:embed="rId3">
            <a:duotone>
              <a:prstClr val="black"/>
              <a:srgbClr val="6B4C70">
                <a:tint val="45000"/>
                <a:satMod val="400000"/>
              </a:srgbClr>
            </a:duotone>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332400" y="1143000"/>
            <a:ext cx="8430600" cy="5357292"/>
          </a:xfrm>
          <a:prstGeom prst="rect">
            <a:avLst/>
          </a:prstGeom>
        </p:spPr>
      </p:pic>
    </p:spTree>
    <p:extLst>
      <p:ext uri="{BB962C8B-B14F-4D97-AF65-F5344CB8AC3E}">
        <p14:creationId xmlns:p14="http://schemas.microsoft.com/office/powerpoint/2010/main" val="3995346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51A3AB5-752C-46FD-9E3C-4040A84B3B7A}"/>
              </a:ext>
            </a:extLst>
          </p:cNvPr>
          <p:cNvSpPr/>
          <p:nvPr/>
        </p:nvSpPr>
        <p:spPr>
          <a:xfrm>
            <a:off x="452924" y="3936960"/>
            <a:ext cx="8262572" cy="2540040"/>
          </a:xfrm>
          <a:prstGeom prst="rect">
            <a:avLst/>
          </a:prstGeom>
          <a:solidFill>
            <a:srgbClr val="724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b="1" dirty="0">
              <a:latin typeface="Tw Cen MT" panose="020B0602020104020603" pitchFamily="34" charset="0"/>
              <a:cs typeface="Arial" panose="020B0604020202020204" pitchFamily="34" charset="0"/>
            </a:endParaRPr>
          </a:p>
          <a:p>
            <a:endParaRPr lang="en-US" sz="1350" b="1" dirty="0">
              <a:latin typeface="Tw Cen MT" panose="020B0602020104020603" pitchFamily="34" charset="0"/>
              <a:cs typeface="Arial" panose="020B0604020202020204" pitchFamily="34" charset="0"/>
            </a:endParaRPr>
          </a:p>
          <a:p>
            <a:endParaRPr lang="en-US" sz="1350" b="1" dirty="0">
              <a:latin typeface="Tw Cen MT" panose="020B0602020104020603" pitchFamily="34" charset="0"/>
              <a:cs typeface="Arial" panose="020B0604020202020204" pitchFamily="34" charset="0"/>
            </a:endParaRPr>
          </a:p>
          <a:p>
            <a:endParaRPr lang="en-US" sz="1350" b="1" dirty="0">
              <a:latin typeface="Tw Cen MT" panose="020B0602020104020603" pitchFamily="34" charset="0"/>
              <a:cs typeface="Arial" panose="020B0604020202020204" pitchFamily="34" charset="0"/>
            </a:endParaRPr>
          </a:p>
          <a:p>
            <a:endParaRPr lang="en-US" sz="1350" b="1" dirty="0">
              <a:latin typeface="Tw Cen MT" panose="020B0602020104020603" pitchFamily="34" charset="0"/>
              <a:cs typeface="Arial" panose="020B0604020202020204" pitchFamily="34" charset="0"/>
            </a:endParaRPr>
          </a:p>
          <a:p>
            <a:endParaRPr lang="en-US" sz="1350" b="1" dirty="0">
              <a:latin typeface="Tw Cen MT" panose="020B0602020104020603" pitchFamily="34" charset="0"/>
              <a:cs typeface="Arial" panose="020B0604020202020204" pitchFamily="34" charset="0"/>
            </a:endParaRPr>
          </a:p>
          <a:p>
            <a:endParaRPr lang="en-US" sz="1350" b="1" dirty="0">
              <a:latin typeface="Tw Cen MT" panose="020B0602020104020603" pitchFamily="34" charset="0"/>
              <a:cs typeface="Arial" panose="020B0604020202020204" pitchFamily="34" charset="0"/>
            </a:endParaRPr>
          </a:p>
          <a:p>
            <a:endParaRPr lang="en-US" sz="1350" b="1" dirty="0">
              <a:latin typeface="Tw Cen MT" panose="020B0602020104020603" pitchFamily="34" charset="0"/>
              <a:cs typeface="Arial" panose="020B0604020202020204" pitchFamily="34" charset="0"/>
            </a:endParaRPr>
          </a:p>
          <a:p>
            <a:endParaRPr lang="en-US" sz="1350" b="1" dirty="0">
              <a:latin typeface="Tw Cen MT" panose="020B0602020104020603" pitchFamily="34" charset="0"/>
              <a:cs typeface="Arial" panose="020B0604020202020204" pitchFamily="34" charset="0"/>
            </a:endParaRPr>
          </a:p>
          <a:p>
            <a:pPr algn="ctr"/>
            <a:r>
              <a:rPr lang="en-US" sz="1500" b="1" dirty="0">
                <a:latin typeface="Tw Cen MT" panose="020B0602020104020603" pitchFamily="34" charset="0"/>
                <a:cs typeface="Arial" panose="020B0604020202020204" pitchFamily="34" charset="0"/>
              </a:rPr>
              <a:t>For more information visit: www.elevatustraining.com</a:t>
            </a:r>
          </a:p>
        </p:txBody>
      </p:sp>
      <p:sp>
        <p:nvSpPr>
          <p:cNvPr id="7" name="TextBox 6">
            <a:extLst>
              <a:ext uri="{FF2B5EF4-FFF2-40B4-BE49-F238E27FC236}">
                <a16:creationId xmlns:a16="http://schemas.microsoft.com/office/drawing/2014/main" id="{369AF198-4BBB-449A-A2D2-42CBA3A20967}"/>
              </a:ext>
            </a:extLst>
          </p:cNvPr>
          <p:cNvSpPr txBox="1"/>
          <p:nvPr/>
        </p:nvSpPr>
        <p:spPr>
          <a:xfrm>
            <a:off x="304800" y="304800"/>
            <a:ext cx="8524554" cy="877163"/>
          </a:xfrm>
          <a:prstGeom prst="rect">
            <a:avLst/>
          </a:prstGeom>
          <a:noFill/>
        </p:spPr>
        <p:txBody>
          <a:bodyPr wrap="square" rtlCol="0">
            <a:spAutoFit/>
          </a:bodyPr>
          <a:lstStyle/>
          <a:p>
            <a:pPr algn="ctr"/>
            <a:r>
              <a:rPr lang="en-US" sz="4125" b="1" dirty="0">
                <a:solidFill>
                  <a:srgbClr val="512373"/>
                </a:solidFill>
                <a:latin typeface="Tw Cen MT" panose="020B0602020104020603" pitchFamily="34" charset="0"/>
                <a:cs typeface="Arial" panose="020B0604020202020204" pitchFamily="34" charset="0"/>
              </a:rPr>
              <a:t>Elevatus Products and Workshops</a:t>
            </a:r>
          </a:p>
          <a:p>
            <a:endParaRPr lang="en-US" sz="375" dirty="0">
              <a:latin typeface="Arial" panose="020B0604020202020204" pitchFamily="34" charset="0"/>
              <a:cs typeface="Arial" panose="020B0604020202020204" pitchFamily="34" charset="0"/>
            </a:endParaRPr>
          </a:p>
          <a:p>
            <a:endParaRPr lang="en-US" sz="600" b="1" dirty="0">
              <a:latin typeface="Tw Cen MT" panose="020B0602020104020603" pitchFamily="34" charset="0"/>
              <a:cs typeface="Arial" panose="020B0604020202020204" pitchFamily="34" charset="0"/>
            </a:endParaRPr>
          </a:p>
        </p:txBody>
      </p:sp>
      <p:pic>
        <p:nvPicPr>
          <p:cNvPr id="3" name="Picture 2">
            <a:extLst>
              <a:ext uri="{FF2B5EF4-FFF2-40B4-BE49-F238E27FC236}">
                <a16:creationId xmlns:a16="http://schemas.microsoft.com/office/drawing/2014/main" id="{EB738252-9EF1-4CB6-B62B-A9AD6CC317CE}"/>
              </a:ext>
            </a:extLst>
          </p:cNvPr>
          <p:cNvPicPr>
            <a:picLocks noChangeAspect="1"/>
          </p:cNvPicPr>
          <p:nvPr/>
        </p:nvPicPr>
        <p:blipFill>
          <a:blip r:embed="rId3"/>
          <a:stretch>
            <a:fillRect/>
          </a:stretch>
        </p:blipFill>
        <p:spPr>
          <a:xfrm>
            <a:off x="3335781" y="4209268"/>
            <a:ext cx="2496857" cy="1664571"/>
          </a:xfrm>
          <a:prstGeom prst="rect">
            <a:avLst/>
          </a:prstGeom>
        </p:spPr>
      </p:pic>
      <p:pic>
        <p:nvPicPr>
          <p:cNvPr id="5" name="Picture 4">
            <a:extLst>
              <a:ext uri="{FF2B5EF4-FFF2-40B4-BE49-F238E27FC236}">
                <a16:creationId xmlns:a16="http://schemas.microsoft.com/office/drawing/2014/main" id="{0486FEA8-88BB-4F08-9C65-F9839DC93909}"/>
              </a:ext>
            </a:extLst>
          </p:cNvPr>
          <p:cNvPicPr>
            <a:picLocks noChangeAspect="1"/>
          </p:cNvPicPr>
          <p:nvPr/>
        </p:nvPicPr>
        <p:blipFill>
          <a:blip r:embed="rId4"/>
          <a:stretch>
            <a:fillRect/>
          </a:stretch>
        </p:blipFill>
        <p:spPr>
          <a:xfrm>
            <a:off x="1143000" y="4188969"/>
            <a:ext cx="1802464" cy="1647515"/>
          </a:xfrm>
          <a:prstGeom prst="rect">
            <a:avLst/>
          </a:prstGeom>
        </p:spPr>
      </p:pic>
      <p:pic>
        <p:nvPicPr>
          <p:cNvPr id="16" name="Picture 15">
            <a:extLst>
              <a:ext uri="{FF2B5EF4-FFF2-40B4-BE49-F238E27FC236}">
                <a16:creationId xmlns:a16="http://schemas.microsoft.com/office/drawing/2014/main" id="{44238584-ACEC-4F01-94FC-BC250B389C57}"/>
              </a:ext>
            </a:extLst>
          </p:cNvPr>
          <p:cNvPicPr>
            <a:picLocks noChangeAspect="1"/>
          </p:cNvPicPr>
          <p:nvPr/>
        </p:nvPicPr>
        <p:blipFill>
          <a:blip r:embed="rId5"/>
          <a:stretch>
            <a:fillRect/>
          </a:stretch>
        </p:blipFill>
        <p:spPr>
          <a:xfrm>
            <a:off x="6025639" y="4209268"/>
            <a:ext cx="2496855" cy="1664570"/>
          </a:xfrm>
          <a:prstGeom prst="rect">
            <a:avLst/>
          </a:prstGeom>
        </p:spPr>
      </p:pic>
      <p:sp>
        <p:nvSpPr>
          <p:cNvPr id="2" name="TextBox 1">
            <a:extLst>
              <a:ext uri="{FF2B5EF4-FFF2-40B4-BE49-F238E27FC236}">
                <a16:creationId xmlns:a16="http://schemas.microsoft.com/office/drawing/2014/main" id="{4DD09C13-58AA-BEFA-89EC-8D1DA7824403}"/>
              </a:ext>
            </a:extLst>
          </p:cNvPr>
          <p:cNvSpPr txBox="1"/>
          <p:nvPr/>
        </p:nvSpPr>
        <p:spPr>
          <a:xfrm>
            <a:off x="381000" y="914400"/>
            <a:ext cx="8524554" cy="3323987"/>
          </a:xfrm>
          <a:prstGeom prst="rect">
            <a:avLst/>
          </a:prstGeom>
          <a:noFill/>
        </p:spPr>
        <p:txBody>
          <a:bodyPr wrap="square" rtlCol="0">
            <a:spAutoFit/>
          </a:bodyPr>
          <a:lstStyle/>
          <a:p>
            <a:r>
              <a:rPr lang="en-US" sz="3200" dirty="0">
                <a:latin typeface="Tw Cen MT" panose="020B0602020104020603" pitchFamily="34" charset="0"/>
                <a:cs typeface="Arial" panose="020B0604020202020204" pitchFamily="34" charset="0"/>
              </a:rPr>
              <a:t>Becoming a Sexuality Educator </a:t>
            </a:r>
          </a:p>
          <a:p>
            <a:pPr marL="457200" indent="-457200">
              <a:buClr>
                <a:srgbClr val="92D050"/>
              </a:buClr>
              <a:buSzPct val="125000"/>
              <a:buFont typeface="Arial" panose="020B0604020202020204" pitchFamily="34" charset="0"/>
              <a:buChar char="•"/>
            </a:pPr>
            <a:r>
              <a:rPr lang="en-US" sz="3200" dirty="0">
                <a:latin typeface="Tw Cen MT" panose="020B0602020104020603" pitchFamily="34" charset="0"/>
                <a:cs typeface="Arial" panose="020B0604020202020204" pitchFamily="34" charset="0"/>
              </a:rPr>
              <a:t>3-day Training </a:t>
            </a:r>
          </a:p>
          <a:p>
            <a:pPr marL="457200" indent="-457200">
              <a:buClr>
                <a:srgbClr val="92D050"/>
              </a:buClr>
              <a:buSzPct val="125000"/>
              <a:buFont typeface="Arial" panose="020B0604020202020204" pitchFamily="34" charset="0"/>
              <a:buChar char="•"/>
            </a:pPr>
            <a:r>
              <a:rPr lang="en-US" sz="3200" dirty="0">
                <a:latin typeface="Tw Cen MT" panose="020B0602020104020603" pitchFamily="34" charset="0"/>
                <a:cs typeface="Arial" panose="020B0604020202020204" pitchFamily="34" charset="0"/>
              </a:rPr>
              <a:t>Online workshops and trainings</a:t>
            </a:r>
          </a:p>
          <a:p>
            <a:pPr marL="457200" indent="-457200">
              <a:buClr>
                <a:srgbClr val="92D050"/>
              </a:buClr>
              <a:buSzPct val="125000"/>
              <a:buFont typeface="Arial" panose="020B0604020202020204" pitchFamily="34" charset="0"/>
              <a:buChar char="•"/>
            </a:pPr>
            <a:r>
              <a:rPr lang="en-US" sz="3200" dirty="0">
                <a:latin typeface="Tw Cen MT" panose="020B0602020104020603" pitchFamily="34" charset="0"/>
                <a:cs typeface="Arial" panose="020B0604020202020204" pitchFamily="34" charset="0"/>
              </a:rPr>
              <a:t>Trauma informed </a:t>
            </a:r>
          </a:p>
          <a:p>
            <a:pPr marL="457200" indent="-457200">
              <a:buClr>
                <a:srgbClr val="92D050"/>
              </a:buClr>
              <a:buSzPct val="125000"/>
              <a:buFont typeface="Arial" panose="020B0604020202020204" pitchFamily="34" charset="0"/>
              <a:buChar char="•"/>
            </a:pPr>
            <a:r>
              <a:rPr lang="en-US" sz="3200" dirty="0">
                <a:latin typeface="Tw Cen MT" panose="020B0602020104020603" pitchFamily="34" charset="0"/>
                <a:cs typeface="Arial" panose="020B0604020202020204" pitchFamily="34" charset="0"/>
              </a:rPr>
              <a:t>Evidences based</a:t>
            </a:r>
          </a:p>
          <a:p>
            <a:pPr marL="457200" indent="-457200">
              <a:buClr>
                <a:srgbClr val="92D050"/>
              </a:buClr>
              <a:buSzPct val="125000"/>
              <a:buFont typeface="Arial" panose="020B0604020202020204" pitchFamily="34" charset="0"/>
              <a:buChar char="•"/>
            </a:pPr>
            <a:r>
              <a:rPr lang="en-US" sz="3200" dirty="0">
                <a:latin typeface="Tw Cen MT" panose="020B0602020104020603" pitchFamily="34" charset="0"/>
                <a:cs typeface="Arial" panose="020B0604020202020204" pitchFamily="34" charset="0"/>
              </a:rPr>
              <a:t>Co-lead by Peer Educators</a:t>
            </a:r>
          </a:p>
          <a:p>
            <a:endParaRPr lang="en-US" dirty="0"/>
          </a:p>
        </p:txBody>
      </p:sp>
    </p:spTree>
    <p:extLst>
      <p:ext uri="{BB962C8B-B14F-4D97-AF65-F5344CB8AC3E}">
        <p14:creationId xmlns:p14="http://schemas.microsoft.com/office/powerpoint/2010/main" val="167385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57719E-BF89-6590-08C1-C227CD9FD34F}"/>
              </a:ext>
            </a:extLst>
          </p:cNvPr>
          <p:cNvSpPr txBox="1"/>
          <p:nvPr/>
        </p:nvSpPr>
        <p:spPr>
          <a:xfrm>
            <a:off x="228600" y="6082612"/>
            <a:ext cx="457200" cy="457200"/>
          </a:xfrm>
          <a:prstGeom prst="rect">
            <a:avLst/>
          </a:prstGeom>
          <a:solidFill>
            <a:schemeClr val="bg1"/>
          </a:solidFill>
        </p:spPr>
        <p:txBody>
          <a:bodyPr wrap="square" rtlCol="0">
            <a:spAutoFit/>
          </a:bodyPr>
          <a:lstStyle/>
          <a:p>
            <a:endParaRPr lang="en-US" dirty="0"/>
          </a:p>
        </p:txBody>
      </p:sp>
      <p:sp>
        <p:nvSpPr>
          <p:cNvPr id="17" name="Rectangle 16">
            <a:extLst>
              <a:ext uri="{FF2B5EF4-FFF2-40B4-BE49-F238E27FC236}">
                <a16:creationId xmlns:a16="http://schemas.microsoft.com/office/drawing/2014/main" id="{D51A3AB5-752C-46FD-9E3C-4040A84B3B7A}"/>
              </a:ext>
            </a:extLst>
          </p:cNvPr>
          <p:cNvSpPr/>
          <p:nvPr/>
        </p:nvSpPr>
        <p:spPr>
          <a:xfrm>
            <a:off x="152400" y="2944682"/>
            <a:ext cx="9144000" cy="322751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endParaRPr lang="en-US" dirty="0">
              <a:solidFill>
                <a:schemeClr val="bg2">
                  <a:lumMod val="10000"/>
                </a:schemeClr>
              </a:solidFill>
              <a:latin typeface="Tw Cen MT" panose="020B0602020104020603" pitchFamily="34" charset="0"/>
            </a:endParaRPr>
          </a:p>
          <a:p>
            <a:endParaRPr lang="en-US" dirty="0">
              <a:solidFill>
                <a:schemeClr val="bg2">
                  <a:lumMod val="10000"/>
                </a:schemeClr>
              </a:solidFill>
              <a:latin typeface="Tw Cen MT" panose="020B0602020104020603" pitchFamily="34" charset="0"/>
            </a:endParaRPr>
          </a:p>
          <a:p>
            <a:pPr marL="342900" indent="-342900">
              <a:buFont typeface="+mj-lt"/>
              <a:buAutoNum type="arabicPeriod"/>
            </a:pPr>
            <a:endParaRPr lang="en-US" dirty="0">
              <a:solidFill>
                <a:schemeClr val="bg2">
                  <a:lumMod val="10000"/>
                </a:schemeClr>
              </a:solidFill>
              <a:latin typeface="Tw Cen MT" panose="020B0602020104020603" pitchFamily="34" charset="0"/>
            </a:endParaRPr>
          </a:p>
          <a:p>
            <a:pPr marL="342900" indent="-342900">
              <a:buFont typeface="+mj-lt"/>
              <a:buAutoNum type="arabicPeriod"/>
            </a:pPr>
            <a:r>
              <a:rPr lang="en-US" dirty="0">
                <a:solidFill>
                  <a:schemeClr val="bg2">
                    <a:lumMod val="10000"/>
                  </a:schemeClr>
                </a:solidFill>
                <a:latin typeface="Tw Cen MT" panose="020B0602020104020603" pitchFamily="34" charset="0"/>
              </a:rPr>
              <a:t> Getting Started</a:t>
            </a:r>
          </a:p>
          <a:p>
            <a:pPr marL="342900" indent="-342900">
              <a:buFont typeface="+mj-lt"/>
              <a:buAutoNum type="arabicPeriod"/>
            </a:pPr>
            <a:r>
              <a:rPr lang="en-US" dirty="0">
                <a:solidFill>
                  <a:schemeClr val="bg2">
                    <a:lumMod val="10000"/>
                  </a:schemeClr>
                </a:solidFill>
                <a:latin typeface="Tw Cen MT" panose="020B0602020104020603" pitchFamily="34" charset="0"/>
              </a:rPr>
              <a:t> Gender Identity and Gender Expression</a:t>
            </a:r>
          </a:p>
          <a:p>
            <a:pPr marL="342900" indent="-342900">
              <a:buFont typeface="+mj-lt"/>
              <a:buAutoNum type="arabicPeriod"/>
            </a:pPr>
            <a:r>
              <a:rPr lang="en-US" dirty="0">
                <a:solidFill>
                  <a:schemeClr val="bg2">
                    <a:lumMod val="10000"/>
                  </a:schemeClr>
                </a:solidFill>
                <a:latin typeface="Tw Cen MT" panose="020B0602020104020603" pitchFamily="34" charset="0"/>
              </a:rPr>
              <a:t> Different types of Relationships</a:t>
            </a:r>
          </a:p>
          <a:p>
            <a:pPr marL="342900" indent="-342900">
              <a:buFont typeface="+mj-lt"/>
              <a:buAutoNum type="arabicPeriod"/>
            </a:pPr>
            <a:r>
              <a:rPr lang="en-US" dirty="0">
                <a:solidFill>
                  <a:schemeClr val="bg2">
                    <a:lumMod val="10000"/>
                  </a:schemeClr>
                </a:solidFill>
                <a:latin typeface="Tw Cen MT" panose="020B0602020104020603" pitchFamily="34" charset="0"/>
              </a:rPr>
              <a:t> Public and Private</a:t>
            </a:r>
          </a:p>
          <a:p>
            <a:pPr marL="342900" indent="-342900">
              <a:buFont typeface="+mj-lt"/>
              <a:buAutoNum type="arabicPeriod"/>
            </a:pPr>
            <a:r>
              <a:rPr lang="en-US" dirty="0">
                <a:solidFill>
                  <a:schemeClr val="bg2">
                    <a:lumMod val="10000"/>
                  </a:schemeClr>
                </a:solidFill>
                <a:latin typeface="Tw Cen MT" panose="020B0602020104020603" pitchFamily="34" charset="0"/>
              </a:rPr>
              <a:t> Friendship</a:t>
            </a:r>
          </a:p>
          <a:p>
            <a:pPr marL="342900" indent="-342900">
              <a:buFont typeface="+mj-lt"/>
              <a:buAutoNum type="arabicPeriod"/>
            </a:pPr>
            <a:r>
              <a:rPr lang="en-US" dirty="0">
                <a:solidFill>
                  <a:schemeClr val="bg2">
                    <a:lumMod val="10000"/>
                  </a:schemeClr>
                </a:solidFill>
                <a:latin typeface="Tw Cen MT" panose="020B0602020104020603" pitchFamily="34" charset="0"/>
              </a:rPr>
              <a:t> Communication</a:t>
            </a:r>
          </a:p>
          <a:p>
            <a:pPr marL="342900" indent="-342900">
              <a:buFont typeface="+mj-lt"/>
              <a:buAutoNum type="arabicPeriod"/>
            </a:pPr>
            <a:r>
              <a:rPr lang="en-US" dirty="0">
                <a:solidFill>
                  <a:schemeClr val="bg2">
                    <a:lumMod val="10000"/>
                  </a:schemeClr>
                </a:solidFill>
                <a:latin typeface="Tw Cen MT" panose="020B0602020104020603" pitchFamily="34" charset="0"/>
              </a:rPr>
              <a:t> Decision-Making</a:t>
            </a:r>
          </a:p>
          <a:p>
            <a:pPr marL="342900" indent="-342900">
              <a:buFont typeface="+mj-lt"/>
              <a:buAutoNum type="arabicPeriod"/>
            </a:pPr>
            <a:r>
              <a:rPr lang="en-US" dirty="0">
                <a:solidFill>
                  <a:schemeClr val="bg2">
                    <a:lumMod val="10000"/>
                  </a:schemeClr>
                </a:solidFill>
                <a:latin typeface="Tw Cen MT" panose="020B0602020104020603" pitchFamily="34" charset="0"/>
              </a:rPr>
              <a:t> Moving from Friend to Relationship</a:t>
            </a:r>
          </a:p>
          <a:p>
            <a:pPr marL="342900" indent="-342900">
              <a:buFont typeface="+mj-lt"/>
              <a:buAutoNum type="arabicPeriod"/>
            </a:pPr>
            <a:r>
              <a:rPr lang="en-US" dirty="0">
                <a:solidFill>
                  <a:schemeClr val="bg2">
                    <a:lumMod val="10000"/>
                  </a:schemeClr>
                </a:solidFill>
                <a:latin typeface="Tw Cen MT" panose="020B0602020104020603" pitchFamily="34" charset="0"/>
              </a:rPr>
              <a:t> Internet, Social Media and Communications</a:t>
            </a:r>
          </a:p>
          <a:p>
            <a:pPr marL="342900" indent="-342900">
              <a:buFont typeface="+mj-lt"/>
              <a:buAutoNum type="arabicPeriod"/>
            </a:pPr>
            <a:r>
              <a:rPr lang="en-US" dirty="0">
                <a:solidFill>
                  <a:schemeClr val="bg2">
                    <a:lumMod val="10000"/>
                  </a:schemeClr>
                </a:solidFill>
                <a:latin typeface="Tw Cen MT" panose="020B0602020104020603" pitchFamily="34" charset="0"/>
              </a:rPr>
              <a:t> Many roads to Relationships</a:t>
            </a:r>
          </a:p>
          <a:p>
            <a:pPr marL="342900" indent="-342900">
              <a:buFont typeface="+mj-lt"/>
              <a:buAutoNum type="arabicPeriod"/>
            </a:pPr>
            <a:r>
              <a:rPr lang="en-US" dirty="0">
                <a:solidFill>
                  <a:schemeClr val="bg2">
                    <a:lumMod val="10000"/>
                  </a:schemeClr>
                </a:solidFill>
                <a:latin typeface="Tw Cen MT" panose="020B0602020104020603" pitchFamily="34" charset="0"/>
              </a:rPr>
              <a:t> Being in a Relationship                                                                                                                             </a:t>
            </a:r>
          </a:p>
          <a:p>
            <a:pPr marL="342900" indent="-342900">
              <a:buFont typeface="+mj-lt"/>
              <a:buAutoNum type="arabicPeriod"/>
            </a:pPr>
            <a:endParaRPr lang="en-US" dirty="0">
              <a:solidFill>
                <a:schemeClr val="bg2">
                  <a:lumMod val="10000"/>
                </a:schemeClr>
              </a:solidFill>
              <a:latin typeface="Tw Cen MT" panose="020B0602020104020603" pitchFamily="34" charset="0"/>
            </a:endParaRPr>
          </a:p>
          <a:p>
            <a:pPr marL="342900" indent="-342900">
              <a:buFont typeface="+mj-lt"/>
              <a:buAutoNum type="arabicPeriod"/>
            </a:pPr>
            <a:endParaRPr lang="en-US" dirty="0">
              <a:solidFill>
                <a:schemeClr val="bg2">
                  <a:lumMod val="10000"/>
                </a:schemeClr>
              </a:solidFill>
              <a:latin typeface="Tw Cen MT" panose="020B0602020104020603" pitchFamily="34" charset="0"/>
            </a:endParaRPr>
          </a:p>
          <a:p>
            <a:pPr marL="342900" indent="-342900">
              <a:buFont typeface="+mj-lt"/>
              <a:buAutoNum type="arabicPeriod"/>
            </a:pPr>
            <a:endParaRPr lang="en-US" dirty="0">
              <a:solidFill>
                <a:schemeClr val="bg2">
                  <a:lumMod val="10000"/>
                </a:schemeClr>
              </a:solidFill>
              <a:latin typeface="Tw Cen MT" panose="020B0602020104020603" pitchFamily="34" charset="0"/>
            </a:endParaRPr>
          </a:p>
          <a:p>
            <a:pPr marL="342900" indent="-342900">
              <a:buFont typeface="+mj-lt"/>
              <a:buAutoNum type="arabicPeriod"/>
            </a:pPr>
            <a:endParaRPr lang="en-US" dirty="0">
              <a:solidFill>
                <a:schemeClr val="bg2">
                  <a:lumMod val="10000"/>
                </a:schemeClr>
              </a:solidFill>
              <a:latin typeface="Tw Cen MT" panose="020B0602020104020603" pitchFamily="34" charset="0"/>
            </a:endParaRPr>
          </a:p>
          <a:p>
            <a:pPr marL="342900" indent="-342900">
              <a:buFont typeface="+mj-lt"/>
              <a:buAutoNum type="arabicPeriod"/>
            </a:pPr>
            <a:endParaRPr lang="en-US" dirty="0">
              <a:solidFill>
                <a:schemeClr val="bg2">
                  <a:lumMod val="10000"/>
                </a:schemeClr>
              </a:solidFill>
              <a:latin typeface="Tw Cen MT" panose="020B0602020104020603" pitchFamily="34" charset="0"/>
            </a:endParaRPr>
          </a:p>
          <a:p>
            <a:pPr marL="342900" indent="-342900">
              <a:buFont typeface="+mj-lt"/>
              <a:buAutoNum type="arabicPeriod"/>
            </a:pPr>
            <a:endParaRPr lang="en-US" dirty="0">
              <a:solidFill>
                <a:schemeClr val="bg2">
                  <a:lumMod val="10000"/>
                </a:schemeClr>
              </a:solidFill>
              <a:latin typeface="Tw Cen MT" panose="020B0602020104020603" pitchFamily="34" charset="0"/>
            </a:endParaRPr>
          </a:p>
          <a:p>
            <a:pPr marL="342900" indent="-342900">
              <a:buFont typeface="+mj-lt"/>
              <a:buAutoNum type="arabicPeriod"/>
            </a:pPr>
            <a:endParaRPr lang="en-US" dirty="0">
              <a:solidFill>
                <a:schemeClr val="bg2">
                  <a:lumMod val="10000"/>
                </a:schemeClr>
              </a:solidFill>
              <a:latin typeface="Tw Cen MT" panose="020B0602020104020603" pitchFamily="34" charset="0"/>
            </a:endParaRPr>
          </a:p>
          <a:p>
            <a:pPr marL="342900" indent="-342900">
              <a:buFont typeface="+mj-lt"/>
              <a:buAutoNum type="arabicPeriod"/>
            </a:pPr>
            <a:r>
              <a:rPr lang="en-US" dirty="0">
                <a:solidFill>
                  <a:schemeClr val="bg2">
                    <a:lumMod val="10000"/>
                  </a:schemeClr>
                </a:solidFill>
                <a:latin typeface="Tw Cen MT" panose="020B0602020104020603" pitchFamily="34" charset="0"/>
              </a:rPr>
              <a:t>  Has Your Relationship Gone Bad?</a:t>
            </a:r>
          </a:p>
          <a:p>
            <a:pPr marL="342900" indent="-342900">
              <a:buFont typeface="+mj-lt"/>
              <a:buAutoNum type="arabicPeriod"/>
            </a:pPr>
            <a:r>
              <a:rPr lang="en-US" dirty="0">
                <a:solidFill>
                  <a:schemeClr val="bg2">
                    <a:lumMod val="10000"/>
                  </a:schemeClr>
                </a:solidFill>
                <a:latin typeface="Tw Cen MT" panose="020B0602020104020603" pitchFamily="34" charset="0"/>
              </a:rPr>
              <a:t>  Body Parts</a:t>
            </a:r>
          </a:p>
          <a:p>
            <a:pPr marL="342900" indent="-342900">
              <a:buFont typeface="+mj-lt"/>
              <a:buAutoNum type="arabicPeriod"/>
            </a:pPr>
            <a:r>
              <a:rPr lang="en-US" dirty="0">
                <a:solidFill>
                  <a:schemeClr val="bg2">
                    <a:lumMod val="10000"/>
                  </a:schemeClr>
                </a:solidFill>
                <a:latin typeface="Tw Cen MT" panose="020B0602020104020603" pitchFamily="34" charset="0"/>
              </a:rPr>
              <a:t>  Caring for Your Body</a:t>
            </a:r>
          </a:p>
          <a:p>
            <a:pPr marL="342900" indent="-342900">
              <a:buFont typeface="+mj-lt"/>
              <a:buAutoNum type="arabicPeriod"/>
            </a:pPr>
            <a:r>
              <a:rPr lang="en-US" dirty="0">
                <a:solidFill>
                  <a:schemeClr val="bg2">
                    <a:lumMod val="10000"/>
                  </a:schemeClr>
                </a:solidFill>
                <a:latin typeface="Tw Cen MT" panose="020B0602020104020603" pitchFamily="34" charset="0"/>
              </a:rPr>
              <a:t>  Sexual feelings, Attraction and Acts</a:t>
            </a:r>
          </a:p>
          <a:p>
            <a:pPr marL="342900" indent="-342900">
              <a:buFont typeface="+mj-lt"/>
              <a:buAutoNum type="arabicPeriod"/>
            </a:pPr>
            <a:r>
              <a:rPr lang="en-US" dirty="0">
                <a:solidFill>
                  <a:schemeClr val="bg2">
                    <a:lumMod val="10000"/>
                  </a:schemeClr>
                </a:solidFill>
                <a:latin typeface="Tw Cen MT" panose="020B0602020104020603" pitchFamily="34" charset="0"/>
              </a:rPr>
              <a:t>  Communicating About Sex</a:t>
            </a:r>
          </a:p>
          <a:p>
            <a:pPr marL="342900" indent="-342900">
              <a:buFont typeface="+mj-lt"/>
              <a:buAutoNum type="arabicPeriod"/>
            </a:pPr>
            <a:r>
              <a:rPr lang="en-US" dirty="0">
                <a:solidFill>
                  <a:schemeClr val="bg2">
                    <a:lumMod val="10000"/>
                  </a:schemeClr>
                </a:solidFill>
                <a:latin typeface="Tw Cen MT" panose="020B0602020104020603" pitchFamily="34" charset="0"/>
              </a:rPr>
              <a:t>  Decision-Making About Sex</a:t>
            </a:r>
          </a:p>
          <a:p>
            <a:pPr marL="342900" indent="-342900">
              <a:buFont typeface="+mj-lt"/>
              <a:buAutoNum type="arabicPeriod"/>
            </a:pPr>
            <a:r>
              <a:rPr lang="en-US" dirty="0">
                <a:solidFill>
                  <a:schemeClr val="bg2">
                    <a:lumMod val="10000"/>
                  </a:schemeClr>
                </a:solidFill>
                <a:latin typeface="Tw Cen MT" panose="020B0602020104020603" pitchFamily="34" charset="0"/>
              </a:rPr>
              <a:t>  Challenges or Things That Can Go Wrong</a:t>
            </a:r>
          </a:p>
          <a:p>
            <a:pPr marL="342900" indent="-342900">
              <a:buFont typeface="+mj-lt"/>
              <a:buAutoNum type="arabicPeriod"/>
            </a:pPr>
            <a:r>
              <a:rPr lang="en-US" dirty="0">
                <a:solidFill>
                  <a:schemeClr val="bg2">
                    <a:lumMod val="10000"/>
                  </a:schemeClr>
                </a:solidFill>
                <a:latin typeface="Tw Cen MT" panose="020B0602020104020603" pitchFamily="34" charset="0"/>
              </a:rPr>
              <a:t>  Do You Want to Have  Child?</a:t>
            </a:r>
          </a:p>
          <a:p>
            <a:pPr marL="342900" indent="-342900">
              <a:buFont typeface="+mj-lt"/>
              <a:buAutoNum type="arabicPeriod"/>
            </a:pPr>
            <a:r>
              <a:rPr lang="en-US" dirty="0">
                <a:solidFill>
                  <a:schemeClr val="bg2">
                    <a:lumMod val="10000"/>
                  </a:schemeClr>
                </a:solidFill>
                <a:latin typeface="Tw Cen MT" panose="020B0602020104020603" pitchFamily="34" charset="0"/>
              </a:rPr>
              <a:t>  Avoiding Pregnancy</a:t>
            </a:r>
          </a:p>
          <a:p>
            <a:pPr marL="342900" indent="-342900">
              <a:buFont typeface="+mj-lt"/>
              <a:buAutoNum type="arabicPeriod"/>
            </a:pPr>
            <a:r>
              <a:rPr lang="en-US" dirty="0">
                <a:solidFill>
                  <a:schemeClr val="bg2">
                    <a:lumMod val="10000"/>
                  </a:schemeClr>
                </a:solidFill>
                <a:latin typeface="Tw Cen MT" panose="020B0602020104020603" pitchFamily="34" charset="0"/>
              </a:rPr>
              <a:t>  Getting a Sexually Transmitted Infection</a:t>
            </a:r>
          </a:p>
          <a:p>
            <a:pPr marL="342900" indent="-342900">
              <a:buFont typeface="+mj-lt"/>
              <a:buAutoNum type="arabicPeriod"/>
            </a:pPr>
            <a:r>
              <a:rPr lang="en-US" dirty="0">
                <a:solidFill>
                  <a:schemeClr val="bg2">
                    <a:lumMod val="10000"/>
                  </a:schemeClr>
                </a:solidFill>
                <a:latin typeface="Tw Cen MT" panose="020B0602020104020603" pitchFamily="34" charset="0"/>
              </a:rPr>
              <a:t>  Final Class</a:t>
            </a:r>
          </a:p>
          <a:p>
            <a:endParaRPr lang="en-US" dirty="0"/>
          </a:p>
          <a:p>
            <a:pPr marL="257175" indent="-257175">
              <a:buAutoNum type="arabicPeriod"/>
            </a:pPr>
            <a:endParaRPr lang="en-US" dirty="0"/>
          </a:p>
          <a:p>
            <a:pPr marL="257175" indent="-257175">
              <a:buAutoNum type="arabicPeriod"/>
            </a:pPr>
            <a:endParaRPr lang="en-US" dirty="0"/>
          </a:p>
          <a:p>
            <a:pPr marL="257175" indent="-257175">
              <a:buAutoNum type="arabicPeriod"/>
            </a:pPr>
            <a:endParaRPr lang="en-US" dirty="0"/>
          </a:p>
        </p:txBody>
      </p:sp>
      <p:sp>
        <p:nvSpPr>
          <p:cNvPr id="7" name="TextBox 6">
            <a:extLst>
              <a:ext uri="{FF2B5EF4-FFF2-40B4-BE49-F238E27FC236}">
                <a16:creationId xmlns:a16="http://schemas.microsoft.com/office/drawing/2014/main" id="{369AF198-4BBB-449A-A2D2-42CBA3A20967}"/>
              </a:ext>
            </a:extLst>
          </p:cNvPr>
          <p:cNvSpPr txBox="1"/>
          <p:nvPr/>
        </p:nvSpPr>
        <p:spPr>
          <a:xfrm>
            <a:off x="319180" y="304800"/>
            <a:ext cx="8498020" cy="765594"/>
          </a:xfrm>
          <a:prstGeom prst="rect">
            <a:avLst/>
          </a:prstGeom>
          <a:noFill/>
        </p:spPr>
        <p:txBody>
          <a:bodyPr wrap="square" rtlCol="0">
            <a:spAutoFit/>
          </a:bodyPr>
          <a:lstStyle/>
          <a:p>
            <a:pPr algn="ctr"/>
            <a:r>
              <a:rPr lang="en-US" sz="4000" b="1" dirty="0">
                <a:solidFill>
                  <a:srgbClr val="512373"/>
                </a:solidFill>
                <a:latin typeface="Tw Cen MT" panose="020B0602020104020603" pitchFamily="34" charset="0"/>
                <a:cs typeface="Arial" panose="020B0604020202020204" pitchFamily="34" charset="0"/>
              </a:rPr>
              <a:t>Comprehensive Curriculum</a:t>
            </a:r>
          </a:p>
          <a:p>
            <a:pPr algn="ctr"/>
            <a:endParaRPr lang="en-US" sz="375" b="1" dirty="0">
              <a:solidFill>
                <a:srgbClr val="512373"/>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426D4D7-9CFC-441E-B6A4-B7440F3202AA}"/>
              </a:ext>
            </a:extLst>
          </p:cNvPr>
          <p:cNvSpPr txBox="1"/>
          <p:nvPr/>
        </p:nvSpPr>
        <p:spPr>
          <a:xfrm>
            <a:off x="228600" y="6230035"/>
            <a:ext cx="8839200" cy="323165"/>
          </a:xfrm>
          <a:prstGeom prst="rect">
            <a:avLst/>
          </a:prstGeom>
          <a:noFill/>
        </p:spPr>
        <p:txBody>
          <a:bodyPr wrap="square" rtlCol="0">
            <a:spAutoFit/>
          </a:bodyPr>
          <a:lstStyle/>
          <a:p>
            <a:pPr algn="ctr"/>
            <a:r>
              <a:rPr lang="en-US" sz="1500" dirty="0">
                <a:solidFill>
                  <a:schemeClr val="bg2">
                    <a:lumMod val="10000"/>
                  </a:schemeClr>
                </a:solidFill>
                <a:latin typeface="Tw Cen MT" panose="020B0602020104020603" pitchFamily="34" charset="0"/>
              </a:rPr>
              <a:t>Pre-and Post Evaluation   	        Free to participants	Participant should attend all 22 weeks</a:t>
            </a:r>
          </a:p>
        </p:txBody>
      </p:sp>
      <p:pic>
        <p:nvPicPr>
          <p:cNvPr id="4" name="Picture 3" descr="A child with long hair smiling&#10;&#10;Description automatically generated with low confidence">
            <a:extLst>
              <a:ext uri="{FF2B5EF4-FFF2-40B4-BE49-F238E27FC236}">
                <a16:creationId xmlns:a16="http://schemas.microsoft.com/office/drawing/2014/main" id="{3C74C8A6-9584-5952-77F9-FD0C601A1996}"/>
              </a:ext>
            </a:extLst>
          </p:cNvPr>
          <p:cNvPicPr>
            <a:picLocks noChangeAspect="1"/>
          </p:cNvPicPr>
          <p:nvPr/>
        </p:nvPicPr>
        <p:blipFill rotWithShape="1">
          <a:blip r:embed="rId3">
            <a:alphaModFix amt="85000"/>
            <a:extLst>
              <a:ext uri="{28A0092B-C50C-407E-A947-70E740481C1C}">
                <a14:useLocalDpi xmlns:a14="http://schemas.microsoft.com/office/drawing/2010/main" val="0"/>
              </a:ext>
            </a:extLst>
          </a:blip>
          <a:srcRect b="21255"/>
          <a:stretch/>
        </p:blipFill>
        <p:spPr>
          <a:xfrm>
            <a:off x="803474" y="1122490"/>
            <a:ext cx="1464775" cy="1573849"/>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C6218416-7FCD-56A0-DE34-4E422C4AC2D0}"/>
              </a:ext>
            </a:extLst>
          </p:cNvPr>
          <p:cNvPicPr>
            <a:picLocks noChangeAspect="1"/>
          </p:cNvPicPr>
          <p:nvPr/>
        </p:nvPicPr>
        <p:blipFill>
          <a:blip r:embed="rId4"/>
          <a:stretch>
            <a:fillRect/>
          </a:stretch>
        </p:blipFill>
        <p:spPr>
          <a:xfrm>
            <a:off x="3200357" y="1143000"/>
            <a:ext cx="2735665" cy="1553339"/>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48690677-5926-60A7-A073-E43E09A35DE8}"/>
              </a:ext>
            </a:extLst>
          </p:cNvPr>
          <p:cNvPicPr>
            <a:picLocks noChangeAspect="1"/>
          </p:cNvPicPr>
          <p:nvPr/>
        </p:nvPicPr>
        <p:blipFill rotWithShape="1">
          <a:blip r:embed="rId5"/>
          <a:srcRect l="3837" t="6825"/>
          <a:stretch/>
        </p:blipFill>
        <p:spPr>
          <a:xfrm>
            <a:off x="6858000" y="1136424"/>
            <a:ext cx="1482526" cy="15599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5925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4" name="Picture 31">
            <a:extLst>
              <a:ext uri="{FF2B5EF4-FFF2-40B4-BE49-F238E27FC236}">
                <a16:creationId xmlns:a16="http://schemas.microsoft.com/office/drawing/2014/main" id="{DE1C5FEF-3D2C-47E9-974C-C99735CA35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0378" y="3447361"/>
            <a:ext cx="125333" cy="112781"/>
          </a:xfrm>
          <a:prstGeom prst="rect">
            <a:avLst/>
          </a:prstGeom>
          <a:noFill/>
          <a:extLst>
            <a:ext uri="{909E8E84-426E-40DD-AFC4-6F175D3DCCD1}">
              <a14:hiddenFill xmlns:a14="http://schemas.microsoft.com/office/drawing/2010/main">
                <a:solidFill>
                  <a:srgbClr val="FFFFFF"/>
                </a:solidFill>
              </a14:hiddenFill>
            </a:ext>
          </a:extLst>
        </p:spPr>
      </p:pic>
      <p:pic>
        <p:nvPicPr>
          <p:cNvPr id="2085" name="Picture 8" descr="Image result for outline of the state of michigan">
            <a:hlinkClick r:id="rId4"/>
            <a:extLst>
              <a:ext uri="{FF2B5EF4-FFF2-40B4-BE49-F238E27FC236}">
                <a16:creationId xmlns:a16="http://schemas.microsoft.com/office/drawing/2014/main" id="{3A0CA934-8E9F-475C-BFAA-9A14FBEA2D09}"/>
              </a:ext>
            </a:extLst>
          </p:cNvPr>
          <p:cNvPicPr>
            <a:picLocks noChangeAspect="1" noChangeArrowheads="1"/>
          </p:cNvPicPr>
          <p:nvPr/>
        </p:nvPicPr>
        <p:blipFill>
          <a:blip r:embed="rId5">
            <a:grayscl/>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350517" y="763992"/>
            <a:ext cx="5745483" cy="503143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9">
            <a:extLst>
              <a:ext uri="{FF2B5EF4-FFF2-40B4-BE49-F238E27FC236}">
                <a16:creationId xmlns:a16="http://schemas.microsoft.com/office/drawing/2014/main" id="{8D3D9DA3-031F-472B-9476-8698D4C6506C}"/>
              </a:ext>
            </a:extLst>
          </p:cNvPr>
          <p:cNvSpPr txBox="1">
            <a:spLocks noChangeArrowheads="1"/>
          </p:cNvSpPr>
          <p:nvPr/>
        </p:nvSpPr>
        <p:spPr bwMode="auto">
          <a:xfrm>
            <a:off x="152400" y="3581400"/>
            <a:ext cx="2792737" cy="3102632"/>
          </a:xfrm>
          <a:prstGeom prst="rect">
            <a:avLst/>
          </a:prstGeom>
          <a:solidFill>
            <a:srgbClr val="6B4C70"/>
          </a:solidFill>
          <a:ln w="76200">
            <a:noFill/>
            <a:miter lim="800000"/>
            <a:headEnd/>
            <a:tailEnd/>
          </a:ln>
          <a:effectLst>
            <a:outerShdw blurRad="50800" dist="38100" dir="2700000" algn="tl" rotWithShape="0">
              <a:prstClr val="black">
                <a:alpha val="40000"/>
              </a:prstClr>
            </a:outerShdw>
          </a:effectLst>
        </p:spPr>
        <p:txBody>
          <a:bodyPr vert="horz" wrap="square" lIns="68580" tIns="34290" rIns="68580" bIns="34290" numCol="2" anchor="t" anchorCtr="0" compatLnSpc="1">
            <a:prstTxWarp prst="textNoShape">
              <a:avLst/>
            </a:prstTxWarp>
          </a:bodyPr>
          <a:lstStyle/>
          <a:p>
            <a:pPr lvl="0" eaLnBrk="0" fontAlgn="base" hangingPunct="0">
              <a:spcBef>
                <a:spcPct val="0"/>
              </a:spcBef>
              <a:spcAft>
                <a:spcPct val="0"/>
              </a:spcAft>
            </a:pPr>
            <a:r>
              <a:rPr lang="en-US" altLang="en-US" sz="1200" dirty="0">
                <a:solidFill>
                  <a:schemeClr val="bg1"/>
                </a:solidFill>
                <a:latin typeface="Tw Cen MT" panose="020B0602020104020603" pitchFamily="34" charset="0"/>
                <a:ea typeface="Calibri" panose="020F0502020204030204" pitchFamily="34" charset="0"/>
                <a:cs typeface="Calibri Light" panose="020F0302020204030204" pitchFamily="34" charset="0"/>
              </a:rPr>
              <a:t>     </a:t>
            </a:r>
          </a:p>
          <a:p>
            <a:pPr lvl="0" eaLnBrk="0" fontAlgn="base" hangingPunct="0">
              <a:spcBef>
                <a:spcPct val="0"/>
              </a:spcBef>
              <a:spcAft>
                <a:spcPct val="0"/>
              </a:spcAft>
            </a:pPr>
            <a:r>
              <a:rPr lang="en-US" altLang="en-US" sz="1200" dirty="0">
                <a:solidFill>
                  <a:schemeClr val="bg1"/>
                </a:solidFill>
                <a:latin typeface="Tw Cen MT" panose="020B0602020104020603" pitchFamily="34" charset="0"/>
                <a:ea typeface="Calibri" panose="020F0502020204030204" pitchFamily="34" charset="0"/>
                <a:cs typeface="Calibri Light" panose="020F0302020204030204" pitchFamily="34" charset="0"/>
              </a:rPr>
              <a:t>    Alpena </a:t>
            </a:r>
          </a:p>
          <a:p>
            <a:pPr eaLnBrk="0" fontAlgn="base" hangingPunct="0">
              <a:spcBef>
                <a:spcPct val="0"/>
              </a:spcBef>
              <a:spcAft>
                <a:spcPct val="0"/>
              </a:spcAft>
            </a:pPr>
            <a:r>
              <a:rPr lang="en-US" altLang="en-US" sz="1200" dirty="0">
                <a:solidFill>
                  <a:schemeClr val="bg1"/>
                </a:solidFill>
                <a:latin typeface="Tw Cen MT" panose="020B0602020104020603" pitchFamily="34" charset="0"/>
                <a:ea typeface="Calibri" panose="020F0502020204030204" pitchFamily="34" charset="0"/>
                <a:cs typeface="Calibri Light" panose="020F0302020204030204" pitchFamily="34" charset="0"/>
              </a:rPr>
              <a:t>    Ann Arbor CIL</a:t>
            </a:r>
            <a:endParaRPr lang="en-US" altLang="en-US" sz="1200" dirty="0">
              <a:solidFill>
                <a:schemeClr val="bg1"/>
              </a:solidFill>
              <a:latin typeface="Tw Cen MT" panose="020B0602020104020603" pitchFamily="34" charset="0"/>
              <a:cs typeface="Calibri Light" panose="020F0302020204030204" pitchFamily="34" charset="0"/>
            </a:endParaRPr>
          </a:p>
          <a:p>
            <a:pPr lvl="0" eaLnBrk="0" fontAlgn="base" hangingPunct="0">
              <a:spcBef>
                <a:spcPct val="0"/>
              </a:spcBef>
              <a:spcAft>
                <a:spcPct val="0"/>
              </a:spcAft>
            </a:pPr>
            <a:r>
              <a:rPr lang="en-US" altLang="en-US" sz="1200" dirty="0">
                <a:solidFill>
                  <a:schemeClr val="bg1"/>
                </a:solidFill>
                <a:latin typeface="Tw Cen MT" panose="020B0602020104020603" pitchFamily="34" charset="0"/>
                <a:cs typeface="Calibri Light" panose="020F0302020204030204" pitchFamily="34" charset="0"/>
              </a:rPr>
              <a:t>    Capitol Area</a:t>
            </a:r>
          </a:p>
          <a:p>
            <a:pPr lvl="0" eaLnBrk="0" fontAlgn="base" hangingPunct="0">
              <a:spcBef>
                <a:spcPct val="0"/>
              </a:spcBef>
              <a:spcAft>
                <a:spcPct val="0"/>
              </a:spcAft>
            </a:pPr>
            <a:r>
              <a:rPr lang="en-US" altLang="en-US" sz="1200" dirty="0">
                <a:solidFill>
                  <a:schemeClr val="bg1"/>
                </a:solidFill>
                <a:latin typeface="Tw Cen MT" panose="020B0602020104020603" pitchFamily="34" charset="0"/>
                <a:cs typeface="Calibri Light" panose="020F0302020204030204" pitchFamily="34" charset="0"/>
              </a:rPr>
              <a:t>    Cass</a:t>
            </a:r>
          </a:p>
          <a:p>
            <a:pPr eaLnBrk="0" fontAlgn="base" hangingPunct="0">
              <a:spcBef>
                <a:spcPct val="0"/>
              </a:spcBef>
              <a:spcAft>
                <a:spcPct val="0"/>
              </a:spcAft>
            </a:pPr>
            <a:r>
              <a:rPr lang="en-US" altLang="en-US" sz="1200" dirty="0">
                <a:solidFill>
                  <a:schemeClr val="bg1"/>
                </a:solidFill>
                <a:latin typeface="Tw Cen MT" panose="020B0602020104020603" pitchFamily="34" charset="0"/>
                <a:ea typeface="Calibri" panose="020F0502020204030204" pitchFamily="34" charset="0"/>
                <a:cs typeface="Calibri Light" panose="020F0302020204030204" pitchFamily="34" charset="0"/>
              </a:rPr>
              <a:t>    Detroit CMH</a:t>
            </a:r>
          </a:p>
          <a:p>
            <a:pPr eaLnBrk="0" fontAlgn="base" hangingPunct="0">
              <a:spcBef>
                <a:spcPct val="0"/>
              </a:spcBef>
              <a:spcAft>
                <a:spcPct val="0"/>
              </a:spcAft>
            </a:pPr>
            <a:r>
              <a:rPr lang="en-US" altLang="en-US" sz="1200" dirty="0">
                <a:solidFill>
                  <a:schemeClr val="bg1"/>
                </a:solidFill>
                <a:latin typeface="Tw Cen MT" panose="020B0602020104020603" pitchFamily="34" charset="0"/>
                <a:ea typeface="Calibri" panose="020F0502020204030204" pitchFamily="34" charset="0"/>
                <a:cs typeface="Calibri Light" panose="020F0302020204030204" pitchFamily="34" charset="0"/>
              </a:rPr>
              <a:t>    Detroit AWBS</a:t>
            </a:r>
          </a:p>
          <a:p>
            <a:pPr eaLnBrk="0" fontAlgn="base" hangingPunct="0">
              <a:spcBef>
                <a:spcPct val="0"/>
              </a:spcBef>
              <a:spcAft>
                <a:spcPct val="0"/>
              </a:spcAft>
            </a:pPr>
            <a:r>
              <a:rPr lang="en-US" altLang="en-US" sz="1200" dirty="0">
                <a:solidFill>
                  <a:schemeClr val="bg1"/>
                </a:solidFill>
                <a:latin typeface="Tw Cen MT" panose="020B0602020104020603" pitchFamily="34" charset="0"/>
                <a:ea typeface="Calibri" panose="020F0502020204030204" pitchFamily="34" charset="0"/>
                <a:cs typeface="Calibri Light" panose="020F0302020204030204" pitchFamily="34" charset="0"/>
              </a:rPr>
              <a:t>    Detroit CLS   </a:t>
            </a:r>
          </a:p>
          <a:p>
            <a:pPr eaLnBrk="0" fontAlgn="base" hangingPunct="0">
              <a:spcBef>
                <a:spcPct val="0"/>
              </a:spcBef>
              <a:spcAft>
                <a:spcPct val="0"/>
              </a:spcAft>
            </a:pPr>
            <a:r>
              <a:rPr lang="en-US" altLang="en-US" sz="1200" dirty="0">
                <a:solidFill>
                  <a:schemeClr val="bg1"/>
                </a:solidFill>
                <a:latin typeface="Tw Cen MT" panose="020B0602020104020603" pitchFamily="34" charset="0"/>
                <a:ea typeface="Calibri" panose="020F0502020204030204" pitchFamily="34" charset="0"/>
                <a:cs typeface="Calibri Light" panose="020F0302020204030204" pitchFamily="34" charset="0"/>
              </a:rPr>
              <a:t>    Detroit STEP</a:t>
            </a:r>
          </a:p>
          <a:p>
            <a:pPr eaLnBrk="0" fontAlgn="base" hangingPunct="0">
              <a:spcBef>
                <a:spcPct val="0"/>
              </a:spcBef>
              <a:spcAft>
                <a:spcPct val="0"/>
              </a:spcAft>
            </a:pPr>
            <a:r>
              <a:rPr lang="en-US" altLang="en-US" sz="1200" dirty="0">
                <a:solidFill>
                  <a:schemeClr val="bg1"/>
                </a:solidFill>
                <a:latin typeface="Tw Cen MT" panose="020B0602020104020603" pitchFamily="34" charset="0"/>
                <a:ea typeface="Calibri" panose="020F0502020204030204" pitchFamily="34" charset="0"/>
                <a:cs typeface="Calibri Light" panose="020F0302020204030204" pitchFamily="34" charset="0"/>
              </a:rPr>
              <a:t>    Hillsdale</a:t>
            </a:r>
          </a:p>
          <a:p>
            <a:pPr eaLnBrk="0" fontAlgn="base" hangingPunct="0">
              <a:spcBef>
                <a:spcPct val="0"/>
              </a:spcBef>
              <a:spcAft>
                <a:spcPct val="0"/>
              </a:spcAft>
            </a:pPr>
            <a:r>
              <a:rPr lang="en-US" altLang="en-US" sz="1200" dirty="0">
                <a:solidFill>
                  <a:schemeClr val="bg1"/>
                </a:solidFill>
                <a:latin typeface="Tw Cen MT" panose="020B0602020104020603" pitchFamily="34" charset="0"/>
                <a:ea typeface="Calibri" panose="020F0502020204030204" pitchFamily="34" charset="0"/>
                <a:cs typeface="Calibri Light" panose="020F0302020204030204" pitchFamily="34" charset="0"/>
              </a:rPr>
              <a:t>    Kalamazoo </a:t>
            </a:r>
            <a:r>
              <a:rPr lang="en-US" altLang="en-US" sz="1200" dirty="0">
                <a:solidFill>
                  <a:schemeClr val="bg1"/>
                </a:solidFill>
                <a:latin typeface="Tw Cen MT" panose="020B0602020104020603" pitchFamily="34" charset="0"/>
              </a:rPr>
              <a:t>    </a:t>
            </a:r>
          </a:p>
          <a:p>
            <a:pPr eaLnBrk="0" fontAlgn="base" hangingPunct="0">
              <a:spcBef>
                <a:spcPct val="0"/>
              </a:spcBef>
              <a:spcAft>
                <a:spcPct val="0"/>
              </a:spcAft>
            </a:pPr>
            <a:r>
              <a:rPr lang="en-US" altLang="en-US" sz="1200" dirty="0">
                <a:solidFill>
                  <a:schemeClr val="bg1"/>
                </a:solidFill>
                <a:latin typeface="Tw Cen MT" panose="020B0602020104020603" pitchFamily="34" charset="0"/>
                <a:ea typeface="Calibri" panose="020F0502020204030204" pitchFamily="34" charset="0"/>
                <a:cs typeface="Calibri Light" panose="020F0302020204030204" pitchFamily="34" charset="0"/>
              </a:rPr>
              <a:t>    LACASA</a:t>
            </a:r>
          </a:p>
          <a:p>
            <a:pPr eaLnBrk="0" fontAlgn="base" hangingPunct="0">
              <a:spcBef>
                <a:spcPct val="0"/>
              </a:spcBef>
              <a:spcAft>
                <a:spcPct val="0"/>
              </a:spcAft>
            </a:pPr>
            <a:r>
              <a:rPr lang="en-US" altLang="en-US" sz="1200" dirty="0">
                <a:solidFill>
                  <a:schemeClr val="bg1"/>
                </a:solidFill>
                <a:latin typeface="Tw Cen MT" panose="020B0602020104020603" pitchFamily="34" charset="0"/>
                <a:ea typeface="Calibri" panose="020F0502020204030204" pitchFamily="34" charset="0"/>
                <a:cs typeface="Calibri Light" panose="020F0302020204030204" pitchFamily="34" charset="0"/>
              </a:rPr>
              <a:t>    Livingston +2</a:t>
            </a:r>
          </a:p>
          <a:p>
            <a:pPr eaLnBrk="0" fontAlgn="base" hangingPunct="0">
              <a:spcBef>
                <a:spcPct val="0"/>
              </a:spcBef>
              <a:spcAft>
                <a:spcPct val="0"/>
              </a:spcAft>
            </a:pPr>
            <a:r>
              <a:rPr lang="en-US" altLang="en-US" sz="1200" dirty="0">
                <a:solidFill>
                  <a:schemeClr val="bg1"/>
                </a:solidFill>
                <a:latin typeface="Tw Cen MT" panose="020B0602020104020603" pitchFamily="34" charset="0"/>
                <a:ea typeface="Calibri" panose="020F0502020204030204" pitchFamily="34" charset="0"/>
                <a:cs typeface="Calibri Light" panose="020F0302020204030204" pitchFamily="34" charset="0"/>
              </a:rPr>
              <a:t>    </a:t>
            </a:r>
            <a:r>
              <a:rPr lang="en-US" altLang="en-US" sz="1200" dirty="0">
                <a:solidFill>
                  <a:schemeClr val="bg1"/>
                </a:solidFill>
                <a:latin typeface="Tw Cen MT" panose="020B0602020104020603" pitchFamily="34" charset="0"/>
                <a:cs typeface="Calibri Light" panose="020F0302020204030204" pitchFamily="34" charset="0"/>
              </a:rPr>
              <a:t>Saginaw</a:t>
            </a:r>
          </a:p>
          <a:p>
            <a:pPr eaLnBrk="0" fontAlgn="base" hangingPunct="0">
              <a:spcBef>
                <a:spcPct val="0"/>
              </a:spcBef>
              <a:spcAft>
                <a:spcPct val="0"/>
              </a:spcAft>
            </a:pPr>
            <a:r>
              <a:rPr lang="en-US" altLang="en-US" sz="1200" dirty="0">
                <a:solidFill>
                  <a:schemeClr val="bg1"/>
                </a:solidFill>
                <a:latin typeface="Tw Cen MT" panose="020B0602020104020603" pitchFamily="34" charset="0"/>
                <a:ea typeface="Calibri" panose="020F0502020204030204" pitchFamily="34" charset="0"/>
              </a:rPr>
              <a:t>    </a:t>
            </a:r>
            <a:r>
              <a:rPr lang="en-US" altLang="en-US" sz="1200" dirty="0">
                <a:solidFill>
                  <a:schemeClr val="bg1"/>
                </a:solidFill>
                <a:latin typeface="Tw Cen MT" panose="020B0602020104020603" pitchFamily="34" charset="0"/>
                <a:ea typeface="Calibri" panose="020F0502020204030204" pitchFamily="34" charset="0"/>
                <a:cs typeface="Calibri Light" panose="020F0302020204030204" pitchFamily="34" charset="0"/>
              </a:rPr>
              <a:t>Sault Ste Marie</a:t>
            </a:r>
            <a:r>
              <a:rPr lang="en-US" altLang="en-US" sz="1200" dirty="0">
                <a:solidFill>
                  <a:schemeClr val="bg1"/>
                </a:solidFill>
                <a:latin typeface="Tw Cen MT" panose="020B0602020104020603" pitchFamily="34" charset="0"/>
                <a:ea typeface="Calibri" panose="020F0502020204030204" pitchFamily="34" charset="0"/>
              </a:rPr>
              <a:t> </a:t>
            </a:r>
          </a:p>
          <a:p>
            <a:pPr eaLnBrk="0" fontAlgn="base" hangingPunct="0">
              <a:spcBef>
                <a:spcPct val="0"/>
              </a:spcBef>
              <a:spcAft>
                <a:spcPct val="0"/>
              </a:spcAft>
            </a:pPr>
            <a:r>
              <a:rPr lang="en-US" altLang="en-US" sz="1200" dirty="0">
                <a:solidFill>
                  <a:schemeClr val="bg1"/>
                </a:solidFill>
                <a:latin typeface="Tw Cen MT" panose="020B0602020104020603" pitchFamily="34" charset="0"/>
                <a:ea typeface="Calibri" panose="020F0502020204030204" pitchFamily="34" charset="0"/>
              </a:rPr>
              <a:t> </a:t>
            </a:r>
            <a:r>
              <a:rPr lang="en-US" altLang="en-US" sz="1200" dirty="0">
                <a:solidFill>
                  <a:schemeClr val="bg1"/>
                </a:solidFill>
                <a:latin typeface="Tw Cen MT" panose="020B0602020104020603" pitchFamily="34" charset="0"/>
                <a:cs typeface="Calibri Light" panose="020F0302020204030204" pitchFamily="34" charset="0"/>
              </a:rPr>
              <a:t>                    </a:t>
            </a:r>
          </a:p>
          <a:p>
            <a:pPr eaLnBrk="0" fontAlgn="base" hangingPunct="0">
              <a:spcBef>
                <a:spcPct val="0"/>
              </a:spcBef>
              <a:spcAft>
                <a:spcPct val="0"/>
              </a:spcAft>
            </a:pPr>
            <a:r>
              <a:rPr lang="en-US" altLang="en-US" sz="1200" dirty="0">
                <a:solidFill>
                  <a:schemeClr val="bg1"/>
                </a:solidFill>
                <a:latin typeface="Tw Cen MT" panose="020B0602020104020603" pitchFamily="34" charset="0"/>
                <a:cs typeface="Calibri Light" panose="020F0302020204030204" pitchFamily="34" charset="0"/>
              </a:rPr>
              <a:t>     </a:t>
            </a:r>
            <a:endParaRPr lang="en-US" altLang="en-US" sz="1200" dirty="0">
              <a:solidFill>
                <a:schemeClr val="bg1"/>
              </a:solidFill>
              <a:latin typeface="Tw Cen MT" panose="020B0602020104020603" pitchFamily="34" charset="0"/>
              <a:ea typeface="Calibri" panose="020F0502020204030204" pitchFamily="34" charset="0"/>
              <a:cs typeface="Calibri Light" panose="020F0302020204030204" pitchFamily="34" charset="0"/>
            </a:endParaRPr>
          </a:p>
          <a:p>
            <a:pPr eaLnBrk="0" fontAlgn="base" hangingPunct="0">
              <a:spcBef>
                <a:spcPct val="0"/>
              </a:spcBef>
              <a:spcAft>
                <a:spcPct val="0"/>
              </a:spcAft>
            </a:pPr>
            <a:r>
              <a:rPr lang="en-US" altLang="en-US" sz="1200" dirty="0">
                <a:solidFill>
                  <a:schemeClr val="bg1"/>
                </a:solidFill>
                <a:latin typeface="Tw Cen MT" panose="020B0602020104020603" pitchFamily="34" charset="0"/>
                <a:ea typeface="Calibri" panose="020F0502020204030204" pitchFamily="34" charset="0"/>
                <a:cs typeface="Calibri Light" panose="020F0302020204030204" pitchFamily="34" charset="0"/>
              </a:rPr>
              <a:t>    St. Clair </a:t>
            </a:r>
          </a:p>
          <a:p>
            <a:pPr eaLnBrk="0" fontAlgn="base" hangingPunct="0">
              <a:spcBef>
                <a:spcPct val="0"/>
              </a:spcBef>
              <a:spcAft>
                <a:spcPct val="0"/>
              </a:spcAft>
            </a:pPr>
            <a:r>
              <a:rPr lang="en-US" altLang="en-US" sz="1200" dirty="0">
                <a:solidFill>
                  <a:schemeClr val="bg1"/>
                </a:solidFill>
                <a:latin typeface="Tw Cen MT" panose="020B0602020104020603" pitchFamily="34" charset="0"/>
                <a:cs typeface="Calibri Light" panose="020F0302020204030204" pitchFamily="34" charset="0"/>
              </a:rPr>
              <a:t>    Traverse City</a:t>
            </a:r>
          </a:p>
          <a:p>
            <a:pPr eaLnBrk="0" fontAlgn="base" hangingPunct="0">
              <a:spcBef>
                <a:spcPct val="0"/>
              </a:spcBef>
              <a:spcAft>
                <a:spcPct val="0"/>
              </a:spcAft>
            </a:pPr>
            <a:r>
              <a:rPr lang="en-US" altLang="en-US" sz="1200" dirty="0">
                <a:solidFill>
                  <a:schemeClr val="bg1"/>
                </a:solidFill>
                <a:latin typeface="Tw Cen MT" panose="020B0602020104020603" pitchFamily="34" charset="0"/>
                <a:ea typeface="Calibri" panose="020F0502020204030204" pitchFamily="34" charset="0"/>
                <a:cs typeface="Calibri Light" panose="020F0302020204030204" pitchFamily="34" charset="0"/>
              </a:rPr>
              <a:t>    Macomb</a:t>
            </a:r>
          </a:p>
          <a:p>
            <a:pPr eaLnBrk="0" fontAlgn="base" hangingPunct="0">
              <a:spcBef>
                <a:spcPct val="0"/>
              </a:spcBef>
              <a:spcAft>
                <a:spcPct val="0"/>
              </a:spcAft>
            </a:pPr>
            <a:r>
              <a:rPr lang="en-US" altLang="en-US" sz="1200" dirty="0">
                <a:solidFill>
                  <a:schemeClr val="bg1"/>
                </a:solidFill>
                <a:latin typeface="Tw Cen MT" panose="020B0602020104020603" pitchFamily="34" charset="0"/>
                <a:ea typeface="Calibri" panose="020F0502020204030204" pitchFamily="34" charset="0"/>
                <a:cs typeface="Calibri Light" panose="020F0302020204030204" pitchFamily="34" charset="0"/>
              </a:rPr>
              <a:t>    Manistee</a:t>
            </a:r>
          </a:p>
          <a:p>
            <a:pPr eaLnBrk="0" fontAlgn="base" hangingPunct="0">
              <a:spcBef>
                <a:spcPct val="0"/>
              </a:spcBef>
              <a:spcAft>
                <a:spcPct val="0"/>
              </a:spcAft>
            </a:pPr>
            <a:r>
              <a:rPr lang="en-US" altLang="en-US" sz="1200" dirty="0">
                <a:solidFill>
                  <a:schemeClr val="bg1"/>
                </a:solidFill>
                <a:latin typeface="Tw Cen MT" panose="020B0602020104020603" pitchFamily="34" charset="0"/>
                <a:ea typeface="Calibri" panose="020F0502020204030204" pitchFamily="34" charset="0"/>
                <a:cs typeface="Calibri Light" panose="020F0302020204030204" pitchFamily="34" charset="0"/>
              </a:rPr>
              <a:t>    Marquette</a:t>
            </a:r>
          </a:p>
          <a:p>
            <a:pPr eaLnBrk="0" fontAlgn="base" hangingPunct="0">
              <a:spcBef>
                <a:spcPct val="0"/>
              </a:spcBef>
              <a:spcAft>
                <a:spcPct val="0"/>
              </a:spcAft>
            </a:pPr>
            <a:r>
              <a:rPr lang="en-US" altLang="en-US" sz="1200" dirty="0">
                <a:solidFill>
                  <a:schemeClr val="bg1"/>
                </a:solidFill>
                <a:latin typeface="Tw Cen MT" panose="020B0602020104020603" pitchFamily="34" charset="0"/>
                <a:ea typeface="Calibri" panose="020F0502020204030204" pitchFamily="34" charset="0"/>
                <a:cs typeface="Calibri Light" panose="020F0302020204030204" pitchFamily="34" charset="0"/>
              </a:rPr>
              <a:t>    MOASH</a:t>
            </a:r>
          </a:p>
          <a:p>
            <a:pPr eaLnBrk="0" fontAlgn="base" hangingPunct="0">
              <a:spcBef>
                <a:spcPct val="0"/>
              </a:spcBef>
              <a:spcAft>
                <a:spcPct val="0"/>
              </a:spcAft>
            </a:pPr>
            <a:r>
              <a:rPr lang="en-US" altLang="en-US" sz="1200" dirty="0">
                <a:solidFill>
                  <a:schemeClr val="bg1"/>
                </a:solidFill>
                <a:latin typeface="Tw Cen MT" panose="020B0602020104020603" pitchFamily="34" charset="0"/>
                <a:cs typeface="Calibri Light" panose="020F0302020204030204" pitchFamily="34" charset="0"/>
              </a:rPr>
              <a:t>    Monroe CMH</a:t>
            </a:r>
            <a:endParaRPr lang="en-US" altLang="en-US" sz="1200" dirty="0">
              <a:solidFill>
                <a:schemeClr val="bg1"/>
              </a:solidFill>
              <a:latin typeface="Tw Cen MT" panose="020B0602020104020603" pitchFamily="34" charset="0"/>
              <a:ea typeface="Calibri" panose="020F0502020204030204" pitchFamily="34" charset="0"/>
              <a:cs typeface="Calibri Light" panose="020F0302020204030204" pitchFamily="34" charset="0"/>
            </a:endParaRPr>
          </a:p>
          <a:p>
            <a:pPr eaLnBrk="0" fontAlgn="base" hangingPunct="0">
              <a:spcBef>
                <a:spcPct val="0"/>
              </a:spcBef>
              <a:spcAft>
                <a:spcPct val="0"/>
              </a:spcAft>
            </a:pPr>
            <a:r>
              <a:rPr lang="en-US" altLang="en-US" sz="1200" dirty="0">
                <a:solidFill>
                  <a:schemeClr val="bg1"/>
                </a:solidFill>
                <a:latin typeface="Tw Cen MT" panose="020B0602020104020603" pitchFamily="34" charset="0"/>
                <a:ea typeface="Calibri" panose="020F0502020204030204" pitchFamily="34" charset="0"/>
                <a:cs typeface="Calibri Light" panose="020F0302020204030204" pitchFamily="34" charset="0"/>
              </a:rPr>
              <a:t>    Muskegon</a:t>
            </a:r>
          </a:p>
          <a:p>
            <a:pPr eaLnBrk="0" fontAlgn="base" hangingPunct="0">
              <a:spcBef>
                <a:spcPct val="0"/>
              </a:spcBef>
              <a:spcAft>
                <a:spcPct val="0"/>
              </a:spcAft>
            </a:pPr>
            <a:r>
              <a:rPr lang="en-US" altLang="en-US" sz="1200" dirty="0">
                <a:solidFill>
                  <a:schemeClr val="bg1"/>
                </a:solidFill>
                <a:latin typeface="Tw Cen MT" panose="020B0602020104020603" pitchFamily="34" charset="0"/>
                <a:ea typeface="Calibri" panose="020F0502020204030204" pitchFamily="34" charset="0"/>
                <a:cs typeface="Calibri Light" panose="020F0302020204030204" pitchFamily="34" charset="0"/>
              </a:rPr>
              <a:t>    Mt. Pleasant</a:t>
            </a:r>
          </a:p>
          <a:p>
            <a:pPr eaLnBrk="0" fontAlgn="base" hangingPunct="0">
              <a:spcBef>
                <a:spcPct val="0"/>
              </a:spcBef>
              <a:spcAft>
                <a:spcPct val="0"/>
              </a:spcAft>
            </a:pPr>
            <a:r>
              <a:rPr lang="en-US" altLang="en-US" sz="1200" dirty="0">
                <a:solidFill>
                  <a:schemeClr val="bg1"/>
                </a:solidFill>
                <a:latin typeface="Tw Cen MT" panose="020B0602020104020603" pitchFamily="34" charset="0"/>
                <a:ea typeface="Calibri" panose="020F0502020204030204" pitchFamily="34" charset="0"/>
                <a:cs typeface="Calibri Light" panose="020F0302020204030204" pitchFamily="34" charset="0"/>
              </a:rPr>
              <a:t>    Oakland </a:t>
            </a:r>
          </a:p>
          <a:p>
            <a:pPr eaLnBrk="0" fontAlgn="base" hangingPunct="0">
              <a:spcBef>
                <a:spcPct val="0"/>
              </a:spcBef>
              <a:spcAft>
                <a:spcPct val="0"/>
              </a:spcAft>
            </a:pPr>
            <a:r>
              <a:rPr lang="en-US" altLang="en-US" sz="1200" dirty="0">
                <a:solidFill>
                  <a:schemeClr val="bg1"/>
                </a:solidFill>
                <a:latin typeface="Tw Cen MT" panose="020B0602020104020603" pitchFamily="34" charset="0"/>
                <a:ea typeface="Calibri" panose="020F0502020204030204" pitchFamily="34" charset="0"/>
                <a:cs typeface="Calibri Light" panose="020F0302020204030204" pitchFamily="34" charset="0"/>
              </a:rPr>
              <a:t>    Osceola</a:t>
            </a:r>
          </a:p>
          <a:p>
            <a:pPr eaLnBrk="0" fontAlgn="base" hangingPunct="0">
              <a:spcBef>
                <a:spcPct val="0"/>
              </a:spcBef>
              <a:spcAft>
                <a:spcPct val="0"/>
              </a:spcAft>
            </a:pPr>
            <a:r>
              <a:rPr lang="en-US" altLang="en-US" sz="1200" dirty="0">
                <a:solidFill>
                  <a:schemeClr val="bg1"/>
                </a:solidFill>
                <a:latin typeface="Tw Cen MT" panose="020B0602020104020603" pitchFamily="34" charset="0"/>
                <a:ea typeface="Calibri" panose="020F0502020204030204" pitchFamily="34" charset="0"/>
                <a:cs typeface="Calibri Light" panose="020F0302020204030204" pitchFamily="34" charset="0"/>
              </a:rPr>
              <a:t>    Private Practice</a:t>
            </a:r>
          </a:p>
          <a:p>
            <a:pPr eaLnBrk="0" fontAlgn="base" hangingPunct="0">
              <a:spcBef>
                <a:spcPct val="0"/>
              </a:spcBef>
              <a:spcAft>
                <a:spcPct val="0"/>
              </a:spcAft>
            </a:pPr>
            <a:r>
              <a:rPr lang="en-US" altLang="en-US" sz="1200" dirty="0">
                <a:solidFill>
                  <a:schemeClr val="bg1"/>
                </a:solidFill>
                <a:latin typeface="Tw Cen MT" panose="020B0602020104020603" pitchFamily="34" charset="0"/>
                <a:ea typeface="Calibri" panose="020F0502020204030204" pitchFamily="34" charset="0"/>
                <a:cs typeface="Calibri Light" panose="020F0302020204030204" pitchFamily="34" charset="0"/>
              </a:rPr>
              <a:t>    Van Buren CMH</a:t>
            </a:r>
          </a:p>
          <a:p>
            <a:pPr eaLnBrk="0" fontAlgn="base" hangingPunct="0">
              <a:spcBef>
                <a:spcPct val="0"/>
              </a:spcBef>
              <a:spcAft>
                <a:spcPct val="0"/>
              </a:spcAft>
            </a:pPr>
            <a:r>
              <a:rPr lang="en-US" altLang="en-US" sz="1200" dirty="0">
                <a:solidFill>
                  <a:schemeClr val="bg1"/>
                </a:solidFill>
                <a:latin typeface="Tw Cen MT" panose="020B0602020104020603" pitchFamily="34" charset="0"/>
                <a:ea typeface="Calibri" panose="020F0502020204030204" pitchFamily="34" charset="0"/>
                <a:cs typeface="Calibri Light" panose="020F0302020204030204" pitchFamily="34" charset="0"/>
              </a:rPr>
              <a:t>    Washtenaw    </a:t>
            </a:r>
          </a:p>
        </p:txBody>
      </p:sp>
      <p:sp>
        <p:nvSpPr>
          <p:cNvPr id="11" name="Text Box 10">
            <a:extLst>
              <a:ext uri="{FF2B5EF4-FFF2-40B4-BE49-F238E27FC236}">
                <a16:creationId xmlns:a16="http://schemas.microsoft.com/office/drawing/2014/main" id="{452B8FAD-522F-488C-8363-3225DBB22BE9}"/>
              </a:ext>
            </a:extLst>
          </p:cNvPr>
          <p:cNvSpPr txBox="1">
            <a:spLocks noChangeArrowheads="1"/>
          </p:cNvSpPr>
          <p:nvPr/>
        </p:nvSpPr>
        <p:spPr bwMode="auto">
          <a:xfrm>
            <a:off x="381000" y="76200"/>
            <a:ext cx="8458200" cy="501428"/>
          </a:xfrm>
          <a:prstGeom prst="rect">
            <a:avLst/>
          </a:prstGeom>
          <a:solidFill>
            <a:srgbClr val="FFFFFF"/>
          </a:solidFill>
          <a:ln w="6350">
            <a:no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4000" b="1" dirty="0">
                <a:solidFill>
                  <a:srgbClr val="512373"/>
                </a:solidFill>
                <a:latin typeface="Tw Cen MT" panose="020B0602020104020603" pitchFamily="34" charset="0"/>
                <a:ea typeface="Calibri" panose="020F0502020204030204" pitchFamily="34" charset="0"/>
                <a:cs typeface="Times New Roman" panose="02020603050405020304" pitchFamily="18" charset="0"/>
              </a:rPr>
              <a:t>Teams Formed Since  2018</a:t>
            </a:r>
            <a:endParaRPr lang="en-US" altLang="en-US" sz="4000" b="1" dirty="0">
              <a:solidFill>
                <a:srgbClr val="512373"/>
              </a:solidFill>
              <a:latin typeface="Tw Cen MT" panose="020B0602020104020603" pitchFamily="34" charset="0"/>
            </a:endParaRPr>
          </a:p>
        </p:txBody>
      </p:sp>
      <p:sp>
        <p:nvSpPr>
          <p:cNvPr id="27" name="Freeform: Shape 26">
            <a:extLst>
              <a:ext uri="{FF2B5EF4-FFF2-40B4-BE49-F238E27FC236}">
                <a16:creationId xmlns:a16="http://schemas.microsoft.com/office/drawing/2014/main" id="{88FDD1CC-37FC-4922-8775-0CC4F63666E0}"/>
              </a:ext>
            </a:extLst>
          </p:cNvPr>
          <p:cNvSpPr/>
          <p:nvPr/>
        </p:nvSpPr>
        <p:spPr>
          <a:xfrm>
            <a:off x="1723938" y="970018"/>
            <a:ext cx="249923" cy="81593"/>
          </a:xfrm>
          <a:custGeom>
            <a:avLst/>
            <a:gdLst>
              <a:gd name="connsiteX0" fmla="*/ 103939 w 355492"/>
              <a:gd name="connsiteY0" fmla="*/ 203304 h 218100"/>
              <a:gd name="connsiteX1" fmla="*/ 132514 w 355492"/>
              <a:gd name="connsiteY1" fmla="*/ 155679 h 218100"/>
              <a:gd name="connsiteX2" fmla="*/ 218239 w 355492"/>
              <a:gd name="connsiteY2" fmla="*/ 89004 h 218100"/>
              <a:gd name="connsiteX3" fmla="*/ 246814 w 355492"/>
              <a:gd name="connsiteY3" fmla="*/ 69954 h 218100"/>
              <a:gd name="connsiteX4" fmla="*/ 275389 w 355492"/>
              <a:gd name="connsiteY4" fmla="*/ 50904 h 218100"/>
              <a:gd name="connsiteX5" fmla="*/ 342064 w 355492"/>
              <a:gd name="connsiteY5" fmla="*/ 41379 h 218100"/>
              <a:gd name="connsiteX6" fmla="*/ 351589 w 355492"/>
              <a:gd name="connsiteY6" fmla="*/ 3279 h 218100"/>
              <a:gd name="connsiteX7" fmla="*/ 284914 w 355492"/>
              <a:gd name="connsiteY7" fmla="*/ 12804 h 218100"/>
              <a:gd name="connsiteX8" fmla="*/ 237289 w 355492"/>
              <a:gd name="connsiteY8" fmla="*/ 22329 h 218100"/>
              <a:gd name="connsiteX9" fmla="*/ 208714 w 355492"/>
              <a:gd name="connsiteY9" fmla="*/ 31854 h 218100"/>
              <a:gd name="connsiteX10" fmla="*/ 170614 w 355492"/>
              <a:gd name="connsiteY10" fmla="*/ 41379 h 218100"/>
              <a:gd name="connsiteX11" fmla="*/ 132514 w 355492"/>
              <a:gd name="connsiteY11" fmla="*/ 69954 h 218100"/>
              <a:gd name="connsiteX12" fmla="*/ 37264 w 355492"/>
              <a:gd name="connsiteY12" fmla="*/ 98529 h 218100"/>
              <a:gd name="connsiteX13" fmla="*/ 18214 w 355492"/>
              <a:gd name="connsiteY13" fmla="*/ 212829 h 218100"/>
              <a:gd name="connsiteX14" fmla="*/ 103939 w 355492"/>
              <a:gd name="connsiteY14" fmla="*/ 203304 h 21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5492" h="218100">
                <a:moveTo>
                  <a:pt x="103939" y="203304"/>
                </a:moveTo>
                <a:cubicBezTo>
                  <a:pt x="122989" y="193779"/>
                  <a:pt x="121406" y="170490"/>
                  <a:pt x="132514" y="155679"/>
                </a:cubicBezTo>
                <a:cubicBezTo>
                  <a:pt x="154896" y="125836"/>
                  <a:pt x="187923" y="109214"/>
                  <a:pt x="218239" y="89004"/>
                </a:cubicBezTo>
                <a:lnTo>
                  <a:pt x="246814" y="69954"/>
                </a:lnTo>
                <a:cubicBezTo>
                  <a:pt x="256339" y="63604"/>
                  <a:pt x="264056" y="52523"/>
                  <a:pt x="275389" y="50904"/>
                </a:cubicBezTo>
                <a:lnTo>
                  <a:pt x="342064" y="41379"/>
                </a:lnTo>
                <a:cubicBezTo>
                  <a:pt x="345239" y="28679"/>
                  <a:pt x="363298" y="9133"/>
                  <a:pt x="351589" y="3279"/>
                </a:cubicBezTo>
                <a:cubicBezTo>
                  <a:pt x="331509" y="-6761"/>
                  <a:pt x="307059" y="9113"/>
                  <a:pt x="284914" y="12804"/>
                </a:cubicBezTo>
                <a:cubicBezTo>
                  <a:pt x="268945" y="15466"/>
                  <a:pt x="252995" y="18402"/>
                  <a:pt x="237289" y="22329"/>
                </a:cubicBezTo>
                <a:cubicBezTo>
                  <a:pt x="227549" y="24764"/>
                  <a:pt x="218368" y="29096"/>
                  <a:pt x="208714" y="31854"/>
                </a:cubicBezTo>
                <a:cubicBezTo>
                  <a:pt x="196127" y="35450"/>
                  <a:pt x="183314" y="38204"/>
                  <a:pt x="170614" y="41379"/>
                </a:cubicBezTo>
                <a:cubicBezTo>
                  <a:pt x="157914" y="50904"/>
                  <a:pt x="146713" y="62854"/>
                  <a:pt x="132514" y="69954"/>
                </a:cubicBezTo>
                <a:cubicBezTo>
                  <a:pt x="109324" y="81549"/>
                  <a:pt x="64609" y="91693"/>
                  <a:pt x="37264" y="98529"/>
                </a:cubicBezTo>
                <a:cubicBezTo>
                  <a:pt x="-2059" y="137852"/>
                  <a:pt x="-13250" y="134168"/>
                  <a:pt x="18214" y="212829"/>
                </a:cubicBezTo>
                <a:cubicBezTo>
                  <a:pt x="23229" y="225366"/>
                  <a:pt x="84889" y="212829"/>
                  <a:pt x="103939" y="203304"/>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dirty="0"/>
          </a:p>
        </p:txBody>
      </p:sp>
      <p:pic>
        <p:nvPicPr>
          <p:cNvPr id="2072" name="Picture 15">
            <a:extLst>
              <a:ext uri="{FF2B5EF4-FFF2-40B4-BE49-F238E27FC236}">
                <a16:creationId xmlns:a16="http://schemas.microsoft.com/office/drawing/2014/main" id="{41D2A90E-87CB-4F4D-A8C5-6A7C45CBAC03}"/>
              </a:ext>
            </a:extLst>
          </p:cNvPr>
          <p:cNvPicPr>
            <a:picLocks noChangeAspect="1" noChangeArrowheads="1"/>
          </p:cNvPicPr>
          <p:nvPr/>
        </p:nvPicPr>
        <p:blipFill>
          <a:blip r:embed="rId7">
            <a:alphaModFix/>
            <a:biLevel thresh="75000"/>
            <a:extLst>
              <a:ext uri="{28A0092B-C50C-407E-A947-70E740481C1C}">
                <a14:useLocalDpi xmlns:a14="http://schemas.microsoft.com/office/drawing/2010/main" val="0"/>
              </a:ext>
            </a:extLst>
          </a:blip>
          <a:srcRect/>
          <a:stretch>
            <a:fillRect/>
          </a:stretch>
        </p:blipFill>
        <p:spPr bwMode="auto">
          <a:xfrm>
            <a:off x="4914608" y="3139475"/>
            <a:ext cx="281362" cy="30556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9">
            <a:extLst>
              <a:ext uri="{FF2B5EF4-FFF2-40B4-BE49-F238E27FC236}">
                <a16:creationId xmlns:a16="http://schemas.microsoft.com/office/drawing/2014/main" id="{16C0773D-8072-4BBF-8392-5926F592AF58}"/>
              </a:ext>
            </a:extLst>
          </p:cNvPr>
          <p:cNvSpPr txBox="1">
            <a:spLocks noChangeArrowheads="1"/>
          </p:cNvSpPr>
          <p:nvPr/>
        </p:nvSpPr>
        <p:spPr bwMode="auto">
          <a:xfrm>
            <a:off x="5844636" y="2202922"/>
            <a:ext cx="3131909" cy="4502678"/>
          </a:xfrm>
          <a:prstGeom prst="rect">
            <a:avLst/>
          </a:prstGeom>
          <a:solidFill>
            <a:srgbClr val="6B4C70"/>
          </a:solidFill>
          <a:ln w="76200">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endParaRPr lang="en-US" altLang="en-US" sz="1650" b="1" dirty="0">
              <a:latin typeface="Tw Cen MT" panose="020B0602020104020603" pitchFamily="34" charset="0"/>
              <a:ea typeface="Calibri" panose="020F0502020204030204" pitchFamily="34" charset="0"/>
              <a:cs typeface="Times New Roman" panose="02020603050405020304" pitchFamily="18" charset="0"/>
            </a:endParaRPr>
          </a:p>
          <a:p>
            <a:pPr algn="ctr" defTabSz="685800"/>
            <a:r>
              <a:rPr lang="en-US" altLang="en-US" sz="1650" b="1" dirty="0">
                <a:solidFill>
                  <a:schemeClr val="bg1"/>
                </a:solidFill>
                <a:latin typeface="Tw Cen MT" panose="020B0602020104020603" pitchFamily="34" charset="0"/>
                <a:ea typeface="Calibri" panose="020F0502020204030204" pitchFamily="34" charset="0"/>
                <a:cs typeface="Times New Roman" panose="02020603050405020304" pitchFamily="18" charset="0"/>
              </a:rPr>
              <a:t>2020/21 Expansion Focus</a:t>
            </a:r>
            <a:endParaRPr lang="en-US" altLang="en-US" sz="1650" dirty="0">
              <a:solidFill>
                <a:schemeClr val="bg1"/>
              </a:solidFill>
              <a:latin typeface="Tw Cen MT" panose="020B0602020104020603" pitchFamily="34" charset="0"/>
            </a:endParaRPr>
          </a:p>
          <a:p>
            <a:pPr defTabSz="685800"/>
            <a:r>
              <a:rPr lang="en-US" altLang="en-US" sz="1275" b="1" dirty="0">
                <a:solidFill>
                  <a:schemeClr val="bg1"/>
                </a:solidFill>
                <a:latin typeface="Tw Cen MT" panose="020B0602020104020603" pitchFamily="34" charset="0"/>
                <a:ea typeface="Calibri" panose="020F0502020204030204" pitchFamily="34" charset="0"/>
                <a:cs typeface="Times New Roman" panose="02020603050405020304" pitchFamily="18" charset="0"/>
              </a:rPr>
              <a:t>  Support and Enhance existing teams</a:t>
            </a:r>
            <a:endParaRPr lang="en-US" altLang="en-US" sz="1275" dirty="0">
              <a:solidFill>
                <a:schemeClr val="bg1"/>
              </a:solidFill>
              <a:latin typeface="Tw Cen MT" panose="020B0602020104020603" pitchFamily="34" charset="0"/>
            </a:endParaRPr>
          </a:p>
          <a:p>
            <a:pPr marL="557213" lvl="1" indent="-214313">
              <a:buFont typeface="Arial" panose="020B0604020202020204" pitchFamily="34" charset="0"/>
              <a:buChar char="•"/>
            </a:pPr>
            <a:r>
              <a:rPr lang="en-US" altLang="en-US" sz="1275" dirty="0">
                <a:solidFill>
                  <a:schemeClr val="bg1"/>
                </a:solidFill>
                <a:latin typeface="Tw Cen MT" panose="020B0602020104020603" pitchFamily="34" charset="0"/>
                <a:ea typeface="Calibri" panose="020F0502020204030204" pitchFamily="34" charset="0"/>
                <a:cs typeface="Times New Roman" panose="02020603050405020304" pitchFamily="18" charset="0"/>
              </a:rPr>
              <a:t>Continued Team Webinars</a:t>
            </a:r>
          </a:p>
          <a:p>
            <a:pPr marL="557213" lvl="1" indent="-214313">
              <a:buFont typeface="Arial" panose="020B0604020202020204" pitchFamily="34" charset="0"/>
              <a:buChar char="•"/>
            </a:pPr>
            <a:r>
              <a:rPr lang="en-US" altLang="en-US" sz="1275" dirty="0">
                <a:solidFill>
                  <a:schemeClr val="bg1"/>
                </a:solidFill>
                <a:latin typeface="Tw Cen MT" panose="020B0602020104020603" pitchFamily="34" charset="0"/>
                <a:ea typeface="Calibri" panose="020F0502020204030204" pitchFamily="34" charset="0"/>
                <a:cs typeface="Times New Roman" panose="02020603050405020304" pitchFamily="18" charset="0"/>
              </a:rPr>
              <a:t>Support teams to convert to virtual</a:t>
            </a:r>
          </a:p>
          <a:p>
            <a:pPr marL="557213" lvl="1" indent="-214313">
              <a:buFont typeface="Arial" panose="020B0604020202020204" pitchFamily="34" charset="0"/>
              <a:buChar char="•"/>
            </a:pPr>
            <a:endParaRPr lang="en-US" altLang="en-US" sz="1275" dirty="0">
              <a:solidFill>
                <a:schemeClr val="bg1"/>
              </a:solidFill>
              <a:latin typeface="Tw Cen MT" panose="020B0602020104020603" pitchFamily="34" charset="0"/>
              <a:ea typeface="Calibri" panose="020F0502020204030204" pitchFamily="34" charset="0"/>
              <a:cs typeface="Times New Roman" panose="02020603050405020304" pitchFamily="18" charset="0"/>
            </a:endParaRPr>
          </a:p>
          <a:p>
            <a:r>
              <a:rPr lang="en-US" altLang="en-US" sz="1275" dirty="0">
                <a:solidFill>
                  <a:schemeClr val="bg1"/>
                </a:solidFill>
                <a:latin typeface="Tw Cen MT" panose="020B0602020104020603" pitchFamily="34" charset="0"/>
                <a:ea typeface="Calibri" panose="020F0502020204030204" pitchFamily="34" charset="0"/>
                <a:cs typeface="Times New Roman" panose="02020603050405020304" pitchFamily="18" charset="0"/>
              </a:rPr>
              <a:t>  </a:t>
            </a:r>
            <a:r>
              <a:rPr lang="en-US" altLang="en-US" sz="1275" b="1" dirty="0">
                <a:solidFill>
                  <a:schemeClr val="bg1"/>
                </a:solidFill>
                <a:latin typeface="Tw Cen MT" panose="020B0602020104020603" pitchFamily="34" charset="0"/>
                <a:ea typeface="Calibri" panose="020F0502020204030204" pitchFamily="34" charset="0"/>
                <a:cs typeface="Times New Roman" panose="02020603050405020304" pitchFamily="18" charset="0"/>
              </a:rPr>
              <a:t>Expand into areas not previously reached</a:t>
            </a:r>
            <a:endParaRPr lang="en-US" altLang="en-US" sz="1275" dirty="0">
              <a:solidFill>
                <a:schemeClr val="bg1"/>
              </a:solidFill>
              <a:latin typeface="Tw Cen MT" panose="020B0602020104020603" pitchFamily="34" charset="0"/>
              <a:ea typeface="Calibri" panose="020F0502020204030204" pitchFamily="34" charset="0"/>
              <a:cs typeface="Times New Roman" panose="02020603050405020304" pitchFamily="18" charset="0"/>
            </a:endParaRPr>
          </a:p>
          <a:p>
            <a:pPr marL="557213" lvl="1" indent="-214313">
              <a:buFont typeface="Arial" panose="020B0604020202020204" pitchFamily="34" charset="0"/>
              <a:buChar char="•"/>
            </a:pPr>
            <a:r>
              <a:rPr lang="en-US" altLang="en-US" sz="1275" dirty="0">
                <a:solidFill>
                  <a:schemeClr val="bg1"/>
                </a:solidFill>
                <a:latin typeface="Tw Cen MT" panose="020B0602020104020603" pitchFamily="34" charset="0"/>
                <a:ea typeface="Calibri" panose="020F0502020204030204" pitchFamily="34" charset="0"/>
                <a:cs typeface="Times New Roman" panose="02020603050405020304" pitchFamily="18" charset="0"/>
              </a:rPr>
              <a:t>Continue to provide presentations </a:t>
            </a:r>
          </a:p>
          <a:p>
            <a:pPr marL="557213" lvl="1" indent="-214313">
              <a:buFont typeface="Arial" panose="020B0604020202020204" pitchFamily="34" charset="0"/>
              <a:buChar char="•"/>
            </a:pPr>
            <a:r>
              <a:rPr lang="en-US" altLang="en-US" sz="1275" dirty="0">
                <a:solidFill>
                  <a:schemeClr val="bg1"/>
                </a:solidFill>
                <a:latin typeface="Tw Cen MT" panose="020B0602020104020603" pitchFamily="34" charset="0"/>
                <a:ea typeface="Calibri" panose="020F0502020204030204" pitchFamily="34" charset="0"/>
                <a:cs typeface="Times New Roman" panose="02020603050405020304" pitchFamily="18" charset="0"/>
              </a:rPr>
              <a:t>Train new instructors in Michigan  </a:t>
            </a:r>
          </a:p>
          <a:p>
            <a:pPr marL="557213" lvl="1" indent="-214313">
              <a:buFont typeface="Arial" panose="020B0604020202020204" pitchFamily="34" charset="0"/>
              <a:buChar char="•"/>
            </a:pPr>
            <a:endParaRPr lang="en-US" altLang="en-US" sz="1275" dirty="0">
              <a:solidFill>
                <a:schemeClr val="bg1"/>
              </a:solidFill>
              <a:latin typeface="Tw Cen MT" panose="020B0602020104020603" pitchFamily="34" charset="0"/>
              <a:ea typeface="Calibri" panose="020F0502020204030204" pitchFamily="34" charset="0"/>
              <a:cs typeface="Times New Roman" panose="02020603050405020304" pitchFamily="18" charset="0"/>
            </a:endParaRPr>
          </a:p>
          <a:p>
            <a:r>
              <a:rPr lang="en-US" altLang="en-US" sz="1275" b="1" dirty="0">
                <a:solidFill>
                  <a:schemeClr val="bg1"/>
                </a:solidFill>
                <a:latin typeface="Tw Cen MT" panose="020B0602020104020603" pitchFamily="34" charset="0"/>
                <a:ea typeface="Calibri" panose="020F0502020204030204" pitchFamily="34" charset="0"/>
                <a:cs typeface="Times New Roman" panose="02020603050405020304" pitchFamily="18" charset="0"/>
              </a:rPr>
              <a:t>  Collaborate w/vocational entities on    </a:t>
            </a:r>
          </a:p>
          <a:p>
            <a:r>
              <a:rPr lang="en-US" altLang="en-US" sz="1275" b="1" dirty="0">
                <a:solidFill>
                  <a:schemeClr val="bg1"/>
                </a:solidFill>
                <a:latin typeface="Tw Cen MT" panose="020B0602020104020603" pitchFamily="34" charset="0"/>
                <a:ea typeface="Calibri" panose="020F0502020204030204" pitchFamily="34" charset="0"/>
                <a:cs typeface="Times New Roman" panose="02020603050405020304" pitchFamily="18" charset="0"/>
              </a:rPr>
              <a:t>  education specific to workplace</a:t>
            </a:r>
          </a:p>
          <a:p>
            <a:pPr marL="557213" lvl="1" indent="-214313">
              <a:buFont typeface="Arial" panose="020B0604020202020204" pitchFamily="34" charset="0"/>
              <a:buChar char="•"/>
            </a:pPr>
            <a:r>
              <a:rPr lang="en-US" altLang="en-US" sz="1275" dirty="0">
                <a:solidFill>
                  <a:schemeClr val="bg1"/>
                </a:solidFill>
                <a:latin typeface="Tw Cen MT" panose="020B0602020104020603" pitchFamily="34" charset="0"/>
                <a:ea typeface="Calibri" panose="020F0502020204030204" pitchFamily="34" charset="0"/>
                <a:cs typeface="Times New Roman" panose="02020603050405020304" pitchFamily="18" charset="0"/>
              </a:rPr>
              <a:t>Collaborate with MRS, BSBP, and other entities working on employment for people with disabilities</a:t>
            </a:r>
          </a:p>
          <a:p>
            <a:pPr marL="557213" lvl="1" indent="-214313">
              <a:buFont typeface="Arial" panose="020B0604020202020204" pitchFamily="34" charset="0"/>
              <a:buChar char="•"/>
            </a:pPr>
            <a:r>
              <a:rPr lang="en-US" altLang="en-US" sz="1275" dirty="0">
                <a:solidFill>
                  <a:schemeClr val="bg1"/>
                </a:solidFill>
                <a:latin typeface="Tw Cen MT" panose="020B0602020104020603" pitchFamily="34" charset="0"/>
                <a:ea typeface="Calibri" panose="020F0502020204030204" pitchFamily="34" charset="0"/>
                <a:cs typeface="Times New Roman" panose="02020603050405020304" pitchFamily="18" charset="0"/>
              </a:rPr>
              <a:t>Increase a network of employment resources available in Michigan</a:t>
            </a:r>
          </a:p>
          <a:p>
            <a:r>
              <a:rPr lang="en-US" altLang="en-US" sz="1275" b="1" dirty="0">
                <a:solidFill>
                  <a:schemeClr val="bg1"/>
                </a:solidFill>
                <a:latin typeface="Tw Cen MT" panose="020B0602020104020603" pitchFamily="34" charset="0"/>
                <a:ea typeface="Calibri" panose="020F0502020204030204" pitchFamily="34" charset="0"/>
                <a:cs typeface="Times New Roman" panose="02020603050405020304" pitchFamily="18" charset="0"/>
              </a:rPr>
              <a:t> </a:t>
            </a:r>
          </a:p>
          <a:p>
            <a:r>
              <a:rPr lang="en-US" altLang="en-US" sz="1275" b="1" dirty="0">
                <a:solidFill>
                  <a:schemeClr val="bg1"/>
                </a:solidFill>
                <a:latin typeface="Tw Cen MT" panose="020B0602020104020603" pitchFamily="34" charset="0"/>
                <a:ea typeface="Calibri" panose="020F0502020204030204" pitchFamily="34" charset="0"/>
                <a:cs typeface="Times New Roman" panose="02020603050405020304" pitchFamily="18" charset="0"/>
              </a:rPr>
              <a:t>  Work on family engagement Re: this topic</a:t>
            </a:r>
          </a:p>
          <a:p>
            <a:pPr marL="557213" lvl="1" indent="-214313">
              <a:buFont typeface="Arial" panose="020B0604020202020204" pitchFamily="34" charset="0"/>
              <a:buChar char="•"/>
            </a:pPr>
            <a:r>
              <a:rPr lang="en-US" altLang="en-US" sz="1275" dirty="0">
                <a:solidFill>
                  <a:schemeClr val="bg1"/>
                </a:solidFill>
                <a:latin typeface="Tw Cen MT" panose="020B0602020104020603" pitchFamily="34" charset="0"/>
                <a:ea typeface="Calibri" panose="020F0502020204030204" pitchFamily="34" charset="0"/>
                <a:cs typeface="Times New Roman" panose="02020603050405020304" pitchFamily="18" charset="0"/>
              </a:rPr>
              <a:t>Presentations for families</a:t>
            </a:r>
          </a:p>
          <a:p>
            <a:pPr marL="557213" lvl="1" indent="-214313">
              <a:buFont typeface="Arial" panose="020B0604020202020204" pitchFamily="34" charset="0"/>
              <a:buChar char="•"/>
            </a:pPr>
            <a:r>
              <a:rPr lang="en-US" altLang="en-US" sz="1275" dirty="0">
                <a:solidFill>
                  <a:schemeClr val="bg1"/>
                </a:solidFill>
                <a:latin typeface="Tw Cen MT" panose="020B0602020104020603" pitchFamily="34" charset="0"/>
                <a:ea typeface="Calibri" panose="020F0502020204030204" pitchFamily="34" charset="0"/>
                <a:cs typeface="Times New Roman" panose="02020603050405020304" pitchFamily="18" charset="0"/>
              </a:rPr>
              <a:t>Creation of family specific tools</a:t>
            </a:r>
          </a:p>
          <a:p>
            <a:pPr lvl="2"/>
            <a:endParaRPr lang="en-US" altLang="en-US" sz="1275" dirty="0">
              <a:solidFill>
                <a:schemeClr val="bg1"/>
              </a:solidFill>
              <a:latin typeface="Tw Cen MT" panose="020B0602020104020603" pitchFamily="34" charset="0"/>
              <a:ea typeface="Calibri" panose="020F0502020204030204" pitchFamily="34" charset="0"/>
              <a:cs typeface="Times New Roman" panose="02020603050405020304" pitchFamily="18" charset="0"/>
            </a:endParaRPr>
          </a:p>
          <a:p>
            <a:pPr marL="557213" lvl="1" indent="-214313">
              <a:buFont typeface="Arial" panose="020B0604020202020204" pitchFamily="34" charset="0"/>
              <a:buChar char="•"/>
            </a:pPr>
            <a:endParaRPr lang="en-US" altLang="en-US" sz="1275" dirty="0">
              <a:solidFill>
                <a:schemeClr val="bg1"/>
              </a:solidFill>
              <a:latin typeface="Tw Cen MT" panose="020B0602020104020603" pitchFamily="34" charset="0"/>
              <a:ea typeface="Calibri" panose="020F0502020204030204" pitchFamily="34" charset="0"/>
              <a:cs typeface="Times New Roman" panose="02020603050405020304" pitchFamily="18" charset="0"/>
            </a:endParaRPr>
          </a:p>
          <a:p>
            <a:pPr marL="557213" lvl="1" indent="-214313">
              <a:buFont typeface="Arial" panose="020B0604020202020204" pitchFamily="34" charset="0"/>
              <a:buChar char="•"/>
            </a:pPr>
            <a:endParaRPr lang="en-US" altLang="en-US" sz="1275" dirty="0">
              <a:solidFill>
                <a:schemeClr val="bg1"/>
              </a:solidFill>
              <a:latin typeface="Tw Cen MT" panose="020B0602020104020603" pitchFamily="34" charset="0"/>
              <a:ea typeface="Calibri" panose="020F0502020204030204" pitchFamily="34" charset="0"/>
              <a:cs typeface="Times New Roman" panose="02020603050405020304" pitchFamily="18" charset="0"/>
            </a:endParaRPr>
          </a:p>
          <a:p>
            <a:pPr marL="557213" lvl="1" indent="-214313">
              <a:buFont typeface="Arial" panose="020B0604020202020204" pitchFamily="34" charset="0"/>
              <a:buChar char="•"/>
            </a:pPr>
            <a:endParaRPr lang="en-US" altLang="en-US" sz="1275" dirty="0">
              <a:solidFill>
                <a:schemeClr val="bg1"/>
              </a:solidFill>
              <a:latin typeface="Tw Cen MT" panose="020B0602020104020603" pitchFamily="34" charset="0"/>
              <a:ea typeface="Calibri" panose="020F0502020204030204" pitchFamily="34" charset="0"/>
              <a:cs typeface="Times New Roman" panose="02020603050405020304" pitchFamily="18" charset="0"/>
            </a:endParaRPr>
          </a:p>
          <a:p>
            <a:pPr lvl="1"/>
            <a:r>
              <a:rPr lang="en-US" altLang="en-US" sz="1275" dirty="0">
                <a:solidFill>
                  <a:schemeClr val="bg1"/>
                </a:solidFill>
                <a:latin typeface="Tw Cen MT" panose="020B0602020104020603" pitchFamily="34" charset="0"/>
                <a:ea typeface="Calibri" panose="020F0502020204030204" pitchFamily="34" charset="0"/>
                <a:cs typeface="Times New Roman" panose="02020603050405020304" pitchFamily="18" charset="0"/>
              </a:rPr>
              <a:t>        </a:t>
            </a:r>
          </a:p>
          <a:p>
            <a:r>
              <a:rPr lang="en-US" altLang="en-US" sz="1275" dirty="0">
                <a:solidFill>
                  <a:schemeClr val="bg1"/>
                </a:solidFill>
                <a:latin typeface="Tw Cen MT" panose="020B0602020104020603" pitchFamily="34" charset="0"/>
                <a:ea typeface="Calibri" panose="020F0502020204030204" pitchFamily="34" charset="0"/>
                <a:cs typeface="Times New Roman" panose="02020603050405020304" pitchFamily="18" charset="0"/>
              </a:rPr>
              <a:t>   </a:t>
            </a:r>
          </a:p>
          <a:p>
            <a:pPr lvl="1"/>
            <a:r>
              <a:rPr lang="en-US" altLang="en-US" sz="1275" dirty="0">
                <a:solidFill>
                  <a:schemeClr val="bg1"/>
                </a:solidFill>
                <a:latin typeface="Tw Cen MT" panose="020B0602020104020603" pitchFamily="34" charset="0"/>
                <a:ea typeface="Calibri" panose="020F0502020204030204" pitchFamily="34" charset="0"/>
                <a:cs typeface="Times New Roman" panose="02020603050405020304" pitchFamily="18" charset="0"/>
              </a:rPr>
              <a:t> </a:t>
            </a:r>
            <a:endParaRPr lang="en-US" altLang="en-US" sz="1275" dirty="0">
              <a:solidFill>
                <a:schemeClr val="bg1"/>
              </a:solidFill>
              <a:latin typeface="Tw Cen MT" panose="020B0602020104020603" pitchFamily="34" charset="0"/>
            </a:endParaRPr>
          </a:p>
          <a:p>
            <a:pPr defTabSz="685800"/>
            <a:r>
              <a:rPr lang="en-US" altLang="en-US" sz="1275" b="1" dirty="0">
                <a:solidFill>
                  <a:schemeClr val="bg1"/>
                </a:solidFill>
                <a:latin typeface="Tw Cen MT" panose="020B0602020104020603" pitchFamily="34" charset="0"/>
                <a:ea typeface="Calibri" panose="020F0502020204030204" pitchFamily="34" charset="0"/>
                <a:cs typeface="Times New Roman" panose="02020603050405020304" pitchFamily="18" charset="0"/>
              </a:rPr>
              <a:t>  </a:t>
            </a:r>
            <a:endParaRPr lang="en-US" altLang="en-US" sz="1275" dirty="0">
              <a:solidFill>
                <a:schemeClr val="bg1"/>
              </a:solidFill>
              <a:latin typeface="Tw Cen MT" panose="020B0602020104020603" pitchFamily="34" charset="0"/>
            </a:endParaRPr>
          </a:p>
        </p:txBody>
      </p:sp>
      <p:cxnSp>
        <p:nvCxnSpPr>
          <p:cNvPr id="3" name="Straight Connector 2">
            <a:extLst>
              <a:ext uri="{FF2B5EF4-FFF2-40B4-BE49-F238E27FC236}">
                <a16:creationId xmlns:a16="http://schemas.microsoft.com/office/drawing/2014/main" id="{AFF5E5CC-7059-4A6C-909F-352261A38B93}"/>
              </a:ext>
            </a:extLst>
          </p:cNvPr>
          <p:cNvCxnSpPr>
            <a:cxnSpLocks/>
          </p:cNvCxnSpPr>
          <p:nvPr/>
        </p:nvCxnSpPr>
        <p:spPr>
          <a:xfrm>
            <a:off x="1730230" y="1090802"/>
            <a:ext cx="21303" cy="5535"/>
          </a:xfrm>
          <a:prstGeom prst="line">
            <a:avLst/>
          </a:prstGeom>
        </p:spPr>
        <p:style>
          <a:lnRef idx="1">
            <a:schemeClr val="accent1"/>
          </a:lnRef>
          <a:fillRef idx="0">
            <a:schemeClr val="accent1"/>
          </a:fillRef>
          <a:effectRef idx="0">
            <a:schemeClr val="accent1"/>
          </a:effectRef>
          <a:fontRef idx="minor">
            <a:schemeClr val="tx1"/>
          </a:fontRef>
        </p:style>
      </p:cxnSp>
      <p:pic>
        <p:nvPicPr>
          <p:cNvPr id="34" name="Picture 25">
            <a:extLst>
              <a:ext uri="{FF2B5EF4-FFF2-40B4-BE49-F238E27FC236}">
                <a16:creationId xmlns:a16="http://schemas.microsoft.com/office/drawing/2014/main" id="{636F1C6D-5CB5-4C27-809D-C9E63779DCFB}"/>
              </a:ext>
            </a:extLst>
          </p:cNvPr>
          <p:cNvPicPr>
            <a:picLocks noChangeAspect="1" noChangeArrowheads="1"/>
          </p:cNvPicPr>
          <p:nvPr/>
        </p:nvPicPr>
        <p:blipFill>
          <a:blip r:embed="rId8">
            <a:clrChange>
              <a:clrFrom>
                <a:srgbClr val="265EB7"/>
              </a:clrFrom>
              <a:clrTo>
                <a:srgbClr val="265EB7">
                  <a:alpha val="0"/>
                </a:srgbClr>
              </a:clrTo>
            </a:clrChange>
            <a:duotone>
              <a:prstClr val="black"/>
              <a:schemeClr val="accent5">
                <a:tint val="45000"/>
                <a:satMod val="400000"/>
              </a:schemeClr>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973861" y="1295400"/>
            <a:ext cx="287899" cy="27695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5">
            <a:extLst>
              <a:ext uri="{FF2B5EF4-FFF2-40B4-BE49-F238E27FC236}">
                <a16:creationId xmlns:a16="http://schemas.microsoft.com/office/drawing/2014/main" id="{B55A7D87-0084-41D9-A269-2A122A312036}"/>
              </a:ext>
            </a:extLst>
          </p:cNvPr>
          <p:cNvPicPr>
            <a:picLocks noChangeAspect="1" noChangeArrowheads="1"/>
          </p:cNvPicPr>
          <p:nvPr/>
        </p:nvPicPr>
        <p:blipFill>
          <a:blip r:embed="rId7">
            <a:biLevel thresh="75000"/>
            <a:extLst>
              <a:ext uri="{28A0092B-C50C-407E-A947-70E740481C1C}">
                <a14:useLocalDpi xmlns:a14="http://schemas.microsoft.com/office/drawing/2010/main" val="0"/>
              </a:ext>
            </a:extLst>
          </a:blip>
          <a:srcRect/>
          <a:stretch>
            <a:fillRect/>
          </a:stretch>
        </p:blipFill>
        <p:spPr bwMode="auto">
          <a:xfrm>
            <a:off x="3128296" y="4314722"/>
            <a:ext cx="281362" cy="30556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5">
            <a:extLst>
              <a:ext uri="{FF2B5EF4-FFF2-40B4-BE49-F238E27FC236}">
                <a16:creationId xmlns:a16="http://schemas.microsoft.com/office/drawing/2014/main" id="{10F6C475-3A24-4C1B-9332-1616010230B4}"/>
              </a:ext>
            </a:extLst>
          </p:cNvPr>
          <p:cNvPicPr>
            <a:picLocks noChangeAspect="1" noChangeArrowheads="1"/>
          </p:cNvPicPr>
          <p:nvPr/>
        </p:nvPicPr>
        <p:blipFill>
          <a:blip r:embed="rId7">
            <a:biLevel thresh="75000"/>
            <a:extLst>
              <a:ext uri="{28A0092B-C50C-407E-A947-70E740481C1C}">
                <a14:useLocalDpi xmlns:a14="http://schemas.microsoft.com/office/drawing/2010/main" val="0"/>
              </a:ext>
            </a:extLst>
          </a:blip>
          <a:srcRect/>
          <a:stretch>
            <a:fillRect/>
          </a:stretch>
        </p:blipFill>
        <p:spPr bwMode="auto">
          <a:xfrm>
            <a:off x="4186193" y="4552960"/>
            <a:ext cx="281362" cy="30556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5">
            <a:extLst>
              <a:ext uri="{FF2B5EF4-FFF2-40B4-BE49-F238E27FC236}">
                <a16:creationId xmlns:a16="http://schemas.microsoft.com/office/drawing/2014/main" id="{2479A5ED-E470-4B1D-A1C4-5CB2E0B9DF74}"/>
              </a:ext>
            </a:extLst>
          </p:cNvPr>
          <p:cNvPicPr>
            <a:picLocks noChangeAspect="1" noChangeArrowheads="1"/>
          </p:cNvPicPr>
          <p:nvPr/>
        </p:nvPicPr>
        <p:blipFill>
          <a:blip r:embed="rId7">
            <a:biLevel thresh="75000"/>
            <a:extLst>
              <a:ext uri="{28A0092B-C50C-407E-A947-70E740481C1C}">
                <a14:useLocalDpi xmlns:a14="http://schemas.microsoft.com/office/drawing/2010/main" val="0"/>
              </a:ext>
            </a:extLst>
          </a:blip>
          <a:srcRect/>
          <a:stretch>
            <a:fillRect/>
          </a:stretch>
        </p:blipFill>
        <p:spPr bwMode="auto">
          <a:xfrm>
            <a:off x="3720009" y="4488725"/>
            <a:ext cx="281362" cy="27549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5">
            <a:extLst>
              <a:ext uri="{FF2B5EF4-FFF2-40B4-BE49-F238E27FC236}">
                <a16:creationId xmlns:a16="http://schemas.microsoft.com/office/drawing/2014/main" id="{73E033E8-0FFD-4001-B07C-35B3884A1167}"/>
              </a:ext>
            </a:extLst>
          </p:cNvPr>
          <p:cNvPicPr>
            <a:picLocks noChangeAspect="1" noChangeArrowheads="1"/>
          </p:cNvPicPr>
          <p:nvPr/>
        </p:nvPicPr>
        <p:blipFill>
          <a:blip r:embed="rId7">
            <a:biLevel thresh="75000"/>
            <a:extLst>
              <a:ext uri="{28A0092B-C50C-407E-A947-70E740481C1C}">
                <a14:useLocalDpi xmlns:a14="http://schemas.microsoft.com/office/drawing/2010/main" val="0"/>
              </a:ext>
            </a:extLst>
          </a:blip>
          <a:srcRect/>
          <a:stretch>
            <a:fillRect/>
          </a:stretch>
        </p:blipFill>
        <p:spPr bwMode="auto">
          <a:xfrm>
            <a:off x="3169575" y="5085562"/>
            <a:ext cx="281362" cy="30556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5">
            <a:extLst>
              <a:ext uri="{FF2B5EF4-FFF2-40B4-BE49-F238E27FC236}">
                <a16:creationId xmlns:a16="http://schemas.microsoft.com/office/drawing/2014/main" id="{E4E46EEB-DACE-4606-8807-E6A44CB11B78}"/>
              </a:ext>
            </a:extLst>
          </p:cNvPr>
          <p:cNvPicPr>
            <a:picLocks noChangeAspect="1" noChangeArrowheads="1"/>
          </p:cNvPicPr>
          <p:nvPr/>
        </p:nvPicPr>
        <p:blipFill>
          <a:blip r:embed="rId7">
            <a:biLevel thresh="75000"/>
            <a:extLst>
              <a:ext uri="{28A0092B-C50C-407E-A947-70E740481C1C}">
                <a14:useLocalDpi xmlns:a14="http://schemas.microsoft.com/office/drawing/2010/main" val="0"/>
              </a:ext>
            </a:extLst>
          </a:blip>
          <a:srcRect/>
          <a:stretch>
            <a:fillRect/>
          </a:stretch>
        </p:blipFill>
        <p:spPr bwMode="auto">
          <a:xfrm>
            <a:off x="4100473" y="5391130"/>
            <a:ext cx="305674" cy="33197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5">
            <a:extLst>
              <a:ext uri="{FF2B5EF4-FFF2-40B4-BE49-F238E27FC236}">
                <a16:creationId xmlns:a16="http://schemas.microsoft.com/office/drawing/2014/main" id="{BF3DC138-A804-40A0-BA56-740D911A62A8}"/>
              </a:ext>
            </a:extLst>
          </p:cNvPr>
          <p:cNvPicPr>
            <a:picLocks noChangeAspect="1" noChangeArrowheads="1"/>
          </p:cNvPicPr>
          <p:nvPr/>
        </p:nvPicPr>
        <p:blipFill>
          <a:blip r:embed="rId7">
            <a:biLevel thresh="75000"/>
            <a:extLst>
              <a:ext uri="{28A0092B-C50C-407E-A947-70E740481C1C}">
                <a14:useLocalDpi xmlns:a14="http://schemas.microsoft.com/office/drawing/2010/main" val="0"/>
              </a:ext>
            </a:extLst>
          </a:blip>
          <a:srcRect/>
          <a:stretch>
            <a:fillRect/>
          </a:stretch>
        </p:blipFill>
        <p:spPr bwMode="auto">
          <a:xfrm>
            <a:off x="5277679" y="4509881"/>
            <a:ext cx="361350" cy="39243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5">
            <a:extLst>
              <a:ext uri="{FF2B5EF4-FFF2-40B4-BE49-F238E27FC236}">
                <a16:creationId xmlns:a16="http://schemas.microsoft.com/office/drawing/2014/main" id="{79B2C563-C455-4EB4-B31B-D3CCAB2B0384}"/>
              </a:ext>
            </a:extLst>
          </p:cNvPr>
          <p:cNvPicPr>
            <a:picLocks noChangeAspect="1" noChangeArrowheads="1"/>
          </p:cNvPicPr>
          <p:nvPr/>
        </p:nvPicPr>
        <p:blipFill>
          <a:blip r:embed="rId7">
            <a:biLevel thresh="75000"/>
            <a:extLst>
              <a:ext uri="{28A0092B-C50C-407E-A947-70E740481C1C}">
                <a14:useLocalDpi xmlns:a14="http://schemas.microsoft.com/office/drawing/2010/main" val="0"/>
              </a:ext>
            </a:extLst>
          </a:blip>
          <a:srcRect/>
          <a:stretch>
            <a:fillRect/>
          </a:stretch>
        </p:blipFill>
        <p:spPr bwMode="auto">
          <a:xfrm>
            <a:off x="4973739" y="4910008"/>
            <a:ext cx="337934" cy="36700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5">
            <a:extLst>
              <a:ext uri="{FF2B5EF4-FFF2-40B4-BE49-F238E27FC236}">
                <a16:creationId xmlns:a16="http://schemas.microsoft.com/office/drawing/2014/main" id="{65487FFC-8620-4873-8A40-9FF152710983}"/>
              </a:ext>
            </a:extLst>
          </p:cNvPr>
          <p:cNvPicPr>
            <a:picLocks noChangeAspect="1" noChangeArrowheads="1"/>
          </p:cNvPicPr>
          <p:nvPr/>
        </p:nvPicPr>
        <p:blipFill>
          <a:blip r:embed="rId7">
            <a:biLevel thresh="75000"/>
            <a:extLst>
              <a:ext uri="{28A0092B-C50C-407E-A947-70E740481C1C}">
                <a14:useLocalDpi xmlns:a14="http://schemas.microsoft.com/office/drawing/2010/main" val="0"/>
              </a:ext>
            </a:extLst>
          </a:blip>
          <a:srcRect/>
          <a:stretch>
            <a:fillRect/>
          </a:stretch>
        </p:blipFill>
        <p:spPr bwMode="auto">
          <a:xfrm>
            <a:off x="4889614" y="4705678"/>
            <a:ext cx="298172" cy="37826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5">
            <a:extLst>
              <a:ext uri="{FF2B5EF4-FFF2-40B4-BE49-F238E27FC236}">
                <a16:creationId xmlns:a16="http://schemas.microsoft.com/office/drawing/2014/main" id="{40F7875A-CF8B-4A97-A57F-81689125E7D1}"/>
              </a:ext>
            </a:extLst>
          </p:cNvPr>
          <p:cNvPicPr>
            <a:picLocks noChangeAspect="1" noChangeArrowheads="1"/>
          </p:cNvPicPr>
          <p:nvPr/>
        </p:nvPicPr>
        <p:blipFill>
          <a:blip r:embed="rId7">
            <a:biLevel thresh="75000"/>
            <a:extLst>
              <a:ext uri="{28A0092B-C50C-407E-A947-70E740481C1C}">
                <a14:useLocalDpi xmlns:a14="http://schemas.microsoft.com/office/drawing/2010/main" val="0"/>
              </a:ext>
            </a:extLst>
          </a:blip>
          <a:srcRect/>
          <a:stretch>
            <a:fillRect/>
          </a:stretch>
        </p:blipFill>
        <p:spPr bwMode="auto">
          <a:xfrm>
            <a:off x="4738862" y="4908279"/>
            <a:ext cx="305674" cy="33197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5">
            <a:extLst>
              <a:ext uri="{FF2B5EF4-FFF2-40B4-BE49-F238E27FC236}">
                <a16:creationId xmlns:a16="http://schemas.microsoft.com/office/drawing/2014/main" id="{8D94CADC-4B0E-45CE-948A-56A95BD384F5}"/>
              </a:ext>
            </a:extLst>
          </p:cNvPr>
          <p:cNvPicPr>
            <a:picLocks noChangeAspect="1" noChangeArrowheads="1"/>
          </p:cNvPicPr>
          <p:nvPr/>
        </p:nvPicPr>
        <p:blipFill>
          <a:blip r:embed="rId7">
            <a:biLevel thresh="75000"/>
            <a:extLst>
              <a:ext uri="{28A0092B-C50C-407E-A947-70E740481C1C}">
                <a14:useLocalDpi xmlns:a14="http://schemas.microsoft.com/office/drawing/2010/main" val="0"/>
              </a:ext>
            </a:extLst>
          </a:blip>
          <a:srcRect/>
          <a:stretch>
            <a:fillRect/>
          </a:stretch>
        </p:blipFill>
        <p:spPr bwMode="auto">
          <a:xfrm>
            <a:off x="5454478" y="4684647"/>
            <a:ext cx="305674" cy="33197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5">
            <a:extLst>
              <a:ext uri="{FF2B5EF4-FFF2-40B4-BE49-F238E27FC236}">
                <a16:creationId xmlns:a16="http://schemas.microsoft.com/office/drawing/2014/main" id="{1F4765E5-143E-4B3C-AFD8-1E79D861550F}"/>
              </a:ext>
            </a:extLst>
          </p:cNvPr>
          <p:cNvPicPr>
            <a:picLocks noChangeAspect="1" noChangeArrowheads="1"/>
          </p:cNvPicPr>
          <p:nvPr/>
        </p:nvPicPr>
        <p:blipFill>
          <a:blip r:embed="rId8">
            <a:clrChange>
              <a:clrFrom>
                <a:srgbClr val="265EB7"/>
              </a:clrFrom>
              <a:clrTo>
                <a:srgbClr val="265EB7">
                  <a:alpha val="0"/>
                </a:srgbClr>
              </a:clrTo>
            </a:clrChange>
            <a:duotone>
              <a:prstClr val="black"/>
              <a:schemeClr val="accent5">
                <a:tint val="45000"/>
                <a:satMod val="400000"/>
              </a:schemeClr>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330713" y="1823965"/>
            <a:ext cx="287899" cy="276951"/>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5">
            <a:extLst>
              <a:ext uri="{FF2B5EF4-FFF2-40B4-BE49-F238E27FC236}">
                <a16:creationId xmlns:a16="http://schemas.microsoft.com/office/drawing/2014/main" id="{304CEA2C-5F68-4103-97E6-C3CD9A96D860}"/>
              </a:ext>
            </a:extLst>
          </p:cNvPr>
          <p:cNvPicPr>
            <a:picLocks noChangeAspect="1" noChangeArrowheads="1"/>
          </p:cNvPicPr>
          <p:nvPr/>
        </p:nvPicPr>
        <p:blipFill>
          <a:blip r:embed="rId8">
            <a:clrChange>
              <a:clrFrom>
                <a:srgbClr val="265EB7"/>
              </a:clrFrom>
              <a:clrTo>
                <a:srgbClr val="265EB7">
                  <a:alpha val="0"/>
                </a:srgbClr>
              </a:clrTo>
            </a:clrChange>
            <a:alphaModFix/>
            <a:duotone>
              <a:prstClr val="black"/>
              <a:schemeClr val="accent5">
                <a:tint val="45000"/>
                <a:satMod val="400000"/>
              </a:schemeClr>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488020" y="3290525"/>
            <a:ext cx="287899" cy="276951"/>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5">
            <a:extLst>
              <a:ext uri="{FF2B5EF4-FFF2-40B4-BE49-F238E27FC236}">
                <a16:creationId xmlns:a16="http://schemas.microsoft.com/office/drawing/2014/main" id="{616E741B-219B-4394-AFBB-02405A5D2914}"/>
              </a:ext>
            </a:extLst>
          </p:cNvPr>
          <p:cNvPicPr>
            <a:picLocks noChangeAspect="1" noChangeArrowheads="1"/>
          </p:cNvPicPr>
          <p:nvPr/>
        </p:nvPicPr>
        <p:blipFill>
          <a:blip r:embed="rId8">
            <a:clrChange>
              <a:clrFrom>
                <a:srgbClr val="265EB7"/>
              </a:clrFrom>
              <a:clrTo>
                <a:srgbClr val="265EB7">
                  <a:alpha val="0"/>
                </a:srgbClr>
              </a:clrTo>
            </a:clrChange>
            <a:duotone>
              <a:prstClr val="black"/>
              <a:schemeClr val="accent5">
                <a:tint val="45000"/>
                <a:satMod val="400000"/>
              </a:schemeClr>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079558" y="3733470"/>
            <a:ext cx="287899" cy="287641"/>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5">
            <a:extLst>
              <a:ext uri="{FF2B5EF4-FFF2-40B4-BE49-F238E27FC236}">
                <a16:creationId xmlns:a16="http://schemas.microsoft.com/office/drawing/2014/main" id="{8257D89D-BC76-45AB-AB35-C1F6B85BC0D6}"/>
              </a:ext>
            </a:extLst>
          </p:cNvPr>
          <p:cNvPicPr>
            <a:picLocks noChangeAspect="1" noChangeArrowheads="1"/>
          </p:cNvPicPr>
          <p:nvPr/>
        </p:nvPicPr>
        <p:blipFill>
          <a:blip r:embed="rId8">
            <a:clrChange>
              <a:clrFrom>
                <a:srgbClr val="265EB7"/>
              </a:clrFrom>
              <a:clrTo>
                <a:srgbClr val="265EB7">
                  <a:alpha val="0"/>
                </a:srgbClr>
              </a:clrTo>
            </a:clrChange>
            <a:duotone>
              <a:prstClr val="black"/>
              <a:schemeClr val="accent5">
                <a:tint val="45000"/>
                <a:satMod val="400000"/>
              </a:schemeClr>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584050" y="3877257"/>
            <a:ext cx="297529" cy="276951"/>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5">
            <a:extLst>
              <a:ext uri="{FF2B5EF4-FFF2-40B4-BE49-F238E27FC236}">
                <a16:creationId xmlns:a16="http://schemas.microsoft.com/office/drawing/2014/main" id="{BE2E5191-C310-4325-8559-A999D896390B}"/>
              </a:ext>
            </a:extLst>
          </p:cNvPr>
          <p:cNvPicPr>
            <a:picLocks noChangeAspect="1" noChangeArrowheads="1"/>
          </p:cNvPicPr>
          <p:nvPr/>
        </p:nvPicPr>
        <p:blipFill>
          <a:blip r:embed="rId10">
            <a:clrChange>
              <a:clrFrom>
                <a:srgbClr val="265EB7"/>
              </a:clrFrom>
              <a:clrTo>
                <a:srgbClr val="265EB7">
                  <a:alpha val="0"/>
                </a:srgbClr>
              </a:clrTo>
            </a:clrChange>
            <a:duotone>
              <a:prstClr val="black"/>
              <a:schemeClr val="accent5">
                <a:tint val="45000"/>
                <a:satMod val="400000"/>
              </a:schemeClr>
            </a:duotone>
            <a:extLst>
              <a:ext uri="{BEBA8EAE-BF5A-486C-A8C5-ECC9F3942E4B}">
                <a14:imgProps xmlns:a14="http://schemas.microsoft.com/office/drawing/2010/main">
                  <a14:imgLayer r:embed="rId9">
                    <a14:imgEffect>
                      <a14:artisticPlasticWrap/>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130354" y="3655077"/>
            <a:ext cx="287899" cy="288274"/>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5">
            <a:extLst>
              <a:ext uri="{FF2B5EF4-FFF2-40B4-BE49-F238E27FC236}">
                <a16:creationId xmlns:a16="http://schemas.microsoft.com/office/drawing/2014/main" id="{00239840-2C81-48FB-A682-C4DE9B17F730}"/>
              </a:ext>
            </a:extLst>
          </p:cNvPr>
          <p:cNvPicPr>
            <a:picLocks noChangeAspect="1" noChangeArrowheads="1"/>
          </p:cNvPicPr>
          <p:nvPr/>
        </p:nvPicPr>
        <p:blipFill>
          <a:blip r:embed="rId8">
            <a:clrChange>
              <a:clrFrom>
                <a:srgbClr val="265EB7"/>
              </a:clrFrom>
              <a:clrTo>
                <a:srgbClr val="265EB7">
                  <a:alpha val="0"/>
                </a:srgbClr>
              </a:clrTo>
            </a:clrChange>
            <a:duotone>
              <a:prstClr val="black"/>
              <a:schemeClr val="accent5">
                <a:tint val="45000"/>
                <a:satMod val="400000"/>
              </a:schemeClr>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495160" y="4452834"/>
            <a:ext cx="315483" cy="303486"/>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5">
            <a:extLst>
              <a:ext uri="{FF2B5EF4-FFF2-40B4-BE49-F238E27FC236}">
                <a16:creationId xmlns:a16="http://schemas.microsoft.com/office/drawing/2014/main" id="{066F05C6-CB7C-4546-909E-7402F11991E1}"/>
              </a:ext>
            </a:extLst>
          </p:cNvPr>
          <p:cNvPicPr>
            <a:picLocks noChangeAspect="1" noChangeArrowheads="1"/>
          </p:cNvPicPr>
          <p:nvPr/>
        </p:nvPicPr>
        <p:blipFill>
          <a:blip r:embed="rId8">
            <a:clrChange>
              <a:clrFrom>
                <a:srgbClr val="265EB7"/>
              </a:clrFrom>
              <a:clrTo>
                <a:srgbClr val="265EB7">
                  <a:alpha val="0"/>
                </a:srgbClr>
              </a:clrTo>
            </a:clrChange>
            <a:duotone>
              <a:prstClr val="black"/>
              <a:schemeClr val="accent5">
                <a:tint val="45000"/>
                <a:satMod val="400000"/>
              </a:schemeClr>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278434" y="4620290"/>
            <a:ext cx="315483" cy="303486"/>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5">
            <a:extLst>
              <a:ext uri="{FF2B5EF4-FFF2-40B4-BE49-F238E27FC236}">
                <a16:creationId xmlns:a16="http://schemas.microsoft.com/office/drawing/2014/main" id="{F671FD7C-B329-4A0B-A033-8781CC921572}"/>
              </a:ext>
            </a:extLst>
          </p:cNvPr>
          <p:cNvPicPr>
            <a:picLocks noChangeAspect="1" noChangeArrowheads="1"/>
          </p:cNvPicPr>
          <p:nvPr/>
        </p:nvPicPr>
        <p:blipFill>
          <a:blip r:embed="rId8">
            <a:clrChange>
              <a:clrFrom>
                <a:srgbClr val="265EB7"/>
              </a:clrFrom>
              <a:clrTo>
                <a:srgbClr val="265EB7">
                  <a:alpha val="0"/>
                </a:srgbClr>
              </a:clrTo>
            </a:clrChange>
            <a:duotone>
              <a:prstClr val="black"/>
              <a:schemeClr val="accent5">
                <a:tint val="45000"/>
                <a:satMod val="400000"/>
              </a:schemeClr>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699288" y="4691959"/>
            <a:ext cx="331688" cy="319074"/>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5">
            <a:extLst>
              <a:ext uri="{FF2B5EF4-FFF2-40B4-BE49-F238E27FC236}">
                <a16:creationId xmlns:a16="http://schemas.microsoft.com/office/drawing/2014/main" id="{8ACB5804-22FB-472B-980F-5B2E757C4551}"/>
              </a:ext>
            </a:extLst>
          </p:cNvPr>
          <p:cNvPicPr>
            <a:picLocks noChangeAspect="1" noChangeArrowheads="1"/>
          </p:cNvPicPr>
          <p:nvPr/>
        </p:nvPicPr>
        <p:blipFill>
          <a:blip r:embed="rId8">
            <a:clrChange>
              <a:clrFrom>
                <a:srgbClr val="265EB7"/>
              </a:clrFrom>
              <a:clrTo>
                <a:srgbClr val="265EB7">
                  <a:alpha val="0"/>
                </a:srgbClr>
              </a:clrTo>
            </a:clrChange>
            <a:duotone>
              <a:prstClr val="black"/>
              <a:schemeClr val="accent5">
                <a:tint val="45000"/>
                <a:satMod val="400000"/>
              </a:schemeClr>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006248" y="4755316"/>
            <a:ext cx="315483" cy="303486"/>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5">
            <a:extLst>
              <a:ext uri="{FF2B5EF4-FFF2-40B4-BE49-F238E27FC236}">
                <a16:creationId xmlns:a16="http://schemas.microsoft.com/office/drawing/2014/main" id="{951D5B86-A81C-4509-9ECE-832FB66CD00C}"/>
              </a:ext>
            </a:extLst>
          </p:cNvPr>
          <p:cNvPicPr>
            <a:picLocks noChangeAspect="1" noChangeArrowheads="1"/>
          </p:cNvPicPr>
          <p:nvPr/>
        </p:nvPicPr>
        <p:blipFill>
          <a:blip r:embed="rId8">
            <a:clrChange>
              <a:clrFrom>
                <a:srgbClr val="265EB7"/>
              </a:clrFrom>
              <a:clrTo>
                <a:srgbClr val="265EB7">
                  <a:alpha val="0"/>
                </a:srgbClr>
              </a:clrTo>
            </a:clrChange>
            <a:duotone>
              <a:prstClr val="black"/>
              <a:schemeClr val="accent5">
                <a:tint val="45000"/>
                <a:satMod val="400000"/>
              </a:schemeClr>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821731" y="4981217"/>
            <a:ext cx="315483" cy="303486"/>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5">
            <a:extLst>
              <a:ext uri="{FF2B5EF4-FFF2-40B4-BE49-F238E27FC236}">
                <a16:creationId xmlns:a16="http://schemas.microsoft.com/office/drawing/2014/main" id="{79275D25-0FB5-4AE0-BBFD-B205E5433A83}"/>
              </a:ext>
            </a:extLst>
          </p:cNvPr>
          <p:cNvPicPr>
            <a:picLocks noChangeAspect="1" noChangeArrowheads="1"/>
          </p:cNvPicPr>
          <p:nvPr/>
        </p:nvPicPr>
        <p:blipFill>
          <a:blip r:embed="rId8">
            <a:clrChange>
              <a:clrFrom>
                <a:srgbClr val="265EB7"/>
              </a:clrFrom>
              <a:clrTo>
                <a:srgbClr val="265EB7">
                  <a:alpha val="0"/>
                </a:srgbClr>
              </a:clrTo>
            </a:clrChange>
            <a:duotone>
              <a:prstClr val="black"/>
              <a:schemeClr val="accent5">
                <a:tint val="45000"/>
                <a:satMod val="400000"/>
              </a:schemeClr>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291332" y="5113145"/>
            <a:ext cx="315483" cy="303486"/>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5">
            <a:extLst>
              <a:ext uri="{FF2B5EF4-FFF2-40B4-BE49-F238E27FC236}">
                <a16:creationId xmlns:a16="http://schemas.microsoft.com/office/drawing/2014/main" id="{4BA70CCA-A45F-48F6-BAE8-07612B0B659A}"/>
              </a:ext>
            </a:extLst>
          </p:cNvPr>
          <p:cNvPicPr>
            <a:picLocks noChangeAspect="1" noChangeArrowheads="1"/>
          </p:cNvPicPr>
          <p:nvPr/>
        </p:nvPicPr>
        <p:blipFill>
          <a:blip r:embed="rId8">
            <a:clrChange>
              <a:clrFrom>
                <a:srgbClr val="265EB7"/>
              </a:clrFrom>
              <a:clrTo>
                <a:srgbClr val="265EB7">
                  <a:alpha val="0"/>
                </a:srgbClr>
              </a:clrTo>
            </a:clrChange>
            <a:duotone>
              <a:prstClr val="black"/>
              <a:schemeClr val="accent5">
                <a:tint val="45000"/>
                <a:satMod val="400000"/>
              </a:schemeClr>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380324" y="5329598"/>
            <a:ext cx="330062" cy="324032"/>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5">
            <a:extLst>
              <a:ext uri="{FF2B5EF4-FFF2-40B4-BE49-F238E27FC236}">
                <a16:creationId xmlns:a16="http://schemas.microsoft.com/office/drawing/2014/main" id="{AC401ABA-83EC-4364-B606-F9C42A9C1A13}"/>
              </a:ext>
            </a:extLst>
          </p:cNvPr>
          <p:cNvPicPr>
            <a:picLocks noChangeAspect="1" noChangeArrowheads="1"/>
          </p:cNvPicPr>
          <p:nvPr/>
        </p:nvPicPr>
        <p:blipFill>
          <a:blip r:embed="rId8">
            <a:clrChange>
              <a:clrFrom>
                <a:srgbClr val="265EB7"/>
              </a:clrFrom>
              <a:clrTo>
                <a:srgbClr val="265EB7">
                  <a:alpha val="0"/>
                </a:srgbClr>
              </a:clrTo>
            </a:clrChange>
            <a:duotone>
              <a:prstClr val="black"/>
              <a:schemeClr val="accent5">
                <a:tint val="45000"/>
                <a:satMod val="400000"/>
              </a:schemeClr>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335766" y="4735815"/>
            <a:ext cx="315483" cy="303486"/>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5">
            <a:extLst>
              <a:ext uri="{FF2B5EF4-FFF2-40B4-BE49-F238E27FC236}">
                <a16:creationId xmlns:a16="http://schemas.microsoft.com/office/drawing/2014/main" id="{8F45FCA8-E642-4E9C-A151-A8E8D81F98E6}"/>
              </a:ext>
            </a:extLst>
          </p:cNvPr>
          <p:cNvPicPr>
            <a:picLocks noChangeAspect="1" noChangeArrowheads="1"/>
          </p:cNvPicPr>
          <p:nvPr/>
        </p:nvPicPr>
        <p:blipFill>
          <a:blip r:embed="rId8">
            <a:clrChange>
              <a:clrFrom>
                <a:srgbClr val="265EB7"/>
              </a:clrFrom>
              <a:clrTo>
                <a:srgbClr val="265EB7">
                  <a:alpha val="0"/>
                </a:srgbClr>
              </a:clrTo>
            </a:clrChange>
            <a:duotone>
              <a:prstClr val="black"/>
              <a:schemeClr val="accent5">
                <a:tint val="45000"/>
                <a:satMod val="400000"/>
              </a:schemeClr>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454381" y="4483769"/>
            <a:ext cx="315483" cy="3034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C9A196D-EF34-4A88-9FC1-FB9FEAE1DDC5}"/>
              </a:ext>
            </a:extLst>
          </p:cNvPr>
          <p:cNvSpPr txBox="1"/>
          <p:nvPr/>
        </p:nvSpPr>
        <p:spPr>
          <a:xfrm>
            <a:off x="582702" y="3031249"/>
            <a:ext cx="1473319" cy="300082"/>
          </a:xfrm>
          <a:prstGeom prst="rect">
            <a:avLst/>
          </a:prstGeom>
          <a:noFill/>
        </p:spPr>
        <p:txBody>
          <a:bodyPr wrap="square" rtlCol="0">
            <a:spAutoFit/>
          </a:bodyPr>
          <a:lstStyle/>
          <a:p>
            <a:pPr algn="ctr"/>
            <a:r>
              <a:rPr lang="en-US" sz="1350" b="1" dirty="0">
                <a:solidFill>
                  <a:schemeClr val="bg1"/>
                </a:solidFill>
              </a:rPr>
              <a:t>TEAMS</a:t>
            </a:r>
          </a:p>
        </p:txBody>
      </p:sp>
      <p:pic>
        <p:nvPicPr>
          <p:cNvPr id="55" name="Picture 15">
            <a:extLst>
              <a:ext uri="{FF2B5EF4-FFF2-40B4-BE49-F238E27FC236}">
                <a16:creationId xmlns:a16="http://schemas.microsoft.com/office/drawing/2014/main" id="{BE2CAFAB-89EB-4A47-BCE2-71C277A97A9C}"/>
              </a:ext>
            </a:extLst>
          </p:cNvPr>
          <p:cNvPicPr>
            <a:picLocks noChangeAspect="1" noChangeArrowheads="1"/>
          </p:cNvPicPr>
          <p:nvPr/>
        </p:nvPicPr>
        <p:blipFill>
          <a:blip r:embed="rId11">
            <a:duotone>
              <a:prstClr val="black"/>
              <a:srgbClr val="92D050">
                <a:tint val="45000"/>
                <a:satMod val="400000"/>
              </a:srgbClr>
            </a:duotone>
            <a:extLst>
              <a:ext uri="{BEBA8EAE-BF5A-486C-A8C5-ECC9F3942E4B}">
                <a14:imgProps xmlns:a14="http://schemas.microsoft.com/office/drawing/2010/main">
                  <a14:imgLayer r:embed="rId9">
                    <a14:imgEffect>
                      <a14:artisticChalkSketch/>
                    </a14:imgEffect>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4796234" y="5388572"/>
            <a:ext cx="291750" cy="31685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5">
            <a:extLst>
              <a:ext uri="{FF2B5EF4-FFF2-40B4-BE49-F238E27FC236}">
                <a16:creationId xmlns:a16="http://schemas.microsoft.com/office/drawing/2014/main" id="{41D965E7-CA02-4F75-9D91-76B7990C4F6E}"/>
              </a:ext>
            </a:extLst>
          </p:cNvPr>
          <p:cNvPicPr>
            <a:picLocks noChangeAspect="1" noChangeArrowheads="1"/>
          </p:cNvPicPr>
          <p:nvPr/>
        </p:nvPicPr>
        <p:blipFill>
          <a:blip r:embed="rId12">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3494557" y="4622748"/>
            <a:ext cx="281362" cy="30556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5">
            <a:extLst>
              <a:ext uri="{FF2B5EF4-FFF2-40B4-BE49-F238E27FC236}">
                <a16:creationId xmlns:a16="http://schemas.microsoft.com/office/drawing/2014/main" id="{4618DEB0-6FFC-4535-8B84-A8B575DD79BE}"/>
              </a:ext>
            </a:extLst>
          </p:cNvPr>
          <p:cNvPicPr>
            <a:picLocks noChangeAspect="1" noChangeArrowheads="1"/>
          </p:cNvPicPr>
          <p:nvPr/>
        </p:nvPicPr>
        <p:blipFill>
          <a:blip r:embed="rId12">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593298" y="4687219"/>
            <a:ext cx="285670" cy="310247"/>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5">
            <a:extLst>
              <a:ext uri="{FF2B5EF4-FFF2-40B4-BE49-F238E27FC236}">
                <a16:creationId xmlns:a16="http://schemas.microsoft.com/office/drawing/2014/main" id="{D07CBA87-DD14-4C32-A960-8A6A2077B38E}"/>
              </a:ext>
            </a:extLst>
          </p:cNvPr>
          <p:cNvPicPr>
            <a:picLocks noChangeAspect="1" noChangeArrowheads="1"/>
          </p:cNvPicPr>
          <p:nvPr/>
        </p:nvPicPr>
        <p:blipFill>
          <a:blip r:embed="rId12">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287624" y="4227889"/>
            <a:ext cx="281362" cy="305568"/>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5">
            <a:extLst>
              <a:ext uri="{FF2B5EF4-FFF2-40B4-BE49-F238E27FC236}">
                <a16:creationId xmlns:a16="http://schemas.microsoft.com/office/drawing/2014/main" id="{1CAA023C-20D9-4531-84C9-02C93E306227}"/>
              </a:ext>
            </a:extLst>
          </p:cNvPr>
          <p:cNvPicPr>
            <a:picLocks noChangeAspect="1" noChangeArrowheads="1"/>
          </p:cNvPicPr>
          <p:nvPr/>
        </p:nvPicPr>
        <p:blipFill>
          <a:blip r:embed="rId12">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3608857" y="4737048"/>
            <a:ext cx="281362" cy="30556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5">
            <a:extLst>
              <a:ext uri="{FF2B5EF4-FFF2-40B4-BE49-F238E27FC236}">
                <a16:creationId xmlns:a16="http://schemas.microsoft.com/office/drawing/2014/main" id="{0D869535-1F56-4383-8AF4-A0F17AC40623}"/>
              </a:ext>
            </a:extLst>
          </p:cNvPr>
          <p:cNvPicPr>
            <a:picLocks noChangeAspect="1" noChangeArrowheads="1"/>
          </p:cNvPicPr>
          <p:nvPr/>
        </p:nvPicPr>
        <p:blipFill>
          <a:blip r:embed="rId11">
            <a:duotone>
              <a:prstClr val="black"/>
              <a:srgbClr val="92D050">
                <a:tint val="45000"/>
                <a:satMod val="400000"/>
              </a:srgbClr>
            </a:duotone>
            <a:extLst>
              <a:ext uri="{BEBA8EAE-BF5A-486C-A8C5-ECC9F3942E4B}">
                <a14:imgProps xmlns:a14="http://schemas.microsoft.com/office/drawing/2010/main">
                  <a14:imgLayer r:embed="rId9">
                    <a14:imgEffect>
                      <a14:artisticChalkSketch/>
                    </a14:imgEffect>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3207155" y="4409646"/>
            <a:ext cx="291750" cy="31685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5">
            <a:extLst>
              <a:ext uri="{FF2B5EF4-FFF2-40B4-BE49-F238E27FC236}">
                <a16:creationId xmlns:a16="http://schemas.microsoft.com/office/drawing/2014/main" id="{19840934-ED85-4CE6-9D0B-A167629BDA25}"/>
              </a:ext>
            </a:extLst>
          </p:cNvPr>
          <p:cNvPicPr>
            <a:picLocks noChangeAspect="1" noChangeArrowheads="1"/>
          </p:cNvPicPr>
          <p:nvPr/>
        </p:nvPicPr>
        <p:blipFill>
          <a:blip r:embed="rId11">
            <a:duotone>
              <a:prstClr val="black"/>
              <a:srgbClr val="92D050">
                <a:tint val="45000"/>
                <a:satMod val="400000"/>
              </a:srgbClr>
            </a:duotone>
            <a:extLst>
              <a:ext uri="{BEBA8EAE-BF5A-486C-A8C5-ECC9F3942E4B}">
                <a14:imgProps xmlns:a14="http://schemas.microsoft.com/office/drawing/2010/main">
                  <a14:imgLayer r:embed="rId9">
                    <a14:imgEffect>
                      <a14:artisticChalkSketch/>
                    </a14:imgEffect>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4741921" y="4388875"/>
            <a:ext cx="291750" cy="31685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5">
            <a:extLst>
              <a:ext uri="{FF2B5EF4-FFF2-40B4-BE49-F238E27FC236}">
                <a16:creationId xmlns:a16="http://schemas.microsoft.com/office/drawing/2014/main" id="{6BDBB529-5DF9-43AF-A0A7-65F1AE9C26AC}"/>
              </a:ext>
            </a:extLst>
          </p:cNvPr>
          <p:cNvPicPr>
            <a:picLocks noChangeAspect="1" noChangeArrowheads="1"/>
          </p:cNvPicPr>
          <p:nvPr/>
        </p:nvPicPr>
        <p:blipFill>
          <a:blip r:embed="rId11">
            <a:duotone>
              <a:prstClr val="black"/>
              <a:srgbClr val="92D050">
                <a:tint val="45000"/>
                <a:satMod val="400000"/>
              </a:srgbClr>
            </a:duotone>
            <a:extLst>
              <a:ext uri="{BEBA8EAE-BF5A-486C-A8C5-ECC9F3942E4B}">
                <a14:imgProps xmlns:a14="http://schemas.microsoft.com/office/drawing/2010/main">
                  <a14:imgLayer r:embed="rId9">
                    <a14:imgEffect>
                      <a14:artisticChalkSketch/>
                    </a14:imgEffect>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3221757" y="5326771"/>
            <a:ext cx="291750" cy="31685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5">
            <a:extLst>
              <a:ext uri="{FF2B5EF4-FFF2-40B4-BE49-F238E27FC236}">
                <a16:creationId xmlns:a16="http://schemas.microsoft.com/office/drawing/2014/main" id="{36AAF8BF-7F8D-4713-9F2F-BDBEA958A696}"/>
              </a:ext>
            </a:extLst>
          </p:cNvPr>
          <p:cNvPicPr>
            <a:picLocks noChangeAspect="1" noChangeArrowheads="1"/>
          </p:cNvPicPr>
          <p:nvPr/>
        </p:nvPicPr>
        <p:blipFill>
          <a:blip r:embed="rId11">
            <a:duotone>
              <a:prstClr val="black"/>
              <a:srgbClr val="92D050">
                <a:tint val="45000"/>
                <a:satMod val="400000"/>
              </a:srgbClr>
            </a:duotone>
            <a:extLst>
              <a:ext uri="{BEBA8EAE-BF5A-486C-A8C5-ECC9F3942E4B}">
                <a14:imgProps xmlns:a14="http://schemas.microsoft.com/office/drawing/2010/main">
                  <a14:imgLayer r:embed="rId9">
                    <a14:imgEffect>
                      <a14:artisticChalkSketch/>
                    </a14:imgEffect>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4602417" y="4755316"/>
            <a:ext cx="291750" cy="31685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15">
            <a:extLst>
              <a:ext uri="{FF2B5EF4-FFF2-40B4-BE49-F238E27FC236}">
                <a16:creationId xmlns:a16="http://schemas.microsoft.com/office/drawing/2014/main" id="{2B3DC6CA-F1A4-47E9-B1FC-1648E4670756}"/>
              </a:ext>
            </a:extLst>
          </p:cNvPr>
          <p:cNvPicPr>
            <a:picLocks noChangeAspect="1" noChangeArrowheads="1"/>
          </p:cNvPicPr>
          <p:nvPr/>
        </p:nvPicPr>
        <p:blipFill>
          <a:blip r:embed="rId11">
            <a:duotone>
              <a:prstClr val="black"/>
              <a:srgbClr val="92D050">
                <a:tint val="45000"/>
                <a:satMod val="400000"/>
              </a:srgbClr>
            </a:duotone>
            <a:extLst>
              <a:ext uri="{BEBA8EAE-BF5A-486C-A8C5-ECC9F3942E4B}">
                <a14:imgProps xmlns:a14="http://schemas.microsoft.com/office/drawing/2010/main">
                  <a14:imgLayer r:embed="rId9">
                    <a14:imgEffect>
                      <a14:artisticChalkSketch/>
                    </a14:imgEffect>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3726339" y="4859789"/>
            <a:ext cx="291750" cy="31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578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073F300-6BBD-46FE-B2EB-411EB2E50999}"/>
              </a:ext>
            </a:extLst>
          </p:cNvPr>
          <p:cNvSpPr txBox="1"/>
          <p:nvPr/>
        </p:nvSpPr>
        <p:spPr>
          <a:xfrm>
            <a:off x="127364" y="381000"/>
            <a:ext cx="8889272" cy="707886"/>
          </a:xfrm>
          <a:prstGeom prst="rect">
            <a:avLst/>
          </a:prstGeom>
          <a:noFill/>
        </p:spPr>
        <p:txBody>
          <a:bodyPr wrap="square">
            <a:spAutoFit/>
          </a:bodyPr>
          <a:lstStyle/>
          <a:p>
            <a:pPr algn="r"/>
            <a:r>
              <a:rPr lang="en-US" sz="4000" b="1" dirty="0">
                <a:solidFill>
                  <a:srgbClr val="512373"/>
                </a:solidFill>
                <a:latin typeface="Tw Cen MT" panose="020B0602020104020603" pitchFamily="34" charset="0"/>
              </a:rPr>
              <a:t>Who Is Being Reached By This Initiative?</a:t>
            </a:r>
          </a:p>
        </p:txBody>
      </p:sp>
      <p:sp>
        <p:nvSpPr>
          <p:cNvPr id="3" name="TextBox 2">
            <a:extLst>
              <a:ext uri="{FF2B5EF4-FFF2-40B4-BE49-F238E27FC236}">
                <a16:creationId xmlns:a16="http://schemas.microsoft.com/office/drawing/2014/main" id="{6190A4CA-E7E7-42B3-B8AF-6A2F1C9133A0}"/>
              </a:ext>
            </a:extLst>
          </p:cNvPr>
          <p:cNvSpPr txBox="1"/>
          <p:nvPr/>
        </p:nvSpPr>
        <p:spPr>
          <a:xfrm>
            <a:off x="3733800" y="1137821"/>
            <a:ext cx="5359036" cy="5416868"/>
          </a:xfrm>
          <a:prstGeom prst="rect">
            <a:avLst/>
          </a:prstGeom>
          <a:noFill/>
        </p:spPr>
        <p:txBody>
          <a:bodyPr wrap="square" rtlCol="0">
            <a:spAutoFit/>
          </a:bodyPr>
          <a:lstStyle/>
          <a:p>
            <a:r>
              <a:rPr lang="en-US" sz="2800" dirty="0">
                <a:solidFill>
                  <a:schemeClr val="tx1">
                    <a:lumMod val="50000"/>
                  </a:schemeClr>
                </a:solidFill>
                <a:latin typeface="Tw Cen MT" panose="020B0602020104020603" pitchFamily="34" charset="0"/>
                <a:ea typeface="Arial" charset="0"/>
                <a:cs typeface="Arial" charset="0"/>
              </a:rPr>
              <a:t>Since the first 2018 Team Training:</a:t>
            </a:r>
          </a:p>
          <a:p>
            <a:pPr marL="800100" lvl="1" indent="-457200">
              <a:buClr>
                <a:srgbClr val="92D050"/>
              </a:buClr>
              <a:buFont typeface="Arial" panose="020B0604020202020204" pitchFamily="34" charset="0"/>
              <a:buChar char="•"/>
            </a:pPr>
            <a:r>
              <a:rPr lang="en-US" sz="2800" dirty="0">
                <a:solidFill>
                  <a:schemeClr val="tx1">
                    <a:lumMod val="50000"/>
                  </a:schemeClr>
                </a:solidFill>
                <a:latin typeface="Tw Cen MT" panose="020B0602020104020603" pitchFamily="34" charset="0"/>
                <a:ea typeface="Arial" charset="0"/>
                <a:cs typeface="Arial" charset="0"/>
              </a:rPr>
              <a:t>65 individuals with IDD were trained as sexuality educators</a:t>
            </a:r>
          </a:p>
          <a:p>
            <a:pPr marL="800100" lvl="1" indent="-457200">
              <a:buClr>
                <a:srgbClr val="92D050"/>
              </a:buClr>
              <a:buFont typeface="Arial" panose="020B0604020202020204" pitchFamily="34" charset="0"/>
              <a:buChar char="•"/>
            </a:pPr>
            <a:r>
              <a:rPr lang="en-US" sz="2800" dirty="0">
                <a:solidFill>
                  <a:schemeClr val="tx1">
                    <a:lumMod val="50000"/>
                  </a:schemeClr>
                </a:solidFill>
                <a:latin typeface="Tw Cen MT" panose="020B0602020104020603" pitchFamily="34" charset="0"/>
                <a:ea typeface="Arial" charset="0"/>
                <a:cs typeface="Arial" charset="0"/>
              </a:rPr>
              <a:t>154 professionals and parents were trained as sexuality educators</a:t>
            </a:r>
          </a:p>
          <a:p>
            <a:pPr marL="342900" lvl="1"/>
            <a:endParaRPr lang="en-US" sz="2000" dirty="0">
              <a:solidFill>
                <a:schemeClr val="tx1">
                  <a:lumMod val="50000"/>
                </a:schemeClr>
              </a:solidFill>
              <a:latin typeface="Tw Cen MT" panose="020B0602020104020603" pitchFamily="34" charset="0"/>
              <a:ea typeface="Arial" charset="0"/>
              <a:cs typeface="Arial" charset="0"/>
            </a:endParaRPr>
          </a:p>
          <a:p>
            <a:pPr lvl="1"/>
            <a:endParaRPr lang="en-US" sz="1000" dirty="0">
              <a:solidFill>
                <a:schemeClr val="tx1">
                  <a:lumMod val="50000"/>
                </a:schemeClr>
              </a:solidFill>
              <a:latin typeface="Tw Cen MT" panose="020B0602020104020603" pitchFamily="34" charset="0"/>
              <a:ea typeface="Arial" charset="0"/>
              <a:cs typeface="Arial" charset="0"/>
            </a:endParaRPr>
          </a:p>
          <a:p>
            <a:r>
              <a:rPr lang="en-US" sz="2800" dirty="0">
                <a:solidFill>
                  <a:schemeClr val="tx1">
                    <a:lumMod val="50000"/>
                  </a:schemeClr>
                </a:solidFill>
                <a:latin typeface="Tw Cen MT" panose="020B0602020104020603" pitchFamily="34" charset="0"/>
                <a:ea typeface="Arial" charset="0"/>
                <a:cs typeface="Arial" charset="0"/>
              </a:rPr>
              <a:t>Since the 2018 Summit </a:t>
            </a:r>
          </a:p>
          <a:p>
            <a:pPr marL="800100" lvl="1" indent="-457200">
              <a:buClr>
                <a:srgbClr val="92D050"/>
              </a:buClr>
              <a:buFont typeface="Arial" panose="020B0604020202020204" pitchFamily="34" charset="0"/>
              <a:buChar char="•"/>
            </a:pPr>
            <a:r>
              <a:rPr lang="en-US" sz="2800" dirty="0">
                <a:solidFill>
                  <a:schemeClr val="tx1">
                    <a:lumMod val="50000"/>
                  </a:schemeClr>
                </a:solidFill>
                <a:latin typeface="Tw Cen MT" panose="020B0602020104020603" pitchFamily="34" charset="0"/>
                <a:ea typeface="Arial" charset="0"/>
                <a:cs typeface="Arial" charset="0"/>
              </a:rPr>
              <a:t>273 family members </a:t>
            </a:r>
          </a:p>
          <a:p>
            <a:pPr marL="800100" lvl="1" indent="-457200">
              <a:buClr>
                <a:srgbClr val="92D050"/>
              </a:buClr>
              <a:buFont typeface="Arial" panose="020B0604020202020204" pitchFamily="34" charset="0"/>
              <a:buChar char="•"/>
            </a:pPr>
            <a:r>
              <a:rPr lang="en-US" sz="2800" dirty="0">
                <a:solidFill>
                  <a:schemeClr val="tx1">
                    <a:lumMod val="50000"/>
                  </a:schemeClr>
                </a:solidFill>
                <a:latin typeface="Tw Cen MT" panose="020B0602020104020603" pitchFamily="34" charset="0"/>
                <a:ea typeface="Arial" charset="0"/>
                <a:cs typeface="Arial" charset="0"/>
              </a:rPr>
              <a:t>481 transition staff</a:t>
            </a:r>
          </a:p>
          <a:p>
            <a:pPr marL="800100" lvl="1" indent="-457200">
              <a:buClr>
                <a:srgbClr val="92D050"/>
              </a:buClr>
              <a:buFont typeface="Arial" panose="020B0604020202020204" pitchFamily="34" charset="0"/>
              <a:buChar char="•"/>
            </a:pPr>
            <a:r>
              <a:rPr lang="en-US" sz="2800" dirty="0">
                <a:solidFill>
                  <a:schemeClr val="tx1">
                    <a:lumMod val="50000"/>
                  </a:schemeClr>
                </a:solidFill>
                <a:latin typeface="Tw Cen MT" panose="020B0602020104020603" pitchFamily="34" charset="0"/>
                <a:ea typeface="Arial" charset="0"/>
                <a:cs typeface="Arial" charset="0"/>
              </a:rPr>
              <a:t>890 other agencies</a:t>
            </a:r>
          </a:p>
          <a:p>
            <a:pPr marL="800100" lvl="1" indent="-457200">
              <a:buClr>
                <a:srgbClr val="92D050"/>
              </a:buClr>
              <a:buFont typeface="Arial" panose="020B0604020202020204" pitchFamily="34" charset="0"/>
              <a:buChar char="•"/>
            </a:pPr>
            <a:r>
              <a:rPr lang="en-US" sz="2800" dirty="0">
                <a:solidFill>
                  <a:schemeClr val="tx1">
                    <a:lumMod val="50000"/>
                  </a:schemeClr>
                </a:solidFill>
                <a:latin typeface="Tw Cen MT" panose="020B0602020104020603" pitchFamily="34" charset="0"/>
                <a:ea typeface="Arial" charset="0"/>
                <a:cs typeface="Arial" charset="0"/>
              </a:rPr>
              <a:t>1,320 individuals with IDD</a:t>
            </a:r>
          </a:p>
        </p:txBody>
      </p:sp>
      <p:pic>
        <p:nvPicPr>
          <p:cNvPr id="11" name="Picture 10" descr="A person sitting at a table using a computer&#10;&#10;Description automatically generated">
            <a:extLst>
              <a:ext uri="{FF2B5EF4-FFF2-40B4-BE49-F238E27FC236}">
                <a16:creationId xmlns:a16="http://schemas.microsoft.com/office/drawing/2014/main" id="{087EC8D3-2A16-40A0-9450-8867B599EA3C}"/>
              </a:ext>
            </a:extLst>
          </p:cNvPr>
          <p:cNvPicPr>
            <a:picLocks noChangeAspect="1"/>
          </p:cNvPicPr>
          <p:nvPr/>
        </p:nvPicPr>
        <p:blipFill rotWithShape="1">
          <a:blip r:embed="rId3" cstate="hqprint">
            <a:alphaModFix/>
            <a:extLst>
              <a:ext uri="{BEBA8EAE-BF5A-486C-A8C5-ECC9F3942E4B}">
                <a14:imgProps xmlns:a14="http://schemas.microsoft.com/office/drawing/2010/main">
                  <a14:imgLayer r:embed="rId4">
                    <a14:imgEffect>
                      <a14:colorTemperature colorTemp="11200"/>
                    </a14:imgEffect>
                    <a14:imgEffect>
                      <a14:saturation sat="66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703670" y="1828800"/>
            <a:ext cx="2286000" cy="2307062"/>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CA2E65C5-DCF5-457B-B4D2-196BAAAAED0F}"/>
              </a:ext>
            </a:extLst>
          </p:cNvPr>
          <p:cNvSpPr txBox="1"/>
          <p:nvPr/>
        </p:nvSpPr>
        <p:spPr>
          <a:xfrm>
            <a:off x="152400" y="4504009"/>
            <a:ext cx="3698061" cy="1569660"/>
          </a:xfrm>
          <a:prstGeom prst="rect">
            <a:avLst/>
          </a:prstGeom>
          <a:noFill/>
        </p:spPr>
        <p:txBody>
          <a:bodyPr wrap="square" rtlCol="0">
            <a:spAutoFit/>
          </a:bodyPr>
          <a:lstStyle/>
          <a:p>
            <a:pPr lvl="0" eaLnBrk="0" fontAlgn="base" hangingPunct="0">
              <a:spcBef>
                <a:spcPct val="0"/>
              </a:spcBef>
              <a:spcAft>
                <a:spcPct val="0"/>
              </a:spcAft>
            </a:pPr>
            <a:r>
              <a:rPr lang="en-US" altLang="en-US" sz="1600" dirty="0">
                <a:solidFill>
                  <a:srgbClr val="512373"/>
                </a:solidFill>
                <a:latin typeface="Tw Cen MT Condensed" panose="020B0606020104020203" pitchFamily="34" charset="0"/>
                <a:ea typeface="Calibri" panose="020F0502020204030204" pitchFamily="34" charset="0"/>
              </a:rPr>
              <a:t>“I have shared topics from the curriculum with people with disabilities and others without disabilities. The message is universal to all because too often people have not had the</a:t>
            </a:r>
            <a:r>
              <a:rPr lang="en-US" altLang="en-US" sz="1600" dirty="0">
                <a:solidFill>
                  <a:srgbClr val="512373"/>
                </a:solidFill>
                <a:latin typeface="Tw Cen MT Condensed" panose="020B0606020104020203" pitchFamily="34" charset="0"/>
              </a:rPr>
              <a:t> </a:t>
            </a:r>
            <a:r>
              <a:rPr lang="en-US" altLang="en-US" sz="1600" dirty="0">
                <a:solidFill>
                  <a:srgbClr val="512373"/>
                </a:solidFill>
                <a:latin typeface="Tw Cen MT Condensed" panose="020B0606020104020203" pitchFamily="34" charset="0"/>
                <a:ea typeface="Calibri" panose="020F0502020204030204" pitchFamily="34" charset="0"/>
              </a:rPr>
              <a:t>opportunity for proper Sexuality Education regardless of disability.”           </a:t>
            </a:r>
          </a:p>
          <a:p>
            <a:pPr lvl="0" eaLnBrk="0" fontAlgn="base" hangingPunct="0">
              <a:spcBef>
                <a:spcPct val="0"/>
              </a:spcBef>
              <a:spcAft>
                <a:spcPct val="0"/>
              </a:spcAft>
            </a:pPr>
            <a:r>
              <a:rPr lang="en-US" altLang="en-US" sz="1600" dirty="0">
                <a:solidFill>
                  <a:srgbClr val="512373"/>
                </a:solidFill>
                <a:latin typeface="Tw Cen MT Condensed" panose="020B0606020104020203" pitchFamily="34" charset="0"/>
                <a:ea typeface="Calibri" panose="020F0502020204030204" pitchFamily="34" charset="0"/>
              </a:rPr>
              <a:t>                  ~Bonnie Gonzalez</a:t>
            </a:r>
            <a:r>
              <a:rPr lang="en-US" altLang="en-US" sz="1600" dirty="0">
                <a:solidFill>
                  <a:srgbClr val="512373"/>
                </a:solidFill>
                <a:latin typeface="Tw Cen MT Condensed" panose="020B0606020104020203" pitchFamily="34" charset="0"/>
              </a:rPr>
              <a:t>,</a:t>
            </a:r>
            <a:r>
              <a:rPr lang="en-US" altLang="en-US" sz="1600" dirty="0">
                <a:solidFill>
                  <a:srgbClr val="512373"/>
                </a:solidFill>
                <a:latin typeface="Tw Cen MT Condensed" panose="020B0606020104020203" pitchFamily="34" charset="0"/>
                <a:ea typeface="Calibri" panose="020F0502020204030204" pitchFamily="34" charset="0"/>
              </a:rPr>
              <a:t> Muskegon Team Educator</a:t>
            </a:r>
          </a:p>
        </p:txBody>
      </p:sp>
      <p:sp>
        <p:nvSpPr>
          <p:cNvPr id="2" name="TextBox 1">
            <a:extLst>
              <a:ext uri="{FF2B5EF4-FFF2-40B4-BE49-F238E27FC236}">
                <a16:creationId xmlns:a16="http://schemas.microsoft.com/office/drawing/2014/main" id="{DE9C67F7-DF7C-CD74-5873-D51A9330DB9A}"/>
              </a:ext>
            </a:extLst>
          </p:cNvPr>
          <p:cNvSpPr txBox="1"/>
          <p:nvPr/>
        </p:nvSpPr>
        <p:spPr>
          <a:xfrm>
            <a:off x="228600" y="5889004"/>
            <a:ext cx="432881" cy="587996"/>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6632285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1ABE24-1791-4745-A456-B3A4534D3625}"/>
              </a:ext>
            </a:extLst>
          </p:cNvPr>
          <p:cNvSpPr>
            <a:spLocks noGrp="1"/>
          </p:cNvSpPr>
          <p:nvPr>
            <p:ph type="title"/>
          </p:nvPr>
        </p:nvSpPr>
        <p:spPr>
          <a:xfrm>
            <a:off x="634730" y="2879725"/>
            <a:ext cx="3175270" cy="701675"/>
          </a:xfrm>
        </p:spPr>
        <p:txBody>
          <a:bodyPr/>
          <a:lstStyle/>
          <a:p>
            <a:pPr algn="ctr"/>
            <a:r>
              <a:rPr lang="en-US" sz="4000" dirty="0">
                <a:solidFill>
                  <a:srgbClr val="512373"/>
                </a:solidFill>
                <a:latin typeface="Tw Cen MT" panose="020B0602020104020603" pitchFamily="34" charset="0"/>
              </a:rPr>
              <a:t>Resources</a:t>
            </a:r>
          </a:p>
        </p:txBody>
      </p:sp>
      <p:sp>
        <p:nvSpPr>
          <p:cNvPr id="4" name="Content Placeholder 3">
            <a:extLst>
              <a:ext uri="{FF2B5EF4-FFF2-40B4-BE49-F238E27FC236}">
                <a16:creationId xmlns:a16="http://schemas.microsoft.com/office/drawing/2014/main" id="{83AE7228-DC0B-DA44-971D-804312F0CC10}"/>
              </a:ext>
            </a:extLst>
          </p:cNvPr>
          <p:cNvSpPr>
            <a:spLocks noGrp="1"/>
          </p:cNvSpPr>
          <p:nvPr>
            <p:ph idx="1"/>
          </p:nvPr>
        </p:nvSpPr>
        <p:spPr>
          <a:xfrm>
            <a:off x="304800" y="1219200"/>
            <a:ext cx="8458200" cy="5486400"/>
          </a:xfrm>
        </p:spPr>
        <p:txBody>
          <a:bodyPr/>
          <a:lstStyle/>
          <a:p>
            <a:pPr marL="0" indent="0">
              <a:buNone/>
            </a:pPr>
            <a:endParaRPr lang="en-US" sz="1000" b="1" dirty="0">
              <a:solidFill>
                <a:srgbClr val="512373"/>
              </a:solidFill>
              <a:latin typeface="Tw Cen MT" panose="020B0602020104020603" pitchFamily="34" charset="0"/>
            </a:endParaRPr>
          </a:p>
          <a:p>
            <a:pPr marL="0" indent="0">
              <a:buNone/>
            </a:pPr>
            <a:r>
              <a:rPr lang="en-US" sz="2400" b="1" dirty="0">
                <a:solidFill>
                  <a:srgbClr val="6B4C70"/>
                </a:solidFill>
                <a:latin typeface="Roboto" panose="02000000000000000000" pitchFamily="2" charset="0"/>
              </a:rPr>
              <a:t>	</a:t>
            </a:r>
          </a:p>
          <a:p>
            <a:pPr marL="0" indent="0" algn="ctr">
              <a:buNone/>
            </a:pPr>
            <a:endParaRPr lang="en-US" sz="1000" b="1" dirty="0">
              <a:solidFill>
                <a:srgbClr val="512373"/>
              </a:solidFill>
              <a:latin typeface="Tw Cen MT" panose="020B0602020104020603" pitchFamily="34" charset="0"/>
            </a:endParaRPr>
          </a:p>
          <a:p>
            <a:pPr marL="0" indent="0">
              <a:buNone/>
            </a:pPr>
            <a:endParaRPr lang="en-US" dirty="0">
              <a:solidFill>
                <a:srgbClr val="512373"/>
              </a:solidFill>
              <a:latin typeface="Tw Cen MT" panose="020B0602020104020603" pitchFamily="34" charset="0"/>
            </a:endParaRPr>
          </a:p>
          <a:p>
            <a:pPr marL="0" indent="0">
              <a:buNone/>
            </a:pPr>
            <a:endParaRPr lang="en-US" dirty="0"/>
          </a:p>
        </p:txBody>
      </p:sp>
      <p:graphicFrame>
        <p:nvGraphicFramePr>
          <p:cNvPr id="7" name="Object 6">
            <a:extLst>
              <a:ext uri="{FF2B5EF4-FFF2-40B4-BE49-F238E27FC236}">
                <a16:creationId xmlns:a16="http://schemas.microsoft.com/office/drawing/2014/main" id="{17E8982C-C362-2DE9-F485-A1F250920FCD}"/>
              </a:ext>
            </a:extLst>
          </p:cNvPr>
          <p:cNvGraphicFramePr>
            <a:graphicFrameLocks noChangeAspect="1"/>
          </p:cNvGraphicFramePr>
          <p:nvPr/>
        </p:nvGraphicFramePr>
        <p:xfrm>
          <a:off x="3810000" y="-195530"/>
          <a:ext cx="5449954" cy="7053530"/>
        </p:xfrm>
        <a:graphic>
          <a:graphicData uri="http://schemas.openxmlformats.org/presentationml/2006/ole">
            <mc:AlternateContent xmlns:mc="http://schemas.openxmlformats.org/markup-compatibility/2006">
              <mc:Choice xmlns:v="urn:schemas-microsoft-com:vml" Requires="v">
                <p:oleObj name="Acrobat Document" r:id="rId3" imgW="5829300" imgH="7543622" progId="AcroExch.Document.DC">
                  <p:embed/>
                </p:oleObj>
              </mc:Choice>
              <mc:Fallback>
                <p:oleObj name="Acrobat Document" r:id="rId3" imgW="5829300" imgH="7543622" progId="AcroExch.Document.DC">
                  <p:embed/>
                  <p:pic>
                    <p:nvPicPr>
                      <p:cNvPr id="7" name="Object 6">
                        <a:extLst>
                          <a:ext uri="{FF2B5EF4-FFF2-40B4-BE49-F238E27FC236}">
                            <a16:creationId xmlns:a16="http://schemas.microsoft.com/office/drawing/2014/main" id="{17E8982C-C362-2DE9-F485-A1F250920FCD}"/>
                          </a:ext>
                        </a:extLst>
                      </p:cNvPr>
                      <p:cNvPicPr/>
                      <p:nvPr/>
                    </p:nvPicPr>
                    <p:blipFill>
                      <a:blip r:embed="rId4"/>
                      <a:stretch>
                        <a:fillRect/>
                      </a:stretch>
                    </p:blipFill>
                    <p:spPr>
                      <a:xfrm>
                        <a:off x="3810000" y="-195530"/>
                        <a:ext cx="5449954" cy="7053530"/>
                      </a:xfrm>
                      <a:prstGeom prst="rect">
                        <a:avLst/>
                      </a:prstGeom>
                    </p:spPr>
                  </p:pic>
                </p:oleObj>
              </mc:Fallback>
            </mc:AlternateContent>
          </a:graphicData>
        </a:graphic>
      </p:graphicFrame>
    </p:spTree>
    <p:extLst>
      <p:ext uri="{BB962C8B-B14F-4D97-AF65-F5344CB8AC3E}">
        <p14:creationId xmlns:p14="http://schemas.microsoft.com/office/powerpoint/2010/main" val="1073943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1ABE24-1791-4745-A456-B3A4534D3625}"/>
              </a:ext>
            </a:extLst>
          </p:cNvPr>
          <p:cNvSpPr>
            <a:spLocks noGrp="1"/>
          </p:cNvSpPr>
          <p:nvPr>
            <p:ph type="title"/>
          </p:nvPr>
        </p:nvSpPr>
        <p:spPr>
          <a:xfrm>
            <a:off x="634730" y="2879725"/>
            <a:ext cx="3251471" cy="701675"/>
          </a:xfrm>
        </p:spPr>
        <p:txBody>
          <a:bodyPr/>
          <a:lstStyle/>
          <a:p>
            <a:pPr algn="ctr"/>
            <a:r>
              <a:rPr lang="en-US" sz="4000" dirty="0">
                <a:solidFill>
                  <a:srgbClr val="512373"/>
                </a:solidFill>
                <a:latin typeface="Tw Cen MT" panose="020B0602020104020603" pitchFamily="34" charset="0"/>
              </a:rPr>
              <a:t>Resources</a:t>
            </a:r>
          </a:p>
        </p:txBody>
      </p:sp>
      <p:sp>
        <p:nvSpPr>
          <p:cNvPr id="4" name="Content Placeholder 3">
            <a:extLst>
              <a:ext uri="{FF2B5EF4-FFF2-40B4-BE49-F238E27FC236}">
                <a16:creationId xmlns:a16="http://schemas.microsoft.com/office/drawing/2014/main" id="{83AE7228-DC0B-DA44-971D-804312F0CC10}"/>
              </a:ext>
            </a:extLst>
          </p:cNvPr>
          <p:cNvSpPr>
            <a:spLocks noGrp="1"/>
          </p:cNvSpPr>
          <p:nvPr>
            <p:ph idx="1"/>
          </p:nvPr>
        </p:nvSpPr>
        <p:spPr>
          <a:xfrm>
            <a:off x="304800" y="1219200"/>
            <a:ext cx="8458200" cy="5486400"/>
          </a:xfrm>
        </p:spPr>
        <p:txBody>
          <a:bodyPr/>
          <a:lstStyle/>
          <a:p>
            <a:pPr marL="0" indent="0">
              <a:buNone/>
            </a:pPr>
            <a:endParaRPr lang="en-US" sz="1000" b="1" dirty="0">
              <a:solidFill>
                <a:srgbClr val="512373"/>
              </a:solidFill>
              <a:latin typeface="Tw Cen MT" panose="020B0602020104020603" pitchFamily="34" charset="0"/>
            </a:endParaRPr>
          </a:p>
          <a:p>
            <a:pPr marL="0" indent="0">
              <a:buNone/>
            </a:pPr>
            <a:r>
              <a:rPr lang="en-US" sz="2400" b="1" dirty="0">
                <a:solidFill>
                  <a:srgbClr val="6B4C70"/>
                </a:solidFill>
                <a:latin typeface="Roboto" panose="02000000000000000000" pitchFamily="2" charset="0"/>
              </a:rPr>
              <a:t>	</a:t>
            </a:r>
          </a:p>
          <a:p>
            <a:pPr marL="0" indent="0" algn="ctr">
              <a:buNone/>
            </a:pPr>
            <a:endParaRPr lang="en-US" sz="1000" b="1" dirty="0">
              <a:solidFill>
                <a:srgbClr val="512373"/>
              </a:solidFill>
              <a:latin typeface="Tw Cen MT" panose="020B0602020104020603" pitchFamily="34" charset="0"/>
            </a:endParaRPr>
          </a:p>
          <a:p>
            <a:pPr marL="0" indent="0">
              <a:buNone/>
            </a:pPr>
            <a:endParaRPr lang="en-US" dirty="0">
              <a:solidFill>
                <a:srgbClr val="512373"/>
              </a:solidFill>
              <a:latin typeface="Tw Cen MT" panose="020B0602020104020603" pitchFamily="34" charset="0"/>
            </a:endParaRPr>
          </a:p>
          <a:p>
            <a:pPr marL="0" indent="0">
              <a:buNone/>
            </a:pPr>
            <a:endParaRPr lang="en-US" dirty="0"/>
          </a:p>
        </p:txBody>
      </p:sp>
      <p:graphicFrame>
        <p:nvGraphicFramePr>
          <p:cNvPr id="6" name="Object 5">
            <a:extLst>
              <a:ext uri="{FF2B5EF4-FFF2-40B4-BE49-F238E27FC236}">
                <a16:creationId xmlns:a16="http://schemas.microsoft.com/office/drawing/2014/main" id="{5800BBBB-1A36-8A70-2D99-D887544F7666}"/>
              </a:ext>
            </a:extLst>
          </p:cNvPr>
          <p:cNvGraphicFramePr>
            <a:graphicFrameLocks noChangeAspect="1"/>
          </p:cNvGraphicFramePr>
          <p:nvPr/>
        </p:nvGraphicFramePr>
        <p:xfrm>
          <a:off x="3962400" y="26582"/>
          <a:ext cx="5257799" cy="6804836"/>
        </p:xfrm>
        <a:graphic>
          <a:graphicData uri="http://schemas.openxmlformats.org/presentationml/2006/ole">
            <mc:AlternateContent xmlns:mc="http://schemas.openxmlformats.org/markup-compatibility/2006">
              <mc:Choice xmlns:v="urn:schemas-microsoft-com:vml" Requires="v">
                <p:oleObj name="Acrobat Document" r:id="rId3" imgW="5829300" imgH="7543622" progId="AcroExch.Document.DC">
                  <p:embed/>
                </p:oleObj>
              </mc:Choice>
              <mc:Fallback>
                <p:oleObj name="Acrobat Document" r:id="rId3" imgW="5829300" imgH="7543622" progId="AcroExch.Document.DC">
                  <p:embed/>
                  <p:pic>
                    <p:nvPicPr>
                      <p:cNvPr id="6" name="Object 5">
                        <a:extLst>
                          <a:ext uri="{FF2B5EF4-FFF2-40B4-BE49-F238E27FC236}">
                            <a16:creationId xmlns:a16="http://schemas.microsoft.com/office/drawing/2014/main" id="{5800BBBB-1A36-8A70-2D99-D887544F7666}"/>
                          </a:ext>
                        </a:extLst>
                      </p:cNvPr>
                      <p:cNvPicPr/>
                      <p:nvPr/>
                    </p:nvPicPr>
                    <p:blipFill>
                      <a:blip r:embed="rId4"/>
                      <a:stretch>
                        <a:fillRect/>
                      </a:stretch>
                    </p:blipFill>
                    <p:spPr>
                      <a:xfrm>
                        <a:off x="3962400" y="26582"/>
                        <a:ext cx="5257799" cy="6804836"/>
                      </a:xfrm>
                      <a:prstGeom prst="rect">
                        <a:avLst/>
                      </a:prstGeom>
                    </p:spPr>
                  </p:pic>
                </p:oleObj>
              </mc:Fallback>
            </mc:AlternateContent>
          </a:graphicData>
        </a:graphic>
      </p:graphicFrame>
    </p:spTree>
    <p:extLst>
      <p:ext uri="{BB962C8B-B14F-4D97-AF65-F5344CB8AC3E}">
        <p14:creationId xmlns:p14="http://schemas.microsoft.com/office/powerpoint/2010/main" val="35805770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1ABE24-1791-4745-A456-B3A4534D3625}"/>
              </a:ext>
            </a:extLst>
          </p:cNvPr>
          <p:cNvSpPr>
            <a:spLocks noGrp="1"/>
          </p:cNvSpPr>
          <p:nvPr>
            <p:ph type="title"/>
          </p:nvPr>
        </p:nvSpPr>
        <p:spPr>
          <a:xfrm>
            <a:off x="634730" y="2727325"/>
            <a:ext cx="3556270" cy="701675"/>
          </a:xfrm>
        </p:spPr>
        <p:txBody>
          <a:bodyPr/>
          <a:lstStyle/>
          <a:p>
            <a:pPr algn="ctr"/>
            <a:r>
              <a:rPr lang="en-US" sz="4000" dirty="0">
                <a:solidFill>
                  <a:srgbClr val="512373"/>
                </a:solidFill>
                <a:latin typeface="Tw Cen MT" panose="020B0602020104020603" pitchFamily="34" charset="0"/>
              </a:rPr>
              <a:t>Resources</a:t>
            </a:r>
          </a:p>
        </p:txBody>
      </p:sp>
      <p:sp>
        <p:nvSpPr>
          <p:cNvPr id="4" name="Content Placeholder 3">
            <a:extLst>
              <a:ext uri="{FF2B5EF4-FFF2-40B4-BE49-F238E27FC236}">
                <a16:creationId xmlns:a16="http://schemas.microsoft.com/office/drawing/2014/main" id="{83AE7228-DC0B-DA44-971D-804312F0CC10}"/>
              </a:ext>
            </a:extLst>
          </p:cNvPr>
          <p:cNvSpPr>
            <a:spLocks noGrp="1"/>
          </p:cNvSpPr>
          <p:nvPr>
            <p:ph idx="1"/>
          </p:nvPr>
        </p:nvSpPr>
        <p:spPr>
          <a:xfrm>
            <a:off x="304800" y="1219200"/>
            <a:ext cx="8458200" cy="5486400"/>
          </a:xfrm>
        </p:spPr>
        <p:txBody>
          <a:bodyPr/>
          <a:lstStyle/>
          <a:p>
            <a:pPr marL="0" indent="0">
              <a:buNone/>
            </a:pPr>
            <a:endParaRPr lang="en-US" sz="1000" b="1" dirty="0">
              <a:solidFill>
                <a:srgbClr val="512373"/>
              </a:solidFill>
              <a:latin typeface="Tw Cen MT" panose="020B0602020104020603" pitchFamily="34" charset="0"/>
            </a:endParaRPr>
          </a:p>
          <a:p>
            <a:pPr marL="0" indent="0">
              <a:buNone/>
            </a:pPr>
            <a:r>
              <a:rPr lang="en-US" sz="2400" b="1" dirty="0">
                <a:solidFill>
                  <a:srgbClr val="6B4C70"/>
                </a:solidFill>
                <a:latin typeface="Roboto" panose="02000000000000000000" pitchFamily="2" charset="0"/>
              </a:rPr>
              <a:t>	</a:t>
            </a:r>
          </a:p>
          <a:p>
            <a:pPr marL="0" indent="0" algn="ctr">
              <a:buNone/>
            </a:pPr>
            <a:endParaRPr lang="en-US" sz="1000" b="1" dirty="0">
              <a:solidFill>
                <a:srgbClr val="512373"/>
              </a:solidFill>
              <a:latin typeface="Tw Cen MT" panose="020B0602020104020603" pitchFamily="34" charset="0"/>
            </a:endParaRPr>
          </a:p>
          <a:p>
            <a:pPr marL="0" indent="0">
              <a:buNone/>
            </a:pPr>
            <a:endParaRPr lang="en-US" dirty="0">
              <a:solidFill>
                <a:srgbClr val="512373"/>
              </a:solidFill>
              <a:latin typeface="Tw Cen MT" panose="020B0602020104020603" pitchFamily="34" charset="0"/>
            </a:endParaRPr>
          </a:p>
          <a:p>
            <a:pPr marL="0" indent="0">
              <a:buNone/>
            </a:pPr>
            <a:endParaRPr lang="en-US" dirty="0"/>
          </a:p>
        </p:txBody>
      </p:sp>
      <p:graphicFrame>
        <p:nvGraphicFramePr>
          <p:cNvPr id="2" name="Object 1">
            <a:extLst>
              <a:ext uri="{FF2B5EF4-FFF2-40B4-BE49-F238E27FC236}">
                <a16:creationId xmlns:a16="http://schemas.microsoft.com/office/drawing/2014/main" id="{869ACBDA-FABA-DEBC-EBFC-F497886EF6BA}"/>
              </a:ext>
            </a:extLst>
          </p:cNvPr>
          <p:cNvGraphicFramePr>
            <a:graphicFrameLocks noChangeAspect="1"/>
          </p:cNvGraphicFramePr>
          <p:nvPr/>
        </p:nvGraphicFramePr>
        <p:xfrm>
          <a:off x="3775162" y="86149"/>
          <a:ext cx="5232313" cy="6771851"/>
        </p:xfrm>
        <a:graphic>
          <a:graphicData uri="http://schemas.openxmlformats.org/presentationml/2006/ole">
            <mc:AlternateContent xmlns:mc="http://schemas.openxmlformats.org/markup-compatibility/2006">
              <mc:Choice xmlns:v="urn:schemas-microsoft-com:vml" Requires="v">
                <p:oleObj name="Acrobat Document" r:id="rId3" imgW="5829300" imgH="7543622" progId="AcroExch.Document.DC">
                  <p:embed/>
                </p:oleObj>
              </mc:Choice>
              <mc:Fallback>
                <p:oleObj name="Acrobat Document" r:id="rId3" imgW="5829300" imgH="7543622" progId="AcroExch.Document.DC">
                  <p:embed/>
                  <p:pic>
                    <p:nvPicPr>
                      <p:cNvPr id="2" name="Object 1">
                        <a:extLst>
                          <a:ext uri="{FF2B5EF4-FFF2-40B4-BE49-F238E27FC236}">
                            <a16:creationId xmlns:a16="http://schemas.microsoft.com/office/drawing/2014/main" id="{869ACBDA-FABA-DEBC-EBFC-F497886EF6BA}"/>
                          </a:ext>
                        </a:extLst>
                      </p:cNvPr>
                      <p:cNvPicPr/>
                      <p:nvPr/>
                    </p:nvPicPr>
                    <p:blipFill>
                      <a:blip r:embed="rId4"/>
                      <a:stretch>
                        <a:fillRect/>
                      </a:stretch>
                    </p:blipFill>
                    <p:spPr>
                      <a:xfrm>
                        <a:off x="3775162" y="86149"/>
                        <a:ext cx="5232313" cy="6771851"/>
                      </a:xfrm>
                      <a:prstGeom prst="rect">
                        <a:avLst/>
                      </a:prstGeom>
                    </p:spPr>
                  </p:pic>
                </p:oleObj>
              </mc:Fallback>
            </mc:AlternateContent>
          </a:graphicData>
        </a:graphic>
      </p:graphicFrame>
    </p:spTree>
    <p:extLst>
      <p:ext uri="{BB962C8B-B14F-4D97-AF65-F5344CB8AC3E}">
        <p14:creationId xmlns:p14="http://schemas.microsoft.com/office/powerpoint/2010/main" val="13992507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1ABE24-1791-4745-A456-B3A4534D3625}"/>
              </a:ext>
            </a:extLst>
          </p:cNvPr>
          <p:cNvSpPr>
            <a:spLocks noGrp="1"/>
          </p:cNvSpPr>
          <p:nvPr>
            <p:ph type="title"/>
          </p:nvPr>
        </p:nvSpPr>
        <p:spPr>
          <a:xfrm>
            <a:off x="609600" y="2651125"/>
            <a:ext cx="2718070" cy="701675"/>
          </a:xfrm>
        </p:spPr>
        <p:txBody>
          <a:bodyPr/>
          <a:lstStyle/>
          <a:p>
            <a:pPr algn="ctr"/>
            <a:r>
              <a:rPr lang="en-US" sz="4000" dirty="0">
                <a:solidFill>
                  <a:srgbClr val="512373"/>
                </a:solidFill>
                <a:latin typeface="Tw Cen MT" panose="020B0602020104020603" pitchFamily="34" charset="0"/>
              </a:rPr>
              <a:t>Resources</a:t>
            </a:r>
          </a:p>
        </p:txBody>
      </p:sp>
      <p:sp>
        <p:nvSpPr>
          <p:cNvPr id="4" name="Content Placeholder 3">
            <a:extLst>
              <a:ext uri="{FF2B5EF4-FFF2-40B4-BE49-F238E27FC236}">
                <a16:creationId xmlns:a16="http://schemas.microsoft.com/office/drawing/2014/main" id="{83AE7228-DC0B-DA44-971D-804312F0CC10}"/>
              </a:ext>
            </a:extLst>
          </p:cNvPr>
          <p:cNvSpPr>
            <a:spLocks noGrp="1"/>
          </p:cNvSpPr>
          <p:nvPr>
            <p:ph idx="1"/>
          </p:nvPr>
        </p:nvSpPr>
        <p:spPr>
          <a:xfrm>
            <a:off x="304800" y="1219200"/>
            <a:ext cx="8458200" cy="5486400"/>
          </a:xfrm>
        </p:spPr>
        <p:txBody>
          <a:bodyPr/>
          <a:lstStyle/>
          <a:p>
            <a:pPr marL="0" indent="0">
              <a:buNone/>
            </a:pPr>
            <a:endParaRPr lang="en-US" sz="1000" b="1" dirty="0">
              <a:solidFill>
                <a:srgbClr val="512373"/>
              </a:solidFill>
              <a:latin typeface="Tw Cen MT" panose="020B0602020104020603" pitchFamily="34" charset="0"/>
            </a:endParaRPr>
          </a:p>
          <a:p>
            <a:pPr marL="0" indent="0">
              <a:buNone/>
            </a:pPr>
            <a:r>
              <a:rPr lang="en-US" sz="2400" b="1" dirty="0">
                <a:solidFill>
                  <a:srgbClr val="6B4C70"/>
                </a:solidFill>
                <a:latin typeface="Roboto" panose="02000000000000000000" pitchFamily="2" charset="0"/>
              </a:rPr>
              <a:t>	</a:t>
            </a:r>
          </a:p>
          <a:p>
            <a:pPr marL="0" indent="0" algn="ctr">
              <a:buNone/>
            </a:pPr>
            <a:endParaRPr lang="en-US" sz="1000" b="1" dirty="0">
              <a:solidFill>
                <a:srgbClr val="512373"/>
              </a:solidFill>
              <a:latin typeface="Tw Cen MT" panose="020B0602020104020603" pitchFamily="34" charset="0"/>
            </a:endParaRPr>
          </a:p>
          <a:p>
            <a:pPr marL="0" indent="0">
              <a:buNone/>
            </a:pPr>
            <a:endParaRPr lang="en-US" dirty="0">
              <a:solidFill>
                <a:srgbClr val="512373"/>
              </a:solidFill>
              <a:latin typeface="Tw Cen MT" panose="020B0602020104020603" pitchFamily="34" charset="0"/>
            </a:endParaRPr>
          </a:p>
          <a:p>
            <a:pPr marL="0" indent="0">
              <a:buNone/>
            </a:pPr>
            <a:endParaRPr lang="en-US" dirty="0"/>
          </a:p>
        </p:txBody>
      </p:sp>
      <p:graphicFrame>
        <p:nvGraphicFramePr>
          <p:cNvPr id="5" name="Object 4">
            <a:extLst>
              <a:ext uri="{FF2B5EF4-FFF2-40B4-BE49-F238E27FC236}">
                <a16:creationId xmlns:a16="http://schemas.microsoft.com/office/drawing/2014/main" id="{8B71F398-E7D9-D52C-8365-8632AA851B75}"/>
              </a:ext>
            </a:extLst>
          </p:cNvPr>
          <p:cNvGraphicFramePr>
            <a:graphicFrameLocks noChangeAspect="1"/>
          </p:cNvGraphicFramePr>
          <p:nvPr/>
        </p:nvGraphicFramePr>
        <p:xfrm>
          <a:off x="3632470" y="141801"/>
          <a:ext cx="5130531" cy="6563799"/>
        </p:xfrm>
        <a:graphic>
          <a:graphicData uri="http://schemas.openxmlformats.org/presentationml/2006/ole">
            <mc:AlternateContent xmlns:mc="http://schemas.openxmlformats.org/markup-compatibility/2006">
              <mc:Choice xmlns:v="urn:schemas-microsoft-com:vml" Requires="v">
                <p:oleObj name="Document" r:id="rId3" imgW="6850483" imgH="8764708" progId="Word.Document.12">
                  <p:embed/>
                </p:oleObj>
              </mc:Choice>
              <mc:Fallback>
                <p:oleObj name="Document" r:id="rId3" imgW="6850483" imgH="8764708" progId="Word.Document.12">
                  <p:embed/>
                  <p:pic>
                    <p:nvPicPr>
                      <p:cNvPr id="5" name="Object 4">
                        <a:extLst>
                          <a:ext uri="{FF2B5EF4-FFF2-40B4-BE49-F238E27FC236}">
                            <a16:creationId xmlns:a16="http://schemas.microsoft.com/office/drawing/2014/main" id="{8B71F398-E7D9-D52C-8365-8632AA851B75}"/>
                          </a:ext>
                        </a:extLst>
                      </p:cNvPr>
                      <p:cNvPicPr/>
                      <p:nvPr/>
                    </p:nvPicPr>
                    <p:blipFill>
                      <a:blip r:embed="rId4"/>
                      <a:stretch>
                        <a:fillRect/>
                      </a:stretch>
                    </p:blipFill>
                    <p:spPr>
                      <a:xfrm>
                        <a:off x="3632470" y="141801"/>
                        <a:ext cx="5130531" cy="6563799"/>
                      </a:xfrm>
                      <a:prstGeom prst="rect">
                        <a:avLst/>
                      </a:prstGeom>
                    </p:spPr>
                  </p:pic>
                </p:oleObj>
              </mc:Fallback>
            </mc:AlternateContent>
          </a:graphicData>
        </a:graphic>
      </p:graphicFrame>
    </p:spTree>
    <p:extLst>
      <p:ext uri="{BB962C8B-B14F-4D97-AF65-F5344CB8AC3E}">
        <p14:creationId xmlns:p14="http://schemas.microsoft.com/office/powerpoint/2010/main" val="3338729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1ABE24-1791-4745-A456-B3A4534D3625}"/>
              </a:ext>
            </a:extLst>
          </p:cNvPr>
          <p:cNvSpPr>
            <a:spLocks noGrp="1"/>
          </p:cNvSpPr>
          <p:nvPr>
            <p:ph type="title"/>
          </p:nvPr>
        </p:nvSpPr>
        <p:spPr>
          <a:xfrm>
            <a:off x="634730" y="152400"/>
            <a:ext cx="7886700" cy="701675"/>
          </a:xfrm>
        </p:spPr>
        <p:txBody>
          <a:bodyPr/>
          <a:lstStyle/>
          <a:p>
            <a:pPr algn="ctr"/>
            <a:r>
              <a:rPr lang="en-US" sz="4000" dirty="0">
                <a:solidFill>
                  <a:srgbClr val="512373"/>
                </a:solidFill>
                <a:latin typeface="Tw Cen MT" panose="020B0602020104020603" pitchFamily="34" charset="0"/>
              </a:rPr>
              <a:t>Resources</a:t>
            </a:r>
          </a:p>
        </p:txBody>
      </p:sp>
      <p:sp>
        <p:nvSpPr>
          <p:cNvPr id="4" name="Content Placeholder 3">
            <a:extLst>
              <a:ext uri="{FF2B5EF4-FFF2-40B4-BE49-F238E27FC236}">
                <a16:creationId xmlns:a16="http://schemas.microsoft.com/office/drawing/2014/main" id="{83AE7228-DC0B-DA44-971D-804312F0CC10}"/>
              </a:ext>
            </a:extLst>
          </p:cNvPr>
          <p:cNvSpPr>
            <a:spLocks noGrp="1"/>
          </p:cNvSpPr>
          <p:nvPr>
            <p:ph idx="1"/>
          </p:nvPr>
        </p:nvSpPr>
        <p:spPr>
          <a:xfrm>
            <a:off x="304800" y="1219200"/>
            <a:ext cx="8458200" cy="5486400"/>
          </a:xfrm>
        </p:spPr>
        <p:txBody>
          <a:bodyPr/>
          <a:lstStyle/>
          <a:p>
            <a:pPr marL="0" indent="0">
              <a:buNone/>
            </a:pPr>
            <a:endParaRPr lang="en-US" sz="1000" b="1" dirty="0">
              <a:solidFill>
                <a:srgbClr val="512373"/>
              </a:solidFill>
              <a:latin typeface="Tw Cen MT" panose="020B0602020104020603" pitchFamily="34" charset="0"/>
            </a:endParaRPr>
          </a:p>
          <a:p>
            <a:pPr marL="0" indent="0">
              <a:buNone/>
            </a:pPr>
            <a:r>
              <a:rPr lang="en-US" sz="2400" b="1" dirty="0">
                <a:solidFill>
                  <a:srgbClr val="512373"/>
                </a:solidFill>
                <a:latin typeface="Tw Cen MT" panose="020B0602020104020603" pitchFamily="34" charset="0"/>
              </a:rPr>
              <a:t>MOASH		</a:t>
            </a:r>
            <a:r>
              <a:rPr lang="en-US" sz="2400" b="1" i="0" dirty="0">
                <a:solidFill>
                  <a:schemeClr val="accent1">
                    <a:lumMod val="75000"/>
                  </a:schemeClr>
                </a:solidFill>
                <a:effectLst/>
                <a:latin typeface="Tw Cen MT" panose="020B0602020104020603" pitchFamily="34" charset="0"/>
                <a:hlinkClick r:id="rId3">
                  <a:extLst>
                    <a:ext uri="{A12FA001-AC4F-418D-AE19-62706E023703}">
                      <ahyp:hlinkClr xmlns:ahyp="http://schemas.microsoft.com/office/drawing/2018/hyperlinkcolor" val="tx"/>
                    </a:ext>
                  </a:extLst>
                </a:hlinkClick>
              </a:rPr>
              <a:t>https://www.moash.org</a:t>
            </a:r>
            <a:endParaRPr lang="en-US" sz="2400" b="1" dirty="0">
              <a:solidFill>
                <a:schemeClr val="accent1">
                  <a:lumMod val="75000"/>
                </a:schemeClr>
              </a:solidFill>
              <a:latin typeface="Tw Cen MT" panose="020B0602020104020603" pitchFamily="34" charset="0"/>
            </a:endParaRPr>
          </a:p>
          <a:p>
            <a:pPr marL="0" indent="0">
              <a:buNone/>
            </a:pPr>
            <a:endParaRPr lang="en-US" sz="1000" b="1" dirty="0">
              <a:solidFill>
                <a:srgbClr val="512373"/>
              </a:solidFill>
              <a:latin typeface="Tw Cen MT" panose="020B0602020104020603" pitchFamily="34" charset="0"/>
            </a:endParaRPr>
          </a:p>
          <a:p>
            <a:pPr marL="0" indent="0">
              <a:buNone/>
            </a:pPr>
            <a:r>
              <a:rPr lang="en-US" sz="2400" b="1" dirty="0">
                <a:solidFill>
                  <a:srgbClr val="512373"/>
                </a:solidFill>
                <a:latin typeface="Tw Cen MT" panose="020B0602020104020603" pitchFamily="34" charset="0"/>
              </a:rPr>
              <a:t>YWCA:			</a:t>
            </a:r>
            <a:r>
              <a:rPr lang="en-US" sz="2400" b="1" i="0" dirty="0">
                <a:solidFill>
                  <a:schemeClr val="tx2">
                    <a:lumMod val="90000"/>
                    <a:lumOff val="10000"/>
                  </a:schemeClr>
                </a:solidFill>
                <a:effectLst/>
                <a:latin typeface="Tw Cen MT" panose="020B0602020104020603" pitchFamily="34" charset="0"/>
                <a:hlinkClick r:id="rId4">
                  <a:extLst>
                    <a:ext uri="{A12FA001-AC4F-418D-AE19-62706E023703}">
                      <ahyp:hlinkClr xmlns:ahyp="http://schemas.microsoft.com/office/drawing/2018/hyperlinkcolor" val="tx"/>
                    </a:ext>
                  </a:extLst>
                </a:hlinkClick>
              </a:rPr>
              <a:t>https://www.ywcawcmi.org</a:t>
            </a:r>
            <a:endParaRPr lang="en-US" sz="2400" b="1" dirty="0">
              <a:solidFill>
                <a:schemeClr val="tx2">
                  <a:lumMod val="90000"/>
                  <a:lumOff val="10000"/>
                </a:schemeClr>
              </a:solidFill>
              <a:latin typeface="Tw Cen MT" panose="020B0602020104020603" pitchFamily="34" charset="0"/>
            </a:endParaRPr>
          </a:p>
          <a:p>
            <a:pPr lvl="1">
              <a:buClr>
                <a:srgbClr val="92D050"/>
              </a:buClr>
            </a:pPr>
            <a:r>
              <a:rPr lang="en-US" b="1" dirty="0">
                <a:solidFill>
                  <a:srgbClr val="512373"/>
                </a:solidFill>
                <a:latin typeface="Tw Cen MT" panose="020B0602020104020603" pitchFamily="34" charset="0"/>
              </a:rPr>
              <a:t>WEAVE</a:t>
            </a:r>
          </a:p>
          <a:p>
            <a:pPr marL="457200" lvl="1" indent="0">
              <a:buNone/>
            </a:pPr>
            <a:endParaRPr lang="en-US" sz="1000" b="1" dirty="0">
              <a:solidFill>
                <a:srgbClr val="512373"/>
              </a:solidFill>
              <a:latin typeface="Tw Cen MT" panose="020B0602020104020603" pitchFamily="34" charset="0"/>
            </a:endParaRPr>
          </a:p>
          <a:p>
            <a:pPr marL="0" indent="0">
              <a:buNone/>
            </a:pPr>
            <a:r>
              <a:rPr lang="en-US" sz="2400" b="1" dirty="0">
                <a:solidFill>
                  <a:srgbClr val="512373"/>
                </a:solidFill>
                <a:latin typeface="Tw Cen MT" panose="020B0602020104020603" pitchFamily="34" charset="0"/>
              </a:rPr>
              <a:t>LACASA:    </a:t>
            </a:r>
            <a:r>
              <a:rPr lang="en-US" sz="2400" dirty="0">
                <a:solidFill>
                  <a:schemeClr val="tx2">
                    <a:lumMod val="75000"/>
                    <a:lumOff val="25000"/>
                  </a:schemeClr>
                </a:solidFill>
                <a:latin typeface="Tw Cen MT" panose="020B0602020104020603" pitchFamily="34" charset="0"/>
              </a:rPr>
              <a:t>		</a:t>
            </a:r>
            <a:r>
              <a:rPr lang="en-US" sz="2400" b="1" dirty="0">
                <a:solidFill>
                  <a:schemeClr val="tx2">
                    <a:lumMod val="75000"/>
                    <a:lumOff val="25000"/>
                  </a:schemeClr>
                </a:solidFill>
                <a:latin typeface="Tw Cen MT" panose="020B0602020104020603" pitchFamily="34" charset="0"/>
                <a:hlinkClick r:id="rId5"/>
              </a:rPr>
              <a:t>https://lacasacenter.org/</a:t>
            </a:r>
            <a:endParaRPr lang="en-US" sz="2400" b="1" dirty="0">
              <a:solidFill>
                <a:schemeClr val="tx2">
                  <a:lumMod val="75000"/>
                  <a:lumOff val="25000"/>
                </a:schemeClr>
              </a:solidFill>
              <a:latin typeface="Tw Cen MT" panose="020B0602020104020603" pitchFamily="34" charset="0"/>
            </a:endParaRPr>
          </a:p>
          <a:p>
            <a:pPr marL="0" indent="0">
              <a:buNone/>
            </a:pPr>
            <a:endParaRPr lang="en-US" sz="2400" b="1" u="sng" dirty="0">
              <a:solidFill>
                <a:srgbClr val="6B4C70"/>
              </a:solidFill>
              <a:latin typeface="Tw Cen MT" panose="020B0602020104020603" pitchFamily="34" charset="0"/>
            </a:endParaRPr>
          </a:p>
          <a:p>
            <a:pPr marL="0" indent="0">
              <a:buNone/>
            </a:pPr>
            <a:r>
              <a:rPr lang="en-US" sz="2400" b="1" dirty="0">
                <a:solidFill>
                  <a:srgbClr val="512373"/>
                </a:solidFill>
                <a:latin typeface="Tw Cen MT" panose="020B0602020104020603" pitchFamily="34" charset="0"/>
              </a:rPr>
              <a:t>DD Council		</a:t>
            </a:r>
            <a:r>
              <a:rPr lang="en-US" sz="2400" b="1" dirty="0">
                <a:solidFill>
                  <a:schemeClr val="accent1">
                    <a:lumMod val="75000"/>
                  </a:schemeClr>
                </a:solidFill>
                <a:latin typeface="Tw Cen MT" panose="020B0602020104020603" pitchFamily="34" charset="0"/>
                <a:hlinkClick r:id="rId6">
                  <a:extLst>
                    <a:ext uri="{A12FA001-AC4F-418D-AE19-62706E023703}">
                      <ahyp:hlinkClr xmlns:ahyp="http://schemas.microsoft.com/office/drawing/2018/hyperlinkcolor" val="tx"/>
                    </a:ext>
                  </a:extLst>
                </a:hlinkClick>
              </a:rPr>
              <a:t>https://www.michigan.gov/ddcouncil</a:t>
            </a:r>
            <a:endParaRPr lang="en-US" sz="2400" b="1" dirty="0">
              <a:solidFill>
                <a:schemeClr val="accent1">
                  <a:lumMod val="75000"/>
                </a:schemeClr>
              </a:solidFill>
              <a:latin typeface="Tw Cen MT" panose="020B0602020104020603" pitchFamily="34" charset="0"/>
            </a:endParaRPr>
          </a:p>
          <a:p>
            <a:pPr marL="0" indent="0">
              <a:buNone/>
            </a:pPr>
            <a:endParaRPr lang="en-US" sz="1000" b="1" i="0" u="sng" dirty="0">
              <a:solidFill>
                <a:srgbClr val="6B4C70"/>
              </a:solidFill>
              <a:effectLst/>
              <a:latin typeface="Tw Cen MT" panose="020B0602020104020603" pitchFamily="34" charset="0"/>
            </a:endParaRPr>
          </a:p>
          <a:p>
            <a:pPr marL="0" indent="0">
              <a:buNone/>
            </a:pPr>
            <a:r>
              <a:rPr lang="en-US" sz="2400" b="1" dirty="0">
                <a:solidFill>
                  <a:srgbClr val="6B4C70"/>
                </a:solidFill>
                <a:latin typeface="Tw Cen MT" panose="020B0602020104020603" pitchFamily="34" charset="0"/>
              </a:rPr>
              <a:t>Elevatus Training: 	</a:t>
            </a:r>
            <a:r>
              <a:rPr lang="en-US" sz="2400" b="1" u="sng" dirty="0">
                <a:solidFill>
                  <a:srgbClr val="385D8A"/>
                </a:solidFill>
                <a:effectLst/>
                <a:latin typeface="Tw Cen MT" panose="020B0602020104020603" pitchFamily="34" charset="0"/>
              </a:rPr>
              <a:t>https://www.elevatustraining.com</a:t>
            </a:r>
            <a:r>
              <a:rPr lang="en-US" sz="2400" b="1" dirty="0">
                <a:solidFill>
                  <a:srgbClr val="6B4C70"/>
                </a:solidFill>
                <a:latin typeface="Roboto" panose="02000000000000000000" pitchFamily="2" charset="0"/>
              </a:rPr>
              <a:t>	</a:t>
            </a:r>
          </a:p>
          <a:p>
            <a:pPr marL="0" indent="0" algn="ctr">
              <a:buNone/>
            </a:pPr>
            <a:endParaRPr lang="en-US" sz="1000" b="1" dirty="0">
              <a:solidFill>
                <a:srgbClr val="512373"/>
              </a:solidFill>
              <a:latin typeface="Tw Cen MT" panose="020B0602020104020603" pitchFamily="34" charset="0"/>
            </a:endParaRPr>
          </a:p>
          <a:p>
            <a:pPr marL="0" indent="0">
              <a:buNone/>
            </a:pPr>
            <a:endParaRPr lang="en-US" dirty="0">
              <a:solidFill>
                <a:srgbClr val="512373"/>
              </a:solidFill>
              <a:latin typeface="Tw Cen MT" panose="020B0602020104020603" pitchFamily="34" charset="0"/>
            </a:endParaRPr>
          </a:p>
          <a:p>
            <a:pPr marL="0" indent="0">
              <a:buNone/>
            </a:pPr>
            <a:endParaRPr lang="en-US" dirty="0"/>
          </a:p>
        </p:txBody>
      </p:sp>
    </p:spTree>
    <p:extLst>
      <p:ext uri="{BB962C8B-B14F-4D97-AF65-F5344CB8AC3E}">
        <p14:creationId xmlns:p14="http://schemas.microsoft.com/office/powerpoint/2010/main" val="22579358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886700" cy="2362200"/>
          </a:xfrm>
        </p:spPr>
        <p:txBody>
          <a:bodyPr/>
          <a:lstStyle/>
          <a:p>
            <a:pPr algn="ctr"/>
            <a:r>
              <a:rPr lang="en-US" sz="4000" dirty="0">
                <a:solidFill>
                  <a:srgbClr val="512373"/>
                </a:solidFill>
                <a:latin typeface="Tw Cen MT" panose="020B0602020104020603" pitchFamily="34" charset="0"/>
              </a:rPr>
              <a:t>Questions</a:t>
            </a:r>
            <a:br>
              <a:rPr lang="en-US" sz="4000" dirty="0">
                <a:latin typeface="Tw Cen MT" panose="020B0602020104020603" pitchFamily="34" charset="0"/>
              </a:rPr>
            </a:br>
            <a:br>
              <a:rPr lang="en-US" sz="4000" dirty="0">
                <a:latin typeface="Tw Cen MT" panose="020B0602020104020603" pitchFamily="34" charset="0"/>
              </a:rPr>
            </a:br>
            <a:r>
              <a:rPr lang="en-US" b="0" dirty="0">
                <a:solidFill>
                  <a:schemeClr val="bg2">
                    <a:lumMod val="10000"/>
                  </a:schemeClr>
                </a:solidFill>
                <a:latin typeface="Tw Cen MT" panose="020B0602020104020603" pitchFamily="34" charset="0"/>
              </a:rPr>
              <a:t>What questions do you have for the presenters? </a:t>
            </a:r>
            <a:br>
              <a:rPr lang="en-US" b="0" dirty="0">
                <a:solidFill>
                  <a:schemeClr val="bg2">
                    <a:lumMod val="10000"/>
                  </a:schemeClr>
                </a:solidFill>
                <a:latin typeface="Tw Cen MT" panose="020B0602020104020603" pitchFamily="34" charset="0"/>
              </a:rPr>
            </a:br>
            <a:br>
              <a:rPr lang="en-US" b="0" dirty="0">
                <a:solidFill>
                  <a:schemeClr val="bg2">
                    <a:lumMod val="10000"/>
                  </a:schemeClr>
                </a:solidFill>
                <a:latin typeface="Tw Cen MT" panose="020B0602020104020603" pitchFamily="34" charset="0"/>
              </a:rPr>
            </a:br>
            <a:r>
              <a:rPr lang="en-US" b="0" dirty="0">
                <a:solidFill>
                  <a:schemeClr val="bg2">
                    <a:lumMod val="10000"/>
                  </a:schemeClr>
                </a:solidFill>
                <a:latin typeface="Tw Cen MT" panose="020B0602020104020603" pitchFamily="34" charset="0"/>
              </a:rPr>
              <a:t>While we take questions, we will put our contact information on the screen</a:t>
            </a:r>
            <a:br>
              <a:rPr lang="en-US" b="0" dirty="0">
                <a:solidFill>
                  <a:schemeClr val="bg2">
                    <a:lumMod val="10000"/>
                  </a:schemeClr>
                </a:solidFill>
                <a:latin typeface="Tw Cen MT" panose="020B0602020104020603" pitchFamily="34" charset="0"/>
              </a:rPr>
            </a:br>
            <a:r>
              <a:rPr lang="en-US" sz="20000" b="0" dirty="0">
                <a:solidFill>
                  <a:srgbClr val="7AB800"/>
                </a:solidFill>
                <a:latin typeface="Tw Cen MT" panose="020B0602020104020603" pitchFamily="34" charset="0"/>
              </a:rPr>
              <a:t>?</a:t>
            </a:r>
            <a:r>
              <a:rPr lang="en-US" sz="20000" b="0" dirty="0">
                <a:solidFill>
                  <a:srgbClr val="6B4C70"/>
                </a:solidFill>
                <a:latin typeface="Tw Cen MT" panose="020B0602020104020603" pitchFamily="34" charset="0"/>
              </a:rPr>
              <a:t>?</a:t>
            </a:r>
            <a:r>
              <a:rPr lang="en-US" sz="20000" b="0" dirty="0">
                <a:solidFill>
                  <a:srgbClr val="A3A626"/>
                </a:solidFill>
                <a:latin typeface="Tw Cen MT" panose="020B0602020104020603" pitchFamily="34" charset="0"/>
              </a:rPr>
              <a:t>?</a:t>
            </a:r>
            <a:r>
              <a:rPr lang="en-US" sz="20000" b="0" dirty="0">
                <a:solidFill>
                  <a:srgbClr val="512373"/>
                </a:solidFill>
                <a:latin typeface="Tw Cen MT" panose="020B0602020104020603" pitchFamily="34" charset="0"/>
              </a:rPr>
              <a:t>?</a:t>
            </a:r>
            <a:br>
              <a:rPr lang="en-US" sz="4000" b="0" dirty="0">
                <a:solidFill>
                  <a:schemeClr val="bg2">
                    <a:lumMod val="10000"/>
                  </a:schemeClr>
                </a:solidFill>
                <a:latin typeface="Tw Cen MT" panose="020B0602020104020603" pitchFamily="34" charset="0"/>
              </a:rPr>
            </a:br>
            <a:br>
              <a:rPr lang="en-US" sz="4000" b="0" dirty="0">
                <a:solidFill>
                  <a:schemeClr val="bg2">
                    <a:lumMod val="10000"/>
                  </a:schemeClr>
                </a:solidFill>
                <a:latin typeface="Tw Cen MT" panose="020B0602020104020603" pitchFamily="34" charset="0"/>
              </a:rPr>
            </a:br>
            <a:br>
              <a:rPr lang="en-US" sz="4000" b="0" dirty="0">
                <a:solidFill>
                  <a:schemeClr val="bg2">
                    <a:lumMod val="10000"/>
                  </a:schemeClr>
                </a:solidFill>
                <a:latin typeface="Tw Cen MT" panose="020B0602020104020603" pitchFamily="34" charset="0"/>
              </a:rPr>
            </a:br>
            <a:endParaRPr lang="en-US" sz="4000" b="0" dirty="0">
              <a:solidFill>
                <a:schemeClr val="bg2">
                  <a:lumMod val="10000"/>
                </a:schemeClr>
              </a:solidFill>
              <a:latin typeface="Tw Cen MT" panose="020B0602020104020603" pitchFamily="34" charset="0"/>
            </a:endParaRPr>
          </a:p>
        </p:txBody>
      </p:sp>
    </p:spTree>
    <p:extLst>
      <p:ext uri="{BB962C8B-B14F-4D97-AF65-F5344CB8AC3E}">
        <p14:creationId xmlns:p14="http://schemas.microsoft.com/office/powerpoint/2010/main" val="1521120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242400" y="334231"/>
            <a:ext cx="8430600" cy="572700"/>
          </a:xfrm>
          <a:prstGeom prst="rect">
            <a:avLst/>
          </a:prstGeom>
        </p:spPr>
        <p:txBody>
          <a:bodyPr spcFirstLastPara="1" wrap="square" lIns="91425" tIns="91425" rIns="91425" bIns="91425" anchor="t" anchorCtr="0">
            <a:normAutofit fontScale="90000"/>
          </a:bodyPr>
          <a:lstStyle/>
          <a:p>
            <a:r>
              <a:rPr lang="en" dirty="0">
                <a:solidFill>
                  <a:srgbClr val="6B4C70"/>
                </a:solidFill>
                <a:latin typeface="Tw Cen MT" panose="020B0602020104020603" pitchFamily="34" charset="0"/>
              </a:rPr>
              <a:t>Empowering Students: Sexual Health</a:t>
            </a:r>
            <a:endParaRPr dirty="0">
              <a:solidFill>
                <a:srgbClr val="6B4C70"/>
              </a:solidFill>
              <a:latin typeface="Tw Cen MT" panose="020B0602020104020603" pitchFamily="34" charset="0"/>
            </a:endParaRPr>
          </a:p>
        </p:txBody>
      </p:sp>
      <p:sp>
        <p:nvSpPr>
          <p:cNvPr id="69" name="Google Shape;69;p15"/>
          <p:cNvSpPr txBox="1">
            <a:spLocks noGrp="1"/>
          </p:cNvSpPr>
          <p:nvPr>
            <p:ph type="body" idx="1"/>
          </p:nvPr>
        </p:nvSpPr>
        <p:spPr>
          <a:xfrm>
            <a:off x="242400" y="838200"/>
            <a:ext cx="8520600" cy="3810000"/>
          </a:xfrm>
          <a:prstGeom prst="rect">
            <a:avLst/>
          </a:prstGeom>
        </p:spPr>
        <p:txBody>
          <a:bodyPr spcFirstLastPara="1" wrap="square" lIns="91425" tIns="91425" rIns="91425" bIns="91425" anchor="t" anchorCtr="0">
            <a:noAutofit/>
          </a:bodyPr>
          <a:lstStyle/>
          <a:p>
            <a:pPr marL="0" indent="0">
              <a:lnSpc>
                <a:spcPct val="100000"/>
              </a:lnSpc>
              <a:buSzPts val="1100"/>
              <a:buNone/>
            </a:pPr>
            <a:r>
              <a:rPr lang="en-US" sz="2000" dirty="0">
                <a:solidFill>
                  <a:srgbClr val="232323"/>
                </a:solidFill>
                <a:highlight>
                  <a:srgbClr val="FFFFFF"/>
                </a:highlight>
                <a:latin typeface="Tw Cen MT" panose="020B0602020104020603" pitchFamily="34" charset="0"/>
                <a:ea typeface="Arial"/>
                <a:cs typeface="Arial"/>
                <a:sym typeface="Arial"/>
              </a:rPr>
              <a:t>Empowerment involves acquiring skills to become more self-sufficient, obtain resources, solve problems, and make decisions about actions we deem important for ourselves. This includes decisions about our own health, relationships, sexuality, and gender (Moran et al., 2017).</a:t>
            </a:r>
          </a:p>
          <a:p>
            <a:pPr marL="0" indent="0">
              <a:lnSpc>
                <a:spcPct val="100000"/>
              </a:lnSpc>
              <a:buSzPts val="1100"/>
              <a:buNone/>
            </a:pPr>
            <a:endParaRPr lang="en-US" sz="1000" dirty="0">
              <a:solidFill>
                <a:srgbClr val="232323"/>
              </a:solidFill>
              <a:highlight>
                <a:srgbClr val="FFFFFF"/>
              </a:highlight>
              <a:latin typeface="Tw Cen MT" panose="020B0602020104020603" pitchFamily="34" charset="0"/>
              <a:ea typeface="Arial"/>
              <a:cs typeface="Arial"/>
              <a:sym typeface="Arial"/>
            </a:endParaRPr>
          </a:p>
          <a:p>
            <a:pPr marL="342900">
              <a:lnSpc>
                <a:spcPct val="100000"/>
              </a:lnSpc>
              <a:buClr>
                <a:srgbClr val="92D050"/>
              </a:buClr>
              <a:buSzPct val="200000"/>
              <a:buFont typeface="Arial" panose="020B0604020202020204" pitchFamily="34" charset="0"/>
              <a:buChar char="•"/>
            </a:pPr>
            <a:r>
              <a:rPr lang="en-US" sz="2000" dirty="0">
                <a:solidFill>
                  <a:srgbClr val="232323"/>
                </a:solidFill>
                <a:highlight>
                  <a:srgbClr val="FFFFFF"/>
                </a:highlight>
                <a:latin typeface="Tw Cen MT" panose="020B0602020104020603" pitchFamily="34" charset="0"/>
                <a:ea typeface="Arial"/>
                <a:cs typeface="Arial"/>
                <a:sym typeface="Arial"/>
              </a:rPr>
              <a:t>For individuals with autism, parents typically are the initial source of sexual information, and when communication does not include topics related to sexuality, knowledge is often gained from inaccurate and unreliable sources. When parents do discuss sexuality, it typically relates to public and private, body parts, safety, reproduction, and types of touch. What is often lacking are discussions around consent, dating, romantic relationships, love, STDs, birth control, masturbation, and sexual activities (Kahn et al., 2022; Holmes et al., 2016). </a:t>
            </a:r>
          </a:p>
          <a:p>
            <a:pPr marL="342900">
              <a:lnSpc>
                <a:spcPct val="100000"/>
              </a:lnSpc>
              <a:buClr>
                <a:srgbClr val="92D050"/>
              </a:buClr>
              <a:buSzPct val="200000"/>
              <a:buFont typeface="Arial" panose="020B0604020202020204" pitchFamily="34" charset="0"/>
              <a:buChar char="•"/>
            </a:pPr>
            <a:endParaRPr lang="en-US" sz="1000" dirty="0">
              <a:solidFill>
                <a:srgbClr val="232323"/>
              </a:solidFill>
              <a:highlight>
                <a:srgbClr val="FFFFFF"/>
              </a:highlight>
              <a:latin typeface="Tw Cen MT" panose="020B0602020104020603" pitchFamily="34" charset="0"/>
              <a:ea typeface="Arial"/>
              <a:cs typeface="Arial"/>
              <a:sym typeface="Arial"/>
            </a:endParaRPr>
          </a:p>
          <a:p>
            <a:pPr marL="342900">
              <a:buClr>
                <a:srgbClr val="92D050"/>
              </a:buClr>
              <a:buSzPct val="200000"/>
              <a:buFont typeface="Arial" panose="020B0604020202020204" pitchFamily="34" charset="0"/>
              <a:buChar char="•"/>
            </a:pPr>
            <a:r>
              <a:rPr lang="en-US" sz="2000" dirty="0">
                <a:solidFill>
                  <a:srgbClr val="232323"/>
                </a:solidFill>
                <a:highlight>
                  <a:srgbClr val="FFFFFF"/>
                </a:highlight>
                <a:latin typeface="Tw Cen MT" panose="020B0602020104020603" pitchFamily="34" charset="0"/>
                <a:ea typeface="Arial"/>
                <a:cs typeface="Arial"/>
                <a:sym typeface="Arial"/>
              </a:rPr>
              <a:t>There is also a need for increasing training and guidance for educators for students with IEPs...and the importance of educating and supporting autistic young adults in making healthy, safe, and personal choices, based on their own strengths, preferences, and interests, will promote more successful transitions into adulthood pertaining to relationships and sexuality (Kahn et al., 2022) </a:t>
            </a:r>
          </a:p>
          <a:p>
            <a:pPr marL="342900">
              <a:buClr>
                <a:srgbClr val="92D050"/>
              </a:buClr>
              <a:buSzPct val="200000"/>
              <a:buFont typeface="Arial" panose="020B0604020202020204" pitchFamily="34" charset="0"/>
              <a:buChar char="•"/>
            </a:pPr>
            <a:endParaRPr lang="en-US" sz="2000" dirty="0">
              <a:solidFill>
                <a:srgbClr val="232323"/>
              </a:solidFill>
              <a:highlight>
                <a:srgbClr val="FFFFFF"/>
              </a:highlight>
              <a:latin typeface="Tw Cen MT" panose="020B0602020104020603" pitchFamily="34" charset="0"/>
              <a:ea typeface="Arial"/>
              <a:cs typeface="Arial"/>
              <a:sym typeface="Arial"/>
            </a:endParaRPr>
          </a:p>
          <a:p>
            <a:pPr marL="0" indent="0">
              <a:spcBef>
                <a:spcPts val="1200"/>
              </a:spcBef>
              <a:spcAft>
                <a:spcPts val="1200"/>
              </a:spcAft>
              <a:buSzPts val="1100"/>
              <a:buNone/>
            </a:pP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2192"/>
            <a:ext cx="9144000" cy="1207008"/>
          </a:xfrm>
        </p:spPr>
        <p:txBody>
          <a:bodyPr vert="horz" lIns="91440" tIns="45720" rIns="91440" bIns="45720" rtlCol="0" anchor="b">
            <a:normAutofit/>
          </a:bodyPr>
          <a:lstStyle/>
          <a:p>
            <a:pPr algn="ctr"/>
            <a:r>
              <a:rPr lang="en-US" sz="5000" kern="1200" dirty="0">
                <a:solidFill>
                  <a:srgbClr val="512373"/>
                </a:solidFill>
                <a:latin typeface="Tw Cen MT" panose="020B0602020104020603" pitchFamily="34" charset="0"/>
              </a:rPr>
              <a:t>Speaker Contact Information</a:t>
            </a:r>
          </a:p>
        </p:txBody>
      </p:sp>
      <p:cxnSp>
        <p:nvCxnSpPr>
          <p:cNvPr id="1028" name="Straight Connector 70">
            <a:extLst>
              <a:ext uri="{FF2B5EF4-FFF2-40B4-BE49-F238E27FC236}">
                <a16:creationId xmlns:a16="http://schemas.microsoft.com/office/drawing/2014/main" id="{B6375111-306C-49EA-9DD1-79A2ED78FA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2000" y="1251845"/>
            <a:ext cx="0" cy="21209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A5C806B-B2A0-4F36-AD7D-35C8FFF478D0}"/>
              </a:ext>
            </a:extLst>
          </p:cNvPr>
          <p:cNvSpPr txBox="1"/>
          <p:nvPr/>
        </p:nvSpPr>
        <p:spPr>
          <a:xfrm>
            <a:off x="616954" y="4036874"/>
            <a:ext cx="3799676" cy="1754326"/>
          </a:xfrm>
          <a:prstGeom prst="rect">
            <a:avLst/>
          </a:prstGeom>
          <a:noFill/>
        </p:spPr>
        <p:txBody>
          <a:bodyPr wrap="square" rtlCol="0">
            <a:spAutoFit/>
          </a:bodyPr>
          <a:lstStyle/>
          <a:p>
            <a:r>
              <a:rPr lang="en-US" b="1" dirty="0">
                <a:solidFill>
                  <a:srgbClr val="512373"/>
                </a:solidFill>
                <a:latin typeface="Tw Cen MT" panose="020B0602020104020603" pitchFamily="34" charset="0"/>
              </a:rPr>
              <a:t>Frank Vaca (He, His, Them)</a:t>
            </a:r>
          </a:p>
          <a:p>
            <a:r>
              <a:rPr lang="en-US" b="1" dirty="0">
                <a:solidFill>
                  <a:srgbClr val="512373"/>
                </a:solidFill>
                <a:latin typeface="Tw Cen MT" panose="020B0602020104020603" pitchFamily="34" charset="0"/>
              </a:rPr>
              <a:t>Coordinator For Leaders For Inclusion</a:t>
            </a:r>
          </a:p>
          <a:p>
            <a:r>
              <a:rPr lang="en-US" b="1" dirty="0">
                <a:solidFill>
                  <a:srgbClr val="512373"/>
                </a:solidFill>
                <a:latin typeface="Tw Cen MT" panose="020B0602020104020603" pitchFamily="34" charset="0"/>
              </a:rPr>
              <a:t>Michigan Disability Rights Coalition</a:t>
            </a:r>
          </a:p>
          <a:p>
            <a:r>
              <a:rPr lang="en-US" b="1" i="0" dirty="0">
                <a:solidFill>
                  <a:srgbClr val="512373"/>
                </a:solidFill>
                <a:effectLst/>
                <a:latin typeface="Tw Cen MT" panose="020B0602020104020603" pitchFamily="34" charset="0"/>
                <a:hlinkClick r:id="rId3">
                  <a:extLst>
                    <a:ext uri="{A12FA001-AC4F-418D-AE19-62706E023703}">
                      <ahyp:hlinkClr xmlns:ahyp="http://schemas.microsoft.com/office/drawing/2018/hyperlinkcolor" val="tx"/>
                    </a:ext>
                  </a:extLst>
                </a:hlinkClick>
              </a:rPr>
              <a:t>fvaca@MYMDRC.org</a:t>
            </a:r>
            <a:endParaRPr lang="en-US" b="1" i="0" dirty="0">
              <a:solidFill>
                <a:srgbClr val="512373"/>
              </a:solidFill>
              <a:effectLst/>
              <a:latin typeface="Tw Cen MT" panose="020B0602020104020603" pitchFamily="34" charset="0"/>
            </a:endParaRPr>
          </a:p>
          <a:p>
            <a:endParaRPr lang="en-US" b="1" i="0" dirty="0">
              <a:solidFill>
                <a:srgbClr val="6B4C70"/>
              </a:solidFill>
              <a:effectLst/>
              <a:latin typeface="Tw Cen MT" panose="020B0602020104020603" pitchFamily="34" charset="0"/>
            </a:endParaRPr>
          </a:p>
          <a:p>
            <a:endParaRPr lang="en-US" b="1" i="0" dirty="0">
              <a:solidFill>
                <a:srgbClr val="6B4C70"/>
              </a:solidFill>
              <a:effectLst/>
              <a:latin typeface="Tw Cen MT" panose="020B0602020104020603" pitchFamily="34" charset="0"/>
            </a:endParaRPr>
          </a:p>
        </p:txBody>
      </p:sp>
      <p:sp>
        <p:nvSpPr>
          <p:cNvPr id="11" name="TextBox 10">
            <a:extLst>
              <a:ext uri="{FF2B5EF4-FFF2-40B4-BE49-F238E27FC236}">
                <a16:creationId xmlns:a16="http://schemas.microsoft.com/office/drawing/2014/main" id="{7C7CB2FF-DBAA-495A-AE38-2204DD13588A}"/>
              </a:ext>
            </a:extLst>
          </p:cNvPr>
          <p:cNvSpPr txBox="1"/>
          <p:nvPr/>
        </p:nvSpPr>
        <p:spPr>
          <a:xfrm>
            <a:off x="4495799" y="3962400"/>
            <a:ext cx="4724397" cy="1477328"/>
          </a:xfrm>
          <a:prstGeom prst="rect">
            <a:avLst/>
          </a:prstGeom>
          <a:noFill/>
        </p:spPr>
        <p:txBody>
          <a:bodyPr wrap="square" rtlCol="0">
            <a:spAutoFit/>
          </a:bodyPr>
          <a:lstStyle/>
          <a:p>
            <a:r>
              <a:rPr lang="en-US" b="1" dirty="0">
                <a:solidFill>
                  <a:srgbClr val="512373"/>
                </a:solidFill>
                <a:latin typeface="Tw Cen MT" panose="020B0602020104020603" pitchFamily="34" charset="0"/>
              </a:rPr>
              <a:t>Mary Shehan (She, Her, Hers)</a:t>
            </a:r>
          </a:p>
          <a:p>
            <a:pPr marL="0" marR="0">
              <a:spcBef>
                <a:spcPts val="0"/>
              </a:spcBef>
              <a:spcAft>
                <a:spcPts val="0"/>
              </a:spcAft>
            </a:pPr>
            <a:r>
              <a:rPr lang="en-US" sz="1800" b="1" dirty="0">
                <a:solidFill>
                  <a:srgbClr val="512373"/>
                </a:solidFill>
                <a:effectLst/>
                <a:latin typeface="Tw Cen MT" panose="020B0602020104020603" pitchFamily="34" charset="0"/>
                <a:ea typeface="Times New Roman" panose="02020603050405020304" pitchFamily="18" charset="0"/>
                <a:cs typeface="Calibri" panose="020F0502020204030204" pitchFamily="34" charset="0"/>
              </a:rPr>
              <a:t>Community Inclusion Coordinator</a:t>
            </a:r>
            <a:endParaRPr lang="en-US" sz="1800" b="1" dirty="0">
              <a:solidFill>
                <a:srgbClr val="512373"/>
              </a:solidFill>
              <a:effectLst/>
              <a:latin typeface="Tw Cen MT" panose="020B0602020104020603"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b="1" dirty="0">
                <a:solidFill>
                  <a:srgbClr val="512373"/>
                </a:solidFill>
                <a:effectLst/>
                <a:latin typeface="Tw Cen MT" panose="020B0602020104020603" pitchFamily="34" charset="0"/>
                <a:ea typeface="Times New Roman" panose="02020603050405020304" pitchFamily="18" charset="0"/>
                <a:cs typeface="Calibri" panose="020F0502020204030204" pitchFamily="34" charset="0"/>
              </a:rPr>
              <a:t>Michigan Developmental Disabilities Council</a:t>
            </a:r>
            <a:endParaRPr lang="en-US" sz="1800" b="1" dirty="0">
              <a:solidFill>
                <a:srgbClr val="512373"/>
              </a:solidFill>
              <a:effectLst/>
              <a:latin typeface="Tw Cen MT" panose="020B0602020104020603"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b="1" dirty="0">
                <a:solidFill>
                  <a:srgbClr val="512373"/>
                </a:solidFill>
                <a:effectLst/>
                <a:latin typeface="Tw Cen MT" panose="020B0602020104020603" pitchFamily="34" charset="0"/>
                <a:ea typeface="Times New Roman" panose="02020603050405020304" pitchFamily="18" charset="0"/>
                <a:cs typeface="Calibri" panose="020F0502020204030204" pitchFamily="34" charset="0"/>
              </a:rPr>
              <a:t>Phone: (517) 284-7288</a:t>
            </a:r>
            <a:endParaRPr lang="en-US" sz="1800" b="1" dirty="0">
              <a:solidFill>
                <a:srgbClr val="512373"/>
              </a:solidFill>
              <a:effectLst/>
              <a:latin typeface="Tw Cen MT" panose="020B0602020104020603"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b="1" dirty="0">
                <a:solidFill>
                  <a:srgbClr val="512373"/>
                </a:solidFill>
                <a:effectLst/>
                <a:latin typeface="Tw Cen MT" panose="020B0602020104020603"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shehanboogaardm@michigan.gov</a:t>
            </a:r>
            <a:endParaRPr lang="en-US" sz="1800" b="1" dirty="0">
              <a:solidFill>
                <a:srgbClr val="512373"/>
              </a:solidFill>
              <a:effectLst/>
              <a:latin typeface="Tw Cen MT" panose="020B0602020104020603" pitchFamily="34" charset="0"/>
              <a:ea typeface="Times New Roman" panose="02020603050405020304" pitchFamily="18" charset="0"/>
              <a:cs typeface="Calibri" panose="020F0502020204030204" pitchFamily="34" charset="0"/>
            </a:endParaRPr>
          </a:p>
        </p:txBody>
      </p:sp>
      <p:sp>
        <p:nvSpPr>
          <p:cNvPr id="4" name="Rectangle 4">
            <a:extLst>
              <a:ext uri="{FF2B5EF4-FFF2-40B4-BE49-F238E27FC236}">
                <a16:creationId xmlns:a16="http://schemas.microsoft.com/office/drawing/2014/main" id="{D39EBA3B-9963-46C2-AAC1-EBB25E4E8CBA}"/>
              </a:ext>
            </a:extLst>
          </p:cNvPr>
          <p:cNvSpPr>
            <a:spLocks noChangeArrowheads="1"/>
          </p:cNvSpPr>
          <p:nvPr/>
        </p:nvSpPr>
        <p:spPr bwMode="auto">
          <a:xfrm>
            <a:off x="0" y="2057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 name="Picture 9" descr="Logo&#10;&#10;Description automatically generated">
            <a:extLst>
              <a:ext uri="{FF2B5EF4-FFF2-40B4-BE49-F238E27FC236}">
                <a16:creationId xmlns:a16="http://schemas.microsoft.com/office/drawing/2014/main" id="{559E1920-2463-4FBD-A990-2BBD312B1D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8800" y="5790382"/>
            <a:ext cx="2069115" cy="761668"/>
          </a:xfrm>
          <a:prstGeom prst="rect">
            <a:avLst/>
          </a:prstGeom>
        </p:spPr>
      </p:pic>
      <p:pic>
        <p:nvPicPr>
          <p:cNvPr id="3" name="m_-4634852492116736587f_kuhm8yvr0">
            <a:extLst>
              <a:ext uri="{FF2B5EF4-FFF2-40B4-BE49-F238E27FC236}">
                <a16:creationId xmlns:a16="http://schemas.microsoft.com/office/drawing/2014/main" id="{0AD4AD4F-B7DB-02FB-09E0-8A729EC78F3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5890" t="872" r="17421" b="49484"/>
          <a:stretch/>
        </p:blipFill>
        <p:spPr bwMode="auto">
          <a:xfrm>
            <a:off x="1203493" y="1454150"/>
            <a:ext cx="1937571" cy="2120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picture containing wall, person, indoor, posing&#10;&#10;Description automatically generated">
            <a:extLst>
              <a:ext uri="{FF2B5EF4-FFF2-40B4-BE49-F238E27FC236}">
                <a16:creationId xmlns:a16="http://schemas.microsoft.com/office/drawing/2014/main" id="{9826AF7F-FDDB-EAEE-DB5E-9FA35AC4EA7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3041" t="8492" r="12863" b="1082"/>
          <a:stretch/>
        </p:blipFill>
        <p:spPr>
          <a:xfrm>
            <a:off x="5410200" y="1477245"/>
            <a:ext cx="2057394" cy="2120900"/>
          </a:xfrm>
          <a:prstGeom prst="rect">
            <a:avLst/>
          </a:prstGeom>
          <a:ln>
            <a:noFill/>
          </a:ln>
          <a:effectLst>
            <a:outerShdw blurRad="292100" dist="139700" dir="2700000" algn="tl" rotWithShape="0">
              <a:srgbClr val="333333">
                <a:alpha val="65000"/>
              </a:srgbClr>
            </a:outerShdw>
          </a:effectLst>
        </p:spPr>
      </p:pic>
      <p:pic>
        <p:nvPicPr>
          <p:cNvPr id="8" name="Picture 7" descr="Shape&#10;&#10;Description automatically generated with medium confidence">
            <a:extLst>
              <a:ext uri="{FF2B5EF4-FFF2-40B4-BE49-F238E27FC236}">
                <a16:creationId xmlns:a16="http://schemas.microsoft.com/office/drawing/2014/main" id="{91AEEBE8-7C74-6889-E368-1F866FE704A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4400" y="5388683"/>
            <a:ext cx="1916714" cy="1093655"/>
          </a:xfrm>
          <a:prstGeom prst="rect">
            <a:avLst/>
          </a:prstGeom>
        </p:spPr>
      </p:pic>
    </p:spTree>
    <p:extLst>
      <p:ext uri="{BB962C8B-B14F-4D97-AF65-F5344CB8AC3E}">
        <p14:creationId xmlns:p14="http://schemas.microsoft.com/office/powerpoint/2010/main" val="62016752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1325563"/>
          </a:xfrm>
        </p:spPr>
        <p:txBody>
          <a:bodyPr/>
          <a:lstStyle/>
          <a:p>
            <a:pPr algn="ctr"/>
            <a:r>
              <a:rPr lang="en-US" sz="4000" dirty="0">
                <a:solidFill>
                  <a:srgbClr val="512373"/>
                </a:solidFill>
                <a:latin typeface="Tw Cen MT" panose="020B0602020104020603" pitchFamily="34" charset="0"/>
              </a:rPr>
              <a:t>Learning Objectives: </a:t>
            </a:r>
            <a:br>
              <a:rPr lang="en-US" sz="4000" dirty="0">
                <a:solidFill>
                  <a:srgbClr val="512373"/>
                </a:solidFill>
                <a:latin typeface="Tw Cen MT" panose="020B0602020104020603" pitchFamily="34" charset="0"/>
              </a:rPr>
            </a:br>
            <a:br>
              <a:rPr lang="en-US" sz="4000" dirty="0">
                <a:solidFill>
                  <a:srgbClr val="512373"/>
                </a:solidFill>
                <a:latin typeface="Tw Cen MT" panose="020B0602020104020603" pitchFamily="34" charset="0"/>
              </a:rPr>
            </a:br>
            <a:br>
              <a:rPr lang="en-US" sz="4000" dirty="0">
                <a:latin typeface="Tw Cen MT" panose="020B0602020104020603" pitchFamily="34" charset="0"/>
              </a:rPr>
            </a:br>
            <a:br>
              <a:rPr lang="en-US" sz="4000" dirty="0">
                <a:latin typeface="Tw Cen MT" panose="020B0602020104020603" pitchFamily="34" charset="0"/>
              </a:rPr>
            </a:br>
            <a:br>
              <a:rPr lang="en-US" sz="4000" dirty="0">
                <a:latin typeface="Tw Cen MT" panose="020B0602020104020603" pitchFamily="34" charset="0"/>
              </a:rPr>
            </a:br>
            <a:endParaRPr lang="en-US" sz="4000" dirty="0">
              <a:latin typeface="Tw Cen MT" panose="020B0602020104020603" pitchFamily="34" charset="0"/>
            </a:endParaRPr>
          </a:p>
        </p:txBody>
      </p:sp>
      <p:sp>
        <p:nvSpPr>
          <p:cNvPr id="3" name="Content Placeholder 2"/>
          <p:cNvSpPr>
            <a:spLocks noGrp="1"/>
          </p:cNvSpPr>
          <p:nvPr>
            <p:ph idx="1"/>
          </p:nvPr>
        </p:nvSpPr>
        <p:spPr>
          <a:xfrm>
            <a:off x="-152400" y="457200"/>
            <a:ext cx="9296400" cy="6553200"/>
          </a:xfrm>
        </p:spPr>
        <p:txBody>
          <a:bodyPr/>
          <a:lstStyle/>
          <a:p>
            <a:pPr marL="457200" lvl="1" indent="0">
              <a:buClr>
                <a:srgbClr val="92D050"/>
              </a:buClr>
              <a:buSzPct val="125000"/>
              <a:buNone/>
            </a:pPr>
            <a:endParaRPr lang="en-US" sz="3600" dirty="0">
              <a:solidFill>
                <a:schemeClr val="bg2">
                  <a:lumMod val="10000"/>
                </a:schemeClr>
              </a:solidFill>
              <a:latin typeface="Tw Cen MT" panose="020B0602020104020603" pitchFamily="34" charset="0"/>
            </a:endParaRPr>
          </a:p>
          <a:p>
            <a:pPr lvl="1">
              <a:buClr>
                <a:srgbClr val="92D050"/>
              </a:buClr>
              <a:buSzPct val="125000"/>
            </a:pPr>
            <a:r>
              <a:rPr lang="en-US" sz="3600" dirty="0">
                <a:solidFill>
                  <a:schemeClr val="bg2">
                    <a:lumMod val="10000"/>
                  </a:schemeClr>
                </a:solidFill>
                <a:latin typeface="Tw Cen MT" panose="020B0602020104020603" pitchFamily="34" charset="0"/>
              </a:rPr>
              <a:t>Recognize people with disabilities as sexual human beings</a:t>
            </a:r>
          </a:p>
          <a:p>
            <a:pPr marL="457200" lvl="1" indent="0">
              <a:buClr>
                <a:srgbClr val="92D050"/>
              </a:buClr>
              <a:buSzPct val="125000"/>
              <a:buNone/>
            </a:pPr>
            <a:endParaRPr lang="en-US" sz="1000" dirty="0">
              <a:solidFill>
                <a:schemeClr val="bg2">
                  <a:lumMod val="10000"/>
                </a:schemeClr>
              </a:solidFill>
              <a:latin typeface="Tw Cen MT" panose="020B0602020104020603" pitchFamily="34" charset="0"/>
            </a:endParaRPr>
          </a:p>
          <a:p>
            <a:pPr lvl="1">
              <a:buClr>
                <a:srgbClr val="92D050"/>
              </a:buClr>
              <a:buSzPct val="125000"/>
            </a:pPr>
            <a:r>
              <a:rPr lang="en-US" sz="3600" dirty="0">
                <a:solidFill>
                  <a:schemeClr val="bg2">
                    <a:lumMod val="10000"/>
                  </a:schemeClr>
                </a:solidFill>
                <a:latin typeface="Tw Cen MT" panose="020B0602020104020603" pitchFamily="34" charset="0"/>
              </a:rPr>
              <a:t>Understanding that sexual messages occur early in life, and therefore education must start young</a:t>
            </a:r>
          </a:p>
          <a:p>
            <a:pPr marL="457200" lvl="1" indent="0">
              <a:buClr>
                <a:srgbClr val="92D050"/>
              </a:buClr>
              <a:buSzPct val="125000"/>
              <a:buNone/>
            </a:pPr>
            <a:endParaRPr lang="en-US" sz="1000" dirty="0">
              <a:solidFill>
                <a:schemeClr val="bg2">
                  <a:lumMod val="10000"/>
                </a:schemeClr>
              </a:solidFill>
              <a:latin typeface="Tw Cen MT" panose="020B0602020104020603" pitchFamily="34" charset="0"/>
            </a:endParaRPr>
          </a:p>
          <a:p>
            <a:pPr lvl="1">
              <a:buClr>
                <a:srgbClr val="92D050"/>
              </a:buClr>
              <a:buSzPct val="125000"/>
            </a:pPr>
            <a:r>
              <a:rPr lang="en-US" sz="3600" dirty="0">
                <a:solidFill>
                  <a:schemeClr val="bg2">
                    <a:lumMod val="10000"/>
                  </a:schemeClr>
                </a:solidFill>
                <a:latin typeface="Tw Cen MT" panose="020B0602020104020603" pitchFamily="34" charset="0"/>
              </a:rPr>
              <a:t>Understand more about sexual exploitation  of people with IDD</a:t>
            </a:r>
          </a:p>
          <a:p>
            <a:pPr lvl="1">
              <a:buClr>
                <a:srgbClr val="92D050"/>
              </a:buClr>
              <a:buSzPct val="125000"/>
            </a:pPr>
            <a:endParaRPr lang="en-US" sz="3600" dirty="0">
              <a:solidFill>
                <a:schemeClr val="bg2">
                  <a:lumMod val="10000"/>
                </a:schemeClr>
              </a:solidFill>
              <a:latin typeface="Tw Cen MT" panose="020B0602020104020603" pitchFamily="34" charset="0"/>
            </a:endParaRPr>
          </a:p>
          <a:p>
            <a:pPr marL="457200" lvl="1" indent="0">
              <a:buClr>
                <a:srgbClr val="92D050"/>
              </a:buClr>
              <a:buSzPct val="125000"/>
              <a:buNone/>
            </a:pPr>
            <a:endParaRPr lang="en-US" sz="3600" dirty="0">
              <a:solidFill>
                <a:schemeClr val="bg2">
                  <a:lumMod val="10000"/>
                </a:schemeClr>
              </a:solidFill>
              <a:latin typeface="Tw Cen MT" panose="020B0602020104020603" pitchFamily="34" charset="0"/>
            </a:endParaRPr>
          </a:p>
          <a:p>
            <a:pPr lvl="1">
              <a:buClr>
                <a:srgbClr val="92D050"/>
              </a:buClr>
              <a:buSzPct val="125000"/>
            </a:pPr>
            <a:endParaRPr lang="en-US" sz="1000" dirty="0">
              <a:solidFill>
                <a:schemeClr val="bg2">
                  <a:lumMod val="10000"/>
                </a:schemeClr>
              </a:solidFill>
              <a:latin typeface="Tw Cen MT" panose="020B0602020104020603" pitchFamily="34" charset="0"/>
            </a:endParaRPr>
          </a:p>
        </p:txBody>
      </p:sp>
      <p:pic>
        <p:nvPicPr>
          <p:cNvPr id="5" name="Picture 4" descr="Text, whiteboard&#10;&#10;Description automatically generated">
            <a:extLst>
              <a:ext uri="{FF2B5EF4-FFF2-40B4-BE49-F238E27FC236}">
                <a16:creationId xmlns:a16="http://schemas.microsoft.com/office/drawing/2014/main" id="{AA5015DE-21E0-A07C-5B74-BDE0A6E80D5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410200" y="4728723"/>
            <a:ext cx="3193915" cy="2129277"/>
          </a:xfrm>
          <a:prstGeom prst="rect">
            <a:avLst/>
          </a:prstGeom>
        </p:spPr>
      </p:pic>
    </p:spTree>
    <p:extLst>
      <p:ext uri="{BB962C8B-B14F-4D97-AF65-F5344CB8AC3E}">
        <p14:creationId xmlns:p14="http://schemas.microsoft.com/office/powerpoint/2010/main" val="2261596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10550" cy="1325563"/>
          </a:xfrm>
        </p:spPr>
        <p:txBody>
          <a:bodyPr/>
          <a:lstStyle/>
          <a:p>
            <a:pPr algn="ctr"/>
            <a:r>
              <a:rPr lang="en-US" sz="4000" dirty="0">
                <a:solidFill>
                  <a:srgbClr val="512373"/>
                </a:solidFill>
                <a:latin typeface="Tw Cen MT" panose="020B0602020104020603" pitchFamily="34" charset="0"/>
              </a:rPr>
              <a:t>Learning Objectives Continued: </a:t>
            </a:r>
            <a:br>
              <a:rPr lang="en-US" sz="4000" dirty="0">
                <a:latin typeface="Tw Cen MT" panose="020B0602020104020603" pitchFamily="34" charset="0"/>
              </a:rPr>
            </a:br>
            <a:br>
              <a:rPr lang="en-US" sz="4000" dirty="0">
                <a:latin typeface="Tw Cen MT" panose="020B0602020104020603" pitchFamily="34" charset="0"/>
              </a:rPr>
            </a:br>
            <a:br>
              <a:rPr lang="en-US" sz="4000" dirty="0">
                <a:latin typeface="Tw Cen MT" panose="020B0602020104020603" pitchFamily="34" charset="0"/>
              </a:rPr>
            </a:br>
            <a:endParaRPr lang="en-US" sz="4000" dirty="0">
              <a:latin typeface="Tw Cen MT" panose="020B0602020104020603" pitchFamily="34" charset="0"/>
            </a:endParaRPr>
          </a:p>
        </p:txBody>
      </p:sp>
      <p:sp>
        <p:nvSpPr>
          <p:cNvPr id="3" name="Content Placeholder 2"/>
          <p:cNvSpPr>
            <a:spLocks noGrp="1"/>
          </p:cNvSpPr>
          <p:nvPr>
            <p:ph idx="1"/>
          </p:nvPr>
        </p:nvSpPr>
        <p:spPr>
          <a:xfrm>
            <a:off x="-304800" y="838200"/>
            <a:ext cx="9296400" cy="5105400"/>
          </a:xfrm>
        </p:spPr>
        <p:txBody>
          <a:bodyPr/>
          <a:lstStyle/>
          <a:p>
            <a:pPr lvl="1">
              <a:buClr>
                <a:srgbClr val="92D050"/>
              </a:buClr>
              <a:buSzPct val="125000"/>
            </a:pPr>
            <a:endParaRPr lang="en-US" sz="1000" dirty="0">
              <a:solidFill>
                <a:schemeClr val="bg2">
                  <a:lumMod val="10000"/>
                </a:schemeClr>
              </a:solidFill>
              <a:latin typeface="Tw Cen MT" panose="020B0602020104020603" pitchFamily="34" charset="0"/>
            </a:endParaRPr>
          </a:p>
          <a:p>
            <a:pPr lvl="1">
              <a:buClr>
                <a:srgbClr val="92D050"/>
              </a:buClr>
              <a:buSzPct val="125000"/>
            </a:pPr>
            <a:r>
              <a:rPr lang="en-US" sz="3600" dirty="0">
                <a:solidFill>
                  <a:schemeClr val="bg2">
                    <a:lumMod val="10000"/>
                  </a:schemeClr>
                </a:solidFill>
                <a:latin typeface="Tw Cen MT" panose="020B0602020104020603" pitchFamily="34" charset="0"/>
              </a:rPr>
              <a:t>Gain a deeper understanding of communicating with people with IDD about their sexuality</a:t>
            </a:r>
          </a:p>
          <a:p>
            <a:pPr marL="457200" lvl="1" indent="0">
              <a:buClr>
                <a:srgbClr val="92D050"/>
              </a:buClr>
              <a:buSzPct val="125000"/>
              <a:buNone/>
            </a:pPr>
            <a:endParaRPr lang="en-US" sz="1000" dirty="0">
              <a:solidFill>
                <a:schemeClr val="bg2">
                  <a:lumMod val="10000"/>
                </a:schemeClr>
              </a:solidFill>
              <a:latin typeface="Tw Cen MT" panose="020B0602020104020603" pitchFamily="34" charset="0"/>
            </a:endParaRPr>
          </a:p>
          <a:p>
            <a:pPr lvl="1">
              <a:buClr>
                <a:srgbClr val="92D050"/>
              </a:buClr>
              <a:buSzPct val="125000"/>
            </a:pPr>
            <a:r>
              <a:rPr lang="en-US" sz="3600" dirty="0">
                <a:solidFill>
                  <a:schemeClr val="bg2">
                    <a:lumMod val="10000"/>
                  </a:schemeClr>
                </a:solidFill>
                <a:latin typeface="Tw Cen MT" panose="020B0602020104020603" pitchFamily="34" charset="0"/>
              </a:rPr>
              <a:t>Gain a deeper understanding </a:t>
            </a:r>
          </a:p>
          <a:p>
            <a:pPr marL="457200" lvl="1" indent="0">
              <a:buClr>
                <a:srgbClr val="92D050"/>
              </a:buClr>
              <a:buSzPct val="125000"/>
              <a:buNone/>
            </a:pPr>
            <a:r>
              <a:rPr lang="en-US" sz="3600" dirty="0">
                <a:solidFill>
                  <a:schemeClr val="bg2">
                    <a:lumMod val="10000"/>
                  </a:schemeClr>
                </a:solidFill>
                <a:latin typeface="Tw Cen MT" panose="020B0602020104020603" pitchFamily="34" charset="0"/>
              </a:rPr>
              <a:t>  of why sexual self-advocacy </a:t>
            </a:r>
          </a:p>
          <a:p>
            <a:pPr marL="457200" lvl="1" indent="0">
              <a:buClr>
                <a:srgbClr val="92D050"/>
              </a:buClr>
              <a:buSzPct val="125000"/>
              <a:buNone/>
            </a:pPr>
            <a:r>
              <a:rPr lang="en-US" sz="3600" dirty="0">
                <a:solidFill>
                  <a:schemeClr val="bg2">
                    <a:lumMod val="10000"/>
                  </a:schemeClr>
                </a:solidFill>
                <a:latin typeface="Tw Cen MT" panose="020B0602020104020603" pitchFamily="34" charset="0"/>
              </a:rPr>
              <a:t>  is so important</a:t>
            </a:r>
          </a:p>
          <a:p>
            <a:pPr marL="457200" lvl="1" indent="0">
              <a:buClr>
                <a:srgbClr val="92D050"/>
              </a:buClr>
              <a:buSzPct val="125000"/>
              <a:buNone/>
            </a:pPr>
            <a:endParaRPr lang="en-US" sz="1000" dirty="0">
              <a:solidFill>
                <a:schemeClr val="bg2">
                  <a:lumMod val="10000"/>
                </a:schemeClr>
              </a:solidFill>
              <a:latin typeface="Tw Cen MT" panose="020B0602020104020603" pitchFamily="34" charset="0"/>
            </a:endParaRPr>
          </a:p>
          <a:p>
            <a:pPr lvl="1">
              <a:buClr>
                <a:srgbClr val="92D050"/>
              </a:buClr>
              <a:buSzPct val="125000"/>
            </a:pPr>
            <a:endParaRPr lang="en-US" sz="1000" dirty="0">
              <a:solidFill>
                <a:schemeClr val="bg2">
                  <a:lumMod val="10000"/>
                </a:schemeClr>
              </a:solidFill>
              <a:latin typeface="Tw Cen MT" panose="020B0602020104020603" pitchFamily="34" charset="0"/>
            </a:endParaRPr>
          </a:p>
          <a:p>
            <a:pPr lvl="1">
              <a:buClr>
                <a:srgbClr val="92D050"/>
              </a:buClr>
              <a:buSzPct val="125000"/>
            </a:pPr>
            <a:r>
              <a:rPr lang="en-US" sz="3600" dirty="0">
                <a:solidFill>
                  <a:schemeClr val="bg2">
                    <a:lumMod val="10000"/>
                  </a:schemeClr>
                </a:solidFill>
                <a:latin typeface="Tw Cen MT" panose="020B0602020104020603" pitchFamily="34" charset="0"/>
              </a:rPr>
              <a:t>Collaborations that work </a:t>
            </a:r>
          </a:p>
          <a:p>
            <a:pPr marL="457200" lvl="1" indent="0">
              <a:buClr>
                <a:srgbClr val="92D050"/>
              </a:buClr>
              <a:buSzPct val="125000"/>
              <a:buNone/>
            </a:pPr>
            <a:r>
              <a:rPr lang="en-US" sz="3600" dirty="0">
                <a:solidFill>
                  <a:schemeClr val="bg2">
                    <a:lumMod val="10000"/>
                  </a:schemeClr>
                </a:solidFill>
                <a:latin typeface="Tw Cen MT" panose="020B0602020104020603" pitchFamily="34" charset="0"/>
              </a:rPr>
              <a:t>  toward changing the sexual health picture in   </a:t>
            </a:r>
          </a:p>
          <a:p>
            <a:pPr marL="457200" lvl="1" indent="0">
              <a:buClr>
                <a:srgbClr val="92D050"/>
              </a:buClr>
              <a:buSzPct val="125000"/>
              <a:buNone/>
            </a:pPr>
            <a:r>
              <a:rPr lang="en-US" sz="3600" dirty="0">
                <a:solidFill>
                  <a:schemeClr val="bg2">
                    <a:lumMod val="10000"/>
                  </a:schemeClr>
                </a:solidFill>
                <a:latin typeface="Tw Cen MT" panose="020B0602020104020603" pitchFamily="34" charset="0"/>
              </a:rPr>
              <a:t>  Michigan, for people with IDD</a:t>
            </a:r>
            <a:endParaRPr lang="en-US" dirty="0"/>
          </a:p>
        </p:txBody>
      </p:sp>
      <p:pic>
        <p:nvPicPr>
          <p:cNvPr id="5" name="Picture 4" descr="A picture containing LEGO, toy&#10;&#10;Description automatically generated">
            <a:extLst>
              <a:ext uri="{FF2B5EF4-FFF2-40B4-BE49-F238E27FC236}">
                <a16:creationId xmlns:a16="http://schemas.microsoft.com/office/drawing/2014/main" id="{B61AE074-2723-2CDB-DAE2-BF06A842F8F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48400" y="2438400"/>
            <a:ext cx="2819400" cy="2819400"/>
          </a:xfrm>
          <a:prstGeom prst="rect">
            <a:avLst/>
          </a:prstGeom>
        </p:spPr>
      </p:pic>
    </p:spTree>
    <p:extLst>
      <p:ext uri="{BB962C8B-B14F-4D97-AF65-F5344CB8AC3E}">
        <p14:creationId xmlns:p14="http://schemas.microsoft.com/office/powerpoint/2010/main" val="73663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51A3AB5-752C-46FD-9E3C-4040A84B3B7A}"/>
              </a:ext>
            </a:extLst>
          </p:cNvPr>
          <p:cNvSpPr/>
          <p:nvPr/>
        </p:nvSpPr>
        <p:spPr>
          <a:xfrm>
            <a:off x="374904" y="2665448"/>
            <a:ext cx="8374510" cy="293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Clr>
                <a:srgbClr val="92D050"/>
              </a:buClr>
              <a:buSzPct val="125000"/>
              <a:buFont typeface="Arial" panose="020B0604020202020204" pitchFamily="34" charset="0"/>
              <a:buChar char="•"/>
            </a:pPr>
            <a:endParaRPr lang="en-US" sz="3600" dirty="0">
              <a:solidFill>
                <a:schemeClr val="bg2">
                  <a:lumMod val="10000"/>
                </a:schemeClr>
              </a:solidFill>
              <a:latin typeface="Tw Cen MT" panose="020B0602020104020603" pitchFamily="34" charset="0"/>
            </a:endParaRPr>
          </a:p>
          <a:p>
            <a:pPr marL="914400" lvl="1" indent="-571500">
              <a:buClr>
                <a:srgbClr val="92D050"/>
              </a:buClr>
              <a:buSzPct val="125000"/>
              <a:buFont typeface="Arial" panose="020B0604020202020204" pitchFamily="34" charset="0"/>
              <a:buChar char="•"/>
            </a:pPr>
            <a:r>
              <a:rPr lang="en-US" sz="3600" dirty="0">
                <a:solidFill>
                  <a:schemeClr val="bg2">
                    <a:lumMod val="10000"/>
                  </a:schemeClr>
                </a:solidFill>
                <a:latin typeface="Tw Cen MT" panose="020B0602020104020603" pitchFamily="34" charset="0"/>
              </a:rPr>
              <a:t>Frank-to share thoughts from a self-advocates perspective</a:t>
            </a:r>
          </a:p>
          <a:p>
            <a:pPr marL="914400" lvl="1" indent="-571500">
              <a:buClr>
                <a:srgbClr val="92D050"/>
              </a:buClr>
              <a:buSzPct val="125000"/>
              <a:buFont typeface="Arial" panose="020B0604020202020204" pitchFamily="34" charset="0"/>
              <a:buChar char="•"/>
            </a:pPr>
            <a:endParaRPr lang="en-US" sz="3600" dirty="0">
              <a:solidFill>
                <a:schemeClr val="bg2">
                  <a:lumMod val="10000"/>
                </a:schemeClr>
              </a:solidFill>
              <a:latin typeface="Tw Cen MT" panose="020B0602020104020603" pitchFamily="34" charset="0"/>
            </a:endParaRPr>
          </a:p>
          <a:p>
            <a:pPr marL="914400" lvl="1" indent="-571500">
              <a:buClr>
                <a:srgbClr val="92D050"/>
              </a:buClr>
              <a:buSzPct val="125000"/>
              <a:buFont typeface="Arial" panose="020B0604020202020204" pitchFamily="34" charset="0"/>
              <a:buChar char="•"/>
            </a:pPr>
            <a:r>
              <a:rPr lang="en-US" sz="3600" dirty="0">
                <a:solidFill>
                  <a:schemeClr val="bg2">
                    <a:lumMod val="10000"/>
                  </a:schemeClr>
                </a:solidFill>
                <a:latin typeface="Tw Cen MT" panose="020B0602020104020603" pitchFamily="34" charset="0"/>
              </a:rPr>
              <a:t>Mary-to share thoughts from a family member, educator and psychologist’s perspective</a:t>
            </a:r>
          </a:p>
          <a:p>
            <a:endParaRPr lang="en-US" sz="2100" dirty="0">
              <a:latin typeface="Tw Cen MT" panose="020B0602020104020603" pitchFamily="34" charset="0"/>
            </a:endParaRPr>
          </a:p>
          <a:p>
            <a:endParaRPr lang="en-US" sz="2100" dirty="0">
              <a:latin typeface="Tw Cen MT" panose="020B0602020104020603" pitchFamily="34" charset="0"/>
            </a:endParaRPr>
          </a:p>
        </p:txBody>
      </p:sp>
      <p:sp>
        <p:nvSpPr>
          <p:cNvPr id="7" name="TextBox 6">
            <a:extLst>
              <a:ext uri="{FF2B5EF4-FFF2-40B4-BE49-F238E27FC236}">
                <a16:creationId xmlns:a16="http://schemas.microsoft.com/office/drawing/2014/main" id="{369AF198-4BBB-449A-A2D2-42CBA3A20967}"/>
              </a:ext>
            </a:extLst>
          </p:cNvPr>
          <p:cNvSpPr txBox="1"/>
          <p:nvPr/>
        </p:nvSpPr>
        <p:spPr>
          <a:xfrm>
            <a:off x="304800" y="304800"/>
            <a:ext cx="8077200" cy="1323439"/>
          </a:xfrm>
          <a:prstGeom prst="rect">
            <a:avLst/>
          </a:prstGeom>
          <a:noFill/>
        </p:spPr>
        <p:txBody>
          <a:bodyPr wrap="square" rtlCol="0">
            <a:spAutoFit/>
          </a:bodyPr>
          <a:lstStyle/>
          <a:p>
            <a:pPr algn="ctr"/>
            <a:r>
              <a:rPr lang="en-US" sz="4000" b="1" dirty="0">
                <a:solidFill>
                  <a:srgbClr val="512373"/>
                </a:solidFill>
                <a:latin typeface="Tw Cen MT" panose="020B0602020104020603" pitchFamily="34" charset="0"/>
                <a:cs typeface="Arial" panose="020B0604020202020204" pitchFamily="34" charset="0"/>
              </a:rPr>
              <a:t>Why it’s important to teach about sexuality?</a:t>
            </a:r>
          </a:p>
        </p:txBody>
      </p:sp>
      <p:sp>
        <p:nvSpPr>
          <p:cNvPr id="2" name="TextBox 1">
            <a:extLst>
              <a:ext uri="{FF2B5EF4-FFF2-40B4-BE49-F238E27FC236}">
                <a16:creationId xmlns:a16="http://schemas.microsoft.com/office/drawing/2014/main" id="{190BC80A-668F-9C67-E91C-06EF4509E872}"/>
              </a:ext>
            </a:extLst>
          </p:cNvPr>
          <p:cNvSpPr txBox="1"/>
          <p:nvPr/>
        </p:nvSpPr>
        <p:spPr>
          <a:xfrm>
            <a:off x="304800" y="6096000"/>
            <a:ext cx="3048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13964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A46CCB9-4A74-4645-BC6F-83F1034CFC29}"/>
              </a:ext>
            </a:extLst>
          </p:cNvPr>
          <p:cNvSpPr txBox="1"/>
          <p:nvPr/>
        </p:nvSpPr>
        <p:spPr>
          <a:xfrm>
            <a:off x="76200" y="-76200"/>
            <a:ext cx="8915400" cy="1323439"/>
          </a:xfrm>
          <a:prstGeom prst="rect">
            <a:avLst/>
          </a:prstGeom>
          <a:noFill/>
        </p:spPr>
        <p:txBody>
          <a:bodyPr wrap="square" rtlCol="0">
            <a:spAutoFit/>
          </a:bodyPr>
          <a:lstStyle/>
          <a:p>
            <a:pPr algn="ctr"/>
            <a:r>
              <a:rPr lang="en-US" sz="4000" b="1" dirty="0">
                <a:solidFill>
                  <a:srgbClr val="512373"/>
                </a:solidFill>
                <a:latin typeface="Tw Cen MT" panose="020B0602020104020603" pitchFamily="34" charset="0"/>
              </a:rPr>
              <a:t>We are all human beings, so we are all sexual beings</a:t>
            </a:r>
          </a:p>
        </p:txBody>
      </p:sp>
      <p:pic>
        <p:nvPicPr>
          <p:cNvPr id="1028" name="Picture 4" descr="See the source image">
            <a:extLst>
              <a:ext uri="{FF2B5EF4-FFF2-40B4-BE49-F238E27FC236}">
                <a16:creationId xmlns:a16="http://schemas.microsoft.com/office/drawing/2014/main" id="{E0EC6176-8633-418A-90AB-2851AC86B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16" y="1247239"/>
            <a:ext cx="8610600" cy="5382161"/>
          </a:xfrm>
          <a:prstGeom prst="rect">
            <a:avLst/>
          </a:prstGeom>
          <a:ln w="92075">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9EF30489-FAAC-9E71-8150-F285B505A56D}"/>
              </a:ext>
            </a:extLst>
          </p:cNvPr>
          <p:cNvSpPr/>
          <p:nvPr/>
        </p:nvSpPr>
        <p:spPr>
          <a:xfrm>
            <a:off x="5181600" y="6172200"/>
            <a:ext cx="5334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24C997A6-80AD-2A2F-3331-AB2BB44810B3}"/>
              </a:ext>
            </a:extLst>
          </p:cNvPr>
          <p:cNvSpPr/>
          <p:nvPr/>
        </p:nvSpPr>
        <p:spPr>
          <a:xfrm>
            <a:off x="3276600" y="5362039"/>
            <a:ext cx="1905000" cy="35296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1C1DBE6A-67B6-331D-4266-34AC0B2EE332}"/>
              </a:ext>
            </a:extLst>
          </p:cNvPr>
          <p:cNvSpPr/>
          <p:nvPr/>
        </p:nvSpPr>
        <p:spPr>
          <a:xfrm>
            <a:off x="6019800" y="5590639"/>
            <a:ext cx="990600" cy="35296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EF4A28F4-01AF-8D68-B534-1E90D5CC2E63}"/>
              </a:ext>
            </a:extLst>
          </p:cNvPr>
          <p:cNvSpPr/>
          <p:nvPr/>
        </p:nvSpPr>
        <p:spPr>
          <a:xfrm>
            <a:off x="5867400" y="4724400"/>
            <a:ext cx="1752600" cy="50536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ADAF853C-49C8-131F-D82A-6EDC82738569}"/>
              </a:ext>
            </a:extLst>
          </p:cNvPr>
          <p:cNvSpPr/>
          <p:nvPr/>
        </p:nvSpPr>
        <p:spPr>
          <a:xfrm>
            <a:off x="3733800" y="4191000"/>
            <a:ext cx="1905000" cy="4476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6766B21A-3A1C-E2A9-927B-6E8D2FFFEDF9}"/>
              </a:ext>
            </a:extLst>
          </p:cNvPr>
          <p:cNvSpPr/>
          <p:nvPr/>
        </p:nvSpPr>
        <p:spPr>
          <a:xfrm>
            <a:off x="5181600" y="2078182"/>
            <a:ext cx="1143000" cy="3042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CD330A10-5687-7E16-8DA8-F8BE4A9BDF72}"/>
              </a:ext>
            </a:extLst>
          </p:cNvPr>
          <p:cNvSpPr/>
          <p:nvPr/>
        </p:nvSpPr>
        <p:spPr>
          <a:xfrm>
            <a:off x="4800600" y="2819400"/>
            <a:ext cx="1905000" cy="3042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941C81C8-658D-7F04-6D6C-71C08DDCE395}"/>
              </a:ext>
            </a:extLst>
          </p:cNvPr>
          <p:cNvSpPr/>
          <p:nvPr/>
        </p:nvSpPr>
        <p:spPr>
          <a:xfrm>
            <a:off x="5562600" y="4200504"/>
            <a:ext cx="2057400" cy="4476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1137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See the source image">
            <a:extLst>
              <a:ext uri="{FF2B5EF4-FFF2-40B4-BE49-F238E27FC236}">
                <a16:creationId xmlns:a16="http://schemas.microsoft.com/office/drawing/2014/main" id="{05624293-5F24-48E5-BC31-05DED42E0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296000"/>
            <a:ext cx="4298161" cy="3104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B3FED5F-A3D5-43F2-B5F5-4714AB6299E8}"/>
              </a:ext>
            </a:extLst>
          </p:cNvPr>
          <p:cNvSpPr txBox="1"/>
          <p:nvPr/>
        </p:nvSpPr>
        <p:spPr>
          <a:xfrm>
            <a:off x="457200" y="152400"/>
            <a:ext cx="8121105" cy="1323439"/>
          </a:xfrm>
          <a:prstGeom prst="rect">
            <a:avLst/>
          </a:prstGeom>
          <a:noFill/>
        </p:spPr>
        <p:txBody>
          <a:bodyPr wrap="square" rtlCol="0">
            <a:spAutoFit/>
          </a:bodyPr>
          <a:lstStyle/>
          <a:p>
            <a:pPr algn="ctr"/>
            <a:r>
              <a:rPr lang="en-US" sz="4000" b="1" dirty="0">
                <a:solidFill>
                  <a:srgbClr val="512373"/>
                </a:solidFill>
                <a:latin typeface="Tw Cen MT" panose="020B0602020104020603" pitchFamily="34" charset="0"/>
              </a:rPr>
              <a:t>People with Disability’s Sexuality Intersects With Other Life Domains</a:t>
            </a:r>
          </a:p>
        </p:txBody>
      </p:sp>
      <p:sp>
        <p:nvSpPr>
          <p:cNvPr id="5" name="Oval 4">
            <a:extLst>
              <a:ext uri="{FF2B5EF4-FFF2-40B4-BE49-F238E27FC236}">
                <a16:creationId xmlns:a16="http://schemas.microsoft.com/office/drawing/2014/main" id="{90B0E2AF-A658-3428-FB34-77D06D994035}"/>
              </a:ext>
            </a:extLst>
          </p:cNvPr>
          <p:cNvSpPr/>
          <p:nvPr/>
        </p:nvSpPr>
        <p:spPr>
          <a:xfrm>
            <a:off x="5867400" y="5334000"/>
            <a:ext cx="1447800" cy="381000"/>
          </a:xfrm>
          <a:prstGeom prst="ellipse">
            <a:avLst/>
          </a:prstGeom>
          <a:solidFill>
            <a:schemeClr val="accent4">
              <a:alpha val="62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solidFill>
                  <a:schemeClr val="bg2">
                    <a:lumMod val="10000"/>
                  </a:schemeClr>
                </a:solidFill>
              </a:rPr>
              <a:t>employment</a:t>
            </a:r>
            <a:endParaRPr lang="en-US" sz="1200"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2" name="TextBox 1">
            <a:extLst>
              <a:ext uri="{FF2B5EF4-FFF2-40B4-BE49-F238E27FC236}">
                <a16:creationId xmlns:a16="http://schemas.microsoft.com/office/drawing/2014/main" id="{45EC1F48-DFB3-2290-FAAA-63F06938D600}"/>
              </a:ext>
            </a:extLst>
          </p:cNvPr>
          <p:cNvSpPr txBox="1"/>
          <p:nvPr/>
        </p:nvSpPr>
        <p:spPr>
          <a:xfrm>
            <a:off x="304800" y="6019800"/>
            <a:ext cx="228600" cy="369332"/>
          </a:xfrm>
          <a:prstGeom prst="rect">
            <a:avLst/>
          </a:prstGeom>
          <a:solidFill>
            <a:schemeClr val="bg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ECAC9078-78F8-A95C-1A62-6AEA0F0A0366}"/>
              </a:ext>
            </a:extLst>
          </p:cNvPr>
          <p:cNvSpPr txBox="1"/>
          <p:nvPr/>
        </p:nvSpPr>
        <p:spPr>
          <a:xfrm>
            <a:off x="253545" y="1835140"/>
            <a:ext cx="5537655" cy="4124206"/>
          </a:xfrm>
          <a:prstGeom prst="rect">
            <a:avLst/>
          </a:prstGeom>
          <a:noFill/>
        </p:spPr>
        <p:txBody>
          <a:bodyPr wrap="square">
            <a:spAutoFit/>
          </a:bodyPr>
          <a:lstStyle/>
          <a:p>
            <a:pPr marL="0" lvl="1"/>
            <a:r>
              <a:rPr lang="en-US" sz="3600" dirty="0">
                <a:solidFill>
                  <a:schemeClr val="bg2">
                    <a:lumMod val="10000"/>
                  </a:schemeClr>
                </a:solidFill>
                <a:latin typeface="Tw Cen MT" panose="020B0602020104020603" pitchFamily="34" charset="0"/>
              </a:rPr>
              <a:t>How we present our sexuality to the world impacts much.</a:t>
            </a:r>
          </a:p>
          <a:p>
            <a:pPr marL="0" lvl="1"/>
            <a:endParaRPr lang="en-US" sz="1000" dirty="0">
              <a:solidFill>
                <a:schemeClr val="bg2">
                  <a:lumMod val="10000"/>
                </a:schemeClr>
              </a:solidFill>
              <a:latin typeface="Tw Cen MT" panose="020B0602020104020603" pitchFamily="34" charset="0"/>
            </a:endParaRPr>
          </a:p>
          <a:p>
            <a:pPr marL="1028700" lvl="1" indent="-571500">
              <a:buClr>
                <a:srgbClr val="92D050"/>
              </a:buClr>
              <a:buSzPct val="125000"/>
              <a:buFont typeface="Arial" panose="020B0604020202020204" pitchFamily="34" charset="0"/>
              <a:buChar char="•"/>
            </a:pPr>
            <a:r>
              <a:rPr lang="en-US" sz="3600" dirty="0">
                <a:solidFill>
                  <a:schemeClr val="bg2">
                    <a:lumMod val="10000"/>
                  </a:schemeClr>
                </a:solidFill>
                <a:latin typeface="Tw Cen MT" panose="020B0602020104020603" pitchFamily="34" charset="0"/>
              </a:rPr>
              <a:t>Housing</a:t>
            </a:r>
          </a:p>
          <a:p>
            <a:pPr marL="1028700" lvl="1" indent="-571500">
              <a:buClr>
                <a:srgbClr val="92D050"/>
              </a:buClr>
              <a:buSzPct val="125000"/>
              <a:buFont typeface="Arial" panose="020B0604020202020204" pitchFamily="34" charset="0"/>
              <a:buChar char="•"/>
            </a:pPr>
            <a:r>
              <a:rPr lang="en-US" sz="3600" dirty="0">
                <a:solidFill>
                  <a:schemeClr val="bg2">
                    <a:lumMod val="10000"/>
                  </a:schemeClr>
                </a:solidFill>
                <a:latin typeface="Tw Cen MT" panose="020B0602020104020603" pitchFamily="34" charset="0"/>
              </a:rPr>
              <a:t>Employment</a:t>
            </a:r>
          </a:p>
          <a:p>
            <a:pPr marL="1028700" lvl="1" indent="-571500">
              <a:buClr>
                <a:srgbClr val="92D050"/>
              </a:buClr>
              <a:buSzPct val="125000"/>
              <a:buFont typeface="Arial" panose="020B0604020202020204" pitchFamily="34" charset="0"/>
              <a:buChar char="•"/>
            </a:pPr>
            <a:r>
              <a:rPr lang="en-US" sz="3600" dirty="0">
                <a:solidFill>
                  <a:schemeClr val="bg2">
                    <a:lumMod val="10000"/>
                  </a:schemeClr>
                </a:solidFill>
                <a:latin typeface="Tw Cen MT" panose="020B0602020104020603" pitchFamily="34" charset="0"/>
              </a:rPr>
              <a:t>Religion</a:t>
            </a:r>
          </a:p>
          <a:p>
            <a:pPr marL="1028700" lvl="1" indent="-571500">
              <a:buClr>
                <a:srgbClr val="92D050"/>
              </a:buClr>
              <a:buSzPct val="125000"/>
              <a:buFont typeface="Arial" panose="020B0604020202020204" pitchFamily="34" charset="0"/>
              <a:buChar char="•"/>
            </a:pPr>
            <a:r>
              <a:rPr lang="en-US" sz="3600" dirty="0">
                <a:solidFill>
                  <a:schemeClr val="bg2">
                    <a:lumMod val="10000"/>
                  </a:schemeClr>
                </a:solidFill>
                <a:latin typeface="Tw Cen MT" panose="020B0602020104020603" pitchFamily="34" charset="0"/>
              </a:rPr>
              <a:t>Relationships</a:t>
            </a:r>
          </a:p>
          <a:p>
            <a:pPr marL="1028700" lvl="1" indent="-571500">
              <a:buClr>
                <a:srgbClr val="92D050"/>
              </a:buClr>
              <a:buSzPct val="125000"/>
              <a:buFont typeface="Arial" panose="020B0604020202020204" pitchFamily="34" charset="0"/>
              <a:buChar char="•"/>
            </a:pPr>
            <a:r>
              <a:rPr lang="en-US" sz="3600" dirty="0">
                <a:solidFill>
                  <a:schemeClr val="bg2">
                    <a:lumMod val="10000"/>
                  </a:schemeClr>
                </a:solidFill>
                <a:latin typeface="Tw Cen MT" panose="020B0602020104020603" pitchFamily="34" charset="0"/>
              </a:rPr>
              <a:t>Accessibility </a:t>
            </a:r>
          </a:p>
        </p:txBody>
      </p:sp>
    </p:spTree>
    <p:extLst>
      <p:ext uri="{BB962C8B-B14F-4D97-AF65-F5344CB8AC3E}">
        <p14:creationId xmlns:p14="http://schemas.microsoft.com/office/powerpoint/2010/main" val="20201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Master">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Master">
  <a:themeElements>
    <a:clrScheme name="MICMT">
      <a:dk1>
        <a:srgbClr val="797979"/>
      </a:dk1>
      <a:lt1>
        <a:srgbClr val="FEFFFF"/>
      </a:lt1>
      <a:dk2>
        <a:srgbClr val="00345E"/>
      </a:dk2>
      <a:lt2>
        <a:srgbClr val="E5E6E4"/>
      </a:lt2>
      <a:accent1>
        <a:srgbClr val="225B8D"/>
      </a:accent1>
      <a:accent2>
        <a:srgbClr val="00AA90"/>
      </a:accent2>
      <a:accent3>
        <a:srgbClr val="A6A4A3"/>
      </a:accent3>
      <a:accent4>
        <a:srgbClr val="F0842E"/>
      </a:accent4>
      <a:accent5>
        <a:srgbClr val="B7C9E1"/>
      </a:accent5>
      <a:accent6>
        <a:srgbClr val="007C68"/>
      </a:accent6>
      <a:hlink>
        <a:srgbClr val="005A94"/>
      </a:hlink>
      <a:folHlink>
        <a:srgbClr val="7978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ction Master">
  <a:themeElements>
    <a:clrScheme name="MICMT">
      <a:dk1>
        <a:srgbClr val="797979"/>
      </a:dk1>
      <a:lt1>
        <a:srgbClr val="FEFFFF"/>
      </a:lt1>
      <a:dk2>
        <a:srgbClr val="00345E"/>
      </a:dk2>
      <a:lt2>
        <a:srgbClr val="E5E6E4"/>
      </a:lt2>
      <a:accent1>
        <a:srgbClr val="225B8D"/>
      </a:accent1>
      <a:accent2>
        <a:srgbClr val="00AA90"/>
      </a:accent2>
      <a:accent3>
        <a:srgbClr val="A6A4A3"/>
      </a:accent3>
      <a:accent4>
        <a:srgbClr val="F0842E"/>
      </a:accent4>
      <a:accent5>
        <a:srgbClr val="B7C9E1"/>
      </a:accent5>
      <a:accent6>
        <a:srgbClr val="007C68"/>
      </a:accent6>
      <a:hlink>
        <a:srgbClr val="005A94"/>
      </a:hlink>
      <a:folHlink>
        <a:srgbClr val="7978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27588</TotalTime>
  <Words>4691</Words>
  <Application>Microsoft Office PowerPoint</Application>
  <PresentationFormat>On-screen Show (4:3)</PresentationFormat>
  <Paragraphs>675</Paragraphs>
  <Slides>40</Slides>
  <Notes>40</Notes>
  <HiddenSlides>0</HiddenSlides>
  <MMClips>0</MMClips>
  <ScaleCrop>false</ScaleCrop>
  <HeadingPairs>
    <vt:vector size="8" baseType="variant">
      <vt:variant>
        <vt:lpstr>Fonts Used</vt:lpstr>
      </vt:variant>
      <vt:variant>
        <vt:i4>11</vt:i4>
      </vt:variant>
      <vt:variant>
        <vt:lpstr>Theme</vt:lpstr>
      </vt:variant>
      <vt:variant>
        <vt:i4>5</vt:i4>
      </vt:variant>
      <vt:variant>
        <vt:lpstr>Embedded OLE Servers</vt:lpstr>
      </vt:variant>
      <vt:variant>
        <vt:i4>2</vt:i4>
      </vt:variant>
      <vt:variant>
        <vt:lpstr>Slide Titles</vt:lpstr>
      </vt:variant>
      <vt:variant>
        <vt:i4>40</vt:i4>
      </vt:variant>
    </vt:vector>
  </HeadingPairs>
  <TitlesOfParts>
    <vt:vector size="58" baseType="lpstr">
      <vt:lpstr>Arial</vt:lpstr>
      <vt:lpstr>Arial Black</vt:lpstr>
      <vt:lpstr>Calibri</vt:lpstr>
      <vt:lpstr>Calibri Light</vt:lpstr>
      <vt:lpstr>Gadugi</vt:lpstr>
      <vt:lpstr>Helvetica</vt:lpstr>
      <vt:lpstr>Raleway</vt:lpstr>
      <vt:lpstr>Roboto</vt:lpstr>
      <vt:lpstr>Segoe UI</vt:lpstr>
      <vt:lpstr>Tw Cen MT</vt:lpstr>
      <vt:lpstr>Tw Cen MT Condensed</vt:lpstr>
      <vt:lpstr>Custom Design</vt:lpstr>
      <vt:lpstr>Title Master</vt:lpstr>
      <vt:lpstr>Content Master</vt:lpstr>
      <vt:lpstr>Section Master</vt:lpstr>
      <vt:lpstr>Simple Light</vt:lpstr>
      <vt:lpstr>Acrobat Document</vt:lpstr>
      <vt:lpstr>Document</vt:lpstr>
      <vt:lpstr>  Sexuality and Reproductive Health for People with Disabilities </vt:lpstr>
      <vt:lpstr>Guest Speakers</vt:lpstr>
      <vt:lpstr>Empowering Students: Sexual Health</vt:lpstr>
      <vt:lpstr>Empowering Students: Sexual Health</vt:lpstr>
      <vt:lpstr>Learning Objectives:      </vt:lpstr>
      <vt:lpstr>Learning Objectives Continued:    </vt:lpstr>
      <vt:lpstr>PowerPoint Presentation</vt:lpstr>
      <vt:lpstr>PowerPoint Presentation</vt:lpstr>
      <vt:lpstr>PowerPoint Presentation</vt:lpstr>
      <vt:lpstr>PowerPoint Presentation</vt:lpstr>
      <vt:lpstr>PowerPoint Presentation</vt:lpstr>
      <vt:lpstr>PowerPoint Presentation</vt:lpstr>
      <vt:lpstr>More Alarming Statistics </vt:lpstr>
      <vt:lpstr>Offenders &amp; Grooming</vt:lpstr>
      <vt:lpstr>Scope of the Problem</vt:lpstr>
      <vt:lpstr>Risk Factors &amp; Barriers</vt:lpstr>
      <vt:lpstr>PowerPoint Presentation</vt:lpstr>
      <vt:lpstr>Fundamentals: Don’t Assume! </vt:lpstr>
      <vt:lpstr> Fundamentals:  Communication</vt:lpstr>
      <vt:lpstr>Tips for Working with people      who have Guardians</vt:lpstr>
      <vt:lpstr>Tips for Working with people who have guardians</vt:lpstr>
      <vt:lpstr>Michigan Mental Health Code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Resources</vt:lpstr>
      <vt:lpstr>Resources</vt:lpstr>
      <vt:lpstr>Resources</vt:lpstr>
      <vt:lpstr>Resources</vt:lpstr>
      <vt:lpstr>Questions  What questions do you have for the presenters?   While we take questions, we will put our contact information on the screen ????   </vt:lpstr>
      <vt:lpstr>Speaker Contact Information</vt:lpstr>
    </vt:vector>
  </TitlesOfParts>
  <Company>Allegiance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schultza</dc:creator>
  <cp:lastModifiedBy>Eileen Brandt</cp:lastModifiedBy>
  <cp:revision>261</cp:revision>
  <cp:lastPrinted>2019-08-09T13:01:37Z</cp:lastPrinted>
  <dcterms:created xsi:type="dcterms:W3CDTF">2016-05-15T00:45:14Z</dcterms:created>
  <dcterms:modified xsi:type="dcterms:W3CDTF">2022-12-03T22:08:03Z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fed65-62e7-46ea-af74-187e0c17143a_Enabled">
    <vt:lpwstr>true</vt:lpwstr>
  </property>
  <property fmtid="{D5CDD505-2E9C-101B-9397-08002B2CF9AE}" pid="3" name="MSIP_Label_3a2fed65-62e7-46ea-af74-187e0c17143a_SetDate">
    <vt:lpwstr>2021-09-01T18:20:51Z</vt:lpwstr>
  </property>
  <property fmtid="{D5CDD505-2E9C-101B-9397-08002B2CF9AE}" pid="4" name="MSIP_Label_3a2fed65-62e7-46ea-af74-187e0c17143a_Method">
    <vt:lpwstr>Privileged</vt:lpwstr>
  </property>
  <property fmtid="{D5CDD505-2E9C-101B-9397-08002B2CF9AE}" pid="5" name="MSIP_Label_3a2fed65-62e7-46ea-af74-187e0c17143a_Name">
    <vt:lpwstr>3a2fed65-62e7-46ea-af74-187e0c17143a</vt:lpwstr>
  </property>
  <property fmtid="{D5CDD505-2E9C-101B-9397-08002B2CF9AE}" pid="6" name="MSIP_Label_3a2fed65-62e7-46ea-af74-187e0c17143a_SiteId">
    <vt:lpwstr>d5fb7087-3777-42ad-966a-892ef47225d1</vt:lpwstr>
  </property>
  <property fmtid="{D5CDD505-2E9C-101B-9397-08002B2CF9AE}" pid="7" name="MSIP_Label_3a2fed65-62e7-46ea-af74-187e0c17143a_ActionId">
    <vt:lpwstr>d927306e-c830-4674-a5a7-36f1100dc3f2</vt:lpwstr>
  </property>
  <property fmtid="{D5CDD505-2E9C-101B-9397-08002B2CF9AE}" pid="8" name="MSIP_Label_3a2fed65-62e7-46ea-af74-187e0c17143a_ContentBits">
    <vt:lpwstr>0</vt:lpwstr>
  </property>
</Properties>
</file>