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9"/>
  </p:notesMasterIdLst>
  <p:sldIdLst>
    <p:sldId id="284" r:id="rId2"/>
    <p:sldId id="258" r:id="rId3"/>
    <p:sldId id="293" r:id="rId4"/>
    <p:sldId id="294" r:id="rId5"/>
    <p:sldId id="276" r:id="rId6"/>
    <p:sldId id="277" r:id="rId7"/>
    <p:sldId id="279" r:id="rId8"/>
    <p:sldId id="280" r:id="rId9"/>
    <p:sldId id="281" r:id="rId10"/>
    <p:sldId id="282" r:id="rId11"/>
    <p:sldId id="285" r:id="rId12"/>
    <p:sldId id="287" r:id="rId13"/>
    <p:sldId id="288" r:id="rId14"/>
    <p:sldId id="289" r:id="rId15"/>
    <p:sldId id="292" r:id="rId16"/>
    <p:sldId id="296"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1" d="100"/>
          <a:sy n="81" d="100"/>
        </p:scale>
        <p:origin x="52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E7F1C-91DD-4973-B812-24ACC1E47C8D}"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72BAF-9014-4576-90B7-9E3380650909}" type="slidenum">
              <a:rPr lang="en-US" smtClean="0"/>
              <a:t>‹#›</a:t>
            </a:fld>
            <a:endParaRPr lang="en-US"/>
          </a:p>
        </p:txBody>
      </p:sp>
    </p:spTree>
    <p:extLst>
      <p:ext uri="{BB962C8B-B14F-4D97-AF65-F5344CB8AC3E}">
        <p14:creationId xmlns:p14="http://schemas.microsoft.com/office/powerpoint/2010/main" val="78353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3BE3-ED60-4087-90D8-013937AF98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74A13-D8BD-483E-8551-86C608DDE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10BBE-F4B8-4009-9D84-873012311706}"/>
              </a:ext>
            </a:extLst>
          </p:cNvPr>
          <p:cNvSpPr>
            <a:spLocks noGrp="1"/>
          </p:cNvSpPr>
          <p:nvPr>
            <p:ph type="dt" sz="half" idx="10"/>
          </p:nvPr>
        </p:nvSpPr>
        <p:spPr/>
        <p:txBody>
          <a:bodyPr/>
          <a:lstStyle/>
          <a:p>
            <a:fld id="{2F5F688E-02EF-4535-BDEB-AE3F54161A84}" type="datetime1">
              <a:rPr lang="en-US" smtClean="0"/>
              <a:t>2/22/2022</a:t>
            </a:fld>
            <a:endParaRPr lang="en-US"/>
          </a:p>
        </p:txBody>
      </p:sp>
      <p:sp>
        <p:nvSpPr>
          <p:cNvPr id="5" name="Footer Placeholder 4">
            <a:extLst>
              <a:ext uri="{FF2B5EF4-FFF2-40B4-BE49-F238E27FC236}">
                <a16:creationId xmlns:a16="http://schemas.microsoft.com/office/drawing/2014/main" id="{44D141C2-9B89-4307-8612-5337DF45B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1B682-1366-411F-8F9C-F76FC838D52A}"/>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415474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A244-D716-4F3B-AB3F-E14923BD96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6BE0F-A328-4BE7-9CDF-A9AB21630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C60ED-BB3C-4973-B8FA-193A96894768}"/>
              </a:ext>
            </a:extLst>
          </p:cNvPr>
          <p:cNvSpPr>
            <a:spLocks noGrp="1"/>
          </p:cNvSpPr>
          <p:nvPr>
            <p:ph type="dt" sz="half" idx="10"/>
          </p:nvPr>
        </p:nvSpPr>
        <p:spPr/>
        <p:txBody>
          <a:bodyPr/>
          <a:lstStyle/>
          <a:p>
            <a:fld id="{6560E52C-1763-40B5-B0C6-70B385873F46}" type="datetime1">
              <a:rPr lang="en-US" smtClean="0"/>
              <a:t>2/22/2022</a:t>
            </a:fld>
            <a:endParaRPr lang="en-US"/>
          </a:p>
        </p:txBody>
      </p:sp>
      <p:sp>
        <p:nvSpPr>
          <p:cNvPr id="5" name="Footer Placeholder 4">
            <a:extLst>
              <a:ext uri="{FF2B5EF4-FFF2-40B4-BE49-F238E27FC236}">
                <a16:creationId xmlns:a16="http://schemas.microsoft.com/office/drawing/2014/main" id="{A05A950E-C960-442F-B660-0E2B82C10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7DEC6-44CF-478C-B3D4-15E5BCED03C9}"/>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198507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47C05-8DAA-463E-8B96-9804913873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C8F9D-5704-40EB-A3AD-0FDD3A612C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E7754-1875-4160-8B52-8F5A5BB1589B}"/>
              </a:ext>
            </a:extLst>
          </p:cNvPr>
          <p:cNvSpPr>
            <a:spLocks noGrp="1"/>
          </p:cNvSpPr>
          <p:nvPr>
            <p:ph type="dt" sz="half" idx="10"/>
          </p:nvPr>
        </p:nvSpPr>
        <p:spPr/>
        <p:txBody>
          <a:bodyPr/>
          <a:lstStyle/>
          <a:p>
            <a:fld id="{E3680936-6573-4395-8AC5-02ADD067B5EB}" type="datetime1">
              <a:rPr lang="en-US" smtClean="0"/>
              <a:t>2/22/2022</a:t>
            </a:fld>
            <a:endParaRPr lang="en-US"/>
          </a:p>
        </p:txBody>
      </p:sp>
      <p:sp>
        <p:nvSpPr>
          <p:cNvPr id="5" name="Footer Placeholder 4">
            <a:extLst>
              <a:ext uri="{FF2B5EF4-FFF2-40B4-BE49-F238E27FC236}">
                <a16:creationId xmlns:a16="http://schemas.microsoft.com/office/drawing/2014/main" id="{8670EBDC-F4A5-4C13-8A31-4A288E8DB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31DC9-F0A3-4A1C-9DCA-7BD37D51916A}"/>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424131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68F8-8F5A-46D7-8E15-8EFFBBFE4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C5EB7-9A5B-4B40-BC9F-9BCBD435F7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9524C-9402-428A-8654-0F23DD1756CF}"/>
              </a:ext>
            </a:extLst>
          </p:cNvPr>
          <p:cNvSpPr>
            <a:spLocks noGrp="1"/>
          </p:cNvSpPr>
          <p:nvPr>
            <p:ph type="dt" sz="half" idx="10"/>
          </p:nvPr>
        </p:nvSpPr>
        <p:spPr/>
        <p:txBody>
          <a:bodyPr/>
          <a:lstStyle/>
          <a:p>
            <a:fld id="{9DD9E2B4-1E5F-4DEE-B9FF-3CF902F87189}" type="datetime1">
              <a:rPr lang="en-US" smtClean="0"/>
              <a:t>2/22/2022</a:t>
            </a:fld>
            <a:endParaRPr lang="en-US"/>
          </a:p>
        </p:txBody>
      </p:sp>
      <p:sp>
        <p:nvSpPr>
          <p:cNvPr id="5" name="Footer Placeholder 4">
            <a:extLst>
              <a:ext uri="{FF2B5EF4-FFF2-40B4-BE49-F238E27FC236}">
                <a16:creationId xmlns:a16="http://schemas.microsoft.com/office/drawing/2014/main" id="{7BA1CE00-FA9C-497F-871B-ED7012025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941A7-1C62-46CC-B13A-0EE7E26FAB53}"/>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224535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4D8A-0AE4-4D78-890C-DA0C8A3F2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66110-5C96-4D0C-BCC4-0AC198EE3A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EF3352-0BE1-42C8-90FA-FDF579FFF779}"/>
              </a:ext>
            </a:extLst>
          </p:cNvPr>
          <p:cNvSpPr>
            <a:spLocks noGrp="1"/>
          </p:cNvSpPr>
          <p:nvPr>
            <p:ph type="dt" sz="half" idx="10"/>
          </p:nvPr>
        </p:nvSpPr>
        <p:spPr/>
        <p:txBody>
          <a:bodyPr/>
          <a:lstStyle/>
          <a:p>
            <a:fld id="{58A83270-631D-459F-8B6C-5C7E6BE9FE81}" type="datetime1">
              <a:rPr lang="en-US" smtClean="0"/>
              <a:t>2/22/2022</a:t>
            </a:fld>
            <a:endParaRPr lang="en-US"/>
          </a:p>
        </p:txBody>
      </p:sp>
      <p:sp>
        <p:nvSpPr>
          <p:cNvPr id="5" name="Footer Placeholder 4">
            <a:extLst>
              <a:ext uri="{FF2B5EF4-FFF2-40B4-BE49-F238E27FC236}">
                <a16:creationId xmlns:a16="http://schemas.microsoft.com/office/drawing/2014/main" id="{6AFC6F6D-FB8D-4706-91E8-0386831D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3711A-9523-421C-8168-D71CE05EE139}"/>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339858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1186-7433-46C1-8298-32F5BF7FF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AEC6A-616B-400D-BE78-1B4F7682D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5B399-F492-4732-B9FB-8AF01E3C9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C7B001-62F8-4576-85DE-2FFBD46FD2A0}"/>
              </a:ext>
            </a:extLst>
          </p:cNvPr>
          <p:cNvSpPr>
            <a:spLocks noGrp="1"/>
          </p:cNvSpPr>
          <p:nvPr>
            <p:ph type="dt" sz="half" idx="10"/>
          </p:nvPr>
        </p:nvSpPr>
        <p:spPr/>
        <p:txBody>
          <a:bodyPr/>
          <a:lstStyle/>
          <a:p>
            <a:fld id="{A47586F1-A59A-4FB3-88B1-467E75E00215}" type="datetime1">
              <a:rPr lang="en-US" smtClean="0"/>
              <a:t>2/22/2022</a:t>
            </a:fld>
            <a:endParaRPr lang="en-US"/>
          </a:p>
        </p:txBody>
      </p:sp>
      <p:sp>
        <p:nvSpPr>
          <p:cNvPr id="6" name="Footer Placeholder 5">
            <a:extLst>
              <a:ext uri="{FF2B5EF4-FFF2-40B4-BE49-F238E27FC236}">
                <a16:creationId xmlns:a16="http://schemas.microsoft.com/office/drawing/2014/main" id="{C104ED71-C111-49DA-AC89-10837D2F8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8D5F-8F6B-411A-8B68-160656EBA3A7}"/>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80149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134A-64E5-44FB-86FC-01A8C5B9A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A6D59-9AE9-46ED-BB2A-24C5D12CB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EED6D-01AC-469D-B224-4FEBA4265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D02F3-9C93-4E69-95D2-00248C85E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16AF37-8D7C-4D01-8083-828DF0D2A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ECBD4-8F30-4AEB-A563-9E2E9F7B2286}"/>
              </a:ext>
            </a:extLst>
          </p:cNvPr>
          <p:cNvSpPr>
            <a:spLocks noGrp="1"/>
          </p:cNvSpPr>
          <p:nvPr>
            <p:ph type="dt" sz="half" idx="10"/>
          </p:nvPr>
        </p:nvSpPr>
        <p:spPr/>
        <p:txBody>
          <a:bodyPr/>
          <a:lstStyle/>
          <a:p>
            <a:fld id="{67C58ACF-A549-452A-8646-C9A3D19AD3C5}" type="datetime1">
              <a:rPr lang="en-US" smtClean="0"/>
              <a:t>2/22/2022</a:t>
            </a:fld>
            <a:endParaRPr lang="en-US"/>
          </a:p>
        </p:txBody>
      </p:sp>
      <p:sp>
        <p:nvSpPr>
          <p:cNvPr id="8" name="Footer Placeholder 7">
            <a:extLst>
              <a:ext uri="{FF2B5EF4-FFF2-40B4-BE49-F238E27FC236}">
                <a16:creationId xmlns:a16="http://schemas.microsoft.com/office/drawing/2014/main" id="{453DD43A-5F9D-4B73-BEA9-8CEB067DDC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036B4-F8D8-455F-9D91-50F60CFB542D}"/>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80348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025B-775E-4F7F-ABBC-F96D13906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155929-0762-4A05-902A-61A509029521}"/>
              </a:ext>
            </a:extLst>
          </p:cNvPr>
          <p:cNvSpPr>
            <a:spLocks noGrp="1"/>
          </p:cNvSpPr>
          <p:nvPr>
            <p:ph type="dt" sz="half" idx="10"/>
          </p:nvPr>
        </p:nvSpPr>
        <p:spPr/>
        <p:txBody>
          <a:bodyPr/>
          <a:lstStyle/>
          <a:p>
            <a:fld id="{D70F14E3-EFC6-4F56-ADF9-BA3DE46EA4A9}" type="datetime1">
              <a:rPr lang="en-US" smtClean="0"/>
              <a:t>2/22/2022</a:t>
            </a:fld>
            <a:endParaRPr lang="en-US"/>
          </a:p>
        </p:txBody>
      </p:sp>
      <p:sp>
        <p:nvSpPr>
          <p:cNvPr id="4" name="Footer Placeholder 3">
            <a:extLst>
              <a:ext uri="{FF2B5EF4-FFF2-40B4-BE49-F238E27FC236}">
                <a16:creationId xmlns:a16="http://schemas.microsoft.com/office/drawing/2014/main" id="{935992DC-C16E-45D9-8807-F41329365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A37420-1D30-4BA2-801C-CDFED747093E}"/>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66469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B0431-28E6-4785-A88F-0FBA825A4759}"/>
              </a:ext>
            </a:extLst>
          </p:cNvPr>
          <p:cNvSpPr>
            <a:spLocks noGrp="1"/>
          </p:cNvSpPr>
          <p:nvPr>
            <p:ph type="dt" sz="half" idx="10"/>
          </p:nvPr>
        </p:nvSpPr>
        <p:spPr/>
        <p:txBody>
          <a:bodyPr/>
          <a:lstStyle/>
          <a:p>
            <a:fld id="{D47B6F60-5FFA-4EA7-8010-8B900E2C6973}" type="datetime1">
              <a:rPr lang="en-US" smtClean="0"/>
              <a:t>2/22/2022</a:t>
            </a:fld>
            <a:endParaRPr lang="en-US"/>
          </a:p>
        </p:txBody>
      </p:sp>
      <p:sp>
        <p:nvSpPr>
          <p:cNvPr id="3" name="Footer Placeholder 2">
            <a:extLst>
              <a:ext uri="{FF2B5EF4-FFF2-40B4-BE49-F238E27FC236}">
                <a16:creationId xmlns:a16="http://schemas.microsoft.com/office/drawing/2014/main" id="{B38E9C4F-9FA5-43F4-BD1A-96CD48AB4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E4AE0-AAB3-437B-AC15-337D98F7B97B}"/>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397531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C10B-CF64-4B6B-8433-5F1167C6A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66780D-8B08-41BC-82A5-4EA125090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1302EB-6CD3-4A0D-AE65-5DAC741C2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58DEB-633E-4738-95F2-843575C247C8}"/>
              </a:ext>
            </a:extLst>
          </p:cNvPr>
          <p:cNvSpPr>
            <a:spLocks noGrp="1"/>
          </p:cNvSpPr>
          <p:nvPr>
            <p:ph type="dt" sz="half" idx="10"/>
          </p:nvPr>
        </p:nvSpPr>
        <p:spPr/>
        <p:txBody>
          <a:bodyPr/>
          <a:lstStyle/>
          <a:p>
            <a:fld id="{318E29BE-DEB3-4987-B10F-0CA55FA6FF52}" type="datetime1">
              <a:rPr lang="en-US" smtClean="0"/>
              <a:t>2/22/2022</a:t>
            </a:fld>
            <a:endParaRPr lang="en-US"/>
          </a:p>
        </p:txBody>
      </p:sp>
      <p:sp>
        <p:nvSpPr>
          <p:cNvPr id="6" name="Footer Placeholder 5">
            <a:extLst>
              <a:ext uri="{FF2B5EF4-FFF2-40B4-BE49-F238E27FC236}">
                <a16:creationId xmlns:a16="http://schemas.microsoft.com/office/drawing/2014/main" id="{49C89905-E509-4C6C-BEBA-F7A910D77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357C0-5C6F-4031-AC36-0998B9A02DE4}"/>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89346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5F22-B8D7-4C7E-83F5-F28C205ED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81FC9E-3E82-48E4-B6AC-79CCE83AD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01E70-BF1D-4789-8B54-A746736D4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9A1A2-6EBE-424F-AB45-8E868D00BF88}"/>
              </a:ext>
            </a:extLst>
          </p:cNvPr>
          <p:cNvSpPr>
            <a:spLocks noGrp="1"/>
          </p:cNvSpPr>
          <p:nvPr>
            <p:ph type="dt" sz="half" idx="10"/>
          </p:nvPr>
        </p:nvSpPr>
        <p:spPr/>
        <p:txBody>
          <a:bodyPr/>
          <a:lstStyle/>
          <a:p>
            <a:fld id="{5F3D08E7-CA3C-4A37-9305-DBCF230DEE15}" type="datetime1">
              <a:rPr lang="en-US" smtClean="0"/>
              <a:t>2/22/2022</a:t>
            </a:fld>
            <a:endParaRPr lang="en-US"/>
          </a:p>
        </p:txBody>
      </p:sp>
      <p:sp>
        <p:nvSpPr>
          <p:cNvPr id="6" name="Footer Placeholder 5">
            <a:extLst>
              <a:ext uri="{FF2B5EF4-FFF2-40B4-BE49-F238E27FC236}">
                <a16:creationId xmlns:a16="http://schemas.microsoft.com/office/drawing/2014/main" id="{9A826671-1311-4CF5-9EB2-A1AD01ACC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81CFE-BC76-42F9-AFFF-BDE98101C141}"/>
              </a:ext>
            </a:extLst>
          </p:cNvPr>
          <p:cNvSpPr>
            <a:spLocks noGrp="1"/>
          </p:cNvSpPr>
          <p:nvPr>
            <p:ph type="sldNum" sz="quarter" idx="12"/>
          </p:nvPr>
        </p:nvSpPr>
        <p:spPr/>
        <p:txBody>
          <a:bodyPr/>
          <a:lstStyle/>
          <a:p>
            <a:fld id="{DDA6DCED-799D-4532-B261-3D8FCC19B1A5}" type="slidenum">
              <a:rPr lang="en-US" smtClean="0"/>
              <a:t>‹#›</a:t>
            </a:fld>
            <a:endParaRPr lang="en-US"/>
          </a:p>
        </p:txBody>
      </p:sp>
    </p:spTree>
    <p:extLst>
      <p:ext uri="{BB962C8B-B14F-4D97-AF65-F5344CB8AC3E}">
        <p14:creationId xmlns:p14="http://schemas.microsoft.com/office/powerpoint/2010/main" val="410604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0B981-2A37-48E8-9D50-06E01DF6A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368C1-B79A-4432-9D93-3FEE330D3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195F8-3C0F-490A-9AF2-97DF4EFC8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8E99-7918-4627-9E1E-9C2A8A0A9FE9}" type="datetime1">
              <a:rPr lang="en-US" smtClean="0"/>
              <a:t>2/22/2022</a:t>
            </a:fld>
            <a:endParaRPr lang="en-US"/>
          </a:p>
        </p:txBody>
      </p:sp>
      <p:sp>
        <p:nvSpPr>
          <p:cNvPr id="5" name="Footer Placeholder 4">
            <a:extLst>
              <a:ext uri="{FF2B5EF4-FFF2-40B4-BE49-F238E27FC236}">
                <a16:creationId xmlns:a16="http://schemas.microsoft.com/office/drawing/2014/main" id="{308D4872-78EE-4FCD-8578-26EF12B6A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41DDAA-AAA0-4C1B-ACD5-05A71AB33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6DCED-799D-4532-B261-3D8FCC19B1A5}" type="slidenum">
              <a:rPr lang="en-US" smtClean="0"/>
              <a:t>‹#›</a:t>
            </a:fld>
            <a:endParaRPr lang="en-US"/>
          </a:p>
        </p:txBody>
      </p:sp>
    </p:spTree>
    <p:extLst>
      <p:ext uri="{BB962C8B-B14F-4D97-AF65-F5344CB8AC3E}">
        <p14:creationId xmlns:p14="http://schemas.microsoft.com/office/powerpoint/2010/main" val="33932375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hyperlink" Target="mi.db101.org" TargetMode="External"/><Relationship Id="rId2" Type="http://schemas.openxmlformats.org/officeDocument/2006/relationships/hyperlink" Target="choosework.ssa.gov"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ssa.gov/myaccou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po.gov/fdsys/pkg/PLAW-106publ170/html/PLAW-106publ170.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2" name="Rectangle 9">
            <a:extLst>
              <a:ext uri="{FF2B5EF4-FFF2-40B4-BE49-F238E27FC236}">
                <a16:creationId xmlns:a16="http://schemas.microsoft.com/office/drawing/2014/main" id="{CF475777-BE9E-43D5-888F-FA769D6C454D}"/>
              </a:ext>
            </a:extLst>
          </p:cNvPr>
          <p:cNvSpPr>
            <a:spLocks noChangeArrowheads="1"/>
          </p:cNvSpPr>
          <p:nvPr/>
        </p:nvSpPr>
        <p:spPr bwMode="auto">
          <a:xfrm>
            <a:off x="1640755" y="713127"/>
            <a:ext cx="8910491" cy="282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5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a typeface="+mn-ea"/>
                <a:cs typeface="+mn-cs"/>
              </a:rPr>
              <a:t>Understanding Social Security Disability Benefits While Working</a:t>
            </a:r>
            <a:endParaRPr kumimoji="0" lang="en-US" altLang="en-US" sz="3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7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7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7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a typeface="+mn-ea"/>
                <a:cs typeface="+mn-cs"/>
              </a:rPr>
              <a:t>Jeremy Martin </a:t>
            </a:r>
            <a:r>
              <a:rPr lang="en-US" altLang="en-US" sz="2700" dirty="0">
                <a:solidFill>
                  <a:schemeClr val="tx1">
                    <a:lumMod val="65000"/>
                    <a:lumOff val="35000"/>
                  </a:schemeClr>
                </a:solidFill>
                <a:latin typeface="Trebuchet MS" panose="020B0603020202020204" pitchFamily="34" charset="0"/>
              </a:rPr>
              <a:t>&amp; Brenda Pingel</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7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a typeface="+mn-ea"/>
                <a:cs typeface="+mn-cs"/>
              </a:rPr>
              <a:t>Certified Work Incentives Counselors</a:t>
            </a:r>
          </a:p>
        </p:txBody>
      </p:sp>
      <p:sp>
        <p:nvSpPr>
          <p:cNvPr id="4" name="AutoShape 14" descr="image001">
            <a:extLst>
              <a:ext uri="{FF2B5EF4-FFF2-40B4-BE49-F238E27FC236}">
                <a16:creationId xmlns:a16="http://schemas.microsoft.com/office/drawing/2014/main" id="{ACF1DF88-2F45-446F-A6CD-BBF123E69066}"/>
              </a:ext>
            </a:extLst>
          </p:cNvPr>
          <p:cNvSpPr>
            <a:spLocks noChangeAspect="1" noChangeArrowheads="1"/>
          </p:cNvSpPr>
          <p:nvPr/>
        </p:nvSpPr>
        <p:spPr bwMode="auto">
          <a:xfrm>
            <a:off x="3829238" y="1893083"/>
            <a:ext cx="4222789" cy="25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n-US" altLang="en-US" sz="1800">
              <a:solidFill>
                <a:schemeClr val="tx1"/>
              </a:solidFill>
              <a:latin typeface="Calibri" panose="020F0502020204030204" pitchFamily="34" charset="0"/>
            </a:endParaRPr>
          </a:p>
        </p:txBody>
      </p:sp>
      <p:sp>
        <p:nvSpPr>
          <p:cNvPr id="5" name="AutoShape 16" descr="image001">
            <a:extLst>
              <a:ext uri="{FF2B5EF4-FFF2-40B4-BE49-F238E27FC236}">
                <a16:creationId xmlns:a16="http://schemas.microsoft.com/office/drawing/2014/main" id="{DA53953D-5A9C-4EA0-8724-16973423D420}"/>
              </a:ext>
            </a:extLst>
          </p:cNvPr>
          <p:cNvSpPr>
            <a:spLocks noChangeAspect="1" noChangeArrowheads="1"/>
          </p:cNvSpPr>
          <p:nvPr/>
        </p:nvSpPr>
        <p:spPr bwMode="auto">
          <a:xfrm>
            <a:off x="3829238" y="1893083"/>
            <a:ext cx="4222789" cy="25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n-US" altLang="en-US" sz="1800">
              <a:solidFill>
                <a:schemeClr val="tx1"/>
              </a:solidFill>
              <a:latin typeface="Calibri" panose="020F0502020204030204" pitchFamily="34" charset="0"/>
            </a:endParaRPr>
          </a:p>
        </p:txBody>
      </p:sp>
      <p:sp>
        <p:nvSpPr>
          <p:cNvPr id="6" name="AutoShape 18" descr="image001">
            <a:extLst>
              <a:ext uri="{FF2B5EF4-FFF2-40B4-BE49-F238E27FC236}">
                <a16:creationId xmlns:a16="http://schemas.microsoft.com/office/drawing/2014/main" id="{6ABA05E1-E9E0-474E-B403-49ABDA4CCB3F}"/>
              </a:ext>
            </a:extLst>
          </p:cNvPr>
          <p:cNvSpPr>
            <a:spLocks noChangeAspect="1" noChangeArrowheads="1"/>
          </p:cNvSpPr>
          <p:nvPr/>
        </p:nvSpPr>
        <p:spPr bwMode="auto">
          <a:xfrm>
            <a:off x="3829238" y="1893083"/>
            <a:ext cx="4222789" cy="25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n-US" altLang="en-US" sz="1800">
              <a:solidFill>
                <a:schemeClr val="tx1"/>
              </a:solidFill>
              <a:latin typeface="Calibri" panose="020F0502020204030204" pitchFamily="34" charset="0"/>
            </a:endParaRPr>
          </a:p>
        </p:txBody>
      </p:sp>
      <p:pic>
        <p:nvPicPr>
          <p:cNvPr id="7" name="Picture 6">
            <a:extLst>
              <a:ext uri="{FF2B5EF4-FFF2-40B4-BE49-F238E27FC236}">
                <a16:creationId xmlns:a16="http://schemas.microsoft.com/office/drawing/2014/main" id="{146A5D32-FB8D-4BE5-85B7-15188A345E6D}"/>
              </a:ext>
            </a:extLst>
          </p:cNvPr>
          <p:cNvPicPr>
            <a:picLocks noChangeAspect="1"/>
          </p:cNvPicPr>
          <p:nvPr/>
        </p:nvPicPr>
        <p:blipFill>
          <a:blip r:embed="rId3"/>
          <a:stretch>
            <a:fillRect/>
          </a:stretch>
        </p:blipFill>
        <p:spPr>
          <a:xfrm>
            <a:off x="4064033" y="4700517"/>
            <a:ext cx="4063933" cy="1270980"/>
          </a:xfrm>
          <a:prstGeom prst="rect">
            <a:avLst/>
          </a:prstGeom>
        </p:spPr>
      </p:pic>
      <p:sp>
        <p:nvSpPr>
          <p:cNvPr id="8" name="Slide Number Placeholder 7">
            <a:extLst>
              <a:ext uri="{FF2B5EF4-FFF2-40B4-BE49-F238E27FC236}">
                <a16:creationId xmlns:a16="http://schemas.microsoft.com/office/drawing/2014/main" id="{5634CD20-E9D9-485C-84E0-7119DB122B2D}"/>
              </a:ext>
            </a:extLst>
          </p:cNvPr>
          <p:cNvSpPr>
            <a:spLocks noGrp="1"/>
          </p:cNvSpPr>
          <p:nvPr>
            <p:ph type="sldNum" sz="quarter" idx="12"/>
          </p:nvPr>
        </p:nvSpPr>
        <p:spPr/>
        <p:txBody>
          <a:bodyPr/>
          <a:lstStyle/>
          <a:p>
            <a:fld id="{DDA6DCED-799D-4532-B261-3D8FCC19B1A5}" type="slidenum">
              <a:rPr lang="en-US" smtClean="0"/>
              <a:t>1</a:t>
            </a:fld>
            <a:endParaRPr lang="en-US"/>
          </a:p>
        </p:txBody>
      </p:sp>
    </p:spTree>
    <p:extLst>
      <p:ext uri="{BB962C8B-B14F-4D97-AF65-F5344CB8AC3E}">
        <p14:creationId xmlns:p14="http://schemas.microsoft.com/office/powerpoint/2010/main" val="84667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8AD3E987-C5BE-490A-973C-9482E9A35EE2}"/>
              </a:ext>
            </a:extLst>
          </p:cNvPr>
          <p:cNvSpPr txBox="1">
            <a:spLocks/>
          </p:cNvSpPr>
          <p:nvPr/>
        </p:nvSpPr>
        <p:spPr>
          <a:xfrm>
            <a:off x="521506" y="746530"/>
            <a:ext cx="10866930" cy="11917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i="1" u="sng" dirty="0">
                <a:solidFill>
                  <a:srgbClr val="00B050"/>
                </a:solidFill>
                <a:latin typeface="Trebuchet MS" panose="020B0603020202020204" pitchFamily="34" charset="0"/>
              </a:rPr>
              <a:t>Supplemental Security Income (SSI) </a:t>
            </a:r>
            <a:r>
              <a:rPr lang="en-US" altLang="en-US" sz="3400" b="1" i="1" dirty="0">
                <a:solidFill>
                  <a:srgbClr val="00B050"/>
                </a:solidFill>
                <a:latin typeface="Trebuchet MS" panose="020B0603020202020204" pitchFamily="34" charset="0"/>
              </a:rPr>
              <a:t>&amp;</a:t>
            </a:r>
            <a:r>
              <a:rPr lang="en-US" altLang="en-US" sz="3400" b="1" i="1" u="sng" dirty="0">
                <a:solidFill>
                  <a:srgbClr val="00B050"/>
                </a:solidFill>
                <a:latin typeface="Trebuchet MS" panose="020B0603020202020204" pitchFamily="34" charset="0"/>
              </a:rPr>
              <a:t> Medicaid </a:t>
            </a:r>
            <a:br>
              <a:rPr lang="en-US" altLang="en-US" sz="3400" b="1" i="1" u="sng" dirty="0">
                <a:solidFill>
                  <a:srgbClr val="FF0000"/>
                </a:solidFill>
                <a:latin typeface="Trebuchet MS" panose="020B0603020202020204" pitchFamily="34" charset="0"/>
              </a:rPr>
            </a:br>
            <a:r>
              <a:rPr lang="en-US" altLang="en-US" sz="2400" b="1" i="1" dirty="0">
                <a:solidFill>
                  <a:schemeClr val="tx1">
                    <a:lumMod val="65000"/>
                    <a:lumOff val="35000"/>
                  </a:schemeClr>
                </a:solidFill>
                <a:highlight>
                  <a:srgbClr val="FFFF00"/>
                </a:highlight>
                <a:latin typeface="Trebuchet MS" panose="020B0603020202020204" pitchFamily="34" charset="0"/>
              </a:rPr>
              <a:t>** Managed by MI Dept. Health &amp; Human Services</a:t>
            </a:r>
            <a:endParaRPr lang="en-US" sz="3400" b="1" u="sng" dirty="0">
              <a:solidFill>
                <a:schemeClr val="tx1">
                  <a:lumMod val="65000"/>
                  <a:lumOff val="35000"/>
                </a:schemeClr>
              </a:solidFill>
              <a:latin typeface="Trebuchet MS" panose="020B0603020202020204" pitchFamily="34" charset="0"/>
            </a:endParaRPr>
          </a:p>
        </p:txBody>
      </p:sp>
      <p:sp>
        <p:nvSpPr>
          <p:cNvPr id="10" name="Content Placeholder 2">
            <a:extLst>
              <a:ext uri="{FF2B5EF4-FFF2-40B4-BE49-F238E27FC236}">
                <a16:creationId xmlns:a16="http://schemas.microsoft.com/office/drawing/2014/main" id="{9AE07C12-DB05-42E9-B782-0F8F1D17AED3}"/>
              </a:ext>
            </a:extLst>
          </p:cNvPr>
          <p:cNvSpPr txBox="1">
            <a:spLocks/>
          </p:cNvSpPr>
          <p:nvPr/>
        </p:nvSpPr>
        <p:spPr>
          <a:xfrm>
            <a:off x="585668" y="1526633"/>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dirty="0"/>
          </a:p>
          <a:p>
            <a:pPr>
              <a:buFont typeface="Wingdings" panose="05000000000000000000" pitchFamily="2" charset="2"/>
              <a:buChar char="Ø"/>
            </a:pPr>
            <a:r>
              <a:rPr lang="en-US" altLang="en-US" sz="2400" dirty="0">
                <a:solidFill>
                  <a:srgbClr val="00B050"/>
                </a:solidFill>
                <a:latin typeface="Trebuchet MS" panose="020B0603020202020204" pitchFamily="34" charset="0"/>
              </a:rPr>
              <a:t>1619b</a:t>
            </a:r>
            <a:r>
              <a:rPr lang="en-US" altLang="en-US" sz="2400" dirty="0">
                <a:latin typeface="Trebuchet MS" panose="020B0603020202020204" pitchFamily="34" charset="0"/>
              </a:rPr>
              <a:t> </a:t>
            </a:r>
            <a:r>
              <a:rPr lang="en-US" altLang="en-US" sz="2400" dirty="0">
                <a:solidFill>
                  <a:schemeClr val="tx1">
                    <a:lumMod val="65000"/>
                    <a:lumOff val="35000"/>
                  </a:schemeClr>
                </a:solidFill>
                <a:latin typeface="Trebuchet MS" panose="020B0603020202020204" pitchFamily="34" charset="0"/>
              </a:rPr>
              <a:t>– Not receiving SSI payment due to earned income and earnings under $44,068 for 2022.</a:t>
            </a:r>
          </a:p>
          <a:p>
            <a:pPr>
              <a:buFontTx/>
              <a:buNone/>
            </a:pPr>
            <a:r>
              <a:rPr lang="en-US" altLang="en-US" sz="2400" dirty="0">
                <a:solidFill>
                  <a:schemeClr val="accent2"/>
                </a:solidFill>
                <a:latin typeface="Trebuchet MS" panose="020B0603020202020204" pitchFamily="34" charset="0"/>
              </a:rPr>
              <a:t>		</a:t>
            </a:r>
            <a:endParaRPr lang="en-US" altLang="en-US" sz="2400" dirty="0">
              <a:latin typeface="Trebuchet MS" panose="020B0603020202020204" pitchFamily="34" charset="0"/>
            </a:endParaRPr>
          </a:p>
          <a:p>
            <a:pPr>
              <a:buFont typeface="Wingdings" panose="05000000000000000000" pitchFamily="2" charset="2"/>
              <a:buChar char="Ø"/>
            </a:pPr>
            <a:r>
              <a:rPr lang="en-US" altLang="en-US" sz="2400" dirty="0">
                <a:solidFill>
                  <a:srgbClr val="00B050"/>
                </a:solidFill>
                <a:latin typeface="Trebuchet MS" panose="020B0603020202020204" pitchFamily="34" charset="0"/>
              </a:rPr>
              <a:t>Freedom To Work </a:t>
            </a:r>
            <a:r>
              <a:rPr lang="en-US" altLang="en-US" sz="2400" dirty="0">
                <a:solidFill>
                  <a:schemeClr val="tx1">
                    <a:lumMod val="65000"/>
                    <a:lumOff val="35000"/>
                  </a:schemeClr>
                </a:solidFill>
                <a:latin typeface="Trebuchet MS" panose="020B0603020202020204" pitchFamily="34" charset="0"/>
              </a:rPr>
              <a:t>(BEM 174) – Earning above or have assets greater than $2,000 Ind. / $3,000 Couple. </a:t>
            </a:r>
          </a:p>
        </p:txBody>
      </p:sp>
      <p:sp>
        <p:nvSpPr>
          <p:cNvPr id="2" name="Slide Number Placeholder 1">
            <a:extLst>
              <a:ext uri="{FF2B5EF4-FFF2-40B4-BE49-F238E27FC236}">
                <a16:creationId xmlns:a16="http://schemas.microsoft.com/office/drawing/2014/main" id="{19E034D0-587D-45A3-A500-81673E4F40E7}"/>
              </a:ext>
            </a:extLst>
          </p:cNvPr>
          <p:cNvSpPr>
            <a:spLocks noGrp="1"/>
          </p:cNvSpPr>
          <p:nvPr>
            <p:ph type="sldNum" sz="quarter" idx="12"/>
          </p:nvPr>
        </p:nvSpPr>
        <p:spPr/>
        <p:txBody>
          <a:bodyPr/>
          <a:lstStyle/>
          <a:p>
            <a:fld id="{DDA6DCED-799D-4532-B261-3D8FCC19B1A5}" type="slidenum">
              <a:rPr lang="en-US" smtClean="0"/>
              <a:t>10</a:t>
            </a:fld>
            <a:endParaRPr lang="en-US"/>
          </a:p>
        </p:txBody>
      </p:sp>
    </p:spTree>
    <p:extLst>
      <p:ext uri="{BB962C8B-B14F-4D97-AF65-F5344CB8AC3E}">
        <p14:creationId xmlns:p14="http://schemas.microsoft.com/office/powerpoint/2010/main" val="336625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8AD3E987-C5BE-490A-973C-9482E9A35EE2}"/>
              </a:ext>
            </a:extLst>
          </p:cNvPr>
          <p:cNvSpPr txBox="1">
            <a:spLocks/>
          </p:cNvSpPr>
          <p:nvPr/>
        </p:nvSpPr>
        <p:spPr>
          <a:xfrm>
            <a:off x="521506" y="746530"/>
            <a:ext cx="6679394" cy="669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solidFill>
                  <a:srgbClr val="00B050"/>
                </a:solidFill>
                <a:latin typeface="Trebuchet MS" panose="020B0603020202020204" pitchFamily="34" charset="0"/>
              </a:rPr>
              <a:t>Working &amp; Receiving SSI</a:t>
            </a:r>
            <a:endParaRPr lang="en-US" sz="4000" b="1" u="sng" dirty="0">
              <a:solidFill>
                <a:srgbClr val="00B050"/>
              </a:solidFill>
              <a:latin typeface="Trebuchet MS" panose="020B0603020202020204" pitchFamily="34" charset="0"/>
            </a:endParaRPr>
          </a:p>
        </p:txBody>
      </p:sp>
      <p:sp>
        <p:nvSpPr>
          <p:cNvPr id="10" name="Content Placeholder 2">
            <a:extLst>
              <a:ext uri="{FF2B5EF4-FFF2-40B4-BE49-F238E27FC236}">
                <a16:creationId xmlns:a16="http://schemas.microsoft.com/office/drawing/2014/main" id="{9AE07C12-DB05-42E9-B782-0F8F1D17AED3}"/>
              </a:ext>
            </a:extLst>
          </p:cNvPr>
          <p:cNvSpPr txBox="1">
            <a:spLocks/>
          </p:cNvSpPr>
          <p:nvPr/>
        </p:nvSpPr>
        <p:spPr>
          <a:xfrm>
            <a:off x="585668" y="1526889"/>
            <a:ext cx="7886700" cy="4229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anose="05000000000000000000" pitchFamily="2" charset="2"/>
              <a:buChar char="Ø"/>
              <a:defRPr/>
            </a:pPr>
            <a:r>
              <a:rPr lang="en-US" altLang="en-US" sz="2700" dirty="0">
                <a:solidFill>
                  <a:schemeClr val="tx1">
                    <a:lumMod val="65000"/>
                    <a:lumOff val="35000"/>
                  </a:schemeClr>
                </a:solidFill>
                <a:latin typeface="Trebuchet MS" panose="020B0603020202020204" pitchFamily="34" charset="0"/>
              </a:rPr>
              <a:t>Basic formula when working: </a:t>
            </a:r>
          </a:p>
          <a:p>
            <a:pPr lvl="1" eaLnBrk="1" hangingPunct="1">
              <a:buFontTx/>
              <a:buNone/>
              <a:defRPr/>
            </a:pPr>
            <a:endParaRPr lang="en-US" altLang="en-US" dirty="0">
              <a:solidFill>
                <a:schemeClr val="accent2"/>
              </a:solidFill>
              <a:latin typeface="Trebuchet MS" panose="020B0603020202020204" pitchFamily="34" charset="0"/>
            </a:endParaRPr>
          </a:p>
          <a:p>
            <a:pPr lvl="1" eaLnBrk="1" hangingPunct="1">
              <a:buFontTx/>
              <a:buNone/>
              <a:defRPr/>
            </a:pPr>
            <a:r>
              <a:rPr lang="en-US" altLang="en-US" sz="1800" dirty="0">
                <a:solidFill>
                  <a:schemeClr val="tx1">
                    <a:lumMod val="65000"/>
                    <a:lumOff val="35000"/>
                  </a:schemeClr>
                </a:solidFill>
                <a:latin typeface="Trebuchet MS" panose="020B0603020202020204" pitchFamily="34" charset="0"/>
              </a:rPr>
              <a:t>(Gross Wages - $85.00) / 2</a:t>
            </a:r>
            <a:r>
              <a:rPr lang="en-US" altLang="en-US" sz="1800" dirty="0">
                <a:solidFill>
                  <a:schemeClr val="accent2"/>
                </a:solidFill>
                <a:latin typeface="Trebuchet MS" panose="020B0603020202020204" pitchFamily="34" charset="0"/>
              </a:rPr>
              <a:t>  = </a:t>
            </a:r>
            <a:r>
              <a:rPr lang="en-US" altLang="en-US" sz="1800" dirty="0">
                <a:solidFill>
                  <a:srgbClr val="FF0000"/>
                </a:solidFill>
                <a:latin typeface="Trebuchet MS" panose="020B0603020202020204" pitchFamily="34" charset="0"/>
              </a:rPr>
              <a:t>Countable Earned Income</a:t>
            </a:r>
          </a:p>
          <a:p>
            <a:pPr lvl="1" eaLnBrk="1" hangingPunct="1">
              <a:buFontTx/>
              <a:buNone/>
              <a:defRPr/>
            </a:pPr>
            <a:endParaRPr lang="en-US" altLang="en-US" sz="3200" dirty="0">
              <a:solidFill>
                <a:schemeClr val="accent2"/>
              </a:solidFill>
              <a:latin typeface="Trebuchet MS" panose="020B0603020202020204" pitchFamily="34" charset="0"/>
            </a:endParaRPr>
          </a:p>
          <a:p>
            <a:pPr lvl="1" eaLnBrk="1" hangingPunct="1">
              <a:buFontTx/>
              <a:buNone/>
              <a:defRPr/>
            </a:pPr>
            <a:r>
              <a:rPr lang="en-US" altLang="en-US" sz="3200" dirty="0">
                <a:solidFill>
                  <a:schemeClr val="accent2"/>
                </a:solidFill>
                <a:latin typeface="Trebuchet MS" panose="020B0603020202020204" pitchFamily="34" charset="0"/>
              </a:rPr>
              <a:t> </a:t>
            </a:r>
            <a:r>
              <a:rPr lang="en-US" altLang="en-US" sz="1800" dirty="0">
                <a:solidFill>
                  <a:srgbClr val="FF0000"/>
                </a:solidFill>
                <a:latin typeface="Trebuchet MS" panose="020B0603020202020204" pitchFamily="34" charset="0"/>
              </a:rPr>
              <a:t>$841.00 - Countable Earned Income</a:t>
            </a:r>
            <a:r>
              <a:rPr lang="en-US" altLang="en-US" sz="1800" dirty="0">
                <a:solidFill>
                  <a:schemeClr val="accent2"/>
                </a:solidFill>
                <a:latin typeface="Trebuchet MS" panose="020B0603020202020204" pitchFamily="34" charset="0"/>
              </a:rPr>
              <a:t> </a:t>
            </a:r>
            <a:r>
              <a:rPr lang="en-US" altLang="en-US" sz="1800" dirty="0">
                <a:solidFill>
                  <a:schemeClr val="tx1">
                    <a:lumMod val="65000"/>
                    <a:lumOff val="35000"/>
                  </a:schemeClr>
                </a:solidFill>
                <a:latin typeface="Trebuchet MS" panose="020B0603020202020204" pitchFamily="34" charset="0"/>
              </a:rPr>
              <a:t>= Adjusted SSI Payment</a:t>
            </a:r>
          </a:p>
          <a:p>
            <a:pPr lvl="1" eaLnBrk="1" hangingPunct="1">
              <a:buFontTx/>
              <a:buNone/>
              <a:defRPr/>
            </a:pPr>
            <a:endParaRPr lang="en-US" altLang="en-US" sz="3200" dirty="0">
              <a:solidFill>
                <a:schemeClr val="accent2"/>
              </a:solidFill>
              <a:latin typeface="Trebuchet MS" panose="020B0603020202020204" pitchFamily="34" charset="0"/>
            </a:endParaRPr>
          </a:p>
          <a:p>
            <a:pPr lvl="1" eaLnBrk="1" hangingPunct="1">
              <a:buFontTx/>
              <a:buNone/>
              <a:defRPr/>
            </a:pPr>
            <a:r>
              <a:rPr lang="en-US" altLang="en-US" sz="1800" b="1" u="sng" dirty="0">
                <a:solidFill>
                  <a:schemeClr val="tx1">
                    <a:lumMod val="65000"/>
                    <a:lumOff val="35000"/>
                  </a:schemeClr>
                </a:solidFill>
                <a:latin typeface="Trebuchet MS" panose="020B0603020202020204" pitchFamily="34" charset="0"/>
              </a:rPr>
              <a:t>Based on Gross Wages </a:t>
            </a:r>
            <a:r>
              <a:rPr lang="en-US" altLang="en-US" sz="1800" b="1" u="sng" dirty="0">
                <a:solidFill>
                  <a:srgbClr val="FF0000"/>
                </a:solidFill>
                <a:latin typeface="Trebuchet MS" panose="020B0603020202020204" pitchFamily="34" charset="0"/>
              </a:rPr>
              <a:t>Received</a:t>
            </a:r>
            <a:r>
              <a:rPr lang="en-US" altLang="en-US" sz="1800" b="1" u="sng" dirty="0">
                <a:solidFill>
                  <a:schemeClr val="tx2"/>
                </a:solidFill>
                <a:latin typeface="Trebuchet MS" panose="020B0603020202020204" pitchFamily="34" charset="0"/>
              </a:rPr>
              <a:t> </a:t>
            </a:r>
            <a:r>
              <a:rPr lang="en-US" altLang="en-US" sz="1800" b="1" u="sng" dirty="0">
                <a:solidFill>
                  <a:schemeClr val="tx1">
                    <a:lumMod val="65000"/>
                    <a:lumOff val="35000"/>
                  </a:schemeClr>
                </a:solidFill>
                <a:latin typeface="Trebuchet MS" panose="020B0603020202020204" pitchFamily="34" charset="0"/>
              </a:rPr>
              <a:t>within a Calendar Month</a:t>
            </a:r>
            <a:r>
              <a:rPr lang="en-US" altLang="en-US" sz="1600" dirty="0">
                <a:solidFill>
                  <a:schemeClr val="tx1">
                    <a:lumMod val="65000"/>
                    <a:lumOff val="35000"/>
                  </a:schemeClr>
                </a:solidFill>
                <a:latin typeface="Trebuchet MS" panose="020B0603020202020204" pitchFamily="34" charset="0"/>
              </a:rPr>
              <a:t>                                                                                                                        </a:t>
            </a:r>
            <a:r>
              <a:rPr lang="en-US" altLang="en-US" sz="1600" dirty="0">
                <a:solidFill>
                  <a:schemeClr val="tx1">
                    <a:lumMod val="65000"/>
                    <a:lumOff val="35000"/>
                  </a:schemeClr>
                </a:solidFill>
                <a:highlight>
                  <a:srgbClr val="FFFF00"/>
                </a:highlight>
                <a:latin typeface="Trebuchet MS" panose="020B0603020202020204" pitchFamily="34" charset="0"/>
              </a:rPr>
              <a:t> </a:t>
            </a:r>
            <a:r>
              <a:rPr lang="en-US" altLang="en-US" sz="1800" dirty="0">
                <a:solidFill>
                  <a:schemeClr val="tx1">
                    <a:lumMod val="65000"/>
                    <a:lumOff val="35000"/>
                  </a:schemeClr>
                </a:solidFill>
                <a:highlight>
                  <a:srgbClr val="FFFF00"/>
                </a:highlight>
                <a:latin typeface="Trebuchet MS" panose="020B0603020202020204" pitchFamily="34" charset="0"/>
              </a:rPr>
              <a:t>* $42/quarter State of Michigan’s Supplement Check</a:t>
            </a:r>
            <a:endParaRPr lang="en-US" altLang="en-US" sz="1600" dirty="0">
              <a:solidFill>
                <a:schemeClr val="tx1">
                  <a:lumMod val="65000"/>
                  <a:lumOff val="35000"/>
                </a:schemeClr>
              </a:solidFill>
              <a:highlight>
                <a:srgbClr val="FFFF00"/>
              </a:highlight>
              <a:latin typeface="Trebuchet MS" panose="020B0603020202020204" pitchFamily="34" charset="0"/>
            </a:endParaRPr>
          </a:p>
        </p:txBody>
      </p:sp>
      <p:sp>
        <p:nvSpPr>
          <p:cNvPr id="2" name="Slide Number Placeholder 1">
            <a:extLst>
              <a:ext uri="{FF2B5EF4-FFF2-40B4-BE49-F238E27FC236}">
                <a16:creationId xmlns:a16="http://schemas.microsoft.com/office/drawing/2014/main" id="{A18561C9-3415-4896-B174-1CF868EA24F8}"/>
              </a:ext>
            </a:extLst>
          </p:cNvPr>
          <p:cNvSpPr>
            <a:spLocks noGrp="1"/>
          </p:cNvSpPr>
          <p:nvPr>
            <p:ph type="sldNum" sz="quarter" idx="12"/>
          </p:nvPr>
        </p:nvSpPr>
        <p:spPr/>
        <p:txBody>
          <a:bodyPr/>
          <a:lstStyle/>
          <a:p>
            <a:fld id="{DDA6DCED-799D-4532-B261-3D8FCC19B1A5}" type="slidenum">
              <a:rPr lang="en-US" smtClean="0"/>
              <a:t>11</a:t>
            </a:fld>
            <a:endParaRPr lang="en-US"/>
          </a:p>
        </p:txBody>
      </p:sp>
    </p:spTree>
    <p:extLst>
      <p:ext uri="{BB962C8B-B14F-4D97-AF65-F5344CB8AC3E}">
        <p14:creationId xmlns:p14="http://schemas.microsoft.com/office/powerpoint/2010/main" val="342967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8AD3E987-C5BE-490A-973C-9482E9A35EE2}"/>
              </a:ext>
            </a:extLst>
          </p:cNvPr>
          <p:cNvSpPr txBox="1">
            <a:spLocks/>
          </p:cNvSpPr>
          <p:nvPr/>
        </p:nvSpPr>
        <p:spPr>
          <a:xfrm>
            <a:off x="625416" y="746530"/>
            <a:ext cx="9921358" cy="1144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i="1" u="sng" dirty="0">
                <a:solidFill>
                  <a:srgbClr val="00B050"/>
                </a:solidFill>
                <a:latin typeface="Trebuchet MS" panose="020B0603020202020204" pitchFamily="34" charset="0"/>
              </a:rPr>
              <a:t>SSI Calculation While Working</a:t>
            </a:r>
            <a:endParaRPr lang="en-US" sz="3600" b="1" u="sng" dirty="0">
              <a:solidFill>
                <a:srgbClr val="00B050"/>
              </a:solidFill>
              <a:latin typeface="Trebuchet MS" panose="020B0603020202020204" pitchFamily="34" charset="0"/>
            </a:endParaRPr>
          </a:p>
        </p:txBody>
      </p:sp>
      <p:sp>
        <p:nvSpPr>
          <p:cNvPr id="10" name="Rectangle 3">
            <a:extLst>
              <a:ext uri="{FF2B5EF4-FFF2-40B4-BE49-F238E27FC236}">
                <a16:creationId xmlns:a16="http://schemas.microsoft.com/office/drawing/2014/main" id="{3D2534B2-DFA3-41A7-999C-488796732A24}"/>
              </a:ext>
            </a:extLst>
          </p:cNvPr>
          <p:cNvSpPr txBox="1">
            <a:spLocks noChangeArrowheads="1"/>
          </p:cNvSpPr>
          <p:nvPr/>
        </p:nvSpPr>
        <p:spPr>
          <a:xfrm>
            <a:off x="670705" y="1495003"/>
            <a:ext cx="8299450" cy="4171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1350" dirty="0"/>
              <a:t>		</a:t>
            </a:r>
            <a:r>
              <a:rPr lang="en-US" altLang="en-US" sz="1350" dirty="0">
                <a:latin typeface="Trebuchet MS" panose="020B0603020202020204" pitchFamily="34" charset="0"/>
              </a:rPr>
              <a:t>	</a:t>
            </a:r>
            <a:r>
              <a:rPr lang="en-US" altLang="en-US" sz="1350" dirty="0">
                <a:solidFill>
                  <a:schemeClr val="tx1">
                    <a:lumMod val="65000"/>
                    <a:lumOff val="35000"/>
                  </a:schemeClr>
                </a:solidFill>
                <a:latin typeface="Trebuchet MS" panose="020B0603020202020204" pitchFamily="34" charset="0"/>
              </a:rPr>
              <a:t>(Gross Wages - $ 85.00) / 2 = </a:t>
            </a:r>
            <a:r>
              <a:rPr lang="en-US" altLang="en-US" sz="1350" u="sng" dirty="0">
                <a:solidFill>
                  <a:srgbClr val="FF0000"/>
                </a:solidFill>
                <a:latin typeface="Trebuchet MS" panose="020B0603020202020204" pitchFamily="34" charset="0"/>
              </a:rPr>
              <a:t>Countable Earned Income </a:t>
            </a:r>
          </a:p>
          <a:p>
            <a:pPr>
              <a:buFontTx/>
              <a:buNone/>
            </a:pPr>
            <a:r>
              <a:rPr lang="en-US" altLang="en-US" sz="1350" dirty="0">
                <a:solidFill>
                  <a:srgbClr val="FF0000"/>
                </a:solidFill>
                <a:latin typeface="Trebuchet MS" panose="020B0603020202020204" pitchFamily="34" charset="0"/>
              </a:rPr>
              <a:t> 			$841.00 - </a:t>
            </a:r>
            <a:r>
              <a:rPr lang="en-US" altLang="en-US" sz="1350" u="sng" dirty="0">
                <a:solidFill>
                  <a:srgbClr val="FF0000"/>
                </a:solidFill>
                <a:latin typeface="Trebuchet MS" panose="020B0603020202020204" pitchFamily="34" charset="0"/>
              </a:rPr>
              <a:t>Countable Earned Income </a:t>
            </a:r>
            <a:r>
              <a:rPr lang="en-US" altLang="en-US" sz="1350" dirty="0">
                <a:solidFill>
                  <a:schemeClr val="tx1">
                    <a:lumMod val="65000"/>
                    <a:lumOff val="35000"/>
                  </a:schemeClr>
                </a:solidFill>
                <a:latin typeface="Trebuchet MS" panose="020B0603020202020204" pitchFamily="34" charset="0"/>
              </a:rPr>
              <a:t>= Adjusted SSI Payment</a:t>
            </a:r>
          </a:p>
          <a:p>
            <a:pPr>
              <a:buFontTx/>
              <a:buNone/>
            </a:pPr>
            <a:endParaRPr lang="en-US" altLang="en-US" sz="1350" dirty="0">
              <a:solidFill>
                <a:schemeClr val="tx2"/>
              </a:solidFill>
              <a:latin typeface="Trebuchet MS" panose="020B0603020202020204" pitchFamily="34" charset="0"/>
            </a:endParaRPr>
          </a:p>
          <a:p>
            <a:pPr>
              <a:buFontTx/>
              <a:buNone/>
            </a:pPr>
            <a:r>
              <a:rPr lang="en-US" altLang="en-US" sz="1350" dirty="0">
                <a:solidFill>
                  <a:srgbClr val="FF0000"/>
                </a:solidFill>
                <a:latin typeface="Trebuchet MS" panose="020B0603020202020204" pitchFamily="34" charset="0"/>
              </a:rPr>
              <a:t>	Example: </a:t>
            </a:r>
            <a:r>
              <a:rPr lang="en-US" altLang="en-US" sz="1350" dirty="0">
                <a:latin typeface="Trebuchet MS" panose="020B0603020202020204" pitchFamily="34" charset="0"/>
              </a:rPr>
              <a:t>	</a:t>
            </a:r>
            <a:r>
              <a:rPr lang="en-US" altLang="en-US" sz="1350" dirty="0">
                <a:solidFill>
                  <a:schemeClr val="tx1">
                    <a:lumMod val="65000"/>
                    <a:lumOff val="35000"/>
                  </a:schemeClr>
                </a:solidFill>
                <a:latin typeface="Trebuchet MS" panose="020B0603020202020204" pitchFamily="34" charset="0"/>
              </a:rPr>
              <a:t>$ 866.00 Gross Wages in June  (20hrs/</a:t>
            </a:r>
            <a:r>
              <a:rPr lang="en-US" altLang="en-US" sz="1350" dirty="0" err="1">
                <a:solidFill>
                  <a:schemeClr val="tx1">
                    <a:lumMod val="65000"/>
                    <a:lumOff val="35000"/>
                  </a:schemeClr>
                </a:solidFill>
                <a:latin typeface="Trebuchet MS" panose="020B0603020202020204" pitchFamily="34" charset="0"/>
              </a:rPr>
              <a:t>wk</a:t>
            </a:r>
            <a:r>
              <a:rPr lang="en-US" altLang="en-US" sz="1350" dirty="0">
                <a:solidFill>
                  <a:schemeClr val="tx1">
                    <a:lumMod val="65000"/>
                    <a:lumOff val="35000"/>
                  </a:schemeClr>
                </a:solidFill>
                <a:latin typeface="Trebuchet MS" panose="020B0603020202020204" pitchFamily="34" charset="0"/>
              </a:rPr>
              <a:t> * $10/</a:t>
            </a:r>
            <a:r>
              <a:rPr lang="en-US" altLang="en-US" sz="1350" dirty="0" err="1">
                <a:solidFill>
                  <a:schemeClr val="tx1">
                    <a:lumMod val="65000"/>
                    <a:lumOff val="35000"/>
                  </a:schemeClr>
                </a:solidFill>
                <a:latin typeface="Trebuchet MS" panose="020B0603020202020204" pitchFamily="34" charset="0"/>
              </a:rPr>
              <a:t>hr</a:t>
            </a:r>
            <a:r>
              <a:rPr lang="en-US" altLang="en-US" sz="1350" dirty="0">
                <a:solidFill>
                  <a:schemeClr val="tx1">
                    <a:lumMod val="65000"/>
                    <a:lumOff val="35000"/>
                  </a:schemeClr>
                </a:solidFill>
                <a:latin typeface="Trebuchet MS" panose="020B0603020202020204" pitchFamily="34" charset="0"/>
              </a:rPr>
              <a:t> *4.33wks/month)</a:t>
            </a:r>
          </a:p>
          <a:p>
            <a:pPr>
              <a:buFontTx/>
              <a:buNone/>
            </a:pPr>
            <a:r>
              <a:rPr lang="en-US" altLang="en-US" sz="1350" dirty="0">
                <a:solidFill>
                  <a:schemeClr val="tx1">
                    <a:lumMod val="65000"/>
                    <a:lumOff val="35000"/>
                  </a:schemeClr>
                </a:solidFill>
                <a:latin typeface="Trebuchet MS" panose="020B0603020202020204" pitchFamily="34" charset="0"/>
              </a:rPr>
              <a:t>			-  $</a:t>
            </a:r>
            <a:r>
              <a:rPr lang="en-US" altLang="en-US" sz="1350" u="sng" dirty="0">
                <a:solidFill>
                  <a:schemeClr val="tx1">
                    <a:lumMod val="65000"/>
                    <a:lumOff val="35000"/>
                  </a:schemeClr>
                </a:solidFill>
                <a:latin typeface="Trebuchet MS" panose="020B0603020202020204" pitchFamily="34" charset="0"/>
              </a:rPr>
              <a:t>85.00</a:t>
            </a:r>
          </a:p>
          <a:p>
            <a:pPr>
              <a:buFontTx/>
              <a:buNone/>
            </a:pPr>
            <a:r>
              <a:rPr lang="en-US" altLang="en-US" sz="1350" dirty="0">
                <a:solidFill>
                  <a:schemeClr val="tx1">
                    <a:lumMod val="65000"/>
                    <a:lumOff val="35000"/>
                  </a:schemeClr>
                </a:solidFill>
                <a:latin typeface="Trebuchet MS" panose="020B0603020202020204" pitchFamily="34" charset="0"/>
              </a:rPr>
              <a:t>			$ 781.00 / 2 = $390.50 </a:t>
            </a:r>
            <a:r>
              <a:rPr lang="en-US" altLang="en-US" sz="1350" dirty="0">
                <a:latin typeface="Trebuchet MS" panose="020B0603020202020204" pitchFamily="34" charset="0"/>
              </a:rPr>
              <a:t>	       </a:t>
            </a:r>
            <a:r>
              <a:rPr lang="en-US" altLang="en-US" sz="1350" dirty="0">
                <a:solidFill>
                  <a:srgbClr val="FF0000"/>
                </a:solidFill>
                <a:latin typeface="Trebuchet MS" panose="020B0603020202020204" pitchFamily="34" charset="0"/>
              </a:rPr>
              <a:t>Countable Earned Income</a:t>
            </a:r>
          </a:p>
          <a:p>
            <a:pPr>
              <a:buFontTx/>
              <a:buNone/>
            </a:pPr>
            <a:r>
              <a:rPr lang="en-US" altLang="en-US" sz="1350" dirty="0">
                <a:latin typeface="Trebuchet MS" panose="020B0603020202020204" pitchFamily="34" charset="0"/>
              </a:rPr>
              <a:t>	</a:t>
            </a:r>
          </a:p>
          <a:p>
            <a:pPr>
              <a:buFontTx/>
              <a:buNone/>
            </a:pPr>
            <a:r>
              <a:rPr lang="en-US" altLang="en-US" sz="1350" dirty="0">
                <a:latin typeface="Trebuchet MS" panose="020B0603020202020204" pitchFamily="34" charset="0"/>
              </a:rPr>
              <a:t>			</a:t>
            </a:r>
            <a:r>
              <a:rPr lang="en-US" altLang="en-US" sz="1350" dirty="0">
                <a:solidFill>
                  <a:schemeClr val="tx1">
                    <a:lumMod val="65000"/>
                    <a:lumOff val="35000"/>
                  </a:schemeClr>
                </a:solidFill>
                <a:latin typeface="Trebuchet MS" panose="020B0603020202020204" pitchFamily="34" charset="0"/>
              </a:rPr>
              <a:t>$841.00 – $390.50 = $450.50 SSI Check in August</a:t>
            </a:r>
          </a:p>
          <a:p>
            <a:pPr>
              <a:buFontTx/>
              <a:buNone/>
            </a:pPr>
            <a:r>
              <a:rPr lang="en-US" altLang="en-US" sz="1350" dirty="0">
                <a:latin typeface="Trebuchet MS" panose="020B0603020202020204" pitchFamily="34" charset="0"/>
              </a:rPr>
              <a:t>		</a:t>
            </a:r>
            <a:r>
              <a:rPr lang="en-US" altLang="en-US" sz="1350" b="1" u="sng" dirty="0">
                <a:latin typeface="Trebuchet MS" panose="020B0603020202020204" pitchFamily="34" charset="0"/>
              </a:rPr>
              <a:t>Not taking any Work Incentives into account!</a:t>
            </a:r>
          </a:p>
          <a:p>
            <a:pPr>
              <a:buFontTx/>
              <a:buNone/>
            </a:pPr>
            <a:r>
              <a:rPr lang="en-US" altLang="en-US" sz="1350" b="1" dirty="0">
                <a:solidFill>
                  <a:srgbClr val="FF0000"/>
                </a:solidFill>
                <a:latin typeface="Trebuchet MS" panose="020B0603020202020204" pitchFamily="34" charset="0"/>
              </a:rPr>
              <a:t>		</a:t>
            </a:r>
            <a:r>
              <a:rPr lang="en-US" altLang="en-US" sz="1200" dirty="0">
                <a:solidFill>
                  <a:schemeClr val="tx1">
                    <a:lumMod val="65000"/>
                    <a:lumOff val="35000"/>
                  </a:schemeClr>
                </a:solidFill>
                <a:latin typeface="Trebuchet MS" panose="020B0603020202020204" pitchFamily="34" charset="0"/>
              </a:rPr>
              <a:t>Work in June  </a:t>
            </a:r>
            <a:r>
              <a:rPr lang="en-US" altLang="en-US" sz="1200" dirty="0">
                <a:solidFill>
                  <a:schemeClr val="tx1">
                    <a:lumMod val="65000"/>
                    <a:lumOff val="35000"/>
                  </a:schemeClr>
                </a:solidFill>
                <a:latin typeface="Trebuchet MS" panose="020B0603020202020204" pitchFamily="34" charset="0"/>
                <a:sym typeface="Wingdings" panose="05000000000000000000" pitchFamily="2" charset="2"/>
              </a:rPr>
              <a:t> </a:t>
            </a:r>
            <a:r>
              <a:rPr lang="en-US" altLang="en-US" sz="1200" dirty="0">
                <a:solidFill>
                  <a:schemeClr val="tx1">
                    <a:lumMod val="65000"/>
                    <a:lumOff val="35000"/>
                  </a:schemeClr>
                </a:solidFill>
                <a:latin typeface="Trebuchet MS" panose="020B0603020202020204" pitchFamily="34" charset="0"/>
              </a:rPr>
              <a:t>Report Pay Stubs in July  </a:t>
            </a:r>
            <a:r>
              <a:rPr lang="en-US" altLang="en-US" sz="1200" dirty="0">
                <a:solidFill>
                  <a:schemeClr val="tx1">
                    <a:lumMod val="65000"/>
                    <a:lumOff val="35000"/>
                  </a:schemeClr>
                </a:solidFill>
                <a:latin typeface="Trebuchet MS" panose="020B0603020202020204" pitchFamily="34" charset="0"/>
                <a:sym typeface="Wingdings" panose="05000000000000000000" pitchFamily="2" charset="2"/>
              </a:rPr>
              <a:t> SSI Check received in August from June’s wages</a:t>
            </a:r>
          </a:p>
          <a:p>
            <a:pPr>
              <a:buFontTx/>
              <a:buNone/>
            </a:pPr>
            <a:endParaRPr lang="en-US" altLang="en-US" sz="1350" dirty="0">
              <a:solidFill>
                <a:schemeClr val="tx1">
                  <a:lumMod val="65000"/>
                  <a:lumOff val="35000"/>
                </a:schemeClr>
              </a:solidFill>
              <a:latin typeface="Trebuchet MS" panose="020B0603020202020204" pitchFamily="34" charset="0"/>
              <a:sym typeface="Wingdings" panose="05000000000000000000" pitchFamily="2" charset="2"/>
            </a:endParaRPr>
          </a:p>
          <a:p>
            <a:pPr>
              <a:buFontTx/>
              <a:buNone/>
            </a:pPr>
            <a:endParaRPr lang="en-US" altLang="en-US" sz="1350" dirty="0"/>
          </a:p>
        </p:txBody>
      </p:sp>
      <p:graphicFrame>
        <p:nvGraphicFramePr>
          <p:cNvPr id="2" name="Group 4">
            <a:extLst>
              <a:ext uri="{FF2B5EF4-FFF2-40B4-BE49-F238E27FC236}">
                <a16:creationId xmlns:a16="http://schemas.microsoft.com/office/drawing/2014/main" id="{389ABD2D-7060-4CC9-8412-C76E3BC5FB07}"/>
              </a:ext>
            </a:extLst>
          </p:cNvPr>
          <p:cNvGraphicFramePr>
            <a:graphicFrameLocks noGrp="1"/>
          </p:cNvGraphicFramePr>
          <p:nvPr>
            <p:extLst>
              <p:ext uri="{D42A27DB-BD31-4B8C-83A1-F6EECF244321}">
                <p14:modId xmlns:p14="http://schemas.microsoft.com/office/powerpoint/2010/main" val="893870290"/>
              </p:ext>
            </p:extLst>
          </p:nvPr>
        </p:nvGraphicFramePr>
        <p:xfrm>
          <a:off x="1684765" y="4601497"/>
          <a:ext cx="6800851" cy="1256276"/>
        </p:xfrm>
        <a:graphic>
          <a:graphicData uri="http://schemas.openxmlformats.org/drawingml/2006/table">
            <a:tbl>
              <a:tblPr/>
              <a:tblGrid>
                <a:gridCol w="1359694">
                  <a:extLst>
                    <a:ext uri="{9D8B030D-6E8A-4147-A177-3AD203B41FA5}">
                      <a16:colId xmlns:a16="http://schemas.microsoft.com/office/drawing/2014/main" val="20000"/>
                    </a:ext>
                  </a:extLst>
                </a:gridCol>
                <a:gridCol w="1360885">
                  <a:extLst>
                    <a:ext uri="{9D8B030D-6E8A-4147-A177-3AD203B41FA5}">
                      <a16:colId xmlns:a16="http://schemas.microsoft.com/office/drawing/2014/main" val="20001"/>
                    </a:ext>
                  </a:extLst>
                </a:gridCol>
                <a:gridCol w="1359694">
                  <a:extLst>
                    <a:ext uri="{9D8B030D-6E8A-4147-A177-3AD203B41FA5}">
                      <a16:colId xmlns:a16="http://schemas.microsoft.com/office/drawing/2014/main" val="20002"/>
                    </a:ext>
                  </a:extLst>
                </a:gridCol>
                <a:gridCol w="1360884">
                  <a:extLst>
                    <a:ext uri="{9D8B030D-6E8A-4147-A177-3AD203B41FA5}">
                      <a16:colId xmlns:a16="http://schemas.microsoft.com/office/drawing/2014/main" val="20003"/>
                    </a:ext>
                  </a:extLst>
                </a:gridCol>
                <a:gridCol w="1359694">
                  <a:extLst>
                    <a:ext uri="{9D8B030D-6E8A-4147-A177-3AD203B41FA5}">
                      <a16:colId xmlns:a16="http://schemas.microsoft.com/office/drawing/2014/main" val="20004"/>
                    </a:ext>
                  </a:extLst>
                </a:gridCol>
              </a:tblGrid>
              <a:tr h="291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May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June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July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August</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lumMod val="65000"/>
                              <a:lumOff val="35000"/>
                            </a:schemeClr>
                          </a:solidFill>
                          <a:effectLst/>
                          <a:latin typeface="Trebuchet MS" panose="020B0603020202020204" pitchFamily="34" charset="0"/>
                        </a:rPr>
                        <a:t>Work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$866.00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$866.00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$866.00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1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lumMod val="65000"/>
                              <a:lumOff val="35000"/>
                            </a:schemeClr>
                          </a:solidFill>
                          <a:effectLst/>
                          <a:latin typeface="Trebuchet MS" panose="020B0603020202020204" pitchFamily="34" charset="0"/>
                        </a:rPr>
                        <a:t>SSI</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$841.00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$841.00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$841.00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$450.50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1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Total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$841.00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$1,707.00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$1,707.00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Trebuchet MS" panose="020B0603020202020204" pitchFamily="34" charset="0"/>
                        </a:rPr>
                        <a:t>$1,316.50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FA246378-E2F2-47E6-B45E-D40032C8A5F0}"/>
              </a:ext>
            </a:extLst>
          </p:cNvPr>
          <p:cNvSpPr>
            <a:spLocks noGrp="1"/>
          </p:cNvSpPr>
          <p:nvPr>
            <p:ph type="sldNum" sz="quarter" idx="12"/>
          </p:nvPr>
        </p:nvSpPr>
        <p:spPr/>
        <p:txBody>
          <a:bodyPr/>
          <a:lstStyle/>
          <a:p>
            <a:fld id="{DDA6DCED-799D-4532-B261-3D8FCC19B1A5}" type="slidenum">
              <a:rPr lang="en-US" smtClean="0"/>
              <a:t>12</a:t>
            </a:fld>
            <a:endParaRPr lang="en-US"/>
          </a:p>
        </p:txBody>
      </p:sp>
    </p:spTree>
    <p:extLst>
      <p:ext uri="{BB962C8B-B14F-4D97-AF65-F5344CB8AC3E}">
        <p14:creationId xmlns:p14="http://schemas.microsoft.com/office/powerpoint/2010/main" val="55840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8AD3E987-C5BE-490A-973C-9482E9A35EE2}"/>
              </a:ext>
            </a:extLst>
          </p:cNvPr>
          <p:cNvSpPr txBox="1">
            <a:spLocks/>
          </p:cNvSpPr>
          <p:nvPr/>
        </p:nvSpPr>
        <p:spPr>
          <a:xfrm>
            <a:off x="625416" y="746530"/>
            <a:ext cx="9921358" cy="1144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i="1" u="sng" dirty="0">
                <a:solidFill>
                  <a:srgbClr val="00B050"/>
                </a:solidFill>
                <a:latin typeface="Trebuchet MS" panose="020B0603020202020204" pitchFamily="34" charset="0"/>
              </a:rPr>
              <a:t>What if the individual receives both….</a:t>
            </a:r>
            <a:br>
              <a:rPr lang="en-US" altLang="en-US" sz="3600" b="1" i="1" u="sng" dirty="0">
                <a:solidFill>
                  <a:srgbClr val="00B050"/>
                </a:solidFill>
                <a:latin typeface="Trebuchet MS" panose="020B0603020202020204" pitchFamily="34" charset="0"/>
              </a:rPr>
            </a:br>
            <a:r>
              <a:rPr lang="en-US" altLang="en-US" sz="3600" b="1" i="1" u="sng" dirty="0">
                <a:solidFill>
                  <a:srgbClr val="00B050"/>
                </a:solidFill>
                <a:latin typeface="Trebuchet MS" panose="020B0603020202020204" pitchFamily="34" charset="0"/>
              </a:rPr>
              <a:t>SSDI - $500.00 &amp; SSI- $314.00</a:t>
            </a:r>
            <a:endParaRPr lang="en-US" sz="3600" b="1" u="sng" dirty="0">
              <a:solidFill>
                <a:srgbClr val="00B050"/>
              </a:solidFill>
              <a:latin typeface="Trebuchet MS" panose="020B0603020202020204" pitchFamily="34" charset="0"/>
            </a:endParaRPr>
          </a:p>
        </p:txBody>
      </p:sp>
      <p:sp>
        <p:nvSpPr>
          <p:cNvPr id="11" name="Rectangle 3">
            <a:extLst>
              <a:ext uri="{FF2B5EF4-FFF2-40B4-BE49-F238E27FC236}">
                <a16:creationId xmlns:a16="http://schemas.microsoft.com/office/drawing/2014/main" id="{7902B133-52DC-4E81-8BCA-4E57EA3BBCC5}"/>
              </a:ext>
            </a:extLst>
          </p:cNvPr>
          <p:cNvSpPr txBox="1">
            <a:spLocks noChangeArrowheads="1"/>
          </p:cNvSpPr>
          <p:nvPr/>
        </p:nvSpPr>
        <p:spPr>
          <a:xfrm>
            <a:off x="806940" y="2079882"/>
            <a:ext cx="7973378" cy="354218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chemeClr val="tx1">
                    <a:lumMod val="65000"/>
                    <a:lumOff val="35000"/>
                  </a:schemeClr>
                </a:solidFill>
                <a:latin typeface="Trebuchet MS" panose="020B0603020202020204" pitchFamily="34" charset="0"/>
              </a:rPr>
              <a:t>Wages/Income are looked at in both ways:</a:t>
            </a:r>
          </a:p>
          <a:p>
            <a:pPr marL="0" indent="0">
              <a:buFont typeface="Arial" panose="020B0604020202020204" pitchFamily="34" charset="0"/>
              <a:buNone/>
            </a:pPr>
            <a:endParaRPr lang="en-US" altLang="en-US" dirty="0">
              <a:solidFill>
                <a:schemeClr val="tx2"/>
              </a:solidFill>
              <a:latin typeface="Trebuchet MS" panose="020B0603020202020204" pitchFamily="34" charset="0"/>
            </a:endParaRPr>
          </a:p>
          <a:p>
            <a:pPr lvl="2">
              <a:buFont typeface="Wingdings" panose="05000000000000000000" pitchFamily="2" charset="2"/>
              <a:buChar char="Ø"/>
            </a:pPr>
            <a:r>
              <a:rPr lang="en-US" altLang="en-US" dirty="0">
                <a:solidFill>
                  <a:schemeClr val="accent2"/>
                </a:solidFill>
                <a:latin typeface="Trebuchet MS" panose="020B0603020202020204" pitchFamily="34" charset="0"/>
              </a:rPr>
              <a:t>  </a:t>
            </a:r>
            <a:r>
              <a:rPr lang="en-US" altLang="en-US" dirty="0">
                <a:solidFill>
                  <a:schemeClr val="tx1">
                    <a:lumMod val="65000"/>
                    <a:lumOff val="35000"/>
                  </a:schemeClr>
                </a:solidFill>
                <a:latin typeface="Trebuchet MS" panose="020B0603020202020204" pitchFamily="34" charset="0"/>
              </a:rPr>
              <a:t>SSDI  Trial Work Period  or </a:t>
            </a:r>
          </a:p>
          <a:p>
            <a:pPr lvl="2">
              <a:buFontTx/>
              <a:buNone/>
            </a:pPr>
            <a:r>
              <a:rPr lang="en-US" altLang="en-US" dirty="0">
                <a:solidFill>
                  <a:schemeClr val="tx1">
                    <a:lumMod val="65000"/>
                    <a:lumOff val="35000"/>
                  </a:schemeClr>
                </a:solidFill>
                <a:latin typeface="Trebuchet MS" panose="020B0603020202020204" pitchFamily="34" charset="0"/>
              </a:rPr>
              <a:t>		 Extended Period Eligibility (SGA)</a:t>
            </a:r>
          </a:p>
          <a:p>
            <a:pPr>
              <a:buFontTx/>
              <a:buNone/>
            </a:pPr>
            <a:r>
              <a:rPr lang="en-US" altLang="en-US" dirty="0">
                <a:solidFill>
                  <a:schemeClr val="accent2"/>
                </a:solidFill>
                <a:latin typeface="Trebuchet MS" panose="020B0603020202020204" pitchFamily="34" charset="0"/>
              </a:rPr>
              <a:t>				</a:t>
            </a:r>
            <a:r>
              <a:rPr lang="en-US" altLang="en-US" u="sng" dirty="0">
                <a:solidFill>
                  <a:srgbClr val="FF0000"/>
                </a:solidFill>
                <a:latin typeface="Trebuchet MS" panose="020B0603020202020204" pitchFamily="34" charset="0"/>
              </a:rPr>
              <a:t>AND</a:t>
            </a:r>
          </a:p>
          <a:p>
            <a:pPr lvl="2">
              <a:buFont typeface="Wingdings" panose="05000000000000000000" pitchFamily="2" charset="2"/>
              <a:buChar char="Ø"/>
            </a:pPr>
            <a:r>
              <a:rPr lang="en-US" altLang="en-US" dirty="0">
                <a:solidFill>
                  <a:schemeClr val="accent2"/>
                </a:solidFill>
                <a:latin typeface="Trebuchet MS" panose="020B0603020202020204" pitchFamily="34" charset="0"/>
              </a:rPr>
              <a:t>  </a:t>
            </a:r>
            <a:r>
              <a:rPr lang="en-US" altLang="en-US" dirty="0">
                <a:solidFill>
                  <a:schemeClr val="tx1">
                    <a:lumMod val="65000"/>
                    <a:lumOff val="35000"/>
                  </a:schemeClr>
                </a:solidFill>
                <a:latin typeface="Trebuchet MS" panose="020B0603020202020204" pitchFamily="34" charset="0"/>
              </a:rPr>
              <a:t>SSI	  Calculation</a:t>
            </a:r>
          </a:p>
          <a:p>
            <a:pPr>
              <a:buFontTx/>
              <a:buNone/>
            </a:pPr>
            <a:r>
              <a:rPr lang="en-US" altLang="en-US" dirty="0">
                <a:solidFill>
                  <a:schemeClr val="accent2"/>
                </a:solidFill>
                <a:latin typeface="Trebuchet MS" panose="020B0603020202020204" pitchFamily="34" charset="0"/>
              </a:rPr>
              <a:t>  </a:t>
            </a:r>
            <a:r>
              <a:rPr lang="en-US" altLang="en-US" sz="1350" dirty="0">
                <a:solidFill>
                  <a:schemeClr val="tx1">
                    <a:lumMod val="65000"/>
                    <a:lumOff val="35000"/>
                  </a:schemeClr>
                </a:solidFill>
                <a:latin typeface="Trebuchet MS" panose="020B0603020202020204" pitchFamily="34" charset="0"/>
              </a:rPr>
              <a:t>Unearned Income (SSDI) - $20.00 =</a:t>
            </a:r>
            <a:r>
              <a:rPr lang="en-US" altLang="en-US" sz="1350" dirty="0">
                <a:solidFill>
                  <a:srgbClr val="FF0000"/>
                </a:solidFill>
                <a:latin typeface="Trebuchet MS" panose="020B0603020202020204" pitchFamily="34" charset="0"/>
              </a:rPr>
              <a:t>Countable Unearned Income</a:t>
            </a:r>
          </a:p>
          <a:p>
            <a:pPr>
              <a:buFontTx/>
              <a:buNone/>
            </a:pPr>
            <a:r>
              <a:rPr lang="en-US" altLang="en-US" sz="1500" dirty="0">
                <a:solidFill>
                  <a:schemeClr val="accent2"/>
                </a:solidFill>
                <a:latin typeface="Trebuchet MS" panose="020B0603020202020204" pitchFamily="34" charset="0"/>
              </a:rPr>
              <a:t>	</a:t>
            </a:r>
            <a:r>
              <a:rPr lang="en-US" altLang="en-US" sz="1500" dirty="0">
                <a:solidFill>
                  <a:schemeClr val="tx1">
                    <a:lumMod val="65000"/>
                    <a:lumOff val="35000"/>
                  </a:schemeClr>
                </a:solidFill>
                <a:latin typeface="Trebuchet MS" panose="020B0603020202020204" pitchFamily="34" charset="0"/>
              </a:rPr>
              <a:t>Gross Wages - $65.00 / 2= </a:t>
            </a:r>
            <a:r>
              <a:rPr lang="en-US" altLang="en-US" sz="1500" dirty="0">
                <a:solidFill>
                  <a:srgbClr val="FF0000"/>
                </a:solidFill>
                <a:latin typeface="Trebuchet MS" panose="020B0603020202020204" pitchFamily="34" charset="0"/>
              </a:rPr>
              <a:t>Countable Earned Income</a:t>
            </a:r>
            <a:endParaRPr lang="en-US" altLang="en-US" sz="1500" dirty="0">
              <a:solidFill>
                <a:schemeClr val="accent2"/>
              </a:solidFill>
              <a:latin typeface="Trebuchet MS" panose="020B0603020202020204" pitchFamily="34" charset="0"/>
            </a:endParaRPr>
          </a:p>
          <a:p>
            <a:pPr>
              <a:buFontTx/>
              <a:buNone/>
            </a:pPr>
            <a:r>
              <a:rPr lang="en-US" altLang="en-US" sz="1500" dirty="0">
                <a:solidFill>
                  <a:schemeClr val="accent2"/>
                </a:solidFill>
                <a:latin typeface="Trebuchet MS" panose="020B0603020202020204" pitchFamily="34" charset="0"/>
              </a:rPr>
              <a:t> </a:t>
            </a:r>
          </a:p>
          <a:p>
            <a:pPr>
              <a:buFontTx/>
              <a:buNone/>
            </a:pPr>
            <a:r>
              <a:rPr lang="en-US" altLang="en-US" sz="1500" dirty="0">
                <a:solidFill>
                  <a:schemeClr val="accent2"/>
                </a:solidFill>
                <a:latin typeface="Trebuchet MS" panose="020B0603020202020204" pitchFamily="34" charset="0"/>
              </a:rPr>
              <a:t>	</a:t>
            </a:r>
            <a:r>
              <a:rPr lang="en-US" altLang="en-US" sz="1500" dirty="0">
                <a:solidFill>
                  <a:schemeClr val="tx1">
                    <a:lumMod val="65000"/>
                    <a:lumOff val="35000"/>
                  </a:schemeClr>
                </a:solidFill>
                <a:latin typeface="Trebuchet MS" panose="020B0603020202020204" pitchFamily="34" charset="0"/>
              </a:rPr>
              <a:t>$841.00 – </a:t>
            </a:r>
            <a:r>
              <a:rPr lang="en-US" altLang="en-US" sz="1500" dirty="0">
                <a:solidFill>
                  <a:srgbClr val="FF0000"/>
                </a:solidFill>
                <a:latin typeface="Trebuchet MS" panose="020B0603020202020204" pitchFamily="34" charset="0"/>
              </a:rPr>
              <a:t>Total Countable Income </a:t>
            </a:r>
            <a:r>
              <a:rPr lang="en-US" altLang="en-US" sz="1500" dirty="0">
                <a:solidFill>
                  <a:schemeClr val="tx1">
                    <a:lumMod val="65000"/>
                    <a:lumOff val="35000"/>
                  </a:schemeClr>
                </a:solidFill>
                <a:latin typeface="Trebuchet MS" panose="020B0603020202020204" pitchFamily="34" charset="0"/>
              </a:rPr>
              <a:t>= Adjusted SSI Payment</a:t>
            </a:r>
          </a:p>
        </p:txBody>
      </p:sp>
      <p:sp>
        <p:nvSpPr>
          <p:cNvPr id="2" name="Slide Number Placeholder 1">
            <a:extLst>
              <a:ext uri="{FF2B5EF4-FFF2-40B4-BE49-F238E27FC236}">
                <a16:creationId xmlns:a16="http://schemas.microsoft.com/office/drawing/2014/main" id="{292FE0B4-A6B1-4789-BFE7-B47D4184E616}"/>
              </a:ext>
            </a:extLst>
          </p:cNvPr>
          <p:cNvSpPr>
            <a:spLocks noGrp="1"/>
          </p:cNvSpPr>
          <p:nvPr>
            <p:ph type="sldNum" sz="quarter" idx="12"/>
          </p:nvPr>
        </p:nvSpPr>
        <p:spPr/>
        <p:txBody>
          <a:bodyPr/>
          <a:lstStyle/>
          <a:p>
            <a:fld id="{DDA6DCED-799D-4532-B261-3D8FCC19B1A5}" type="slidenum">
              <a:rPr lang="en-US" smtClean="0"/>
              <a:t>13</a:t>
            </a:fld>
            <a:endParaRPr lang="en-US"/>
          </a:p>
        </p:txBody>
      </p:sp>
    </p:spTree>
    <p:extLst>
      <p:ext uri="{BB962C8B-B14F-4D97-AF65-F5344CB8AC3E}">
        <p14:creationId xmlns:p14="http://schemas.microsoft.com/office/powerpoint/2010/main" val="247784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8AD3E987-C5BE-490A-973C-9482E9A35EE2}"/>
              </a:ext>
            </a:extLst>
          </p:cNvPr>
          <p:cNvSpPr txBox="1">
            <a:spLocks/>
          </p:cNvSpPr>
          <p:nvPr/>
        </p:nvSpPr>
        <p:spPr>
          <a:xfrm>
            <a:off x="625416" y="746530"/>
            <a:ext cx="9921358" cy="1144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i="1" u="sng" dirty="0">
                <a:solidFill>
                  <a:srgbClr val="00B050"/>
                </a:solidFill>
                <a:latin typeface="Trebuchet MS" panose="020B0603020202020204" pitchFamily="34" charset="0"/>
              </a:rPr>
              <a:t>SSDI and SSI </a:t>
            </a:r>
            <a:br>
              <a:rPr lang="en-US" altLang="en-US" sz="3600" b="1" i="1" u="sng" dirty="0">
                <a:solidFill>
                  <a:srgbClr val="00B050"/>
                </a:solidFill>
                <a:latin typeface="Trebuchet MS" panose="020B0603020202020204" pitchFamily="34" charset="0"/>
              </a:rPr>
            </a:br>
            <a:r>
              <a:rPr lang="en-US" altLang="en-US" sz="3600" b="1" i="1" u="sng" dirty="0">
                <a:solidFill>
                  <a:srgbClr val="00B050"/>
                </a:solidFill>
                <a:latin typeface="Trebuchet MS" panose="020B0603020202020204" pitchFamily="34" charset="0"/>
              </a:rPr>
              <a:t>Expedited Reinstatement of Benefits (EXR) </a:t>
            </a:r>
            <a:endParaRPr lang="en-US" sz="3600" b="1" u="sng" dirty="0">
              <a:solidFill>
                <a:srgbClr val="00B050"/>
              </a:solidFill>
              <a:latin typeface="Trebuchet MS" panose="020B0603020202020204" pitchFamily="34" charset="0"/>
            </a:endParaRPr>
          </a:p>
        </p:txBody>
      </p:sp>
      <p:sp>
        <p:nvSpPr>
          <p:cNvPr id="10" name="Rectangle 3">
            <a:extLst>
              <a:ext uri="{FF2B5EF4-FFF2-40B4-BE49-F238E27FC236}">
                <a16:creationId xmlns:a16="http://schemas.microsoft.com/office/drawing/2014/main" id="{6A24A6D8-7666-4E19-BD0C-2C0870C187F5}"/>
              </a:ext>
            </a:extLst>
          </p:cNvPr>
          <p:cNvSpPr txBox="1">
            <a:spLocks noChangeArrowheads="1"/>
          </p:cNvSpPr>
          <p:nvPr/>
        </p:nvSpPr>
        <p:spPr>
          <a:xfrm>
            <a:off x="707458" y="1950070"/>
            <a:ext cx="8763000" cy="3741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itchFamily="2" charset="2"/>
              <a:buChar char="Ø"/>
              <a:defRPr/>
            </a:pPr>
            <a:r>
              <a:rPr lang="en-US" altLang="en-US" sz="1900" dirty="0">
                <a:solidFill>
                  <a:srgbClr val="FF0000"/>
                </a:solidFill>
                <a:latin typeface="Trebuchet MS" panose="020B0603020202020204" pitchFamily="34" charset="0"/>
              </a:rPr>
              <a:t>If SSA closes the SSDI or SSI case, </a:t>
            </a:r>
            <a:r>
              <a:rPr lang="en-US" altLang="en-US" sz="1900" u="sng" dirty="0">
                <a:solidFill>
                  <a:srgbClr val="FF0000"/>
                </a:solidFill>
                <a:latin typeface="Trebuchet MS" panose="020B0603020202020204" pitchFamily="34" charset="0"/>
              </a:rPr>
              <a:t>Due to earned income</a:t>
            </a:r>
            <a:r>
              <a:rPr lang="en-US" altLang="en-US" sz="1900" dirty="0">
                <a:solidFill>
                  <a:srgbClr val="FF0000"/>
                </a:solidFill>
                <a:latin typeface="Trebuchet MS" panose="020B0603020202020204" pitchFamily="34" charset="0"/>
              </a:rPr>
              <a:t> and the individual stops working or reduces </a:t>
            </a:r>
            <a:r>
              <a:rPr lang="en-US" altLang="en-US" sz="1900" u="sng" dirty="0">
                <a:solidFill>
                  <a:srgbClr val="FF0000"/>
                </a:solidFill>
                <a:latin typeface="Trebuchet MS" panose="020B0603020202020204" pitchFamily="34" charset="0"/>
              </a:rPr>
              <a:t>Countable Earned Income</a:t>
            </a:r>
            <a:r>
              <a:rPr lang="en-US" altLang="en-US" sz="1900" dirty="0">
                <a:solidFill>
                  <a:srgbClr val="FF0000"/>
                </a:solidFill>
                <a:latin typeface="Trebuchet MS" panose="020B0603020202020204" pitchFamily="34" charset="0"/>
              </a:rPr>
              <a:t> to less than SGA ($1,350.00, </a:t>
            </a:r>
            <a:r>
              <a:rPr lang="en-US" altLang="en-US" sz="1900" b="1" dirty="0">
                <a:latin typeface="Trebuchet MS" panose="020B0603020202020204" pitchFamily="34" charset="0"/>
              </a:rPr>
              <a:t>$2,260.00/month for persons with statutory blindness</a:t>
            </a:r>
            <a:r>
              <a:rPr lang="en-US" altLang="en-US" sz="1900" dirty="0">
                <a:solidFill>
                  <a:srgbClr val="FF0000"/>
                </a:solidFill>
                <a:latin typeface="Trebuchet MS" panose="020B0603020202020204" pitchFamily="34" charset="0"/>
              </a:rPr>
              <a:t>) and it is within 60 months after the case closed</a:t>
            </a:r>
          </a:p>
          <a:p>
            <a:pPr marL="342900" indent="-342900">
              <a:buFont typeface="Arial" panose="020B0604020202020204" pitchFamily="34" charset="0"/>
              <a:buNone/>
              <a:defRPr/>
            </a:pPr>
            <a:endParaRPr lang="en-US" altLang="en-US" sz="800" dirty="0">
              <a:solidFill>
                <a:srgbClr val="07A50B"/>
              </a:solidFill>
              <a:latin typeface="Trebuchet MS" panose="020B0603020202020204" pitchFamily="34" charset="0"/>
            </a:endParaRPr>
          </a:p>
          <a:p>
            <a:pPr marL="342900" indent="-342900">
              <a:buFontTx/>
              <a:buAutoNum type="arabicPeriod"/>
              <a:defRPr/>
            </a:pPr>
            <a:r>
              <a:rPr lang="en-US" altLang="en-US" sz="1900" dirty="0">
                <a:solidFill>
                  <a:schemeClr val="tx1">
                    <a:lumMod val="65000"/>
                    <a:lumOff val="35000"/>
                  </a:schemeClr>
                </a:solidFill>
                <a:latin typeface="Trebuchet MS" panose="020B0603020202020204" pitchFamily="34" charset="0"/>
              </a:rPr>
              <a:t>They can request reinstatement of benefits without filing a new disability application. </a:t>
            </a:r>
          </a:p>
          <a:p>
            <a:pPr marL="342900" indent="-342900">
              <a:buFontTx/>
              <a:buAutoNum type="arabicPeriod"/>
              <a:defRPr/>
            </a:pPr>
            <a:r>
              <a:rPr lang="en-US" altLang="en-US" sz="1900" dirty="0">
                <a:solidFill>
                  <a:schemeClr val="tx1">
                    <a:lumMod val="65000"/>
                    <a:lumOff val="35000"/>
                  </a:schemeClr>
                </a:solidFill>
                <a:latin typeface="Trebuchet MS" panose="020B0603020202020204" pitchFamily="34" charset="0"/>
              </a:rPr>
              <a:t>They will be given temporary benefits for up to six months while Social Security conducts a review. </a:t>
            </a:r>
          </a:p>
          <a:p>
            <a:pPr marL="342900" indent="-342900">
              <a:buFontTx/>
              <a:buAutoNum type="arabicPeriod"/>
              <a:defRPr/>
            </a:pPr>
            <a:r>
              <a:rPr lang="en-US" altLang="en-US" sz="1900" dirty="0">
                <a:solidFill>
                  <a:schemeClr val="tx1">
                    <a:lumMod val="65000"/>
                    <a:lumOff val="35000"/>
                  </a:schemeClr>
                </a:solidFill>
                <a:latin typeface="Trebuchet MS" panose="020B0603020202020204" pitchFamily="34" charset="0"/>
              </a:rPr>
              <a:t>If it is decided that they are no longer medically disabled by Social Security rules, they will not have to pay the temporary benefits back, unless they knew that they did not qualify for reinstatement</a:t>
            </a:r>
            <a:r>
              <a:rPr lang="en-US" altLang="en-US" sz="1900" b="1" dirty="0">
                <a:solidFill>
                  <a:schemeClr val="tx1">
                    <a:lumMod val="65000"/>
                    <a:lumOff val="35000"/>
                  </a:schemeClr>
                </a:solidFill>
                <a:latin typeface="Trebuchet MS" panose="020B0603020202020204" pitchFamily="34" charset="0"/>
              </a:rPr>
              <a:t>. </a:t>
            </a:r>
          </a:p>
        </p:txBody>
      </p:sp>
      <p:sp>
        <p:nvSpPr>
          <p:cNvPr id="2" name="Slide Number Placeholder 1">
            <a:extLst>
              <a:ext uri="{FF2B5EF4-FFF2-40B4-BE49-F238E27FC236}">
                <a16:creationId xmlns:a16="http://schemas.microsoft.com/office/drawing/2014/main" id="{16D4E06C-F22E-4184-906F-25B422D40E32}"/>
              </a:ext>
            </a:extLst>
          </p:cNvPr>
          <p:cNvSpPr>
            <a:spLocks noGrp="1"/>
          </p:cNvSpPr>
          <p:nvPr>
            <p:ph type="sldNum" sz="quarter" idx="12"/>
          </p:nvPr>
        </p:nvSpPr>
        <p:spPr/>
        <p:txBody>
          <a:bodyPr/>
          <a:lstStyle/>
          <a:p>
            <a:fld id="{DDA6DCED-799D-4532-B261-3D8FCC19B1A5}" type="slidenum">
              <a:rPr lang="en-US" smtClean="0"/>
              <a:t>14</a:t>
            </a:fld>
            <a:endParaRPr lang="en-US"/>
          </a:p>
        </p:txBody>
      </p:sp>
    </p:spTree>
    <p:extLst>
      <p:ext uri="{BB962C8B-B14F-4D97-AF65-F5344CB8AC3E}">
        <p14:creationId xmlns:p14="http://schemas.microsoft.com/office/powerpoint/2010/main" val="347302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8AD3E987-C5BE-490A-973C-9482E9A35EE2}"/>
              </a:ext>
            </a:extLst>
          </p:cNvPr>
          <p:cNvSpPr txBox="1">
            <a:spLocks/>
          </p:cNvSpPr>
          <p:nvPr/>
        </p:nvSpPr>
        <p:spPr>
          <a:xfrm>
            <a:off x="838200" y="786291"/>
            <a:ext cx="9921358" cy="1144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i="1" u="sng" dirty="0">
                <a:solidFill>
                  <a:srgbClr val="00B050"/>
                </a:solidFill>
                <a:latin typeface="Trebuchet MS" panose="020B0603020202020204" pitchFamily="34" charset="0"/>
              </a:rPr>
              <a:t>Reporting to SSA </a:t>
            </a:r>
            <a:r>
              <a:rPr lang="en-US" altLang="en-US" sz="3600" b="1" i="1" dirty="0">
                <a:solidFill>
                  <a:srgbClr val="00B050"/>
                </a:solidFill>
                <a:latin typeface="Trebuchet MS" panose="020B0603020202020204" pitchFamily="34" charset="0"/>
              </a:rPr>
              <a:t>– </a:t>
            </a:r>
            <a:r>
              <a:rPr lang="en-US" altLang="en-US" sz="3600" b="1" i="1" dirty="0">
                <a:solidFill>
                  <a:srgbClr val="FF0000"/>
                </a:solidFill>
                <a:latin typeface="Trebuchet MS" panose="020B0603020202020204" pitchFamily="34" charset="0"/>
              </a:rPr>
              <a:t>MONTHLY!!!! </a:t>
            </a:r>
            <a:endParaRPr lang="en-US" sz="3600" b="1" dirty="0">
              <a:solidFill>
                <a:srgbClr val="FF0000"/>
              </a:solidFill>
              <a:latin typeface="Trebuchet MS" panose="020B0603020202020204" pitchFamily="34" charset="0"/>
            </a:endParaRPr>
          </a:p>
        </p:txBody>
      </p:sp>
      <p:sp>
        <p:nvSpPr>
          <p:cNvPr id="11" name="Content Placeholder 2">
            <a:extLst>
              <a:ext uri="{FF2B5EF4-FFF2-40B4-BE49-F238E27FC236}">
                <a16:creationId xmlns:a16="http://schemas.microsoft.com/office/drawing/2014/main" id="{C76F914F-DED1-4D0E-82FF-85E5B226006C}"/>
              </a:ext>
            </a:extLst>
          </p:cNvPr>
          <p:cNvSpPr txBox="1">
            <a:spLocks/>
          </p:cNvSpPr>
          <p:nvPr/>
        </p:nvSpPr>
        <p:spPr>
          <a:xfrm>
            <a:off x="838200" y="1889109"/>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u="sng" dirty="0">
                <a:solidFill>
                  <a:srgbClr val="00B050"/>
                </a:solidFill>
                <a:latin typeface="Trebuchet MS" panose="020B0603020202020204" pitchFamily="34" charset="0"/>
              </a:rPr>
              <a:t>Social Security Disability Insurance (SSDI)</a:t>
            </a:r>
          </a:p>
          <a:p>
            <a:r>
              <a:rPr lang="en-US" sz="1900" dirty="0">
                <a:latin typeface="Trebuchet MS" panose="020B0603020202020204" pitchFamily="34" charset="0"/>
              </a:rPr>
              <a:t>Setup an account online </a:t>
            </a:r>
          </a:p>
          <a:p>
            <a:pPr lvl="1"/>
            <a:r>
              <a:rPr lang="en-US" sz="1900" dirty="0">
                <a:latin typeface="Trebuchet MS" panose="020B0603020202020204" pitchFamily="34" charset="0"/>
                <a:hlinkClick r:id="rId3"/>
              </a:rPr>
              <a:t>www.ssa.gov</a:t>
            </a:r>
            <a:endParaRPr lang="en-US" sz="1900" dirty="0">
              <a:latin typeface="Trebuchet MS" panose="020B0603020202020204" pitchFamily="34" charset="0"/>
            </a:endParaRPr>
          </a:p>
          <a:p>
            <a:pPr marL="457200" lvl="1" indent="0">
              <a:buNone/>
            </a:pPr>
            <a:endParaRPr lang="en-US" sz="1900" dirty="0">
              <a:latin typeface="Trebuchet MS" panose="020B0603020202020204" pitchFamily="34" charset="0"/>
            </a:endParaRPr>
          </a:p>
          <a:p>
            <a:r>
              <a:rPr lang="en-US" sz="1900" dirty="0">
                <a:latin typeface="Trebuchet MS" panose="020B0603020202020204" pitchFamily="34" charset="0"/>
              </a:rPr>
              <a:t>Bring In Paystubs</a:t>
            </a:r>
          </a:p>
          <a:p>
            <a:pPr marL="0" indent="0">
              <a:buNone/>
            </a:pPr>
            <a:endParaRPr lang="en-US" sz="1900" dirty="0">
              <a:latin typeface="Trebuchet MS" panose="020B0603020202020204" pitchFamily="34" charset="0"/>
            </a:endParaRPr>
          </a:p>
          <a:p>
            <a:r>
              <a:rPr lang="en-US" sz="1900" dirty="0">
                <a:latin typeface="Trebuchet MS" panose="020B0603020202020204" pitchFamily="34" charset="0"/>
              </a:rPr>
              <a:t>Attn: SSDI Unit</a:t>
            </a:r>
          </a:p>
          <a:p>
            <a:pPr marL="457200" lvl="1" indent="0">
              <a:buFont typeface="Arial" panose="020B0604020202020204" pitchFamily="34" charset="0"/>
              <a:buNone/>
            </a:pPr>
            <a:r>
              <a:rPr lang="en-US" sz="1900" dirty="0">
                <a:latin typeface="Trebuchet MS" panose="020B0603020202020204" pitchFamily="34" charset="0"/>
              </a:rPr>
              <a:t>Social Security Administration</a:t>
            </a:r>
          </a:p>
          <a:p>
            <a:pPr marL="457200" lvl="1" indent="0">
              <a:buFont typeface="Arial" panose="020B0604020202020204" pitchFamily="34" charset="0"/>
              <a:buNone/>
            </a:pPr>
            <a:r>
              <a:rPr lang="en-US" sz="1900" dirty="0">
                <a:latin typeface="Trebuchet MS" panose="020B0603020202020204" pitchFamily="34" charset="0"/>
              </a:rPr>
              <a:t>Local Address</a:t>
            </a:r>
          </a:p>
        </p:txBody>
      </p:sp>
      <p:sp>
        <p:nvSpPr>
          <p:cNvPr id="12" name="Content Placeholder 3">
            <a:extLst>
              <a:ext uri="{FF2B5EF4-FFF2-40B4-BE49-F238E27FC236}">
                <a16:creationId xmlns:a16="http://schemas.microsoft.com/office/drawing/2014/main" id="{1391B574-87C1-4CC6-9DAF-1E51917AFDD0}"/>
              </a:ext>
            </a:extLst>
          </p:cNvPr>
          <p:cNvSpPr txBox="1">
            <a:spLocks/>
          </p:cNvSpPr>
          <p:nvPr/>
        </p:nvSpPr>
        <p:spPr>
          <a:xfrm>
            <a:off x="6286467" y="1826641"/>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u="sng" dirty="0">
                <a:solidFill>
                  <a:srgbClr val="00B050"/>
                </a:solidFill>
                <a:latin typeface="Trebuchet MS" panose="020B0603020202020204" pitchFamily="34" charset="0"/>
              </a:rPr>
              <a:t>Supplemental Security Income </a:t>
            </a:r>
          </a:p>
          <a:p>
            <a:r>
              <a:rPr lang="en-US" sz="1900" dirty="0">
                <a:latin typeface="Trebuchet MS" panose="020B0603020202020204" pitchFamily="34" charset="0"/>
              </a:rPr>
              <a:t>Setup an account online </a:t>
            </a:r>
          </a:p>
          <a:p>
            <a:pPr lvl="1"/>
            <a:r>
              <a:rPr lang="en-US" sz="1900" dirty="0">
                <a:latin typeface="Trebuchet MS" panose="020B0603020202020204" pitchFamily="34" charset="0"/>
                <a:hlinkClick r:id="rId3"/>
              </a:rPr>
              <a:t>www.ssa.gov</a:t>
            </a:r>
            <a:endParaRPr lang="en-US" sz="1900" dirty="0">
              <a:latin typeface="Trebuchet MS" panose="020B0603020202020204" pitchFamily="34" charset="0"/>
            </a:endParaRPr>
          </a:p>
          <a:p>
            <a:endParaRPr lang="en-US" sz="1900" dirty="0">
              <a:latin typeface="Trebuchet MS" panose="020B0603020202020204" pitchFamily="34" charset="0"/>
            </a:endParaRPr>
          </a:p>
          <a:p>
            <a:r>
              <a:rPr lang="en-US" sz="1900" dirty="0">
                <a:latin typeface="Trebuchet MS" panose="020B0603020202020204" pitchFamily="34" charset="0"/>
              </a:rPr>
              <a:t>Wage Reporting Hotline</a:t>
            </a:r>
          </a:p>
          <a:p>
            <a:pPr lvl="1"/>
            <a:r>
              <a:rPr lang="en-US" sz="1900" dirty="0">
                <a:latin typeface="Trebuchet MS" panose="020B0603020202020204" pitchFamily="34" charset="0"/>
              </a:rPr>
              <a:t>866-772-0953</a:t>
            </a:r>
          </a:p>
          <a:p>
            <a:pPr marL="457200" lvl="1" indent="0">
              <a:buNone/>
            </a:pPr>
            <a:endParaRPr lang="en-US" sz="1900" dirty="0">
              <a:latin typeface="Trebuchet MS" panose="020B0603020202020204" pitchFamily="34" charset="0"/>
            </a:endParaRPr>
          </a:p>
          <a:p>
            <a:pPr marL="512763" lvl="1" indent="-512763"/>
            <a:r>
              <a:rPr lang="en-US" sz="1900" dirty="0">
                <a:latin typeface="Trebuchet MS" panose="020B0603020202020204" pitchFamily="34" charset="0"/>
              </a:rPr>
              <a:t>Wages Reporting app</a:t>
            </a:r>
          </a:p>
          <a:p>
            <a:pPr marL="457200" lvl="1" indent="0">
              <a:buNone/>
            </a:pPr>
            <a:endParaRPr lang="en-US" sz="1900" dirty="0">
              <a:latin typeface="Trebuchet MS" panose="020B0603020202020204" pitchFamily="34" charset="0"/>
            </a:endParaRPr>
          </a:p>
          <a:p>
            <a:pPr marL="512763" lvl="1" indent="-512763">
              <a:tabLst>
                <a:tab pos="690563" algn="l"/>
              </a:tabLst>
            </a:pPr>
            <a:r>
              <a:rPr lang="en-US" sz="1900" dirty="0">
                <a:latin typeface="Trebuchet MS" panose="020B0603020202020204" pitchFamily="34" charset="0"/>
              </a:rPr>
              <a:t>Attn: SSI Unit</a:t>
            </a:r>
          </a:p>
          <a:p>
            <a:pPr marL="457200" lvl="1" indent="0">
              <a:buFont typeface="Arial" panose="020B0604020202020204" pitchFamily="34" charset="0"/>
              <a:buNone/>
            </a:pPr>
            <a:r>
              <a:rPr lang="en-US" sz="1900" dirty="0">
                <a:latin typeface="Trebuchet MS" panose="020B0603020202020204" pitchFamily="34" charset="0"/>
              </a:rPr>
              <a:t>Social Security Administration</a:t>
            </a:r>
          </a:p>
          <a:p>
            <a:pPr marL="457200" lvl="1" indent="0">
              <a:buFont typeface="Arial" panose="020B0604020202020204" pitchFamily="34" charset="0"/>
              <a:buNone/>
            </a:pPr>
            <a:r>
              <a:rPr lang="en-US" sz="1900" dirty="0">
                <a:latin typeface="Trebuchet MS" panose="020B0603020202020204" pitchFamily="34" charset="0"/>
              </a:rPr>
              <a:t>Local Address</a:t>
            </a:r>
          </a:p>
          <a:p>
            <a:pPr marL="457200" lvl="1" indent="0">
              <a:buFont typeface="Arial" panose="020B0604020202020204" pitchFamily="34" charset="0"/>
              <a:buNone/>
            </a:pPr>
            <a:endParaRPr lang="en-US" dirty="0"/>
          </a:p>
        </p:txBody>
      </p:sp>
      <p:sp>
        <p:nvSpPr>
          <p:cNvPr id="2" name="Slide Number Placeholder 1">
            <a:extLst>
              <a:ext uri="{FF2B5EF4-FFF2-40B4-BE49-F238E27FC236}">
                <a16:creationId xmlns:a16="http://schemas.microsoft.com/office/drawing/2014/main" id="{5A6FCB2C-2047-45AC-A2BE-618E9BAB8D0A}"/>
              </a:ext>
            </a:extLst>
          </p:cNvPr>
          <p:cNvSpPr>
            <a:spLocks noGrp="1"/>
          </p:cNvSpPr>
          <p:nvPr>
            <p:ph type="sldNum" sz="quarter" idx="12"/>
          </p:nvPr>
        </p:nvSpPr>
        <p:spPr/>
        <p:txBody>
          <a:bodyPr/>
          <a:lstStyle/>
          <a:p>
            <a:fld id="{DDA6DCED-799D-4532-B261-3D8FCC19B1A5}" type="slidenum">
              <a:rPr lang="en-US" smtClean="0"/>
              <a:t>15</a:t>
            </a:fld>
            <a:endParaRPr lang="en-US"/>
          </a:p>
        </p:txBody>
      </p:sp>
    </p:spTree>
    <p:extLst>
      <p:ext uri="{BB962C8B-B14F-4D97-AF65-F5344CB8AC3E}">
        <p14:creationId xmlns:p14="http://schemas.microsoft.com/office/powerpoint/2010/main" val="395963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4DBB6-7BE9-43C8-913D-0680F21A7504}"/>
              </a:ext>
            </a:extLst>
          </p:cNvPr>
          <p:cNvPicPr>
            <a:picLocks noChangeAspect="1"/>
          </p:cNvPicPr>
          <p:nvPr/>
        </p:nvPicPr>
        <p:blipFill>
          <a:blip r:embed="rId2"/>
          <a:stretch>
            <a:fillRect/>
          </a:stretch>
        </p:blipFill>
        <p:spPr>
          <a:xfrm>
            <a:off x="1154894" y="5267491"/>
            <a:ext cx="10589670" cy="1542422"/>
          </a:xfrm>
          <a:prstGeom prst="rect">
            <a:avLst/>
          </a:prstGeom>
        </p:spPr>
      </p:pic>
      <p:pic>
        <p:nvPicPr>
          <p:cNvPr id="5" name="Picture 4">
            <a:extLst>
              <a:ext uri="{FF2B5EF4-FFF2-40B4-BE49-F238E27FC236}">
                <a16:creationId xmlns:a16="http://schemas.microsoft.com/office/drawing/2014/main" id="{D7538DB0-61EF-4611-ACDD-95BF01710782}"/>
              </a:ext>
            </a:extLst>
          </p:cNvPr>
          <p:cNvPicPr>
            <a:picLocks noChangeAspect="1"/>
          </p:cNvPicPr>
          <p:nvPr/>
        </p:nvPicPr>
        <p:blipFill>
          <a:blip r:embed="rId3"/>
          <a:stretch>
            <a:fillRect/>
          </a:stretch>
        </p:blipFill>
        <p:spPr>
          <a:xfrm>
            <a:off x="3447189" y="48087"/>
            <a:ext cx="6005080" cy="5419814"/>
          </a:xfrm>
          <a:prstGeom prst="rect">
            <a:avLst/>
          </a:prstGeom>
        </p:spPr>
      </p:pic>
      <p:pic>
        <p:nvPicPr>
          <p:cNvPr id="7" name="Picture 6">
            <a:extLst>
              <a:ext uri="{FF2B5EF4-FFF2-40B4-BE49-F238E27FC236}">
                <a16:creationId xmlns:a16="http://schemas.microsoft.com/office/drawing/2014/main" id="{E9B44442-C1A2-4244-BB22-FE05BF3CF4DE}"/>
              </a:ext>
            </a:extLst>
          </p:cNvPr>
          <p:cNvPicPr>
            <a:picLocks noChangeAspect="1"/>
          </p:cNvPicPr>
          <p:nvPr/>
        </p:nvPicPr>
        <p:blipFill>
          <a:blip r:embed="rId4"/>
          <a:stretch>
            <a:fillRect/>
          </a:stretch>
        </p:blipFill>
        <p:spPr>
          <a:xfrm>
            <a:off x="562497" y="1126331"/>
            <a:ext cx="6977063" cy="4605338"/>
          </a:xfrm>
          <a:prstGeom prst="rect">
            <a:avLst/>
          </a:prstGeom>
        </p:spPr>
      </p:pic>
      <p:sp>
        <p:nvSpPr>
          <p:cNvPr id="2" name="Slide Number Placeholder 1">
            <a:extLst>
              <a:ext uri="{FF2B5EF4-FFF2-40B4-BE49-F238E27FC236}">
                <a16:creationId xmlns:a16="http://schemas.microsoft.com/office/drawing/2014/main" id="{9601CDD6-2D16-44B5-AD08-26F90308711F}"/>
              </a:ext>
            </a:extLst>
          </p:cNvPr>
          <p:cNvSpPr>
            <a:spLocks noGrp="1"/>
          </p:cNvSpPr>
          <p:nvPr>
            <p:ph type="sldNum" sz="quarter" idx="12"/>
          </p:nvPr>
        </p:nvSpPr>
        <p:spPr/>
        <p:txBody>
          <a:bodyPr/>
          <a:lstStyle/>
          <a:p>
            <a:fld id="{DDA6DCED-799D-4532-B261-3D8FCC19B1A5}" type="slidenum">
              <a:rPr lang="en-US" smtClean="0"/>
              <a:t>16</a:t>
            </a:fld>
            <a:endParaRPr lang="en-US"/>
          </a:p>
        </p:txBody>
      </p:sp>
    </p:spTree>
    <p:extLst>
      <p:ext uri="{BB962C8B-B14F-4D97-AF65-F5344CB8AC3E}">
        <p14:creationId xmlns:p14="http://schemas.microsoft.com/office/powerpoint/2010/main" val="218011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36A1-0F85-4130-9307-C1CA4DA5D425}"/>
              </a:ext>
            </a:extLst>
          </p:cNvPr>
          <p:cNvSpPr>
            <a:spLocks noGrp="1"/>
          </p:cNvSpPr>
          <p:nvPr>
            <p:ph type="title"/>
          </p:nvPr>
        </p:nvSpPr>
        <p:spPr/>
        <p:txBody>
          <a:bodyPr/>
          <a:lstStyle/>
          <a:p>
            <a:r>
              <a:rPr lang="en-US" b="1" u="sng" dirty="0">
                <a:solidFill>
                  <a:srgbClr val="00B050"/>
                </a:solidFill>
              </a:rPr>
              <a:t>More Resources</a:t>
            </a:r>
          </a:p>
        </p:txBody>
      </p:sp>
      <p:sp>
        <p:nvSpPr>
          <p:cNvPr id="4" name="Text Box 2">
            <a:extLst>
              <a:ext uri="{FF2B5EF4-FFF2-40B4-BE49-F238E27FC236}">
                <a16:creationId xmlns:a16="http://schemas.microsoft.com/office/drawing/2014/main" id="{9D201E71-6973-424A-B4F0-10A0C04B1B3C}"/>
              </a:ext>
            </a:extLst>
          </p:cNvPr>
          <p:cNvSpPr txBox="1">
            <a:spLocks noGrp="1" noChangeArrowheads="1"/>
          </p:cNvSpPr>
          <p:nvPr>
            <p:ph idx="1"/>
          </p:nvPr>
        </p:nvSpPr>
        <p:spPr bwMode="auto">
          <a:xfrm>
            <a:off x="838200" y="2012830"/>
            <a:ext cx="10515600" cy="416413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Ticket to Work Helpline: 866-968-7842 (V) 866-833-2967 (TTY)</a:t>
            </a:r>
          </a:p>
          <a:p>
            <a:pPr marL="0" marR="0" algn="ctr">
              <a:lnSpc>
                <a:spcPct val="11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Ticket to Work Online: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choosework.ssa.gov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Disability Rights Michigan Protection &amp; Advocacy for Beneficiaries of Social Security (PABSS): 800-288-5923</a:t>
            </a:r>
          </a:p>
          <a:p>
            <a:pPr marL="0" marR="0" algn="ctr">
              <a:lnSpc>
                <a:spcPct val="11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Disability Benefits 101: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mi.db101.org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Social Security My Account: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www.ssa.gov/myaccount/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MDHHS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MIBridges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newmibridges.michigan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0D23A43-9CBF-412F-AE0D-E252BBE2AD26}"/>
              </a:ext>
            </a:extLst>
          </p:cNvPr>
          <p:cNvPicPr>
            <a:picLocks noChangeAspect="1"/>
          </p:cNvPicPr>
          <p:nvPr/>
        </p:nvPicPr>
        <p:blipFill>
          <a:blip r:embed="rId5"/>
          <a:stretch>
            <a:fillRect/>
          </a:stretch>
        </p:blipFill>
        <p:spPr>
          <a:xfrm>
            <a:off x="1154894" y="5267491"/>
            <a:ext cx="10589670" cy="1542422"/>
          </a:xfrm>
          <a:prstGeom prst="rect">
            <a:avLst/>
          </a:prstGeom>
        </p:spPr>
      </p:pic>
      <p:sp>
        <p:nvSpPr>
          <p:cNvPr id="3" name="Slide Number Placeholder 2">
            <a:extLst>
              <a:ext uri="{FF2B5EF4-FFF2-40B4-BE49-F238E27FC236}">
                <a16:creationId xmlns:a16="http://schemas.microsoft.com/office/drawing/2014/main" id="{47969F76-0197-45FA-9EE2-C31D6B995E81}"/>
              </a:ext>
            </a:extLst>
          </p:cNvPr>
          <p:cNvSpPr>
            <a:spLocks noGrp="1"/>
          </p:cNvSpPr>
          <p:nvPr>
            <p:ph type="sldNum" sz="quarter" idx="12"/>
          </p:nvPr>
        </p:nvSpPr>
        <p:spPr/>
        <p:txBody>
          <a:bodyPr/>
          <a:lstStyle/>
          <a:p>
            <a:fld id="{DDA6DCED-799D-4532-B261-3D8FCC19B1A5}" type="slidenum">
              <a:rPr lang="en-US" smtClean="0"/>
              <a:t>17</a:t>
            </a:fld>
            <a:endParaRPr lang="en-US"/>
          </a:p>
        </p:txBody>
      </p:sp>
      <p:sp>
        <p:nvSpPr>
          <p:cNvPr id="6" name="TextBox 5">
            <a:extLst>
              <a:ext uri="{FF2B5EF4-FFF2-40B4-BE49-F238E27FC236}">
                <a16:creationId xmlns:a16="http://schemas.microsoft.com/office/drawing/2014/main" id="{1E4647C4-C0EA-4755-94D0-B6A0AC084DB4}"/>
              </a:ext>
            </a:extLst>
          </p:cNvPr>
          <p:cNvSpPr txBox="1"/>
          <p:nvPr/>
        </p:nvSpPr>
        <p:spPr>
          <a:xfrm>
            <a:off x="2464279" y="5898580"/>
            <a:ext cx="7263442" cy="369332"/>
          </a:xfrm>
          <a:prstGeom prst="rect">
            <a:avLst/>
          </a:prstGeom>
          <a:noFill/>
        </p:spPr>
        <p:txBody>
          <a:bodyPr wrap="square" rtlCol="0">
            <a:spAutoFit/>
          </a:bodyPr>
          <a:lstStyle/>
          <a:p>
            <a:r>
              <a:rPr lang="en-US" sz="1800" b="0" i="0" u="none" strike="noStrike" baseline="0" dirty="0">
                <a:latin typeface="TimesNewRomanPSMT"/>
              </a:rPr>
              <a:t>This presentation was developed at U.S. taxpayer expense.</a:t>
            </a:r>
            <a:endParaRPr lang="en-US" dirty="0"/>
          </a:p>
        </p:txBody>
      </p:sp>
    </p:spTree>
    <p:extLst>
      <p:ext uri="{BB962C8B-B14F-4D97-AF65-F5344CB8AC3E}">
        <p14:creationId xmlns:p14="http://schemas.microsoft.com/office/powerpoint/2010/main" val="8716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2"/>
          <p:cNvSpPr>
            <a:spLocks noGrp="1" noChangeArrowheads="1"/>
          </p:cNvSpPr>
          <p:nvPr>
            <p:ph type="title" idx="4294967295"/>
          </p:nvPr>
        </p:nvSpPr>
        <p:spPr>
          <a:xfrm>
            <a:off x="470247" y="383685"/>
            <a:ext cx="10905066" cy="1135737"/>
          </a:xfrm>
        </p:spPr>
        <p:txBody>
          <a:bodyPr vert="horz" lIns="91440" tIns="45720" rIns="91440" bIns="45720" rtlCol="0" anchor="ctr">
            <a:normAutofit/>
          </a:bodyPr>
          <a:lstStyle/>
          <a:p>
            <a:pPr>
              <a:defRPr/>
            </a:pPr>
            <a:r>
              <a:rPr lang="en-US" altLang="en-US" sz="3600" b="1" u="sng" kern="1200" dirty="0">
                <a:solidFill>
                  <a:srgbClr val="00B050"/>
                </a:solidFill>
                <a:latin typeface="Trebuchet MS" panose="020B0603020202020204" pitchFamily="34" charset="0"/>
              </a:rPr>
              <a:t>A Few Words on MI-UCP…</a:t>
            </a:r>
          </a:p>
        </p:txBody>
      </p:sp>
      <p:sp>
        <p:nvSpPr>
          <p:cNvPr id="7171" name="Rectangle 3"/>
          <p:cNvSpPr>
            <a:spLocks noGrp="1" noChangeArrowheads="1"/>
          </p:cNvSpPr>
          <p:nvPr>
            <p:ph idx="4294967295"/>
          </p:nvPr>
        </p:nvSpPr>
        <p:spPr>
          <a:xfrm>
            <a:off x="507030" y="1131817"/>
            <a:ext cx="10905066" cy="4393982"/>
          </a:xfrm>
        </p:spPr>
        <p:txBody>
          <a:bodyPr vert="horz" lIns="91440" tIns="45720" rIns="91440" bIns="45720" rtlCol="0">
            <a:normAutofit/>
          </a:bodyPr>
          <a:lstStyle/>
          <a:p>
            <a:pPr marL="0" indent="0">
              <a:buNone/>
            </a:pPr>
            <a:endParaRPr lang="en-US" altLang="en-US" sz="1600" dirty="0">
              <a:latin typeface="Trebuchet MS" panose="020B0603020202020204" pitchFamily="34" charset="0"/>
            </a:endParaRPr>
          </a:p>
          <a:p>
            <a:pPr marR="0">
              <a:spcBef>
                <a:spcPts val="0"/>
              </a:spcBef>
              <a:spcAft>
                <a:spcPts val="0"/>
              </a:spcAft>
            </a:pPr>
            <a:r>
              <a:rPr lang="en-US" sz="1600" b="1" dirty="0">
                <a:solidFill>
                  <a:schemeClr val="tx1">
                    <a:lumMod val="65000"/>
                    <a:lumOff val="35000"/>
                  </a:schemeClr>
                </a:solidFill>
                <a:effectLst/>
                <a:latin typeface="Trebuchet MS" panose="020B0603020202020204" pitchFamily="34" charset="0"/>
              </a:rPr>
              <a:t>Vision Statement: </a:t>
            </a:r>
            <a:r>
              <a:rPr lang="en-US" sz="1600" dirty="0">
                <a:solidFill>
                  <a:schemeClr val="tx1">
                    <a:lumMod val="65000"/>
                    <a:lumOff val="35000"/>
                  </a:schemeClr>
                </a:solidFill>
                <a:effectLst/>
                <a:latin typeface="Trebuchet MS" panose="020B0603020202020204" pitchFamily="34" charset="0"/>
              </a:rPr>
              <a:t>People with disabilities living to the best of their abilities and ambitions</a:t>
            </a:r>
          </a:p>
          <a:p>
            <a:pPr marR="0">
              <a:spcBef>
                <a:spcPts val="0"/>
              </a:spcBef>
              <a:spcAft>
                <a:spcPts val="0"/>
              </a:spcAft>
            </a:pPr>
            <a:r>
              <a:rPr lang="en-US" sz="1600" b="1" dirty="0">
                <a:solidFill>
                  <a:schemeClr val="tx1">
                    <a:lumMod val="65000"/>
                    <a:lumOff val="35000"/>
                  </a:schemeClr>
                </a:solidFill>
                <a:effectLst/>
                <a:latin typeface="Trebuchet MS" panose="020B0603020202020204" pitchFamily="34" charset="0"/>
              </a:rPr>
              <a:t>Mission Statement: </a:t>
            </a:r>
            <a:r>
              <a:rPr lang="en-US" sz="1600" dirty="0">
                <a:solidFill>
                  <a:schemeClr val="tx1">
                    <a:lumMod val="65000"/>
                    <a:lumOff val="35000"/>
                  </a:schemeClr>
                </a:solidFill>
                <a:effectLst/>
                <a:latin typeface="Trebuchet MS" panose="020B0603020202020204" pitchFamily="34" charset="0"/>
              </a:rPr>
              <a:t>Empowering all people with disabilities throughout Michigan</a:t>
            </a:r>
            <a:endParaRPr lang="en-US" sz="1600" i="1" dirty="0">
              <a:solidFill>
                <a:schemeClr val="tx1">
                  <a:lumMod val="65000"/>
                  <a:lumOff val="35000"/>
                </a:schemeClr>
              </a:solidFill>
              <a:latin typeface="Trebuchet MS" panose="020B0603020202020204" pitchFamily="34" charset="0"/>
            </a:endParaRPr>
          </a:p>
          <a:p>
            <a:pPr marL="0" marR="0">
              <a:spcBef>
                <a:spcPts val="1200"/>
              </a:spcBef>
              <a:spcAft>
                <a:spcPts val="0"/>
              </a:spcAft>
            </a:pPr>
            <a:endParaRPr lang="en-US" sz="1600" b="1" i="1" dirty="0">
              <a:solidFill>
                <a:schemeClr val="tx1">
                  <a:lumMod val="65000"/>
                  <a:lumOff val="35000"/>
                </a:schemeClr>
              </a:solidFill>
              <a:effectLst/>
              <a:latin typeface="Trebuchet MS" panose="020B0603020202020204" pitchFamily="34" charset="0"/>
            </a:endParaRPr>
          </a:p>
          <a:p>
            <a:pPr marL="0" marR="0" indent="0">
              <a:spcBef>
                <a:spcPts val="1200"/>
              </a:spcBef>
              <a:spcAft>
                <a:spcPts val="0"/>
              </a:spcAft>
              <a:buNone/>
            </a:pPr>
            <a:r>
              <a:rPr lang="en-US" sz="1600" b="1" i="1" dirty="0">
                <a:solidFill>
                  <a:schemeClr val="tx1">
                    <a:lumMod val="65000"/>
                    <a:lumOff val="35000"/>
                  </a:schemeClr>
                </a:solidFill>
                <a:latin typeface="Trebuchet MS" panose="020B0603020202020204" pitchFamily="34" charset="0"/>
              </a:rPr>
              <a:t>  </a:t>
            </a:r>
            <a:r>
              <a:rPr lang="en-US" sz="1600" b="1" i="1" dirty="0">
                <a:solidFill>
                  <a:schemeClr val="tx1">
                    <a:lumMod val="65000"/>
                    <a:lumOff val="35000"/>
                  </a:schemeClr>
                </a:solidFill>
                <a:effectLst/>
                <a:latin typeface="Trebuchet MS" panose="020B0603020202020204" pitchFamily="34" charset="0"/>
              </a:rPr>
              <a:t> </a:t>
            </a:r>
            <a:r>
              <a:rPr lang="en-US" sz="1600" b="1" u="sng" dirty="0">
                <a:solidFill>
                  <a:schemeClr val="tx1">
                    <a:lumMod val="65000"/>
                    <a:lumOff val="35000"/>
                  </a:schemeClr>
                </a:solidFill>
                <a:effectLst/>
                <a:latin typeface="Trebuchet MS" panose="020B0603020202020204" pitchFamily="34" charset="0"/>
              </a:rPr>
              <a:t>Guiding Principles:</a:t>
            </a:r>
          </a:p>
          <a:p>
            <a:pPr marR="0" lvl="0">
              <a:spcBef>
                <a:spcPts val="300"/>
              </a:spcBef>
              <a:spcAft>
                <a:spcPts val="0"/>
              </a:spcAft>
            </a:pPr>
            <a:r>
              <a:rPr lang="en-US" sz="1600" dirty="0">
                <a:solidFill>
                  <a:schemeClr val="tx1">
                    <a:lumMod val="65000"/>
                    <a:lumOff val="35000"/>
                  </a:schemeClr>
                </a:solidFill>
                <a:effectLst/>
                <a:latin typeface="Trebuchet MS" panose="020B0603020202020204" pitchFamily="34" charset="0"/>
              </a:rPr>
              <a:t>Ethics:  Acting ethically with the highest level of honesty and integrity</a:t>
            </a:r>
          </a:p>
          <a:p>
            <a:pPr marR="0" lvl="0">
              <a:spcBef>
                <a:spcPts val="300"/>
              </a:spcBef>
              <a:spcAft>
                <a:spcPts val="0"/>
              </a:spcAft>
            </a:pPr>
            <a:r>
              <a:rPr lang="en-US" sz="1600" dirty="0">
                <a:solidFill>
                  <a:schemeClr val="tx1">
                    <a:lumMod val="65000"/>
                    <a:lumOff val="35000"/>
                  </a:schemeClr>
                </a:solidFill>
                <a:effectLst/>
                <a:latin typeface="Trebuchet MS" panose="020B0603020202020204" pitchFamily="34" charset="0"/>
              </a:rPr>
              <a:t>Collaboration:  Collaborating with others who share our mission and vision</a:t>
            </a:r>
          </a:p>
          <a:p>
            <a:pPr marR="0" lvl="0">
              <a:spcBef>
                <a:spcPts val="300"/>
              </a:spcBef>
              <a:spcAft>
                <a:spcPts val="0"/>
              </a:spcAft>
            </a:pPr>
            <a:r>
              <a:rPr lang="en-US" sz="1600" dirty="0">
                <a:solidFill>
                  <a:schemeClr val="tx1">
                    <a:lumMod val="65000"/>
                    <a:lumOff val="35000"/>
                  </a:schemeClr>
                </a:solidFill>
                <a:effectLst/>
                <a:latin typeface="Trebuchet MS" panose="020B0603020202020204" pitchFamily="34" charset="0"/>
              </a:rPr>
              <a:t>Empower:  Empowering people to lead self-determined lives</a:t>
            </a:r>
          </a:p>
          <a:p>
            <a:pPr marR="0" lvl="0">
              <a:spcBef>
                <a:spcPts val="300"/>
              </a:spcBef>
              <a:spcAft>
                <a:spcPts val="0"/>
              </a:spcAft>
            </a:pPr>
            <a:r>
              <a:rPr lang="en-US" sz="1600" dirty="0">
                <a:solidFill>
                  <a:schemeClr val="tx1">
                    <a:lumMod val="65000"/>
                    <a:lumOff val="35000"/>
                  </a:schemeClr>
                </a:solidFill>
                <a:effectLst/>
                <a:latin typeface="Trebuchet MS" panose="020B0603020202020204" pitchFamily="34" charset="0"/>
              </a:rPr>
              <a:t>Supportive Resource:  Being a supportive resource for people with disabilities, their families and allies</a:t>
            </a:r>
          </a:p>
          <a:p>
            <a:pPr marR="0" lvl="0">
              <a:spcBef>
                <a:spcPts val="300"/>
              </a:spcBef>
              <a:spcAft>
                <a:spcPts val="0"/>
              </a:spcAft>
            </a:pPr>
            <a:r>
              <a:rPr lang="en-US" sz="1600" dirty="0">
                <a:solidFill>
                  <a:schemeClr val="tx1">
                    <a:lumMod val="65000"/>
                    <a:lumOff val="35000"/>
                  </a:schemeClr>
                </a:solidFill>
                <a:effectLst/>
                <a:latin typeface="Trebuchet MS" panose="020B0603020202020204" pitchFamily="34" charset="0"/>
              </a:rPr>
              <a:t>Accountable:  Being accountable to the people we support</a:t>
            </a:r>
          </a:p>
          <a:p>
            <a:pPr marR="0" lvl="0">
              <a:spcBef>
                <a:spcPts val="300"/>
              </a:spcBef>
              <a:spcAft>
                <a:spcPts val="0"/>
              </a:spcAft>
            </a:pPr>
            <a:r>
              <a:rPr lang="en-US" sz="1600" dirty="0">
                <a:solidFill>
                  <a:schemeClr val="tx1">
                    <a:lumMod val="65000"/>
                    <a:lumOff val="35000"/>
                  </a:schemeClr>
                </a:solidFill>
                <a:effectLst/>
                <a:latin typeface="Trebuchet MS" panose="020B0603020202020204" pitchFamily="34" charset="0"/>
              </a:rPr>
              <a:t>Inclusion:  Promoting inclusion by working with a diverse population of people with any disability</a:t>
            </a:r>
          </a:p>
          <a:p>
            <a:r>
              <a:rPr lang="en-US" sz="1600" dirty="0">
                <a:solidFill>
                  <a:schemeClr val="tx1">
                    <a:lumMod val="65000"/>
                    <a:lumOff val="35000"/>
                  </a:schemeClr>
                </a:solidFill>
                <a:latin typeface="Trebuchet MS" panose="020B0603020202020204" pitchFamily="34" charset="0"/>
              </a:rPr>
              <a:t> </a:t>
            </a:r>
            <a:r>
              <a:rPr lang="en-US" sz="1600" dirty="0">
                <a:solidFill>
                  <a:schemeClr val="tx1">
                    <a:lumMod val="65000"/>
                    <a:lumOff val="35000"/>
                  </a:schemeClr>
                </a:solidFill>
                <a:effectLst/>
                <a:latin typeface="Trebuchet MS" panose="020B0603020202020204" pitchFamily="34" charset="0"/>
              </a:rPr>
              <a:t>Innovative Solutions:  Creating dynamic solutions through innovation</a:t>
            </a:r>
            <a:r>
              <a:rPr lang="en-US" altLang="en-US" sz="1600" i="1" dirty="0">
                <a:solidFill>
                  <a:schemeClr val="tx1">
                    <a:lumMod val="65000"/>
                    <a:lumOff val="35000"/>
                  </a:schemeClr>
                </a:solidFill>
                <a:latin typeface="Trebuchet MS" panose="020B0603020202020204" pitchFamily="34" charset="0"/>
              </a:rPr>
              <a:t> </a:t>
            </a:r>
          </a:p>
          <a:p>
            <a:pPr lvl="1"/>
            <a:endParaRPr lang="en-US" altLang="en-US" sz="1600" i="1" dirty="0">
              <a:latin typeface="Trebuchet MS" panose="020B0603020202020204" pitchFamily="34" charset="0"/>
            </a:endParaRPr>
          </a:p>
          <a:p>
            <a:pPr lvl="1"/>
            <a:endParaRPr lang="en-US" altLang="en-US" sz="1600" i="1" dirty="0">
              <a:latin typeface="Trebuchet MS" panose="020B0603020202020204" pitchFamily="34" charset="0"/>
            </a:endParaRPr>
          </a:p>
          <a:p>
            <a:pPr lvl="1"/>
            <a:r>
              <a:rPr lang="en-US" altLang="en-US" sz="1600" b="1" i="1" dirty="0">
                <a:solidFill>
                  <a:srgbClr val="00B050"/>
                </a:solidFill>
                <a:latin typeface="Trebuchet MS" panose="020B0603020202020204" pitchFamily="34" charset="0"/>
              </a:rPr>
              <a:t>For additional information please go to our web-site: </a:t>
            </a:r>
            <a:r>
              <a:rPr lang="en-US" altLang="en-US" sz="1600" b="1" i="1" u="sng" dirty="0">
                <a:solidFill>
                  <a:srgbClr val="00B050"/>
                </a:solidFill>
                <a:latin typeface="Trebuchet MS" panose="020B0603020202020204" pitchFamily="34" charset="0"/>
              </a:rPr>
              <a:t>www.mi-ucp.org  </a:t>
            </a:r>
          </a:p>
          <a:p>
            <a:pPr lvl="1"/>
            <a:endParaRPr lang="en-US" altLang="en-US" sz="1600" i="1" u="sng"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C842CAE-7C97-43B8-98B3-132E543FD2F8}"/>
              </a:ext>
            </a:extLst>
          </p:cNvPr>
          <p:cNvPicPr>
            <a:picLocks noChangeAspect="1"/>
          </p:cNvPicPr>
          <p:nvPr/>
        </p:nvPicPr>
        <p:blipFill>
          <a:blip r:embed="rId2"/>
          <a:stretch>
            <a:fillRect/>
          </a:stretch>
        </p:blipFill>
        <p:spPr>
          <a:xfrm>
            <a:off x="1095300" y="5357142"/>
            <a:ext cx="10589670" cy="1542422"/>
          </a:xfrm>
          <a:prstGeom prst="rect">
            <a:avLst/>
          </a:prstGeom>
        </p:spPr>
      </p:pic>
      <p:sp>
        <p:nvSpPr>
          <p:cNvPr id="2" name="Slide Number Placeholder 1">
            <a:extLst>
              <a:ext uri="{FF2B5EF4-FFF2-40B4-BE49-F238E27FC236}">
                <a16:creationId xmlns:a16="http://schemas.microsoft.com/office/drawing/2014/main" id="{1985D180-6C7B-4A66-8B71-767A06900C3B}"/>
              </a:ext>
            </a:extLst>
          </p:cNvPr>
          <p:cNvSpPr>
            <a:spLocks noGrp="1"/>
          </p:cNvSpPr>
          <p:nvPr>
            <p:ph type="sldNum" sz="quarter" idx="12"/>
          </p:nvPr>
        </p:nvSpPr>
        <p:spPr/>
        <p:txBody>
          <a:bodyPr/>
          <a:lstStyle/>
          <a:p>
            <a:fld id="{DDA6DCED-799D-4532-B261-3D8FCC19B1A5}" type="slidenum">
              <a:rPr lang="en-US" smtClean="0"/>
              <a:t>2</a:t>
            </a:fld>
            <a:endParaRPr lang="en-US"/>
          </a:p>
        </p:txBody>
      </p:sp>
    </p:spTree>
    <p:extLst>
      <p:ext uri="{BB962C8B-B14F-4D97-AF65-F5344CB8AC3E}">
        <p14:creationId xmlns:p14="http://schemas.microsoft.com/office/powerpoint/2010/main" val="69215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3244-ABEA-4ACD-B0D2-95325396188E}"/>
              </a:ext>
            </a:extLst>
          </p:cNvPr>
          <p:cNvSpPr>
            <a:spLocks noGrp="1"/>
          </p:cNvSpPr>
          <p:nvPr>
            <p:ph type="title"/>
          </p:nvPr>
        </p:nvSpPr>
        <p:spPr/>
        <p:txBody>
          <a:bodyPr/>
          <a:lstStyle/>
          <a:p>
            <a:r>
              <a:rPr lang="en-US" sz="3600" b="1" u="sng" dirty="0">
                <a:solidFill>
                  <a:srgbClr val="00B050"/>
                </a:solidFill>
                <a:latin typeface="Trebuchet MS" panose="020B0603020202020204" pitchFamily="34" charset="0"/>
              </a:rPr>
              <a:t>Work Incentives Planning &amp; Assistance (WIPA)</a:t>
            </a:r>
          </a:p>
        </p:txBody>
      </p:sp>
      <p:pic>
        <p:nvPicPr>
          <p:cNvPr id="4" name="Content Placeholder 3">
            <a:extLst>
              <a:ext uri="{FF2B5EF4-FFF2-40B4-BE49-F238E27FC236}">
                <a16:creationId xmlns:a16="http://schemas.microsoft.com/office/drawing/2014/main" id="{F04A286B-DAA1-4B9F-8204-145A2E3BBD6E}"/>
              </a:ext>
            </a:extLst>
          </p:cNvPr>
          <p:cNvPicPr>
            <a:picLocks noGrp="1" noChangeAspect="1"/>
          </p:cNvPicPr>
          <p:nvPr>
            <p:ph idx="1"/>
          </p:nvPr>
        </p:nvPicPr>
        <p:blipFill>
          <a:blip r:embed="rId2"/>
          <a:stretch>
            <a:fillRect/>
          </a:stretch>
        </p:blipFill>
        <p:spPr>
          <a:xfrm>
            <a:off x="838200" y="5166141"/>
            <a:ext cx="10515600" cy="1531633"/>
          </a:xfrm>
          <a:prstGeom prst="rect">
            <a:avLst/>
          </a:prstGeom>
        </p:spPr>
      </p:pic>
      <p:sp>
        <p:nvSpPr>
          <p:cNvPr id="7" name="TextBox 6">
            <a:extLst>
              <a:ext uri="{FF2B5EF4-FFF2-40B4-BE49-F238E27FC236}">
                <a16:creationId xmlns:a16="http://schemas.microsoft.com/office/drawing/2014/main" id="{98E68784-4DA1-4EDD-9AD3-5B371E001077}"/>
              </a:ext>
            </a:extLst>
          </p:cNvPr>
          <p:cNvSpPr txBox="1"/>
          <p:nvPr/>
        </p:nvSpPr>
        <p:spPr>
          <a:xfrm>
            <a:off x="1259456" y="1771291"/>
            <a:ext cx="9431547" cy="3970318"/>
          </a:xfrm>
          <a:prstGeom prst="rect">
            <a:avLst/>
          </a:prstGeom>
          <a:noFill/>
        </p:spPr>
        <p:txBody>
          <a:bodyPr wrap="square" rtlCol="0">
            <a:spAutoFit/>
          </a:bodyPr>
          <a:lstStyle/>
          <a:p>
            <a:pPr algn="l"/>
            <a:r>
              <a:rPr lang="en-US" b="0" i="0" dirty="0">
                <a:solidFill>
                  <a:srgbClr val="212121"/>
                </a:solidFill>
                <a:effectLst/>
                <a:latin typeface="ui-sans-serif"/>
              </a:rPr>
              <a:t>Background:</a:t>
            </a:r>
          </a:p>
          <a:p>
            <a:pPr algn="l"/>
            <a:r>
              <a:rPr lang="en-US" b="0" i="0" dirty="0">
                <a:solidFill>
                  <a:srgbClr val="212121"/>
                </a:solidFill>
                <a:effectLst/>
                <a:latin typeface="ui-sans-serif"/>
              </a:rPr>
              <a:t>The </a:t>
            </a:r>
            <a:r>
              <a:rPr lang="en-US" dirty="0">
                <a:solidFill>
                  <a:srgbClr val="212121"/>
                </a:solidFill>
                <a:latin typeface="ui-sans-serif"/>
                <a:hlinkClick r:id="rId3">
                  <a:extLst>
                    <a:ext uri="{A12FA001-AC4F-418D-AE19-62706E023703}">
                      <ahyp:hlinkClr xmlns:ahyp="http://schemas.microsoft.com/office/drawing/2018/hyperlinkcolor" val="tx"/>
                    </a:ext>
                  </a:extLst>
                </a:hlinkClick>
              </a:rPr>
              <a:t>Ticket to Work and Work Incentives Improvement Act of 1999</a:t>
            </a:r>
            <a:r>
              <a:rPr lang="en-US" dirty="0">
                <a:solidFill>
                  <a:srgbClr val="212121"/>
                </a:solidFill>
                <a:latin typeface="ui-sans-serif"/>
              </a:rPr>
              <a:t> </a:t>
            </a:r>
            <a:r>
              <a:rPr lang="en-US" b="0" i="0" dirty="0">
                <a:solidFill>
                  <a:srgbClr val="212121"/>
                </a:solidFill>
                <a:effectLst/>
                <a:latin typeface="ui-sans-serif"/>
              </a:rPr>
              <a:t>authorized Social Security to award grants, contracts or cooperative agreements to provide community-based Work Incentives expertise to beneficiaries of Social Security or Supplemental Security Income (SSI) benefits based on disability. </a:t>
            </a:r>
          </a:p>
          <a:p>
            <a:pPr algn="l"/>
            <a:endParaRPr lang="en-US" dirty="0">
              <a:solidFill>
                <a:srgbClr val="212121"/>
              </a:solidFill>
              <a:latin typeface="ui-sans-serif"/>
            </a:endParaRPr>
          </a:p>
          <a:p>
            <a:pPr algn="l"/>
            <a:r>
              <a:rPr lang="en-US" b="0" i="0" dirty="0">
                <a:solidFill>
                  <a:srgbClr val="212121"/>
                </a:solidFill>
                <a:effectLst/>
                <a:latin typeface="ui-sans-serif"/>
              </a:rPr>
              <a:t>Goal: </a:t>
            </a:r>
          </a:p>
          <a:p>
            <a:pPr algn="l"/>
            <a:r>
              <a:rPr lang="en-US" dirty="0">
                <a:solidFill>
                  <a:srgbClr val="212121"/>
                </a:solidFill>
                <a:latin typeface="ui-sans-serif"/>
              </a:rPr>
              <a:t>The goal of the program is</a:t>
            </a:r>
            <a:r>
              <a:rPr lang="en-US" b="0" i="0" dirty="0">
                <a:solidFill>
                  <a:srgbClr val="212121"/>
                </a:solidFill>
                <a:effectLst/>
                <a:latin typeface="ui-sans-serif"/>
              </a:rPr>
              <a:t> to enable beneficiaries with disabilities to receive accurate information and use that information to make a successful transition to work. Each WIPA project has Community Work Incentives Coordinators (CWIC) who will:</a:t>
            </a:r>
          </a:p>
          <a:p>
            <a:pPr algn="l">
              <a:buFont typeface="Arial" panose="020B0604020202020204" pitchFamily="34" charset="0"/>
              <a:buChar char="•"/>
            </a:pPr>
            <a:r>
              <a:rPr lang="en-US" b="0" i="0" dirty="0">
                <a:solidFill>
                  <a:srgbClr val="212121"/>
                </a:solidFill>
                <a:effectLst/>
                <a:latin typeface="ui-sans-serif"/>
              </a:rPr>
              <a:t>provide in-depth counseling about benefits and the effect of work on those benefits;</a:t>
            </a:r>
          </a:p>
          <a:p>
            <a:pPr algn="l">
              <a:buFont typeface="Arial" panose="020B0604020202020204" pitchFamily="34" charset="0"/>
              <a:buChar char="•"/>
            </a:pPr>
            <a:r>
              <a:rPr lang="en-US" b="0" i="0" dirty="0">
                <a:solidFill>
                  <a:srgbClr val="212121"/>
                </a:solidFill>
                <a:effectLst/>
                <a:latin typeface="ui-sans-serif"/>
              </a:rPr>
              <a:t>work in cooperation with federal, state and private agencies and nonprofit organizations that serve SSI and SSDI beneficiaries with disabilities.</a:t>
            </a:r>
          </a:p>
          <a:p>
            <a:endParaRPr lang="en-US" dirty="0"/>
          </a:p>
        </p:txBody>
      </p:sp>
      <p:sp>
        <p:nvSpPr>
          <p:cNvPr id="3" name="Slide Number Placeholder 2">
            <a:extLst>
              <a:ext uri="{FF2B5EF4-FFF2-40B4-BE49-F238E27FC236}">
                <a16:creationId xmlns:a16="http://schemas.microsoft.com/office/drawing/2014/main" id="{84614905-32B9-4101-B85F-A12AC92D29E6}"/>
              </a:ext>
            </a:extLst>
          </p:cNvPr>
          <p:cNvSpPr>
            <a:spLocks noGrp="1"/>
          </p:cNvSpPr>
          <p:nvPr>
            <p:ph type="sldNum" sz="quarter" idx="12"/>
          </p:nvPr>
        </p:nvSpPr>
        <p:spPr/>
        <p:txBody>
          <a:bodyPr/>
          <a:lstStyle/>
          <a:p>
            <a:fld id="{DDA6DCED-799D-4532-B261-3D8FCC19B1A5}" type="slidenum">
              <a:rPr lang="en-US" smtClean="0"/>
              <a:t>3</a:t>
            </a:fld>
            <a:endParaRPr lang="en-US"/>
          </a:p>
        </p:txBody>
      </p:sp>
    </p:spTree>
    <p:extLst>
      <p:ext uri="{BB962C8B-B14F-4D97-AF65-F5344CB8AC3E}">
        <p14:creationId xmlns:p14="http://schemas.microsoft.com/office/powerpoint/2010/main" val="225785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CD36-17BC-4FCA-ACD5-13AD089EAC44}"/>
              </a:ext>
            </a:extLst>
          </p:cNvPr>
          <p:cNvSpPr>
            <a:spLocks noGrp="1"/>
          </p:cNvSpPr>
          <p:nvPr>
            <p:ph type="title"/>
          </p:nvPr>
        </p:nvSpPr>
        <p:spPr/>
        <p:txBody>
          <a:bodyPr/>
          <a:lstStyle/>
          <a:p>
            <a:r>
              <a:rPr lang="en-US" sz="3600" b="1" u="sng" dirty="0">
                <a:solidFill>
                  <a:srgbClr val="00B050"/>
                </a:solidFill>
                <a:latin typeface="Trebuchet MS" panose="020B0603020202020204" pitchFamily="34" charset="0"/>
              </a:rPr>
              <a:t>SSA Disability Definition</a:t>
            </a:r>
          </a:p>
        </p:txBody>
      </p:sp>
      <p:sp>
        <p:nvSpPr>
          <p:cNvPr id="3" name="Content Placeholder 2">
            <a:extLst>
              <a:ext uri="{FF2B5EF4-FFF2-40B4-BE49-F238E27FC236}">
                <a16:creationId xmlns:a16="http://schemas.microsoft.com/office/drawing/2014/main" id="{E87B7C2B-53EA-4C7D-B943-8DA5DFF94219}"/>
              </a:ext>
            </a:extLst>
          </p:cNvPr>
          <p:cNvSpPr>
            <a:spLocks noGrp="1"/>
          </p:cNvSpPr>
          <p:nvPr>
            <p:ph idx="1"/>
          </p:nvPr>
        </p:nvSpPr>
        <p:spPr/>
        <p:txBody>
          <a:bodyPr/>
          <a:lstStyle/>
          <a:p>
            <a:pPr marL="0" indent="0" eaLnBrk="1" fontAlgn="auto" hangingPunct="1">
              <a:spcAft>
                <a:spcPts val="0"/>
              </a:spcAft>
              <a:buFont typeface="Arial" charset="0"/>
              <a:buNone/>
              <a:defRPr/>
            </a:pPr>
            <a:r>
              <a:rPr lang="en-US" dirty="0">
                <a:solidFill>
                  <a:schemeClr val="tx2"/>
                </a:solidFill>
              </a:rPr>
              <a:t>The inability to work:</a:t>
            </a:r>
          </a:p>
          <a:p>
            <a:pPr marL="0" indent="0" eaLnBrk="1" fontAlgn="auto" hangingPunct="1">
              <a:spcAft>
                <a:spcPts val="0"/>
              </a:spcAft>
              <a:buFont typeface="Arial" charset="0"/>
              <a:buNone/>
              <a:defRPr/>
            </a:pPr>
            <a:endParaRPr lang="en-US" dirty="0">
              <a:solidFill>
                <a:schemeClr val="tx2"/>
              </a:solidFill>
            </a:endParaRPr>
          </a:p>
          <a:p>
            <a:pPr lvl="1" indent="-182880" eaLnBrk="1" fontAlgn="auto" hangingPunct="1">
              <a:spcAft>
                <a:spcPts val="0"/>
              </a:spcAft>
              <a:buFont typeface="Wingdings" pitchFamily="2" charset="2"/>
              <a:buChar char="Ø"/>
              <a:defRPr/>
            </a:pPr>
            <a:r>
              <a:rPr lang="en-US" dirty="0">
                <a:solidFill>
                  <a:schemeClr val="tx2"/>
                </a:solidFill>
              </a:rPr>
              <a:t>Cannot do the work that you did before</a:t>
            </a:r>
          </a:p>
          <a:p>
            <a:pPr lvl="1" indent="0" eaLnBrk="1" fontAlgn="auto" hangingPunct="1">
              <a:spcAft>
                <a:spcPts val="0"/>
              </a:spcAft>
              <a:buFont typeface="Arial" charset="0"/>
              <a:buNone/>
              <a:defRPr/>
            </a:pPr>
            <a:endParaRPr lang="en-US" dirty="0">
              <a:solidFill>
                <a:schemeClr val="tx2"/>
              </a:solidFill>
            </a:endParaRPr>
          </a:p>
          <a:p>
            <a:pPr lvl="1" indent="-182880" eaLnBrk="1" fontAlgn="auto" hangingPunct="1">
              <a:spcAft>
                <a:spcPts val="0"/>
              </a:spcAft>
              <a:buFont typeface="Wingdings" pitchFamily="2" charset="2"/>
              <a:buChar char="Ø"/>
              <a:defRPr/>
            </a:pPr>
            <a:r>
              <a:rPr lang="en-US" dirty="0">
                <a:solidFill>
                  <a:schemeClr val="tx2"/>
                </a:solidFill>
              </a:rPr>
              <a:t>Cannot adjust to other work because of your medical condition and</a:t>
            </a:r>
          </a:p>
          <a:p>
            <a:pPr lvl="1" indent="-182880" eaLnBrk="1" fontAlgn="auto" hangingPunct="1">
              <a:spcAft>
                <a:spcPts val="0"/>
              </a:spcAft>
              <a:buFont typeface="Wingdings" pitchFamily="2" charset="2"/>
              <a:buChar char="Ø"/>
              <a:defRPr/>
            </a:pPr>
            <a:endParaRPr lang="en-US" dirty="0">
              <a:solidFill>
                <a:schemeClr val="tx2"/>
              </a:solidFill>
            </a:endParaRPr>
          </a:p>
          <a:p>
            <a:pPr lvl="1" indent="-182880" eaLnBrk="1" fontAlgn="auto" hangingPunct="1">
              <a:spcAft>
                <a:spcPts val="0"/>
              </a:spcAft>
              <a:buFont typeface="Wingdings" pitchFamily="2" charset="2"/>
              <a:buChar char="Ø"/>
              <a:defRPr/>
            </a:pPr>
            <a:r>
              <a:rPr lang="en-US" dirty="0">
                <a:solidFill>
                  <a:schemeClr val="tx2"/>
                </a:solidFill>
              </a:rPr>
              <a:t>Your disability has lasted or is expected to last for at least one year or to result in death</a:t>
            </a:r>
          </a:p>
          <a:p>
            <a:endParaRPr lang="en-US" dirty="0"/>
          </a:p>
        </p:txBody>
      </p:sp>
      <p:pic>
        <p:nvPicPr>
          <p:cNvPr id="4" name="Content Placeholder 3">
            <a:extLst>
              <a:ext uri="{FF2B5EF4-FFF2-40B4-BE49-F238E27FC236}">
                <a16:creationId xmlns:a16="http://schemas.microsoft.com/office/drawing/2014/main" id="{3CC43277-845F-43BC-BC2F-348B96477DB4}"/>
              </a:ext>
            </a:extLst>
          </p:cNvPr>
          <p:cNvPicPr>
            <a:picLocks noChangeAspect="1"/>
          </p:cNvPicPr>
          <p:nvPr/>
        </p:nvPicPr>
        <p:blipFill>
          <a:blip r:embed="rId2"/>
          <a:stretch>
            <a:fillRect/>
          </a:stretch>
        </p:blipFill>
        <p:spPr>
          <a:xfrm>
            <a:off x="838200" y="5171892"/>
            <a:ext cx="10515600" cy="1531633"/>
          </a:xfrm>
          <a:prstGeom prst="rect">
            <a:avLst/>
          </a:prstGeom>
        </p:spPr>
      </p:pic>
      <p:sp>
        <p:nvSpPr>
          <p:cNvPr id="5" name="Slide Number Placeholder 4">
            <a:extLst>
              <a:ext uri="{FF2B5EF4-FFF2-40B4-BE49-F238E27FC236}">
                <a16:creationId xmlns:a16="http://schemas.microsoft.com/office/drawing/2014/main" id="{24DA55F8-05A8-4D1D-9F7F-461392DE08A4}"/>
              </a:ext>
            </a:extLst>
          </p:cNvPr>
          <p:cNvSpPr>
            <a:spLocks noGrp="1"/>
          </p:cNvSpPr>
          <p:nvPr>
            <p:ph type="sldNum" sz="quarter" idx="12"/>
          </p:nvPr>
        </p:nvSpPr>
        <p:spPr/>
        <p:txBody>
          <a:bodyPr/>
          <a:lstStyle/>
          <a:p>
            <a:fld id="{DDA6DCED-799D-4532-B261-3D8FCC19B1A5}" type="slidenum">
              <a:rPr lang="en-US" smtClean="0"/>
              <a:t>4</a:t>
            </a:fld>
            <a:endParaRPr lang="en-US"/>
          </a:p>
        </p:txBody>
      </p:sp>
    </p:spTree>
    <p:extLst>
      <p:ext uri="{BB962C8B-B14F-4D97-AF65-F5344CB8AC3E}">
        <p14:creationId xmlns:p14="http://schemas.microsoft.com/office/powerpoint/2010/main" val="399886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06F4FBFA-18CA-41D6-8381-18FF0BCDB5A1}"/>
              </a:ext>
            </a:extLst>
          </p:cNvPr>
          <p:cNvSpPr txBox="1">
            <a:spLocks/>
          </p:cNvSpPr>
          <p:nvPr/>
        </p:nvSpPr>
        <p:spPr>
          <a:xfrm>
            <a:off x="327349" y="440186"/>
            <a:ext cx="10515600" cy="10183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u="sng" dirty="0">
                <a:solidFill>
                  <a:srgbClr val="00B050"/>
                </a:solidFill>
                <a:latin typeface="Trebuchet MS" panose="020B0603020202020204" pitchFamily="34" charset="0"/>
              </a:rPr>
              <a:t>Social Security Disability Insurance (SSDI)</a:t>
            </a:r>
            <a:br>
              <a:rPr lang="en-US" sz="3000" b="1" u="sng" dirty="0">
                <a:solidFill>
                  <a:srgbClr val="00B050"/>
                </a:solidFill>
                <a:latin typeface="Trebuchet MS" panose="020B0603020202020204" pitchFamily="34" charset="0"/>
              </a:rPr>
            </a:br>
            <a:r>
              <a:rPr lang="en-US" sz="3000" b="1" u="sng" dirty="0">
                <a:solidFill>
                  <a:srgbClr val="00B050"/>
                </a:solidFill>
                <a:latin typeface="Trebuchet MS" panose="020B0603020202020204" pitchFamily="34" charset="0"/>
              </a:rPr>
              <a:t>Supplemental Security Income (SSI)</a:t>
            </a:r>
          </a:p>
        </p:txBody>
      </p:sp>
      <p:sp>
        <p:nvSpPr>
          <p:cNvPr id="11" name="Rectangle 3">
            <a:extLst>
              <a:ext uri="{FF2B5EF4-FFF2-40B4-BE49-F238E27FC236}">
                <a16:creationId xmlns:a16="http://schemas.microsoft.com/office/drawing/2014/main" id="{6045D651-438B-426D-96DF-AAD3FB1EFFD1}"/>
              </a:ext>
            </a:extLst>
          </p:cNvPr>
          <p:cNvSpPr txBox="1">
            <a:spLocks noChangeArrowheads="1"/>
          </p:cNvSpPr>
          <p:nvPr/>
        </p:nvSpPr>
        <p:spPr>
          <a:xfrm>
            <a:off x="793949" y="2054994"/>
            <a:ext cx="3759200" cy="2620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US" sz="2400" dirty="0">
                <a:solidFill>
                  <a:schemeClr val="tx1">
                    <a:lumMod val="65000"/>
                    <a:lumOff val="35000"/>
                  </a:schemeClr>
                </a:solidFill>
                <a:latin typeface="Trebuchet MS" panose="020B0603020202020204" pitchFamily="34" charset="0"/>
              </a:rPr>
              <a:t>SSDI</a:t>
            </a:r>
            <a:r>
              <a:rPr lang="en-US" sz="2400" dirty="0">
                <a:solidFill>
                  <a:schemeClr val="tx1">
                    <a:lumMod val="75000"/>
                    <a:lumOff val="25000"/>
                  </a:schemeClr>
                </a:solidFill>
                <a:latin typeface="Trebuchet MS" panose="020B0603020202020204" pitchFamily="34" charset="0"/>
              </a:rPr>
              <a:t>  	    </a:t>
            </a:r>
            <a:r>
              <a:rPr lang="en-US" sz="2400" dirty="0">
                <a:solidFill>
                  <a:schemeClr val="tx1">
                    <a:lumMod val="65000"/>
                    <a:lumOff val="35000"/>
                  </a:schemeClr>
                </a:solidFill>
                <a:latin typeface="Trebuchet MS" panose="020B0603020202020204" pitchFamily="34" charset="0"/>
              </a:rPr>
              <a:t>(FICA)</a:t>
            </a:r>
            <a:endParaRPr lang="en-US" sz="1200" dirty="0">
              <a:solidFill>
                <a:schemeClr val="tx1">
                  <a:lumMod val="65000"/>
                  <a:lumOff val="35000"/>
                </a:schemeClr>
              </a:solidFill>
              <a:latin typeface="Trebuchet MS" panose="020B0603020202020204" pitchFamily="34" charset="0"/>
            </a:endParaRPr>
          </a:p>
          <a:p>
            <a:pPr>
              <a:buFont typeface="Wingdings" pitchFamily="2" charset="2"/>
              <a:buChar char="Ø"/>
              <a:defRPr/>
            </a:pPr>
            <a:r>
              <a:rPr lang="en-US" sz="1500" dirty="0">
                <a:solidFill>
                  <a:schemeClr val="tx1">
                    <a:lumMod val="65000"/>
                    <a:lumOff val="35000"/>
                  </a:schemeClr>
                </a:solidFill>
                <a:latin typeface="Trebuchet MS" panose="020B0603020202020204" pitchFamily="34" charset="0"/>
              </a:rPr>
              <a:t>Insurance program based on the individual's work history or on a parent’s work history</a:t>
            </a:r>
          </a:p>
          <a:p>
            <a:pPr>
              <a:buFont typeface="Wingdings" pitchFamily="2" charset="2"/>
              <a:buChar char="Ø"/>
              <a:defRPr/>
            </a:pPr>
            <a:r>
              <a:rPr lang="en-US" sz="1500" dirty="0">
                <a:solidFill>
                  <a:schemeClr val="tx1">
                    <a:lumMod val="65000"/>
                    <a:lumOff val="35000"/>
                  </a:schemeClr>
                </a:solidFill>
                <a:latin typeface="Trebuchet MS" panose="020B0603020202020204" pitchFamily="34" charset="0"/>
              </a:rPr>
              <a:t>No resource limits </a:t>
            </a:r>
          </a:p>
          <a:p>
            <a:pPr>
              <a:buFont typeface="Wingdings" pitchFamily="2" charset="2"/>
              <a:buChar char="Ø"/>
              <a:defRPr/>
            </a:pPr>
            <a:r>
              <a:rPr lang="en-US" sz="1500" dirty="0">
                <a:solidFill>
                  <a:schemeClr val="tx1">
                    <a:lumMod val="65000"/>
                    <a:lumOff val="35000"/>
                  </a:schemeClr>
                </a:solidFill>
                <a:latin typeface="Trebuchet MS" panose="020B0603020202020204" pitchFamily="34" charset="0"/>
              </a:rPr>
              <a:t>Comes with Medicare after 24 months (Parts A, B, C &amp; D)</a:t>
            </a:r>
          </a:p>
          <a:p>
            <a:pPr>
              <a:buFont typeface="Wingdings" pitchFamily="2" charset="2"/>
              <a:buChar char="Ø"/>
              <a:defRPr/>
            </a:pPr>
            <a:r>
              <a:rPr lang="en-US" sz="1500" dirty="0">
                <a:solidFill>
                  <a:schemeClr val="tx1">
                    <a:lumMod val="65000"/>
                    <a:lumOff val="35000"/>
                  </a:schemeClr>
                </a:solidFill>
                <a:latin typeface="Trebuchet MS" panose="020B0603020202020204" pitchFamily="34" charset="0"/>
              </a:rPr>
              <a:t>Must apply for </a:t>
            </a:r>
            <a:r>
              <a:rPr lang="en-US" sz="1500" u="sng" dirty="0">
                <a:solidFill>
                  <a:srgbClr val="00B050"/>
                </a:solidFill>
                <a:latin typeface="Trebuchet MS" panose="020B0603020202020204" pitchFamily="34" charset="0"/>
              </a:rPr>
              <a:t>Medicaid</a:t>
            </a:r>
            <a:r>
              <a:rPr lang="en-US" sz="1500" dirty="0">
                <a:solidFill>
                  <a:schemeClr val="tx1">
                    <a:lumMod val="75000"/>
                    <a:lumOff val="25000"/>
                  </a:schemeClr>
                </a:solidFill>
                <a:latin typeface="Trebuchet MS" panose="020B0603020202020204" pitchFamily="34" charset="0"/>
              </a:rPr>
              <a:t> </a:t>
            </a:r>
            <a:r>
              <a:rPr lang="en-US" sz="1500" dirty="0">
                <a:solidFill>
                  <a:schemeClr val="tx1">
                    <a:lumMod val="65000"/>
                    <a:lumOff val="35000"/>
                  </a:schemeClr>
                </a:solidFill>
                <a:latin typeface="Trebuchet MS" panose="020B0603020202020204" pitchFamily="34" charset="0"/>
              </a:rPr>
              <a:t>through Michigan’s Dept. Health &amp; Human Services</a:t>
            </a:r>
            <a:endParaRPr lang="en-US" sz="1200" dirty="0">
              <a:solidFill>
                <a:schemeClr val="tx1">
                  <a:lumMod val="65000"/>
                  <a:lumOff val="35000"/>
                </a:schemeClr>
              </a:solidFill>
              <a:latin typeface="Trebuchet MS" panose="020B0603020202020204" pitchFamily="34" charset="0"/>
            </a:endParaRPr>
          </a:p>
        </p:txBody>
      </p:sp>
      <p:sp>
        <p:nvSpPr>
          <p:cNvPr id="2" name="Right Arrow 10">
            <a:extLst>
              <a:ext uri="{FF2B5EF4-FFF2-40B4-BE49-F238E27FC236}">
                <a16:creationId xmlns:a16="http://schemas.microsoft.com/office/drawing/2014/main" id="{C0244011-F5B8-4920-9F95-3E24A03C2937}"/>
              </a:ext>
            </a:extLst>
          </p:cNvPr>
          <p:cNvSpPr/>
          <p:nvPr/>
        </p:nvSpPr>
        <p:spPr>
          <a:xfrm>
            <a:off x="1510579" y="2105294"/>
            <a:ext cx="619125" cy="2286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00B050"/>
              </a:solidFill>
            </a:endParaRPr>
          </a:p>
        </p:txBody>
      </p:sp>
      <p:sp>
        <p:nvSpPr>
          <p:cNvPr id="4" name="Line 6">
            <a:extLst>
              <a:ext uri="{FF2B5EF4-FFF2-40B4-BE49-F238E27FC236}">
                <a16:creationId xmlns:a16="http://schemas.microsoft.com/office/drawing/2014/main" id="{4F0EAE11-2293-4949-B6B8-EA5544CA064F}"/>
              </a:ext>
            </a:extLst>
          </p:cNvPr>
          <p:cNvSpPr>
            <a:spLocks noChangeShapeType="1"/>
          </p:cNvSpPr>
          <p:nvPr/>
        </p:nvSpPr>
        <p:spPr bwMode="auto">
          <a:xfrm flipV="1">
            <a:off x="793949" y="1921451"/>
            <a:ext cx="8155243" cy="249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16" name="Rectangle 4">
            <a:extLst>
              <a:ext uri="{FF2B5EF4-FFF2-40B4-BE49-F238E27FC236}">
                <a16:creationId xmlns:a16="http://schemas.microsoft.com/office/drawing/2014/main" id="{7D0A1C36-DA35-4653-A0E9-42E98CA799DC}"/>
              </a:ext>
            </a:extLst>
          </p:cNvPr>
          <p:cNvSpPr txBox="1">
            <a:spLocks noChangeArrowheads="1"/>
          </p:cNvSpPr>
          <p:nvPr/>
        </p:nvSpPr>
        <p:spPr>
          <a:xfrm>
            <a:off x="5620510" y="2055824"/>
            <a:ext cx="4092575" cy="3285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US" sz="2200" dirty="0">
                <a:solidFill>
                  <a:schemeClr val="tx1">
                    <a:lumMod val="65000"/>
                    <a:lumOff val="35000"/>
                  </a:schemeClr>
                </a:solidFill>
                <a:latin typeface="Trebuchet MS" panose="020B0603020202020204" pitchFamily="34" charset="0"/>
              </a:rPr>
              <a:t>SSI</a:t>
            </a:r>
            <a:r>
              <a:rPr lang="en-US" sz="2200" dirty="0">
                <a:solidFill>
                  <a:schemeClr val="tx1">
                    <a:lumMod val="75000"/>
                    <a:lumOff val="25000"/>
                  </a:schemeClr>
                </a:solidFill>
                <a:latin typeface="Trebuchet MS" panose="020B0603020202020204" pitchFamily="34" charset="0"/>
              </a:rPr>
              <a:t> 	  Little or </a:t>
            </a:r>
            <a:r>
              <a:rPr lang="en-US" sz="2200" dirty="0">
                <a:solidFill>
                  <a:schemeClr val="tx1">
                    <a:lumMod val="65000"/>
                    <a:lumOff val="35000"/>
                  </a:schemeClr>
                </a:solidFill>
                <a:latin typeface="Trebuchet MS" panose="020B0603020202020204" pitchFamily="34" charset="0"/>
              </a:rPr>
              <a:t>No Work History</a:t>
            </a:r>
            <a:r>
              <a:rPr lang="en-US" sz="750" b="1" dirty="0">
                <a:solidFill>
                  <a:schemeClr val="tx1">
                    <a:lumMod val="75000"/>
                    <a:lumOff val="25000"/>
                  </a:schemeClr>
                </a:solidFill>
                <a:latin typeface="Trebuchet MS" panose="020B0603020202020204" pitchFamily="34" charset="0"/>
              </a:rPr>
              <a:t>	</a:t>
            </a:r>
          </a:p>
          <a:p>
            <a:pPr>
              <a:buFont typeface="Wingdings" pitchFamily="2" charset="2"/>
              <a:buChar char="Ø"/>
              <a:defRPr/>
            </a:pPr>
            <a:r>
              <a:rPr lang="en-US" sz="1400" dirty="0">
                <a:solidFill>
                  <a:schemeClr val="tx1">
                    <a:lumMod val="65000"/>
                    <a:lumOff val="35000"/>
                  </a:schemeClr>
                </a:solidFill>
                <a:latin typeface="Trebuchet MS" panose="020B0603020202020204" pitchFamily="34" charset="0"/>
              </a:rPr>
              <a:t>Needs based program</a:t>
            </a:r>
          </a:p>
          <a:p>
            <a:pPr>
              <a:buFont typeface="Wingdings" pitchFamily="2" charset="2"/>
              <a:buChar char="Ø"/>
              <a:defRPr/>
            </a:pPr>
            <a:r>
              <a:rPr lang="en-US" sz="1400" dirty="0">
                <a:solidFill>
                  <a:schemeClr val="tx1">
                    <a:lumMod val="65000"/>
                    <a:lumOff val="35000"/>
                  </a:schemeClr>
                </a:solidFill>
                <a:latin typeface="Trebuchet MS" panose="020B0603020202020204" pitchFamily="34" charset="0"/>
              </a:rPr>
              <a:t>Federal Benefit Rate 2022</a:t>
            </a:r>
          </a:p>
          <a:p>
            <a:pPr>
              <a:buFont typeface="Arial" panose="020B0604020202020204" pitchFamily="34" charset="0"/>
              <a:buNone/>
              <a:defRPr/>
            </a:pPr>
            <a:r>
              <a:rPr lang="en-US" sz="1400" dirty="0">
                <a:solidFill>
                  <a:schemeClr val="tx1">
                    <a:lumMod val="65000"/>
                    <a:lumOff val="35000"/>
                  </a:schemeClr>
                </a:solidFill>
                <a:latin typeface="Trebuchet MS" panose="020B0603020202020204" pitchFamily="34" charset="0"/>
              </a:rPr>
              <a:t>		 $ 841.00  for Individual</a:t>
            </a:r>
          </a:p>
          <a:p>
            <a:pPr>
              <a:buFont typeface="Arial" panose="020B0604020202020204" pitchFamily="34" charset="0"/>
              <a:buNone/>
              <a:defRPr/>
            </a:pPr>
            <a:r>
              <a:rPr lang="en-US" sz="1400" dirty="0">
                <a:solidFill>
                  <a:schemeClr val="tx1">
                    <a:lumMod val="65000"/>
                    <a:lumOff val="35000"/>
                  </a:schemeClr>
                </a:solidFill>
                <a:latin typeface="Trebuchet MS" panose="020B0603020202020204" pitchFamily="34" charset="0"/>
              </a:rPr>
              <a:t>		$1,261.00 for Couple </a:t>
            </a:r>
          </a:p>
          <a:p>
            <a:pPr>
              <a:buFont typeface="Wingdings" pitchFamily="2" charset="2"/>
              <a:buChar char="Ø"/>
              <a:defRPr/>
            </a:pPr>
            <a:r>
              <a:rPr lang="en-US" sz="1400" dirty="0">
                <a:solidFill>
                  <a:schemeClr val="tx1">
                    <a:lumMod val="65000"/>
                    <a:lumOff val="35000"/>
                  </a:schemeClr>
                </a:solidFill>
                <a:latin typeface="Trebuchet MS" panose="020B0603020202020204" pitchFamily="34" charset="0"/>
              </a:rPr>
              <a:t>Resource limits </a:t>
            </a:r>
          </a:p>
          <a:p>
            <a:pPr lvl="1">
              <a:buFont typeface="Arial" panose="020B0604020202020204" pitchFamily="34" charset="0"/>
              <a:buNone/>
              <a:defRPr/>
            </a:pPr>
            <a:r>
              <a:rPr lang="en-US" sz="1400" dirty="0">
                <a:solidFill>
                  <a:schemeClr val="tx1">
                    <a:lumMod val="65000"/>
                    <a:lumOff val="35000"/>
                  </a:schemeClr>
                </a:solidFill>
                <a:latin typeface="Trebuchet MS" panose="020B0603020202020204" pitchFamily="34" charset="0"/>
              </a:rPr>
              <a:t>		$2,000 Individual</a:t>
            </a:r>
          </a:p>
          <a:p>
            <a:pPr lvl="1">
              <a:buFont typeface="Arial" panose="020B0604020202020204" pitchFamily="34" charset="0"/>
              <a:buNone/>
              <a:defRPr/>
            </a:pPr>
            <a:r>
              <a:rPr lang="en-US" sz="1400" dirty="0">
                <a:solidFill>
                  <a:schemeClr val="tx1">
                    <a:lumMod val="65000"/>
                    <a:lumOff val="35000"/>
                  </a:schemeClr>
                </a:solidFill>
                <a:latin typeface="Trebuchet MS" panose="020B0603020202020204" pitchFamily="34" charset="0"/>
              </a:rPr>
              <a:t>		$3,000 Couple</a:t>
            </a:r>
          </a:p>
          <a:p>
            <a:pPr>
              <a:buFont typeface="Wingdings" pitchFamily="2" charset="2"/>
              <a:buChar char="Ø"/>
              <a:defRPr/>
            </a:pPr>
            <a:r>
              <a:rPr lang="en-US" sz="1400" dirty="0">
                <a:solidFill>
                  <a:schemeClr val="tx1">
                    <a:lumMod val="65000"/>
                    <a:lumOff val="35000"/>
                  </a:schemeClr>
                </a:solidFill>
                <a:latin typeface="Trebuchet MS" panose="020B0603020202020204" pitchFamily="34" charset="0"/>
              </a:rPr>
              <a:t>Comes with</a:t>
            </a:r>
            <a:r>
              <a:rPr lang="en-US" sz="1400" dirty="0">
                <a:solidFill>
                  <a:schemeClr val="tx1">
                    <a:lumMod val="75000"/>
                    <a:lumOff val="25000"/>
                  </a:schemeClr>
                </a:solidFill>
                <a:latin typeface="Trebuchet MS" panose="020B0603020202020204" pitchFamily="34" charset="0"/>
              </a:rPr>
              <a:t> </a:t>
            </a:r>
            <a:r>
              <a:rPr lang="en-US" sz="1400" u="sng" dirty="0">
                <a:solidFill>
                  <a:srgbClr val="00B050"/>
                </a:solidFill>
                <a:latin typeface="Trebuchet MS" panose="020B0603020202020204" pitchFamily="34" charset="0"/>
              </a:rPr>
              <a:t>Medicaid</a:t>
            </a:r>
            <a:r>
              <a:rPr lang="en-US" sz="1400" dirty="0">
                <a:solidFill>
                  <a:schemeClr val="tx1">
                    <a:lumMod val="75000"/>
                    <a:lumOff val="25000"/>
                  </a:schemeClr>
                </a:solidFill>
                <a:latin typeface="Trebuchet MS" panose="020B0603020202020204" pitchFamily="34" charset="0"/>
              </a:rPr>
              <a:t> </a:t>
            </a:r>
            <a:r>
              <a:rPr lang="en-US" sz="1400" dirty="0">
                <a:solidFill>
                  <a:schemeClr val="tx1">
                    <a:lumMod val="65000"/>
                    <a:lumOff val="35000"/>
                  </a:schemeClr>
                </a:solidFill>
                <a:latin typeface="Trebuchet MS" panose="020B0603020202020204" pitchFamily="34" charset="0"/>
              </a:rPr>
              <a:t>automatically in Michigan through Michigan’s Dept. Health &amp; Human Services</a:t>
            </a:r>
          </a:p>
        </p:txBody>
      </p:sp>
      <p:sp>
        <p:nvSpPr>
          <p:cNvPr id="5" name="Right Arrow 10">
            <a:extLst>
              <a:ext uri="{FF2B5EF4-FFF2-40B4-BE49-F238E27FC236}">
                <a16:creationId xmlns:a16="http://schemas.microsoft.com/office/drawing/2014/main" id="{92060F7E-818D-4CE5-BAD5-1A1B4CDFA091}"/>
              </a:ext>
            </a:extLst>
          </p:cNvPr>
          <p:cNvSpPr/>
          <p:nvPr/>
        </p:nvSpPr>
        <p:spPr>
          <a:xfrm>
            <a:off x="6140166" y="2104644"/>
            <a:ext cx="619125" cy="2286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00B050"/>
              </a:solidFill>
            </a:endParaRPr>
          </a:p>
        </p:txBody>
      </p:sp>
      <p:sp>
        <p:nvSpPr>
          <p:cNvPr id="6" name="Line 7">
            <a:extLst>
              <a:ext uri="{FF2B5EF4-FFF2-40B4-BE49-F238E27FC236}">
                <a16:creationId xmlns:a16="http://schemas.microsoft.com/office/drawing/2014/main" id="{A96FE08B-FF58-4596-B757-F7AE17E8F93C}"/>
              </a:ext>
            </a:extLst>
          </p:cNvPr>
          <p:cNvSpPr>
            <a:spLocks noChangeShapeType="1"/>
          </p:cNvSpPr>
          <p:nvPr/>
        </p:nvSpPr>
        <p:spPr bwMode="auto">
          <a:xfrm>
            <a:off x="5011054" y="2131534"/>
            <a:ext cx="0" cy="2228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7" name="Text Box 5">
            <a:extLst>
              <a:ext uri="{FF2B5EF4-FFF2-40B4-BE49-F238E27FC236}">
                <a16:creationId xmlns:a16="http://schemas.microsoft.com/office/drawing/2014/main" id="{7285D391-B8F1-4576-ACB2-004E64AEBF89}"/>
              </a:ext>
            </a:extLst>
          </p:cNvPr>
          <p:cNvSpPr txBox="1">
            <a:spLocks noChangeArrowheads="1"/>
          </p:cNvSpPr>
          <p:nvPr/>
        </p:nvSpPr>
        <p:spPr bwMode="auto">
          <a:xfrm>
            <a:off x="1154893" y="5579759"/>
            <a:ext cx="5372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176213" indent="-176213" eaLnBrk="1" hangingPunct="1">
              <a:spcBef>
                <a:spcPct val="50000"/>
              </a:spcBef>
              <a:buFont typeface="Wingdings" panose="05000000000000000000" pitchFamily="2" charset="2"/>
              <a:buChar char="Ø"/>
            </a:pPr>
            <a:r>
              <a:rPr lang="en-US" altLang="en-US" sz="1800" b="1" i="1" dirty="0">
                <a:solidFill>
                  <a:srgbClr val="00B050"/>
                </a:solidFill>
                <a:latin typeface="Trebuchet MS" panose="020B0603020202020204" pitchFamily="34" charset="0"/>
              </a:rPr>
              <a:t>Some individuals may receive benefits from  both programs at the same time.</a:t>
            </a:r>
          </a:p>
        </p:txBody>
      </p:sp>
      <p:pic>
        <p:nvPicPr>
          <p:cNvPr id="13" name="Picture 11" descr="C:\Documents and Settings\Paul\Local Settings\Temporary Internet Files\Content.IE5\5BXG2NUC\MPj04340000000[1].jpg">
            <a:extLst>
              <a:ext uri="{FF2B5EF4-FFF2-40B4-BE49-F238E27FC236}">
                <a16:creationId xmlns:a16="http://schemas.microsoft.com/office/drawing/2014/main" id="{2153479F-2655-4700-86F8-8A6834813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968" y="544163"/>
            <a:ext cx="11102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A2751FE5-B9C2-4B67-8198-627AD3D2EF43}"/>
              </a:ext>
            </a:extLst>
          </p:cNvPr>
          <p:cNvSpPr>
            <a:spLocks noGrp="1"/>
          </p:cNvSpPr>
          <p:nvPr>
            <p:ph type="sldNum" sz="quarter" idx="12"/>
          </p:nvPr>
        </p:nvSpPr>
        <p:spPr/>
        <p:txBody>
          <a:bodyPr/>
          <a:lstStyle/>
          <a:p>
            <a:fld id="{DDA6DCED-799D-4532-B261-3D8FCC19B1A5}" type="slidenum">
              <a:rPr lang="en-US" smtClean="0"/>
              <a:t>5</a:t>
            </a:fld>
            <a:endParaRPr lang="en-US"/>
          </a:p>
        </p:txBody>
      </p:sp>
    </p:spTree>
    <p:extLst>
      <p:ext uri="{BB962C8B-B14F-4D97-AF65-F5344CB8AC3E}">
        <p14:creationId xmlns:p14="http://schemas.microsoft.com/office/powerpoint/2010/main" val="400740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2F511B49-B325-4D66-B55B-B36FD5711ADC}"/>
              </a:ext>
            </a:extLst>
          </p:cNvPr>
          <p:cNvSpPr txBox="1">
            <a:spLocks/>
          </p:cNvSpPr>
          <p:nvPr/>
        </p:nvSpPr>
        <p:spPr>
          <a:xfrm>
            <a:off x="620784" y="713128"/>
            <a:ext cx="10515600" cy="8672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B050"/>
                </a:solidFill>
                <a:latin typeface="Trebuchet MS" panose="020B0603020202020204" pitchFamily="34" charset="0"/>
              </a:rPr>
              <a:t>Social Security Disability Insurance (SSDI)</a:t>
            </a:r>
          </a:p>
        </p:txBody>
      </p:sp>
      <p:sp>
        <p:nvSpPr>
          <p:cNvPr id="10" name="Content Placeholder 6">
            <a:extLst>
              <a:ext uri="{FF2B5EF4-FFF2-40B4-BE49-F238E27FC236}">
                <a16:creationId xmlns:a16="http://schemas.microsoft.com/office/drawing/2014/main" id="{3C73D261-8C4C-4EF0-8A90-687FCC4A0774}"/>
              </a:ext>
            </a:extLst>
          </p:cNvPr>
          <p:cNvSpPr txBox="1">
            <a:spLocks/>
          </p:cNvSpPr>
          <p:nvPr/>
        </p:nvSpPr>
        <p:spPr>
          <a:xfrm>
            <a:off x="670705" y="1501936"/>
            <a:ext cx="9887921" cy="4535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rPr>
              <a:t>Insurance Program based on the individual’s Work History – FICA</a:t>
            </a:r>
          </a:p>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rPr>
              <a:t>OR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rPr>
              <a:t>Disabled Adult Child (DAC)</a:t>
            </a:r>
          </a:p>
          <a:p>
            <a:pPr marL="728663" marR="0" lvl="1" indent="-385763" algn="l" defTabSz="914400" rtl="0" eaLnBrk="1" fontAlgn="auto" latinLnBrk="0" hangingPunct="1">
              <a:lnSpc>
                <a:spcPct val="90000"/>
              </a:lnSpc>
              <a:spcBef>
                <a:spcPts val="500"/>
              </a:spcBef>
              <a:spcAft>
                <a:spcPts val="0"/>
              </a:spcAft>
              <a:buClrTx/>
              <a:buSzTx/>
              <a:buFontTx/>
              <a:buAutoNum type="arabicPeriod"/>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rPr>
              <a:t>Child becomes disabled before age 22</a:t>
            </a:r>
          </a:p>
          <a:p>
            <a:pPr marL="1714500" marR="0" lvl="4" indent="-3857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rPr>
              <a:t>			&amp;</a:t>
            </a:r>
          </a:p>
          <a:p>
            <a:pPr marL="728663" marR="0" lvl="1" indent="-385763" algn="l" defTabSz="914400" rtl="0" eaLnBrk="1" fontAlgn="auto" latinLnBrk="0" hangingPunct="1">
              <a:lnSpc>
                <a:spcPct val="90000"/>
              </a:lnSpc>
              <a:spcBef>
                <a:spcPts val="500"/>
              </a:spcBef>
              <a:spcAft>
                <a:spcPts val="0"/>
              </a:spcAft>
              <a:buClrTx/>
              <a:buSzTx/>
              <a:buFontTx/>
              <a:buAutoNum type="arabicPeriod"/>
              <a:tabLst/>
              <a:defRPr/>
            </a:pPr>
            <a:r>
              <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rPr>
              <a:t>Parent is collecting SSDI, Retirement Benefits or is Deceased</a:t>
            </a:r>
          </a:p>
          <a:p>
            <a:pPr marL="728663" marR="0" lvl="1" indent="-385763" algn="l" defTabSz="914400" rtl="0" eaLnBrk="1" fontAlgn="auto" latinLnBrk="0" hangingPunct="1">
              <a:lnSpc>
                <a:spcPct val="90000"/>
              </a:lnSpc>
              <a:spcBef>
                <a:spcPts val="500"/>
              </a:spcBef>
              <a:spcAft>
                <a:spcPts val="0"/>
              </a:spcAft>
              <a:buClrTx/>
              <a:buSzTx/>
              <a:buFontTx/>
              <a:buAutoNum type="arabicPeriod"/>
              <a:tabLst/>
              <a:defRPr/>
            </a:pPr>
            <a:endParaRPr kumimoji="0" lang="en-US" altLang="en-US" sz="2000" b="0" i="0" u="none" strike="noStrike" kern="1200" cap="none" spc="0" normalizeH="0" baseline="0" noProof="0" dirty="0">
              <a:ln>
                <a:noFill/>
              </a:ln>
              <a:solidFill>
                <a:schemeClr val="tx1">
                  <a:lumMod val="65000"/>
                  <a:lumOff val="35000"/>
                </a:schemeClr>
              </a:solidFill>
              <a:effectLst/>
              <a:uLnTx/>
              <a:uFillTx/>
              <a:latin typeface="Trebuchet MS" panose="020B0603020202020204" pitchFamily="34" charset="0"/>
            </a:endParaRPr>
          </a:p>
          <a:p>
            <a:pPr marL="628650" marR="0" lvl="1" indent="-285750" algn="l" defTabSz="914400" rtl="0" eaLnBrk="1" fontAlgn="auto" latinLnBrk="0" hangingPunct="1">
              <a:lnSpc>
                <a:spcPct val="90000"/>
              </a:lnSpc>
              <a:spcBef>
                <a:spcPts val="500"/>
              </a:spcBef>
              <a:spcAft>
                <a:spcPts val="0"/>
              </a:spcAft>
              <a:buClrTx/>
              <a:buSzTx/>
              <a:tabLst/>
              <a:defRPr/>
            </a:pPr>
            <a:r>
              <a:rPr kumimoji="0" lang="en-US" altLang="en-US" sz="2000" b="0" i="0" u="none" strike="noStrike" kern="1200" cap="none" spc="0" normalizeH="0" baseline="0" noProof="0" dirty="0">
                <a:ln>
                  <a:noFill/>
                </a:ln>
                <a:solidFill>
                  <a:schemeClr val="tx1">
                    <a:lumMod val="65000"/>
                    <a:lumOff val="35000"/>
                  </a:schemeClr>
                </a:solidFill>
                <a:effectLst/>
                <a:highlight>
                  <a:srgbClr val="FFFF00"/>
                </a:highlight>
                <a:uLnTx/>
                <a:uFillTx/>
                <a:latin typeface="Trebuchet MS" panose="020B0603020202020204" pitchFamily="34" charset="0"/>
              </a:rPr>
              <a:t>For Medicaid purposes child must have had SSI for at least one month of SSI prior to becoming a DAC to maintain their Medicaid without a monthly deductible (Spend Down)</a:t>
            </a:r>
          </a:p>
        </p:txBody>
      </p:sp>
      <p:sp>
        <p:nvSpPr>
          <p:cNvPr id="2" name="Slide Number Placeholder 1">
            <a:extLst>
              <a:ext uri="{FF2B5EF4-FFF2-40B4-BE49-F238E27FC236}">
                <a16:creationId xmlns:a16="http://schemas.microsoft.com/office/drawing/2014/main" id="{0C577AD9-0C17-4ECF-82BF-BC34332FC102}"/>
              </a:ext>
            </a:extLst>
          </p:cNvPr>
          <p:cNvSpPr>
            <a:spLocks noGrp="1"/>
          </p:cNvSpPr>
          <p:nvPr>
            <p:ph type="sldNum" sz="quarter" idx="12"/>
          </p:nvPr>
        </p:nvSpPr>
        <p:spPr/>
        <p:txBody>
          <a:bodyPr/>
          <a:lstStyle/>
          <a:p>
            <a:fld id="{DDA6DCED-799D-4532-B261-3D8FCC19B1A5}" type="slidenum">
              <a:rPr lang="en-US" smtClean="0"/>
              <a:t>6</a:t>
            </a:fld>
            <a:endParaRPr lang="en-US"/>
          </a:p>
        </p:txBody>
      </p:sp>
    </p:spTree>
    <p:extLst>
      <p:ext uri="{BB962C8B-B14F-4D97-AF65-F5344CB8AC3E}">
        <p14:creationId xmlns:p14="http://schemas.microsoft.com/office/powerpoint/2010/main" val="308759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DD74FF29-8769-471A-BF51-008B2B70F5A6}"/>
              </a:ext>
            </a:extLst>
          </p:cNvPr>
          <p:cNvSpPr txBox="1">
            <a:spLocks/>
          </p:cNvSpPr>
          <p:nvPr/>
        </p:nvSpPr>
        <p:spPr>
          <a:xfrm>
            <a:off x="782862" y="586765"/>
            <a:ext cx="10136106" cy="1160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u="sng" dirty="0">
                <a:solidFill>
                  <a:srgbClr val="00B050"/>
                </a:solidFill>
                <a:latin typeface="Trebuchet MS" panose="020B0603020202020204" pitchFamily="34" charset="0"/>
              </a:rPr>
              <a:t>Social Security Disability Income (SSDI)</a:t>
            </a:r>
            <a:br>
              <a:rPr lang="en-US" sz="3500" b="1" u="sng" dirty="0">
                <a:solidFill>
                  <a:srgbClr val="00B050"/>
                </a:solidFill>
                <a:latin typeface="Trebuchet MS" panose="020B0603020202020204" pitchFamily="34" charset="0"/>
              </a:rPr>
            </a:br>
            <a:r>
              <a:rPr lang="en-US" sz="3500" b="1" u="sng" dirty="0">
                <a:solidFill>
                  <a:srgbClr val="00B050"/>
                </a:solidFill>
                <a:latin typeface="Trebuchet MS" panose="020B0603020202020204" pitchFamily="34" charset="0"/>
              </a:rPr>
              <a:t>Work Incentives  (Triggers)</a:t>
            </a:r>
          </a:p>
        </p:txBody>
      </p:sp>
      <p:sp>
        <p:nvSpPr>
          <p:cNvPr id="12" name="Rectangle 3">
            <a:extLst>
              <a:ext uri="{FF2B5EF4-FFF2-40B4-BE49-F238E27FC236}">
                <a16:creationId xmlns:a16="http://schemas.microsoft.com/office/drawing/2014/main" id="{976EADEC-1D3A-4AA3-B63A-CCCA9891177A}"/>
              </a:ext>
            </a:extLst>
          </p:cNvPr>
          <p:cNvSpPr txBox="1">
            <a:spLocks noChangeArrowheads="1"/>
          </p:cNvSpPr>
          <p:nvPr/>
        </p:nvSpPr>
        <p:spPr>
          <a:xfrm>
            <a:off x="844324" y="1959036"/>
            <a:ext cx="9714302" cy="391182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US" altLang="en-US" sz="4650" dirty="0">
                <a:solidFill>
                  <a:srgbClr val="2C843D"/>
                </a:solidFill>
                <a:latin typeface="Trebuchet MS" panose="020B0603020202020204" pitchFamily="34" charset="0"/>
              </a:rPr>
              <a:t>Phase 1 </a:t>
            </a:r>
            <a:r>
              <a:rPr lang="en-US" altLang="en-US" sz="4650" dirty="0">
                <a:solidFill>
                  <a:schemeClr val="tx1">
                    <a:lumMod val="50000"/>
                    <a:lumOff val="50000"/>
                  </a:schemeClr>
                </a:solidFill>
                <a:latin typeface="Trebuchet MS" panose="020B0603020202020204" pitchFamily="34" charset="0"/>
              </a:rPr>
              <a:t>- </a:t>
            </a:r>
            <a:r>
              <a:rPr lang="en-US" altLang="en-US" sz="4650" dirty="0">
                <a:solidFill>
                  <a:srgbClr val="FF0000"/>
                </a:solidFill>
                <a:latin typeface="Trebuchet MS" panose="020B0603020202020204" pitchFamily="34" charset="0"/>
              </a:rPr>
              <a:t>Trial Work Period (TWP</a:t>
            </a:r>
            <a:r>
              <a:rPr lang="en-US" altLang="en-US" sz="4650" b="1" dirty="0">
                <a:solidFill>
                  <a:srgbClr val="FF0000"/>
                </a:solidFill>
                <a:latin typeface="Trebuchet MS" panose="020B0603020202020204" pitchFamily="34" charset="0"/>
              </a:rPr>
              <a:t>) </a:t>
            </a:r>
          </a:p>
          <a:p>
            <a:pPr>
              <a:buFont typeface="Arial" panose="020B0604020202020204" pitchFamily="34" charset="0"/>
              <a:buNone/>
              <a:defRPr/>
            </a:pPr>
            <a:r>
              <a:rPr lang="en-US" altLang="en-US" sz="3225" dirty="0">
                <a:solidFill>
                  <a:srgbClr val="FF0000"/>
                </a:solidFill>
                <a:latin typeface="Trebuchet MS" panose="020B0603020202020204" pitchFamily="34" charset="0"/>
              </a:rPr>
              <a:t>		</a:t>
            </a:r>
            <a:r>
              <a:rPr lang="en-US" altLang="en-US" sz="3675" dirty="0">
                <a:solidFill>
                  <a:schemeClr val="tx1">
                    <a:lumMod val="65000"/>
                    <a:lumOff val="35000"/>
                  </a:schemeClr>
                </a:solidFill>
                <a:latin typeface="Trebuchet MS" panose="020B0603020202020204" pitchFamily="34" charset="0"/>
              </a:rPr>
              <a:t>$970.00 Gross Wages or MORE = 1 month for 2022		</a:t>
            </a:r>
          </a:p>
          <a:p>
            <a:pPr>
              <a:buFont typeface="Arial" panose="020B0604020202020204" pitchFamily="34" charset="0"/>
              <a:buNone/>
              <a:defRPr/>
            </a:pPr>
            <a:r>
              <a:rPr lang="en-US" altLang="en-US" sz="3675" dirty="0">
                <a:solidFill>
                  <a:schemeClr val="tx1">
                    <a:lumMod val="65000"/>
                    <a:lumOff val="35000"/>
                  </a:schemeClr>
                </a:solidFill>
                <a:latin typeface="Trebuchet MS" panose="020B0603020202020204" pitchFamily="34" charset="0"/>
              </a:rPr>
              <a:t>		9 months = Trial Work Period </a:t>
            </a:r>
          </a:p>
          <a:p>
            <a:pPr>
              <a:buFont typeface="Arial" panose="020B0604020202020204" pitchFamily="34" charset="0"/>
              <a:buNone/>
              <a:defRPr/>
            </a:pPr>
            <a:r>
              <a:rPr lang="en-US" altLang="en-US" sz="3675" dirty="0">
                <a:solidFill>
                  <a:schemeClr val="tx1">
                    <a:lumMod val="65000"/>
                    <a:lumOff val="35000"/>
                  </a:schemeClr>
                </a:solidFill>
                <a:latin typeface="Trebuchet MS" panose="020B0603020202020204" pitchFamily="34" charset="0"/>
              </a:rPr>
              <a:t>		Used within a  “</a:t>
            </a:r>
            <a:r>
              <a:rPr lang="en-US" altLang="en-US" sz="3675" i="1" dirty="0">
                <a:solidFill>
                  <a:schemeClr val="tx1">
                    <a:lumMod val="65000"/>
                    <a:lumOff val="35000"/>
                  </a:schemeClr>
                </a:solidFill>
                <a:latin typeface="Trebuchet MS" panose="020B0603020202020204" pitchFamily="34" charset="0"/>
              </a:rPr>
              <a:t>rolling window</a:t>
            </a:r>
            <a:r>
              <a:rPr lang="en-US" altLang="en-US" sz="3675" dirty="0">
                <a:solidFill>
                  <a:schemeClr val="tx1">
                    <a:lumMod val="65000"/>
                    <a:lumOff val="35000"/>
                  </a:schemeClr>
                </a:solidFill>
                <a:latin typeface="Trebuchet MS" panose="020B0603020202020204" pitchFamily="34" charset="0"/>
              </a:rPr>
              <a:t>” 60-month period</a:t>
            </a:r>
          </a:p>
          <a:p>
            <a:pPr>
              <a:buFont typeface="Arial" panose="020B0604020202020204" pitchFamily="34" charset="0"/>
              <a:buNone/>
              <a:defRPr/>
            </a:pPr>
            <a:r>
              <a:rPr lang="en-US" altLang="en-US" sz="3675" dirty="0">
                <a:solidFill>
                  <a:schemeClr val="tx1">
                    <a:lumMod val="65000"/>
                    <a:lumOff val="35000"/>
                  </a:schemeClr>
                </a:solidFill>
                <a:latin typeface="Trebuchet MS" panose="020B0603020202020204" pitchFamily="34" charset="0"/>
              </a:rPr>
              <a:t>	</a:t>
            </a:r>
            <a:r>
              <a:rPr lang="en-US" altLang="en-US" sz="3675" b="1" dirty="0">
                <a:solidFill>
                  <a:schemeClr val="tx1">
                    <a:lumMod val="65000"/>
                    <a:lumOff val="35000"/>
                  </a:schemeClr>
                </a:solidFill>
                <a:latin typeface="Trebuchet MS" panose="020B0603020202020204" pitchFamily="34" charset="0"/>
              </a:rPr>
              <a:t>Extended Medicare (at least 93 months) after completing the Trial Work Period</a:t>
            </a:r>
          </a:p>
          <a:p>
            <a:pPr>
              <a:buFont typeface="Arial" panose="020B0604020202020204" pitchFamily="34" charset="0"/>
              <a:buNone/>
              <a:defRPr/>
            </a:pPr>
            <a:r>
              <a:rPr lang="en-US" altLang="en-US" sz="800" dirty="0">
                <a:solidFill>
                  <a:schemeClr val="tx1">
                    <a:lumMod val="50000"/>
                    <a:lumOff val="50000"/>
                  </a:schemeClr>
                </a:solidFill>
                <a:latin typeface="Trebuchet MS" panose="020B0603020202020204" pitchFamily="34" charset="0"/>
              </a:rPr>
              <a:t>________________________________________________</a:t>
            </a:r>
          </a:p>
          <a:p>
            <a:pPr>
              <a:buFont typeface="Arial" panose="020B0604020202020204" pitchFamily="34" charset="0"/>
              <a:buNone/>
              <a:defRPr/>
            </a:pPr>
            <a:r>
              <a:rPr lang="en-US" altLang="en-US" sz="4650" dirty="0">
                <a:solidFill>
                  <a:srgbClr val="2C843D"/>
                </a:solidFill>
                <a:latin typeface="Trebuchet MS" panose="020B0603020202020204" pitchFamily="34" charset="0"/>
              </a:rPr>
              <a:t>Phase 2</a:t>
            </a:r>
            <a:r>
              <a:rPr lang="en-US" altLang="en-US" sz="4650" dirty="0">
                <a:solidFill>
                  <a:schemeClr val="tx1">
                    <a:lumMod val="50000"/>
                    <a:lumOff val="50000"/>
                  </a:schemeClr>
                </a:solidFill>
                <a:latin typeface="Trebuchet MS" panose="020B0603020202020204" pitchFamily="34" charset="0"/>
              </a:rPr>
              <a:t> - </a:t>
            </a:r>
            <a:r>
              <a:rPr lang="en-US" altLang="en-US" sz="4650" dirty="0">
                <a:solidFill>
                  <a:srgbClr val="FF0000"/>
                </a:solidFill>
                <a:latin typeface="Trebuchet MS" panose="020B0603020202020204" pitchFamily="34" charset="0"/>
              </a:rPr>
              <a:t>Extended Period of Eligibility (EPE) </a:t>
            </a:r>
            <a:r>
              <a:rPr lang="en-US" altLang="en-US" sz="4650" dirty="0">
                <a:solidFill>
                  <a:schemeClr val="tx1">
                    <a:lumMod val="65000"/>
                    <a:lumOff val="35000"/>
                  </a:schemeClr>
                </a:solidFill>
                <a:latin typeface="Trebuchet MS" panose="020B0603020202020204" pitchFamily="34" charset="0"/>
              </a:rPr>
              <a:t>36 months after TWP</a:t>
            </a:r>
            <a:endParaRPr lang="en-US" altLang="en-US" sz="3225" dirty="0">
              <a:solidFill>
                <a:schemeClr val="tx1">
                  <a:lumMod val="65000"/>
                  <a:lumOff val="35000"/>
                </a:schemeClr>
              </a:solidFill>
              <a:latin typeface="Trebuchet MS" panose="020B0603020202020204" pitchFamily="34" charset="0"/>
            </a:endParaRPr>
          </a:p>
          <a:p>
            <a:pPr>
              <a:buFont typeface="Arial" panose="020B0604020202020204" pitchFamily="34" charset="0"/>
              <a:buNone/>
              <a:defRPr/>
            </a:pPr>
            <a:r>
              <a:rPr lang="en-US" altLang="en-US" sz="3225" dirty="0">
                <a:solidFill>
                  <a:schemeClr val="tx1">
                    <a:lumMod val="50000"/>
                    <a:lumOff val="50000"/>
                  </a:schemeClr>
                </a:solidFill>
                <a:latin typeface="Trebuchet MS" panose="020B0603020202020204" pitchFamily="34" charset="0"/>
              </a:rPr>
              <a:t>	</a:t>
            </a:r>
            <a:r>
              <a:rPr lang="en-US" altLang="en-US" sz="3225" dirty="0">
                <a:solidFill>
                  <a:schemeClr val="tx1">
                    <a:lumMod val="75000"/>
                    <a:lumOff val="25000"/>
                  </a:schemeClr>
                </a:solidFill>
                <a:latin typeface="Trebuchet MS" panose="020B0603020202020204" pitchFamily="34" charset="0"/>
              </a:rPr>
              <a:t>	</a:t>
            </a:r>
            <a:r>
              <a:rPr lang="en-US" altLang="en-US" sz="3225" dirty="0">
                <a:solidFill>
                  <a:schemeClr val="tx1">
                    <a:lumMod val="65000"/>
                    <a:lumOff val="35000"/>
                  </a:schemeClr>
                </a:solidFill>
                <a:latin typeface="Trebuchet MS" panose="020B0603020202020204" pitchFamily="34" charset="0"/>
              </a:rPr>
              <a:t>SGA ($ 1,350.00) for 2022</a:t>
            </a:r>
          </a:p>
          <a:p>
            <a:pPr>
              <a:buFont typeface="Arial" panose="020B0604020202020204" pitchFamily="34" charset="0"/>
              <a:buNone/>
              <a:defRPr/>
            </a:pPr>
            <a:r>
              <a:rPr lang="en-US" altLang="en-US" sz="3225" dirty="0">
                <a:solidFill>
                  <a:schemeClr val="tx1">
                    <a:lumMod val="65000"/>
                    <a:lumOff val="35000"/>
                  </a:schemeClr>
                </a:solidFill>
                <a:latin typeface="Trebuchet MS" panose="020B0603020202020204" pitchFamily="34" charset="0"/>
              </a:rPr>
              <a:t>		</a:t>
            </a:r>
            <a:r>
              <a:rPr lang="en-US" altLang="en-US" sz="3225" b="1" dirty="0">
                <a:latin typeface="Trebuchet MS" panose="020B0603020202020204" pitchFamily="34" charset="0"/>
              </a:rPr>
              <a:t>SGA ($2,260.00 for people w/ blindness in 2022)</a:t>
            </a:r>
          </a:p>
          <a:p>
            <a:pPr>
              <a:buFont typeface="Arial" panose="020B0604020202020204" pitchFamily="34" charset="0"/>
              <a:buNone/>
              <a:defRPr/>
            </a:pPr>
            <a:r>
              <a:rPr lang="en-US" altLang="en-US" sz="3225" dirty="0">
                <a:solidFill>
                  <a:schemeClr val="tx1">
                    <a:lumMod val="65000"/>
                    <a:lumOff val="35000"/>
                  </a:schemeClr>
                </a:solidFill>
                <a:latin typeface="Trebuchet MS" panose="020B0603020202020204" pitchFamily="34" charset="0"/>
              </a:rPr>
              <a:t>	** Grace Period – (First time achieving SGA after TWP)</a:t>
            </a:r>
          </a:p>
          <a:p>
            <a:pPr lvl="1">
              <a:buFont typeface="Wingdings" pitchFamily="2" charset="2"/>
              <a:buChar char="Ø"/>
              <a:defRPr/>
            </a:pPr>
            <a:r>
              <a:rPr lang="en-US" altLang="en-US" sz="2775" dirty="0" err="1">
                <a:solidFill>
                  <a:schemeClr val="tx1">
                    <a:lumMod val="65000"/>
                    <a:lumOff val="35000"/>
                  </a:schemeClr>
                </a:solidFill>
                <a:latin typeface="Trebuchet MS" panose="020B0603020202020204" pitchFamily="34" charset="0"/>
              </a:rPr>
              <a:t>Unincurred</a:t>
            </a:r>
            <a:r>
              <a:rPr lang="en-US" altLang="en-US" sz="2775" dirty="0">
                <a:solidFill>
                  <a:schemeClr val="tx1">
                    <a:lumMod val="65000"/>
                    <a:lumOff val="35000"/>
                  </a:schemeClr>
                </a:solidFill>
                <a:latin typeface="Trebuchet MS" panose="020B0603020202020204" pitchFamily="34" charset="0"/>
              </a:rPr>
              <a:t> Business Expenses – Self Employment Only</a:t>
            </a:r>
          </a:p>
          <a:p>
            <a:pPr lvl="1">
              <a:buFont typeface="Wingdings" pitchFamily="2" charset="2"/>
              <a:buChar char="Ø"/>
              <a:defRPr/>
            </a:pPr>
            <a:r>
              <a:rPr lang="en-US" altLang="en-US" sz="2775" dirty="0">
                <a:solidFill>
                  <a:schemeClr val="tx1">
                    <a:lumMod val="65000"/>
                    <a:lumOff val="35000"/>
                  </a:schemeClr>
                </a:solidFill>
                <a:latin typeface="Trebuchet MS" panose="020B0603020202020204" pitchFamily="34" charset="0"/>
              </a:rPr>
              <a:t>Impairment Related Work Expense</a:t>
            </a:r>
          </a:p>
          <a:p>
            <a:pPr lvl="1">
              <a:buFont typeface="Wingdings" pitchFamily="2" charset="2"/>
              <a:buChar char="Ø"/>
              <a:defRPr/>
            </a:pPr>
            <a:r>
              <a:rPr lang="en-US" altLang="en-US" sz="2775" dirty="0">
                <a:solidFill>
                  <a:schemeClr val="tx1">
                    <a:lumMod val="65000"/>
                    <a:lumOff val="35000"/>
                  </a:schemeClr>
                </a:solidFill>
                <a:latin typeface="Trebuchet MS" panose="020B0603020202020204" pitchFamily="34" charset="0"/>
              </a:rPr>
              <a:t>Subsidies &amp; Special Conditions</a:t>
            </a:r>
          </a:p>
          <a:p>
            <a:pPr lvl="1">
              <a:buFont typeface="Wingdings" pitchFamily="2" charset="2"/>
              <a:buChar char="Ø"/>
              <a:defRPr/>
            </a:pPr>
            <a:r>
              <a:rPr lang="en-US" altLang="en-US" sz="2775" dirty="0">
                <a:solidFill>
                  <a:schemeClr val="tx1">
                    <a:lumMod val="65000"/>
                    <a:lumOff val="35000"/>
                  </a:schemeClr>
                </a:solidFill>
                <a:latin typeface="Trebuchet MS" panose="020B0603020202020204" pitchFamily="34" charset="0"/>
              </a:rPr>
              <a:t>Unsuccessful Work Attempt</a:t>
            </a:r>
          </a:p>
          <a:p>
            <a:pPr>
              <a:buFont typeface="Arial" panose="020B0604020202020204" pitchFamily="34" charset="0"/>
              <a:buNone/>
              <a:defRPr/>
            </a:pPr>
            <a:endParaRPr lang="en-US" altLang="en-US" sz="1500" dirty="0">
              <a:solidFill>
                <a:schemeClr val="tx1">
                  <a:lumMod val="50000"/>
                  <a:lumOff val="50000"/>
                </a:schemeClr>
              </a:solidFill>
            </a:endParaRPr>
          </a:p>
        </p:txBody>
      </p:sp>
      <p:sp>
        <p:nvSpPr>
          <p:cNvPr id="2" name="Slide Number Placeholder 1">
            <a:extLst>
              <a:ext uri="{FF2B5EF4-FFF2-40B4-BE49-F238E27FC236}">
                <a16:creationId xmlns:a16="http://schemas.microsoft.com/office/drawing/2014/main" id="{80263D32-39A8-41DD-9A4D-8FEE81F15DF6}"/>
              </a:ext>
            </a:extLst>
          </p:cNvPr>
          <p:cNvSpPr>
            <a:spLocks noGrp="1"/>
          </p:cNvSpPr>
          <p:nvPr>
            <p:ph type="sldNum" sz="quarter" idx="12"/>
          </p:nvPr>
        </p:nvSpPr>
        <p:spPr/>
        <p:txBody>
          <a:bodyPr/>
          <a:lstStyle/>
          <a:p>
            <a:fld id="{DDA6DCED-799D-4532-B261-3D8FCC19B1A5}" type="slidenum">
              <a:rPr lang="en-US" smtClean="0"/>
              <a:t>7</a:t>
            </a:fld>
            <a:endParaRPr lang="en-US"/>
          </a:p>
        </p:txBody>
      </p:sp>
    </p:spTree>
    <p:extLst>
      <p:ext uri="{BB962C8B-B14F-4D97-AF65-F5344CB8AC3E}">
        <p14:creationId xmlns:p14="http://schemas.microsoft.com/office/powerpoint/2010/main" val="231982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BC43AF18-1EE9-4D58-B204-D662862C8F77}"/>
              </a:ext>
            </a:extLst>
          </p:cNvPr>
          <p:cNvSpPr txBox="1">
            <a:spLocks/>
          </p:cNvSpPr>
          <p:nvPr/>
        </p:nvSpPr>
        <p:spPr>
          <a:xfrm>
            <a:off x="707457" y="508640"/>
            <a:ext cx="8540451" cy="65752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B050"/>
                </a:solidFill>
                <a:latin typeface="Trebuchet MS" panose="020B0603020202020204" pitchFamily="34" charset="0"/>
              </a:rPr>
              <a:t>Supplemental Security Income (SSI)</a:t>
            </a:r>
          </a:p>
        </p:txBody>
      </p:sp>
      <p:sp>
        <p:nvSpPr>
          <p:cNvPr id="12" name="Rectangle 3">
            <a:extLst>
              <a:ext uri="{FF2B5EF4-FFF2-40B4-BE49-F238E27FC236}">
                <a16:creationId xmlns:a16="http://schemas.microsoft.com/office/drawing/2014/main" id="{DB2BD0E3-5C01-4928-AA02-956CC0E842D5}"/>
              </a:ext>
            </a:extLst>
          </p:cNvPr>
          <p:cNvSpPr txBox="1">
            <a:spLocks noChangeArrowheads="1"/>
          </p:cNvSpPr>
          <p:nvPr/>
        </p:nvSpPr>
        <p:spPr>
          <a:xfrm>
            <a:off x="707456" y="1476092"/>
            <a:ext cx="10329649" cy="40934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en-US" dirty="0">
                <a:solidFill>
                  <a:schemeClr val="tx1">
                    <a:lumMod val="65000"/>
                    <a:lumOff val="35000"/>
                  </a:schemeClr>
                </a:solidFill>
                <a:latin typeface="Trebuchet MS" panose="020B0603020202020204" pitchFamily="34" charset="0"/>
              </a:rPr>
              <a:t>Needs Based Program</a:t>
            </a:r>
          </a:p>
          <a:p>
            <a:pPr>
              <a:buFont typeface="Wingdings" panose="05000000000000000000" pitchFamily="2" charset="2"/>
              <a:buChar char="Ø"/>
            </a:pPr>
            <a:endParaRPr lang="en-US" altLang="en-US" dirty="0">
              <a:solidFill>
                <a:schemeClr val="tx1">
                  <a:lumMod val="65000"/>
                  <a:lumOff val="35000"/>
                </a:schemeClr>
              </a:solidFill>
              <a:latin typeface="Trebuchet MS" panose="020B0603020202020204" pitchFamily="34" charset="0"/>
            </a:endParaRPr>
          </a:p>
          <a:p>
            <a:pPr>
              <a:buFont typeface="Wingdings" panose="05000000000000000000" pitchFamily="2" charset="2"/>
              <a:buChar char="Ø"/>
            </a:pPr>
            <a:r>
              <a:rPr lang="en-US" altLang="en-US" dirty="0">
                <a:solidFill>
                  <a:schemeClr val="tx1">
                    <a:lumMod val="65000"/>
                    <a:lumOff val="35000"/>
                  </a:schemeClr>
                </a:solidFill>
                <a:latin typeface="Trebuchet MS" panose="020B0603020202020204" pitchFamily="34" charset="0"/>
              </a:rPr>
              <a:t>Comes with Medicaid – Automatically through MI DHHS </a:t>
            </a:r>
          </a:p>
          <a:p>
            <a:pPr>
              <a:buFontTx/>
              <a:buNone/>
            </a:pPr>
            <a:endParaRPr lang="en-US" altLang="en-US" dirty="0">
              <a:solidFill>
                <a:schemeClr val="tx2"/>
              </a:solidFill>
              <a:latin typeface="Trebuchet MS" panose="020B0603020202020204" pitchFamily="34" charset="0"/>
            </a:endParaRPr>
          </a:p>
          <a:p>
            <a:pPr>
              <a:buFont typeface="Wingdings" panose="05000000000000000000" pitchFamily="2" charset="2"/>
              <a:buChar char="Ø"/>
            </a:pPr>
            <a:r>
              <a:rPr lang="en-US" altLang="en-US" dirty="0">
                <a:solidFill>
                  <a:schemeClr val="tx1">
                    <a:lumMod val="65000"/>
                    <a:lumOff val="35000"/>
                  </a:schemeClr>
                </a:solidFill>
                <a:latin typeface="Trebuchet MS" panose="020B0603020202020204" pitchFamily="34" charset="0"/>
              </a:rPr>
              <a:t>Federal Benefit Rate   </a:t>
            </a:r>
            <a:r>
              <a:rPr lang="en-US" altLang="en-US" dirty="0">
                <a:solidFill>
                  <a:schemeClr val="tx2"/>
                </a:solidFill>
                <a:latin typeface="Trebuchet MS" panose="020B0603020202020204" pitchFamily="34" charset="0"/>
              </a:rPr>
              <a:t>	</a:t>
            </a:r>
            <a:r>
              <a:rPr lang="en-US" altLang="en-US" sz="2100" dirty="0">
                <a:solidFill>
                  <a:srgbClr val="FF0000"/>
                </a:solidFill>
                <a:latin typeface="Trebuchet MS" panose="020B0603020202020204" pitchFamily="34" charset="0"/>
              </a:rPr>
              <a:t>Individual        $841.00 / Month</a:t>
            </a:r>
          </a:p>
          <a:p>
            <a:pPr>
              <a:buFontTx/>
              <a:buNone/>
            </a:pPr>
            <a:r>
              <a:rPr lang="en-US" altLang="en-US" sz="2100" dirty="0">
                <a:solidFill>
                  <a:srgbClr val="FF0000"/>
                </a:solidFill>
                <a:latin typeface="Trebuchet MS" panose="020B0603020202020204" pitchFamily="34" charset="0"/>
              </a:rPr>
              <a:t>					Couple             $1,261.00 / Month</a:t>
            </a:r>
            <a:endParaRPr lang="en-US" altLang="en-US" sz="1500" dirty="0">
              <a:solidFill>
                <a:srgbClr val="FF0000"/>
              </a:solidFill>
              <a:latin typeface="Trebuchet MS" panose="020B0603020202020204" pitchFamily="34" charset="0"/>
            </a:endParaRPr>
          </a:p>
          <a:p>
            <a:pPr>
              <a:buFont typeface="Wingdings" panose="05000000000000000000" pitchFamily="2" charset="2"/>
              <a:buChar char="Ø"/>
            </a:pPr>
            <a:r>
              <a:rPr lang="en-US" altLang="en-US" dirty="0">
                <a:solidFill>
                  <a:schemeClr val="tx1">
                    <a:lumMod val="65000"/>
                    <a:lumOff val="35000"/>
                  </a:schemeClr>
                </a:solidFill>
                <a:latin typeface="Trebuchet MS" panose="020B0603020202020204" pitchFamily="34" charset="0"/>
              </a:rPr>
              <a:t>Asset Resource Limit</a:t>
            </a:r>
            <a:r>
              <a:rPr lang="en-US" altLang="en-US" dirty="0">
                <a:solidFill>
                  <a:schemeClr val="tx2"/>
                </a:solidFill>
                <a:latin typeface="Trebuchet MS" panose="020B0603020202020204" pitchFamily="34" charset="0"/>
              </a:rPr>
              <a:t>	</a:t>
            </a:r>
            <a:r>
              <a:rPr lang="en-US" altLang="en-US" sz="2100" b="1" dirty="0">
                <a:solidFill>
                  <a:schemeClr val="tx1">
                    <a:lumMod val="65000"/>
                    <a:lumOff val="35000"/>
                  </a:schemeClr>
                </a:solidFill>
                <a:latin typeface="Trebuchet MS" panose="020B0603020202020204" pitchFamily="34" charset="0"/>
              </a:rPr>
              <a:t>Individual        	$2,000</a:t>
            </a:r>
          </a:p>
          <a:p>
            <a:pPr lvl="4">
              <a:buFont typeface="Arial" panose="020B0604020202020204" pitchFamily="34" charset="0"/>
              <a:buNone/>
            </a:pPr>
            <a:r>
              <a:rPr lang="en-US" altLang="en-US" sz="2800" b="1" dirty="0">
                <a:solidFill>
                  <a:schemeClr val="tx1">
                    <a:lumMod val="65000"/>
                    <a:lumOff val="35000"/>
                  </a:schemeClr>
                </a:solidFill>
                <a:latin typeface="Trebuchet MS" panose="020B0603020202020204" pitchFamily="34" charset="0"/>
              </a:rPr>
              <a:t>			</a:t>
            </a:r>
            <a:r>
              <a:rPr lang="en-US" altLang="en-US" sz="2400" b="1" dirty="0">
                <a:solidFill>
                  <a:schemeClr val="tx1">
                    <a:lumMod val="65000"/>
                    <a:lumOff val="35000"/>
                  </a:schemeClr>
                </a:solidFill>
                <a:latin typeface="Trebuchet MS" panose="020B0603020202020204" pitchFamily="34" charset="0"/>
              </a:rPr>
              <a:t>Couple     	$3,000</a:t>
            </a:r>
            <a:endParaRPr lang="en-US" altLang="en-US" sz="2800" b="1" dirty="0">
              <a:solidFill>
                <a:schemeClr val="tx1">
                  <a:lumMod val="65000"/>
                  <a:lumOff val="35000"/>
                </a:schemeClr>
              </a:solidFill>
              <a:latin typeface="Trebuchet MS" panose="020B0603020202020204" pitchFamily="34" charset="0"/>
            </a:endParaRPr>
          </a:p>
          <a:p>
            <a:pPr lvl="4">
              <a:buFontTx/>
              <a:buNone/>
            </a:pPr>
            <a:endParaRPr lang="en-US" altLang="en-US" dirty="0">
              <a:solidFill>
                <a:srgbClr val="00B050"/>
              </a:solidFill>
              <a:latin typeface="Trebuchet MS" panose="020B0603020202020204" pitchFamily="34" charset="0"/>
            </a:endParaRPr>
          </a:p>
          <a:p>
            <a:pPr>
              <a:buFont typeface="Wingdings" panose="05000000000000000000" pitchFamily="2" charset="2"/>
              <a:buChar char="Ø"/>
            </a:pPr>
            <a:r>
              <a:rPr lang="en-US" altLang="en-US" dirty="0">
                <a:solidFill>
                  <a:srgbClr val="00B050"/>
                </a:solidFill>
                <a:latin typeface="Trebuchet MS" panose="020B0603020202020204" pitchFamily="34" charset="0"/>
              </a:rPr>
              <a:t>Report monthly on income received during the month </a:t>
            </a:r>
          </a:p>
          <a:p>
            <a:pPr>
              <a:buFont typeface="Arial" panose="020B0604020202020204" pitchFamily="34" charset="0"/>
              <a:buNone/>
            </a:pPr>
            <a:r>
              <a:rPr lang="en-US" altLang="en-US" dirty="0">
                <a:solidFill>
                  <a:srgbClr val="00B050"/>
                </a:solidFill>
                <a:latin typeface="Trebuchet MS" panose="020B0603020202020204" pitchFamily="34" charset="0"/>
              </a:rPr>
              <a:t>			(Unearned &amp; Earned income)</a:t>
            </a:r>
          </a:p>
          <a:p>
            <a:pPr>
              <a:buFont typeface="Wingdings" panose="05000000000000000000" pitchFamily="2" charset="2"/>
              <a:buChar char="Ø"/>
            </a:pPr>
            <a:endParaRPr lang="en-US" altLang="en-US" dirty="0">
              <a:solidFill>
                <a:schemeClr val="accent2"/>
              </a:solidFill>
            </a:endParaRPr>
          </a:p>
          <a:p>
            <a:pPr>
              <a:buFont typeface="Wingdings" panose="05000000000000000000" pitchFamily="2" charset="2"/>
              <a:buChar char="Ø"/>
            </a:pPr>
            <a:endParaRPr lang="en-US" altLang="en-US" dirty="0">
              <a:solidFill>
                <a:schemeClr val="accent2"/>
              </a:solidFill>
            </a:endParaRPr>
          </a:p>
          <a:p>
            <a:pPr lvl="1">
              <a:buFont typeface="Wingdings" panose="05000000000000000000" pitchFamily="2" charset="2"/>
              <a:buChar char="Ø"/>
            </a:pPr>
            <a:endParaRPr lang="en-US" altLang="en-US" dirty="0"/>
          </a:p>
        </p:txBody>
      </p:sp>
      <p:sp>
        <p:nvSpPr>
          <p:cNvPr id="2" name="Slide Number Placeholder 1">
            <a:extLst>
              <a:ext uri="{FF2B5EF4-FFF2-40B4-BE49-F238E27FC236}">
                <a16:creationId xmlns:a16="http://schemas.microsoft.com/office/drawing/2014/main" id="{E5453FF8-0281-477B-A1A1-AA89664E966C}"/>
              </a:ext>
            </a:extLst>
          </p:cNvPr>
          <p:cNvSpPr>
            <a:spLocks noGrp="1"/>
          </p:cNvSpPr>
          <p:nvPr>
            <p:ph type="sldNum" sz="quarter" idx="12"/>
          </p:nvPr>
        </p:nvSpPr>
        <p:spPr/>
        <p:txBody>
          <a:bodyPr/>
          <a:lstStyle/>
          <a:p>
            <a:fld id="{DDA6DCED-799D-4532-B261-3D8FCC19B1A5}" type="slidenum">
              <a:rPr lang="en-US" smtClean="0"/>
              <a:t>8</a:t>
            </a:fld>
            <a:endParaRPr lang="en-US"/>
          </a:p>
        </p:txBody>
      </p:sp>
    </p:spTree>
    <p:extLst>
      <p:ext uri="{BB962C8B-B14F-4D97-AF65-F5344CB8AC3E}">
        <p14:creationId xmlns:p14="http://schemas.microsoft.com/office/powerpoint/2010/main" val="303708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7"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Isosceles Triangle 8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ectangle 8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5571BFE-C18A-4E8F-8780-ECBF299C5DCE}"/>
              </a:ext>
            </a:extLst>
          </p:cNvPr>
          <p:cNvPicPr>
            <a:picLocks noChangeAspect="1"/>
          </p:cNvPicPr>
          <p:nvPr/>
        </p:nvPicPr>
        <p:blipFill>
          <a:blip r:embed="rId2"/>
          <a:stretch>
            <a:fillRect/>
          </a:stretch>
        </p:blipFill>
        <p:spPr>
          <a:xfrm>
            <a:off x="1154894" y="5267491"/>
            <a:ext cx="10589670" cy="1542422"/>
          </a:xfrm>
          <a:prstGeom prst="rect">
            <a:avLst/>
          </a:prstGeom>
        </p:spPr>
      </p:pic>
      <p:sp>
        <p:nvSpPr>
          <p:cNvPr id="8" name="Title 1">
            <a:extLst>
              <a:ext uri="{FF2B5EF4-FFF2-40B4-BE49-F238E27FC236}">
                <a16:creationId xmlns:a16="http://schemas.microsoft.com/office/drawing/2014/main" id="{23D85175-5266-45AE-8B0E-60AEEACA1A33}"/>
              </a:ext>
            </a:extLst>
          </p:cNvPr>
          <p:cNvSpPr txBox="1">
            <a:spLocks/>
          </p:cNvSpPr>
          <p:nvPr/>
        </p:nvSpPr>
        <p:spPr>
          <a:xfrm>
            <a:off x="838200" y="601188"/>
            <a:ext cx="10515600" cy="665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solidFill>
                  <a:srgbClr val="00B050"/>
                </a:solidFill>
                <a:latin typeface="Trebuchet MS" panose="020B0603020202020204" pitchFamily="34" charset="0"/>
              </a:rPr>
              <a:t>Value of the One-Third Reduction rule for SSI</a:t>
            </a:r>
          </a:p>
        </p:txBody>
      </p:sp>
      <p:sp>
        <p:nvSpPr>
          <p:cNvPr id="10" name="Content Placeholder 2">
            <a:extLst>
              <a:ext uri="{FF2B5EF4-FFF2-40B4-BE49-F238E27FC236}">
                <a16:creationId xmlns:a16="http://schemas.microsoft.com/office/drawing/2014/main" id="{A2E20158-BA65-4384-803B-FCAD728D3884}"/>
              </a:ext>
            </a:extLst>
          </p:cNvPr>
          <p:cNvSpPr txBox="1">
            <a:spLocks/>
          </p:cNvSpPr>
          <p:nvPr/>
        </p:nvSpPr>
        <p:spPr>
          <a:xfrm>
            <a:off x="838200" y="1320601"/>
            <a:ext cx="7886700" cy="4351338"/>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913" indent="-61913">
              <a:buFont typeface="Arial" panose="020B0604020202020204" pitchFamily="34" charset="0"/>
              <a:buNone/>
              <a:defRPr/>
            </a:pPr>
            <a:r>
              <a:rPr lang="en-US" altLang="en-US" sz="2400" dirty="0">
                <a:solidFill>
                  <a:schemeClr val="tx1">
                    <a:lumMod val="65000"/>
                    <a:lumOff val="35000"/>
                  </a:schemeClr>
                </a:solidFill>
                <a:latin typeface="Trebuchet MS" panose="020B0603020202020204" pitchFamily="34" charset="0"/>
              </a:rPr>
              <a:t> Social Security Administration (SSA), uses the Value of the One-Third Reduction rule, which lowers the individual’s Federal Benefit Rate (FBR) by one-third ($561.00 of SSI).  If the individual are living with their parents and not paying for their share of the rent.</a:t>
            </a:r>
          </a:p>
          <a:p>
            <a:pPr marL="61913" indent="-61913">
              <a:buFont typeface="Arial" panose="020B0604020202020204" pitchFamily="34" charset="0"/>
              <a:buNone/>
              <a:defRPr/>
            </a:pPr>
            <a:endParaRPr lang="en-US" altLang="en-US" sz="2400" dirty="0">
              <a:solidFill>
                <a:schemeClr val="tx1">
                  <a:lumMod val="65000"/>
                  <a:lumOff val="35000"/>
                </a:schemeClr>
              </a:solidFill>
              <a:latin typeface="Trebuchet MS" panose="020B0603020202020204" pitchFamily="34" charset="0"/>
            </a:endParaRPr>
          </a:p>
          <a:p>
            <a:pPr marL="0" indent="0">
              <a:buFont typeface="Arial" panose="020B0604020202020204" pitchFamily="34" charset="0"/>
              <a:buNone/>
              <a:defRPr/>
            </a:pPr>
            <a:r>
              <a:rPr lang="en-US" altLang="en-US" sz="2400" dirty="0">
                <a:solidFill>
                  <a:schemeClr val="tx1">
                    <a:lumMod val="65000"/>
                    <a:lumOff val="35000"/>
                  </a:schemeClr>
                </a:solidFill>
                <a:latin typeface="Trebuchet MS" panose="020B0603020202020204" pitchFamily="34" charset="0"/>
              </a:rPr>
              <a:t>However, if the individual begins to pay rent, then SSA can make them eligible in receiving the Full Benefit Rate of $841.00.</a:t>
            </a:r>
          </a:p>
        </p:txBody>
      </p:sp>
      <p:sp>
        <p:nvSpPr>
          <p:cNvPr id="2" name="Slide Number Placeholder 1">
            <a:extLst>
              <a:ext uri="{FF2B5EF4-FFF2-40B4-BE49-F238E27FC236}">
                <a16:creationId xmlns:a16="http://schemas.microsoft.com/office/drawing/2014/main" id="{5796CB0A-C8C5-4E69-B161-363B979F0FA8}"/>
              </a:ext>
            </a:extLst>
          </p:cNvPr>
          <p:cNvSpPr>
            <a:spLocks noGrp="1"/>
          </p:cNvSpPr>
          <p:nvPr>
            <p:ph type="sldNum" sz="quarter" idx="12"/>
          </p:nvPr>
        </p:nvSpPr>
        <p:spPr/>
        <p:txBody>
          <a:bodyPr/>
          <a:lstStyle/>
          <a:p>
            <a:fld id="{DDA6DCED-799D-4532-B261-3D8FCC19B1A5}" type="slidenum">
              <a:rPr lang="en-US" smtClean="0"/>
              <a:t>9</a:t>
            </a:fld>
            <a:endParaRPr lang="en-US"/>
          </a:p>
        </p:txBody>
      </p:sp>
    </p:spTree>
    <p:extLst>
      <p:ext uri="{BB962C8B-B14F-4D97-AF65-F5344CB8AC3E}">
        <p14:creationId xmlns:p14="http://schemas.microsoft.com/office/powerpoint/2010/main" val="3120418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4306</TotalTime>
  <Words>1473</Words>
  <Application>Microsoft Office PowerPoint</Application>
  <PresentationFormat>Widescreen</PresentationFormat>
  <Paragraphs>201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TimesNewRomanPSMT</vt:lpstr>
      <vt:lpstr>Trebuchet MS</vt:lpstr>
      <vt:lpstr>ui-sans-serif</vt:lpstr>
      <vt:lpstr>Wingdings</vt:lpstr>
      <vt:lpstr>Office Theme</vt:lpstr>
      <vt:lpstr>PowerPoint Presentation</vt:lpstr>
      <vt:lpstr>A Few Words on MI-UCP…</vt:lpstr>
      <vt:lpstr>Work Incentives Planning &amp; Assistance (WIPA)</vt:lpstr>
      <vt:lpstr>SSA Disability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Kincaid</dc:creator>
  <cp:lastModifiedBy>Vallier, Timothy (LEO)</cp:lastModifiedBy>
  <cp:revision>55</cp:revision>
  <dcterms:created xsi:type="dcterms:W3CDTF">2020-09-28T20:17:39Z</dcterms:created>
  <dcterms:modified xsi:type="dcterms:W3CDTF">2022-02-22T22:01:17Z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MSIP_Label_2f46dfe0-534f-4c95-815c-5b1af86b9823_Enabled">
    <vt:lpwstr>true</vt:lpwstr>
  </property>
  <property fmtid="{D5CDD505-2E9C-101B-9397-08002B2CF9AE}" pid="8" name="MSIP_Label_2f46dfe0-534f-4c95-815c-5b1af86b9823_SetDate">
    <vt:lpwstr>2022-02-22T22:00:57Z</vt:lpwstr>
  </property>
  <property fmtid="{D5CDD505-2E9C-101B-9397-08002B2CF9AE}" pid="9" name="MSIP_Label_2f46dfe0-534f-4c95-815c-5b1af86b9823_Method">
    <vt:lpwstr>Privileged</vt:lpwstr>
  </property>
  <property fmtid="{D5CDD505-2E9C-101B-9397-08002B2CF9AE}" pid="10" name="MSIP_Label_2f46dfe0-534f-4c95-815c-5b1af86b9823_Name">
    <vt:lpwstr>2f46dfe0-534f-4c95-815c-5b1af86b9823</vt:lpwstr>
  </property>
  <property fmtid="{D5CDD505-2E9C-101B-9397-08002B2CF9AE}" pid="11" name="MSIP_Label_2f46dfe0-534f-4c95-815c-5b1af86b9823_SiteId">
    <vt:lpwstr>d5fb7087-3777-42ad-966a-892ef47225d1</vt:lpwstr>
  </property>
  <property fmtid="{D5CDD505-2E9C-101B-9397-08002B2CF9AE}" pid="12" name="MSIP_Label_2f46dfe0-534f-4c95-815c-5b1af86b9823_ActionId">
    <vt:lpwstr>658ad458-deaa-4dca-b70a-90da772e83a0</vt:lpwstr>
  </property>
  <property fmtid="{D5CDD505-2E9C-101B-9397-08002B2CF9AE}" pid="13" name="MSIP_Label_2f46dfe0-534f-4c95-815c-5b1af86b9823_ContentBits">
    <vt:lpwstr>0</vt:lpwstr>
  </property>
</Properties>
</file>