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72" r:id="rId3"/>
    <p:sldId id="274" r:id="rId4"/>
    <p:sldId id="273" r:id="rId5"/>
    <p:sldId id="260" r:id="rId6"/>
    <p:sldId id="270" r:id="rId7"/>
    <p:sldId id="271" r:id="rId8"/>
    <p:sldId id="264" r:id="rId9"/>
    <p:sldId id="261" r:id="rId10"/>
    <p:sldId id="267" r:id="rId11"/>
    <p:sldId id="269" r:id="rId1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95F1E6-0177-4BD9-8533-02C2A457B725}" v="21" dt="2021-12-08T19:27:00.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3"/>
    <p:restoredTop sz="75597" autoAdjust="0"/>
  </p:normalViewPr>
  <p:slideViewPr>
    <p:cSldViewPr snapToGrid="0" snapToObjects="1">
      <p:cViewPr varScale="1">
        <p:scale>
          <a:sx n="80" d="100"/>
          <a:sy n="80" d="100"/>
        </p:scale>
        <p:origin x="4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Varona, Raymond (Treasury)" userId="ec93100f-3fb7-4e31-be5b-b6b69bc957a4" providerId="ADAL" clId="{BF95F1E6-0177-4BD9-8533-02C2A457B725}"/>
    <pc:docChg chg="undo custSel addSld delSld modSld sldOrd modNotesMaster">
      <pc:chgData name="DeVarona, Raymond (Treasury)" userId="ec93100f-3fb7-4e31-be5b-b6b69bc957a4" providerId="ADAL" clId="{BF95F1E6-0177-4BD9-8533-02C2A457B725}" dt="2021-12-14T19:54:36.689" v="6259" actId="6549"/>
      <pc:docMkLst>
        <pc:docMk/>
      </pc:docMkLst>
      <pc:sldChg chg="addSp delSp modSp mod modNotesTx">
        <pc:chgData name="DeVarona, Raymond (Treasury)" userId="ec93100f-3fb7-4e31-be5b-b6b69bc957a4" providerId="ADAL" clId="{BF95F1E6-0177-4BD9-8533-02C2A457B725}" dt="2021-12-14T19:52:39.236" v="6240" actId="6549"/>
        <pc:sldMkLst>
          <pc:docMk/>
          <pc:sldMk cId="2042410516" sldId="256"/>
        </pc:sldMkLst>
        <pc:spChg chg="add del mod">
          <ac:chgData name="DeVarona, Raymond (Treasury)" userId="ec93100f-3fb7-4e31-be5b-b6b69bc957a4" providerId="ADAL" clId="{BF95F1E6-0177-4BD9-8533-02C2A457B725}" dt="2021-12-14T19:51:01.143" v="6204" actId="6549"/>
          <ac:spMkLst>
            <pc:docMk/>
            <pc:sldMk cId="2042410516" sldId="256"/>
            <ac:spMk id="2" creationId="{0668196D-A885-4984-90F6-8D0A1F54B0AC}"/>
          </ac:spMkLst>
        </pc:spChg>
        <pc:spChg chg="add del mod">
          <ac:chgData name="DeVarona, Raymond (Treasury)" userId="ec93100f-3fb7-4e31-be5b-b6b69bc957a4" providerId="ADAL" clId="{BF95F1E6-0177-4BD9-8533-02C2A457B725}" dt="2021-12-08T19:27:00.686" v="5296" actId="767"/>
          <ac:spMkLst>
            <pc:docMk/>
            <pc:sldMk cId="2042410516" sldId="256"/>
            <ac:spMk id="3" creationId="{FFAF0885-C51B-4848-9E5D-20578EAD8FBD}"/>
          </ac:spMkLst>
        </pc:spChg>
      </pc:sldChg>
      <pc:sldChg chg="modSp del mod">
        <pc:chgData name="DeVarona, Raymond (Treasury)" userId="ec93100f-3fb7-4e31-be5b-b6b69bc957a4" providerId="ADAL" clId="{BF95F1E6-0177-4BD9-8533-02C2A457B725}" dt="2021-11-09T16:02:06.997" v="2363" actId="2696"/>
        <pc:sldMkLst>
          <pc:docMk/>
          <pc:sldMk cId="1626347935" sldId="257"/>
        </pc:sldMkLst>
        <pc:spChg chg="mod">
          <ac:chgData name="DeVarona, Raymond (Treasury)" userId="ec93100f-3fb7-4e31-be5b-b6b69bc957a4" providerId="ADAL" clId="{BF95F1E6-0177-4BD9-8533-02C2A457B725}" dt="2021-09-21T13:14:46.485" v="240" actId="20577"/>
          <ac:spMkLst>
            <pc:docMk/>
            <pc:sldMk cId="1626347935" sldId="257"/>
            <ac:spMk id="3" creationId="{1FA66BE5-434B-8447-BF5F-9E52C7054769}"/>
          </ac:spMkLst>
        </pc:spChg>
      </pc:sldChg>
      <pc:sldChg chg="modSp del mod modNotesTx">
        <pc:chgData name="DeVarona, Raymond (Treasury)" userId="ec93100f-3fb7-4e31-be5b-b6b69bc957a4" providerId="ADAL" clId="{BF95F1E6-0177-4BD9-8533-02C2A457B725}" dt="2021-11-09T16:02:10.165" v="2364" actId="2696"/>
        <pc:sldMkLst>
          <pc:docMk/>
          <pc:sldMk cId="468052668" sldId="258"/>
        </pc:sldMkLst>
        <pc:spChg chg="mod">
          <ac:chgData name="DeVarona, Raymond (Treasury)" userId="ec93100f-3fb7-4e31-be5b-b6b69bc957a4" providerId="ADAL" clId="{BF95F1E6-0177-4BD9-8533-02C2A457B725}" dt="2021-09-21T13:10:07.593" v="115" actId="20577"/>
          <ac:spMkLst>
            <pc:docMk/>
            <pc:sldMk cId="468052668" sldId="258"/>
            <ac:spMk id="3" creationId="{648639AF-05E1-3542-A421-5A004BBB3C5D}"/>
          </ac:spMkLst>
        </pc:spChg>
      </pc:sldChg>
      <pc:sldChg chg="addSp delSp modSp del mod modNotesTx">
        <pc:chgData name="DeVarona, Raymond (Treasury)" userId="ec93100f-3fb7-4e31-be5b-b6b69bc957a4" providerId="ADAL" clId="{BF95F1E6-0177-4BD9-8533-02C2A457B725}" dt="2021-11-09T16:02:17.025" v="2365" actId="2696"/>
        <pc:sldMkLst>
          <pc:docMk/>
          <pc:sldMk cId="2151887965" sldId="259"/>
        </pc:sldMkLst>
        <pc:spChg chg="add del mod">
          <ac:chgData name="DeVarona, Raymond (Treasury)" userId="ec93100f-3fb7-4e31-be5b-b6b69bc957a4" providerId="ADAL" clId="{BF95F1E6-0177-4BD9-8533-02C2A457B725}" dt="2021-09-21T13:19:44.707" v="246"/>
          <ac:spMkLst>
            <pc:docMk/>
            <pc:sldMk cId="2151887965" sldId="259"/>
            <ac:spMk id="2" creationId="{211A9821-C8A1-446E-849E-5502FD4170B4}"/>
          </ac:spMkLst>
        </pc:spChg>
        <pc:spChg chg="add mod">
          <ac:chgData name="DeVarona, Raymond (Treasury)" userId="ec93100f-3fb7-4e31-be5b-b6b69bc957a4" providerId="ADAL" clId="{BF95F1E6-0177-4BD9-8533-02C2A457B725}" dt="2021-10-11T20:23:24.110" v="1121" actId="20577"/>
          <ac:spMkLst>
            <pc:docMk/>
            <pc:sldMk cId="2151887965" sldId="259"/>
            <ac:spMk id="3" creationId="{D30A504D-921C-4BCE-9521-2C12674441FD}"/>
          </ac:spMkLst>
        </pc:spChg>
        <pc:spChg chg="add mod">
          <ac:chgData name="DeVarona, Raymond (Treasury)" userId="ec93100f-3fb7-4e31-be5b-b6b69bc957a4" providerId="ADAL" clId="{BF95F1E6-0177-4BD9-8533-02C2A457B725}" dt="2021-10-20T19:23:42.426" v="1123" actId="1076"/>
          <ac:spMkLst>
            <pc:docMk/>
            <pc:sldMk cId="2151887965" sldId="259"/>
            <ac:spMk id="5" creationId="{104BB1E8-6FA0-40C1-9E77-A6F40D07274C}"/>
          </ac:spMkLst>
        </pc:spChg>
        <pc:picChg chg="mod">
          <ac:chgData name="DeVarona, Raymond (Treasury)" userId="ec93100f-3fb7-4e31-be5b-b6b69bc957a4" providerId="ADAL" clId="{BF95F1E6-0177-4BD9-8533-02C2A457B725}" dt="2021-09-21T13:19:26.485" v="243" actId="14100"/>
          <ac:picMkLst>
            <pc:docMk/>
            <pc:sldMk cId="2151887965" sldId="259"/>
            <ac:picMk id="4" creationId="{848B12F7-8AB2-1741-B647-F4C8CDD87E12}"/>
          </ac:picMkLst>
        </pc:picChg>
      </pc:sldChg>
      <pc:sldChg chg="ord modNotesTx">
        <pc:chgData name="DeVarona, Raymond (Treasury)" userId="ec93100f-3fb7-4e31-be5b-b6b69bc957a4" providerId="ADAL" clId="{BF95F1E6-0177-4BD9-8533-02C2A457B725}" dt="2021-12-08T19:15:22.277" v="4729" actId="6549"/>
        <pc:sldMkLst>
          <pc:docMk/>
          <pc:sldMk cId="3716095445" sldId="260"/>
        </pc:sldMkLst>
      </pc:sldChg>
      <pc:sldChg chg="modSp mod modNotesTx">
        <pc:chgData name="DeVarona, Raymond (Treasury)" userId="ec93100f-3fb7-4e31-be5b-b6b69bc957a4" providerId="ADAL" clId="{BF95F1E6-0177-4BD9-8533-02C2A457B725}" dt="2021-12-14T19:54:36.689" v="6259" actId="6549"/>
        <pc:sldMkLst>
          <pc:docMk/>
          <pc:sldMk cId="429840576" sldId="261"/>
        </pc:sldMkLst>
        <pc:spChg chg="mod">
          <ac:chgData name="DeVarona, Raymond (Treasury)" userId="ec93100f-3fb7-4e31-be5b-b6b69bc957a4" providerId="ADAL" clId="{BF95F1E6-0177-4BD9-8533-02C2A457B725}" dt="2021-12-06T20:51:36.168" v="3471" actId="6549"/>
          <ac:spMkLst>
            <pc:docMk/>
            <pc:sldMk cId="429840576" sldId="261"/>
            <ac:spMk id="4" creationId="{21FB9FEE-2342-1D49-9028-6694D1634F88}"/>
          </ac:spMkLst>
        </pc:spChg>
      </pc:sldChg>
      <pc:sldChg chg="del modNotesTx">
        <pc:chgData name="DeVarona, Raymond (Treasury)" userId="ec93100f-3fb7-4e31-be5b-b6b69bc957a4" providerId="ADAL" clId="{BF95F1E6-0177-4BD9-8533-02C2A457B725}" dt="2021-11-09T16:02:44.224" v="2370" actId="2696"/>
        <pc:sldMkLst>
          <pc:docMk/>
          <pc:sldMk cId="2811204569" sldId="262"/>
        </pc:sldMkLst>
      </pc:sldChg>
      <pc:sldChg chg="modSp del mod modNotesTx">
        <pc:chgData name="DeVarona, Raymond (Treasury)" userId="ec93100f-3fb7-4e31-be5b-b6b69bc957a4" providerId="ADAL" clId="{BF95F1E6-0177-4BD9-8533-02C2A457B725}" dt="2021-11-09T16:02:47.105" v="2371" actId="2696"/>
        <pc:sldMkLst>
          <pc:docMk/>
          <pc:sldMk cId="1380385721" sldId="263"/>
        </pc:sldMkLst>
        <pc:spChg chg="mod">
          <ac:chgData name="DeVarona, Raymond (Treasury)" userId="ec93100f-3fb7-4e31-be5b-b6b69bc957a4" providerId="ADAL" clId="{BF95F1E6-0177-4BD9-8533-02C2A457B725}" dt="2021-09-07T15:48:40.967" v="84" actId="20577"/>
          <ac:spMkLst>
            <pc:docMk/>
            <pc:sldMk cId="1380385721" sldId="263"/>
            <ac:spMk id="3" creationId="{4C72E49E-B498-B846-AA57-EF226BC0DEE2}"/>
          </ac:spMkLst>
        </pc:spChg>
      </pc:sldChg>
      <pc:sldChg chg="modSp mod ord modNotesTx">
        <pc:chgData name="DeVarona, Raymond (Treasury)" userId="ec93100f-3fb7-4e31-be5b-b6b69bc957a4" providerId="ADAL" clId="{BF95F1E6-0177-4BD9-8533-02C2A457B725}" dt="2021-12-08T19:18:19.479" v="5061" actId="20577"/>
        <pc:sldMkLst>
          <pc:docMk/>
          <pc:sldMk cId="2461534109" sldId="264"/>
        </pc:sldMkLst>
        <pc:spChg chg="mod">
          <ac:chgData name="DeVarona, Raymond (Treasury)" userId="ec93100f-3fb7-4e31-be5b-b6b69bc957a4" providerId="ADAL" clId="{BF95F1E6-0177-4BD9-8533-02C2A457B725}" dt="2021-09-21T19:36:16.926" v="1085"/>
          <ac:spMkLst>
            <pc:docMk/>
            <pc:sldMk cId="2461534109" sldId="264"/>
            <ac:spMk id="3" creationId="{6A465C47-55B1-F34A-9EB0-5C9768324E2D}"/>
          </ac:spMkLst>
        </pc:spChg>
        <pc:picChg chg="mod">
          <ac:chgData name="DeVarona, Raymond (Treasury)" userId="ec93100f-3fb7-4e31-be5b-b6b69bc957a4" providerId="ADAL" clId="{BF95F1E6-0177-4BD9-8533-02C2A457B725}" dt="2021-09-21T19:36:19.919" v="1086" actId="1076"/>
          <ac:picMkLst>
            <pc:docMk/>
            <pc:sldMk cId="2461534109" sldId="264"/>
            <ac:picMk id="21" creationId="{3CFF0997-378D-0843-B582-9244185DF2B2}"/>
          </ac:picMkLst>
        </pc:picChg>
        <pc:picChg chg="mod">
          <ac:chgData name="DeVarona, Raymond (Treasury)" userId="ec93100f-3fb7-4e31-be5b-b6b69bc957a4" providerId="ADAL" clId="{BF95F1E6-0177-4BD9-8533-02C2A457B725}" dt="2021-09-21T19:36:02.003" v="1083" actId="1076"/>
          <ac:picMkLst>
            <pc:docMk/>
            <pc:sldMk cId="2461534109" sldId="264"/>
            <ac:picMk id="22" creationId="{3C54284C-1F79-3745-95D7-84EE00F6713D}"/>
          </ac:picMkLst>
        </pc:picChg>
      </pc:sldChg>
      <pc:sldChg chg="modSp del mod">
        <pc:chgData name="DeVarona, Raymond (Treasury)" userId="ec93100f-3fb7-4e31-be5b-b6b69bc957a4" providerId="ADAL" clId="{BF95F1E6-0177-4BD9-8533-02C2A457B725}" dt="2021-11-09T16:02:50.041" v="2372" actId="2696"/>
        <pc:sldMkLst>
          <pc:docMk/>
          <pc:sldMk cId="968055172" sldId="265"/>
        </pc:sldMkLst>
        <pc:spChg chg="mod">
          <ac:chgData name="DeVarona, Raymond (Treasury)" userId="ec93100f-3fb7-4e31-be5b-b6b69bc957a4" providerId="ADAL" clId="{BF95F1E6-0177-4BD9-8533-02C2A457B725}" dt="2021-09-21T14:04:18.249" v="907" actId="20577"/>
          <ac:spMkLst>
            <pc:docMk/>
            <pc:sldMk cId="968055172" sldId="265"/>
            <ac:spMk id="4" creationId="{21FB9FEE-2342-1D49-9028-6694D1634F88}"/>
          </ac:spMkLst>
        </pc:spChg>
      </pc:sldChg>
      <pc:sldChg chg="modSp del mod ord">
        <pc:chgData name="DeVarona, Raymond (Treasury)" userId="ec93100f-3fb7-4e31-be5b-b6b69bc957a4" providerId="ADAL" clId="{BF95F1E6-0177-4BD9-8533-02C2A457B725}" dt="2021-11-09T16:02:56.966" v="2373" actId="2696"/>
        <pc:sldMkLst>
          <pc:docMk/>
          <pc:sldMk cId="533154830" sldId="266"/>
        </pc:sldMkLst>
        <pc:spChg chg="mod">
          <ac:chgData name="DeVarona, Raymond (Treasury)" userId="ec93100f-3fb7-4e31-be5b-b6b69bc957a4" providerId="ADAL" clId="{BF95F1E6-0177-4BD9-8533-02C2A457B725}" dt="2021-09-21T14:05:44.977" v="909" actId="5793"/>
          <ac:spMkLst>
            <pc:docMk/>
            <pc:sldMk cId="533154830" sldId="266"/>
            <ac:spMk id="3" creationId="{1FA66BE5-434B-8447-BF5F-9E52C7054769}"/>
          </ac:spMkLst>
        </pc:spChg>
      </pc:sldChg>
      <pc:sldChg chg="modSp mod modNotesTx">
        <pc:chgData name="DeVarona, Raymond (Treasury)" userId="ec93100f-3fb7-4e31-be5b-b6b69bc957a4" providerId="ADAL" clId="{BF95F1E6-0177-4BD9-8533-02C2A457B725}" dt="2021-12-09T13:57:59.551" v="5482" actId="6549"/>
        <pc:sldMkLst>
          <pc:docMk/>
          <pc:sldMk cId="4142311686" sldId="267"/>
        </pc:sldMkLst>
        <pc:spChg chg="mod">
          <ac:chgData name="DeVarona, Raymond (Treasury)" userId="ec93100f-3fb7-4e31-be5b-b6b69bc957a4" providerId="ADAL" clId="{BF95F1E6-0177-4BD9-8533-02C2A457B725}" dt="2021-12-06T20:49:19.303" v="3204" actId="6549"/>
          <ac:spMkLst>
            <pc:docMk/>
            <pc:sldMk cId="4142311686" sldId="267"/>
            <ac:spMk id="4" creationId="{21FB9FEE-2342-1D49-9028-6694D1634F88}"/>
          </ac:spMkLst>
        </pc:spChg>
        <pc:picChg chg="mod">
          <ac:chgData name="DeVarona, Raymond (Treasury)" userId="ec93100f-3fb7-4e31-be5b-b6b69bc957a4" providerId="ADAL" clId="{BF95F1E6-0177-4BD9-8533-02C2A457B725}" dt="2021-12-06T20:52:06.576" v="3473" actId="1076"/>
          <ac:picMkLst>
            <pc:docMk/>
            <pc:sldMk cId="4142311686" sldId="267"/>
            <ac:picMk id="9" creationId="{66FB2BB9-BC42-FB49-B606-E9B479E98F21}"/>
          </ac:picMkLst>
        </pc:picChg>
      </pc:sldChg>
      <pc:sldChg chg="addSp modSp del mod modAnim">
        <pc:chgData name="DeVarona, Raymond (Treasury)" userId="ec93100f-3fb7-4e31-be5b-b6b69bc957a4" providerId="ADAL" clId="{BF95F1E6-0177-4BD9-8533-02C2A457B725}" dt="2021-11-09T16:03:11.726" v="2375" actId="2696"/>
        <pc:sldMkLst>
          <pc:docMk/>
          <pc:sldMk cId="1334709267" sldId="268"/>
        </pc:sldMkLst>
        <pc:picChg chg="add mod">
          <ac:chgData name="DeVarona, Raymond (Treasury)" userId="ec93100f-3fb7-4e31-be5b-b6b69bc957a4" providerId="ADAL" clId="{BF95F1E6-0177-4BD9-8533-02C2A457B725}" dt="2021-10-20T19:25:49.784" v="1143"/>
          <ac:picMkLst>
            <pc:docMk/>
            <pc:sldMk cId="1334709267" sldId="268"/>
            <ac:picMk id="2" creationId="{ECA7C2F5-6B1D-4048-876A-0CC2BD155F90}"/>
          </ac:picMkLst>
        </pc:picChg>
      </pc:sldChg>
      <pc:sldChg chg="modSp mod modNotesTx">
        <pc:chgData name="DeVarona, Raymond (Treasury)" userId="ec93100f-3fb7-4e31-be5b-b6b69bc957a4" providerId="ADAL" clId="{BF95F1E6-0177-4BD9-8533-02C2A457B725}" dt="2021-12-14T19:53:41.912" v="6257" actId="27636"/>
        <pc:sldMkLst>
          <pc:docMk/>
          <pc:sldMk cId="3389691652" sldId="269"/>
        </pc:sldMkLst>
        <pc:spChg chg="mod">
          <ac:chgData name="DeVarona, Raymond (Treasury)" userId="ec93100f-3fb7-4e31-be5b-b6b69bc957a4" providerId="ADAL" clId="{BF95F1E6-0177-4BD9-8533-02C2A457B725}" dt="2021-12-14T19:53:41.912" v="6257" actId="27636"/>
          <ac:spMkLst>
            <pc:docMk/>
            <pc:sldMk cId="3389691652" sldId="269"/>
            <ac:spMk id="3" creationId="{6A465C47-55B1-F34A-9EB0-5C9768324E2D}"/>
          </ac:spMkLst>
        </pc:spChg>
      </pc:sldChg>
      <pc:sldChg chg="modSp mod ord modNotesTx">
        <pc:chgData name="DeVarona, Raymond (Treasury)" userId="ec93100f-3fb7-4e31-be5b-b6b69bc957a4" providerId="ADAL" clId="{BF95F1E6-0177-4BD9-8533-02C2A457B725}" dt="2021-12-08T19:16:59.086" v="4927" actId="20577"/>
        <pc:sldMkLst>
          <pc:docMk/>
          <pc:sldMk cId="2630067695" sldId="270"/>
        </pc:sldMkLst>
        <pc:spChg chg="mod">
          <ac:chgData name="DeVarona, Raymond (Treasury)" userId="ec93100f-3fb7-4e31-be5b-b6b69bc957a4" providerId="ADAL" clId="{BF95F1E6-0177-4BD9-8533-02C2A457B725}" dt="2021-12-06T20:44:40.634" v="3147" actId="6549"/>
          <ac:spMkLst>
            <pc:docMk/>
            <pc:sldMk cId="2630067695" sldId="270"/>
            <ac:spMk id="4" creationId="{21FB9FEE-2342-1D49-9028-6694D1634F88}"/>
          </ac:spMkLst>
        </pc:spChg>
      </pc:sldChg>
      <pc:sldChg chg="addSp modSp new del mod ord modAnim">
        <pc:chgData name="DeVarona, Raymond (Treasury)" userId="ec93100f-3fb7-4e31-be5b-b6b69bc957a4" providerId="ADAL" clId="{BF95F1E6-0177-4BD9-8533-02C2A457B725}" dt="2021-11-09T16:03:07.883" v="2374" actId="2696"/>
        <pc:sldMkLst>
          <pc:docMk/>
          <pc:sldMk cId="1675987047" sldId="271"/>
        </pc:sldMkLst>
        <pc:picChg chg="add mod">
          <ac:chgData name="DeVarona, Raymond (Treasury)" userId="ec93100f-3fb7-4e31-be5b-b6b69bc957a4" providerId="ADAL" clId="{BF95F1E6-0177-4BD9-8533-02C2A457B725}" dt="2021-10-20T20:18:08.296" v="2360" actId="14100"/>
          <ac:picMkLst>
            <pc:docMk/>
            <pc:sldMk cId="1675987047" sldId="271"/>
            <ac:picMk id="4" creationId="{A3DEBC78-F5C1-4C63-9870-6849D44B7EB0}"/>
          </ac:picMkLst>
        </pc:picChg>
      </pc:sldChg>
      <pc:sldChg chg="modSp add mod ord modNotesTx">
        <pc:chgData name="DeVarona, Raymond (Treasury)" userId="ec93100f-3fb7-4e31-be5b-b6b69bc957a4" providerId="ADAL" clId="{BF95F1E6-0177-4BD9-8533-02C2A457B725}" dt="2021-12-08T19:17:28.862" v="4932" actId="6549"/>
        <pc:sldMkLst>
          <pc:docMk/>
          <pc:sldMk cId="1892560775" sldId="271"/>
        </pc:sldMkLst>
        <pc:spChg chg="mod">
          <ac:chgData name="DeVarona, Raymond (Treasury)" userId="ec93100f-3fb7-4e31-be5b-b6b69bc957a4" providerId="ADAL" clId="{BF95F1E6-0177-4BD9-8533-02C2A457B725}" dt="2021-12-08T19:17:28.862" v="4932" actId="6549"/>
          <ac:spMkLst>
            <pc:docMk/>
            <pc:sldMk cId="1892560775" sldId="271"/>
            <ac:spMk id="4" creationId="{21FB9FEE-2342-1D49-9028-6694D1634F88}"/>
          </ac:spMkLst>
        </pc:spChg>
        <pc:spChg chg="mod">
          <ac:chgData name="DeVarona, Raymond (Treasury)" userId="ec93100f-3fb7-4e31-be5b-b6b69bc957a4" providerId="ADAL" clId="{BF95F1E6-0177-4BD9-8533-02C2A457B725}" dt="2021-12-06T20:41:35.466" v="2655" actId="6549"/>
          <ac:spMkLst>
            <pc:docMk/>
            <pc:sldMk cId="1892560775" sldId="271"/>
            <ac:spMk id="10" creationId="{F4950D90-13B3-ED4E-A8EE-1608FFFDE3E9}"/>
          </ac:spMkLst>
        </pc:spChg>
        <pc:picChg chg="mod">
          <ac:chgData name="DeVarona, Raymond (Treasury)" userId="ec93100f-3fb7-4e31-be5b-b6b69bc957a4" providerId="ADAL" clId="{BF95F1E6-0177-4BD9-8533-02C2A457B725}" dt="2021-12-06T20:51:56.571" v="3472" actId="1076"/>
          <ac:picMkLst>
            <pc:docMk/>
            <pc:sldMk cId="1892560775" sldId="271"/>
            <ac:picMk id="8" creationId="{F4A9571D-9552-514C-85F1-B76BC29F91F9}"/>
          </ac:picMkLst>
        </pc:picChg>
      </pc:sldChg>
      <pc:sldChg chg="delSp modSp add mod ord modNotesTx">
        <pc:chgData name="DeVarona, Raymond (Treasury)" userId="ec93100f-3fb7-4e31-be5b-b6b69bc957a4" providerId="ADAL" clId="{BF95F1E6-0177-4BD9-8533-02C2A457B725}" dt="2021-12-14T19:52:31.330" v="6239" actId="6549"/>
        <pc:sldMkLst>
          <pc:docMk/>
          <pc:sldMk cId="3703510864" sldId="272"/>
        </pc:sldMkLst>
        <pc:spChg chg="mod">
          <ac:chgData name="DeVarona, Raymond (Treasury)" userId="ec93100f-3fb7-4e31-be5b-b6b69bc957a4" providerId="ADAL" clId="{BF95F1E6-0177-4BD9-8533-02C2A457B725}" dt="2021-12-14T19:52:14.429" v="6238" actId="27636"/>
          <ac:spMkLst>
            <pc:docMk/>
            <pc:sldMk cId="3703510864" sldId="272"/>
            <ac:spMk id="4" creationId="{21FB9FEE-2342-1D49-9028-6694D1634F88}"/>
          </ac:spMkLst>
        </pc:spChg>
        <pc:spChg chg="mod">
          <ac:chgData name="DeVarona, Raymond (Treasury)" userId="ec93100f-3fb7-4e31-be5b-b6b69bc957a4" providerId="ADAL" clId="{BF95F1E6-0177-4BD9-8533-02C2A457B725}" dt="2021-12-14T19:49:01.357" v="6008" actId="20577"/>
          <ac:spMkLst>
            <pc:docMk/>
            <pc:sldMk cId="3703510864" sldId="272"/>
            <ac:spMk id="10" creationId="{F4950D90-13B3-ED4E-A8EE-1608FFFDE3E9}"/>
          </ac:spMkLst>
        </pc:spChg>
        <pc:picChg chg="mod ord">
          <ac:chgData name="DeVarona, Raymond (Treasury)" userId="ec93100f-3fb7-4e31-be5b-b6b69bc957a4" providerId="ADAL" clId="{BF95F1E6-0177-4BD9-8533-02C2A457B725}" dt="2021-12-06T21:07:09.013" v="4254" actId="1076"/>
          <ac:picMkLst>
            <pc:docMk/>
            <pc:sldMk cId="3703510864" sldId="272"/>
            <ac:picMk id="2" creationId="{E93CFE04-575E-D947-A5CD-A02B7457C5DA}"/>
          </ac:picMkLst>
        </pc:picChg>
        <pc:picChg chg="mod ord">
          <ac:chgData name="DeVarona, Raymond (Treasury)" userId="ec93100f-3fb7-4e31-be5b-b6b69bc957a4" providerId="ADAL" clId="{BF95F1E6-0177-4BD9-8533-02C2A457B725}" dt="2021-12-06T21:07:00.473" v="4252" actId="1076"/>
          <ac:picMkLst>
            <pc:docMk/>
            <pc:sldMk cId="3703510864" sldId="272"/>
            <ac:picMk id="6" creationId="{7917CE8F-7F07-3D41-9D2C-F216A76FBE37}"/>
          </ac:picMkLst>
        </pc:picChg>
        <pc:picChg chg="del">
          <ac:chgData name="DeVarona, Raymond (Treasury)" userId="ec93100f-3fb7-4e31-be5b-b6b69bc957a4" providerId="ADAL" clId="{BF95F1E6-0177-4BD9-8533-02C2A457B725}" dt="2021-12-06T20:54:16.673" v="3517" actId="478"/>
          <ac:picMkLst>
            <pc:docMk/>
            <pc:sldMk cId="3703510864" sldId="272"/>
            <ac:picMk id="9" creationId="{66FB2BB9-BC42-FB49-B606-E9B479E98F21}"/>
          </ac:picMkLst>
        </pc:picChg>
      </pc:sldChg>
      <pc:sldChg chg="add modNotesTx">
        <pc:chgData name="DeVarona, Raymond (Treasury)" userId="ec93100f-3fb7-4e31-be5b-b6b69bc957a4" providerId="ADAL" clId="{BF95F1E6-0177-4BD9-8533-02C2A457B725}" dt="2021-12-14T19:52:50.947" v="6243" actId="6549"/>
        <pc:sldMkLst>
          <pc:docMk/>
          <pc:sldMk cId="3077049227" sldId="273"/>
        </pc:sldMkLst>
      </pc:sldChg>
      <pc:sldChg chg="delSp modSp add mod ord modNotesTx">
        <pc:chgData name="DeVarona, Raymond (Treasury)" userId="ec93100f-3fb7-4e31-be5b-b6b69bc957a4" providerId="ADAL" clId="{BF95F1E6-0177-4BD9-8533-02C2A457B725}" dt="2021-12-14T19:52:45.997" v="6242" actId="6549"/>
        <pc:sldMkLst>
          <pc:docMk/>
          <pc:sldMk cId="3901379128" sldId="274"/>
        </pc:sldMkLst>
        <pc:spChg chg="mod">
          <ac:chgData name="DeVarona, Raymond (Treasury)" userId="ec93100f-3fb7-4e31-be5b-b6b69bc957a4" providerId="ADAL" clId="{BF95F1E6-0177-4BD9-8533-02C2A457B725}" dt="2021-12-14T19:46:45.217" v="5716" actId="20577"/>
          <ac:spMkLst>
            <pc:docMk/>
            <pc:sldMk cId="3901379128" sldId="274"/>
            <ac:spMk id="2" creationId="{E6216ADC-06E0-1642-8EF0-04F01E8330A1}"/>
          </ac:spMkLst>
        </pc:spChg>
        <pc:spChg chg="mod">
          <ac:chgData name="DeVarona, Raymond (Treasury)" userId="ec93100f-3fb7-4e31-be5b-b6b69bc957a4" providerId="ADAL" clId="{BF95F1E6-0177-4BD9-8533-02C2A457B725}" dt="2021-12-14T19:51:41.017" v="6228" actId="6549"/>
          <ac:spMkLst>
            <pc:docMk/>
            <pc:sldMk cId="3901379128" sldId="274"/>
            <ac:spMk id="3" creationId="{6A465C47-55B1-F34A-9EB0-5C9768324E2D}"/>
          </ac:spMkLst>
        </pc:spChg>
        <pc:picChg chg="mod">
          <ac:chgData name="DeVarona, Raymond (Treasury)" userId="ec93100f-3fb7-4e31-be5b-b6b69bc957a4" providerId="ADAL" clId="{BF95F1E6-0177-4BD9-8533-02C2A457B725}" dt="2021-12-14T19:50:41.828" v="6193" actId="1076"/>
          <ac:picMkLst>
            <pc:docMk/>
            <pc:sldMk cId="3901379128" sldId="274"/>
            <ac:picMk id="16" creationId="{3D7FE0CC-869B-7A4E-AD54-B124ABD8A69C}"/>
          </ac:picMkLst>
        </pc:picChg>
        <pc:picChg chg="del">
          <ac:chgData name="DeVarona, Raymond (Treasury)" userId="ec93100f-3fb7-4e31-be5b-b6b69bc957a4" providerId="ADAL" clId="{BF95F1E6-0177-4BD9-8533-02C2A457B725}" dt="2021-12-14T19:46:54.685" v="5725" actId="478"/>
          <ac:picMkLst>
            <pc:docMk/>
            <pc:sldMk cId="3901379128" sldId="274"/>
            <ac:picMk id="18" creationId="{D84D38B5-CDA8-D843-B963-DABAD02D2A1C}"/>
          </ac:picMkLst>
        </pc:picChg>
        <pc:picChg chg="del">
          <ac:chgData name="DeVarona, Raymond (Treasury)" userId="ec93100f-3fb7-4e31-be5b-b6b69bc957a4" providerId="ADAL" clId="{BF95F1E6-0177-4BD9-8533-02C2A457B725}" dt="2021-12-14T19:46:54.028" v="5724" actId="478"/>
          <ac:picMkLst>
            <pc:docMk/>
            <pc:sldMk cId="3901379128" sldId="274"/>
            <ac:picMk id="20" creationId="{AE005C8A-599D-D240-A57A-2EFF2FD329D5}"/>
          </ac:picMkLst>
        </pc:picChg>
        <pc:picChg chg="del">
          <ac:chgData name="DeVarona, Raymond (Treasury)" userId="ec93100f-3fb7-4e31-be5b-b6b69bc957a4" providerId="ADAL" clId="{BF95F1E6-0177-4BD9-8533-02C2A457B725}" dt="2021-12-14T19:46:52.924" v="5722" actId="478"/>
          <ac:picMkLst>
            <pc:docMk/>
            <pc:sldMk cId="3901379128" sldId="274"/>
            <ac:picMk id="21" creationId="{3CFF0997-378D-0843-B582-9244185DF2B2}"/>
          </ac:picMkLst>
        </pc:picChg>
        <pc:picChg chg="del">
          <ac:chgData name="DeVarona, Raymond (Treasury)" userId="ec93100f-3fb7-4e31-be5b-b6b69bc957a4" providerId="ADAL" clId="{BF95F1E6-0177-4BD9-8533-02C2A457B725}" dt="2021-12-14T19:46:53.444" v="5723" actId="478"/>
          <ac:picMkLst>
            <pc:docMk/>
            <pc:sldMk cId="3901379128" sldId="274"/>
            <ac:picMk id="22" creationId="{3C54284C-1F79-3745-95D7-84EE00F6713D}"/>
          </ac:picMkLst>
        </pc:picChg>
        <pc:picChg chg="del">
          <ac:chgData name="DeVarona, Raymond (Treasury)" userId="ec93100f-3fb7-4e31-be5b-b6b69bc957a4" providerId="ADAL" clId="{BF95F1E6-0177-4BD9-8533-02C2A457B725}" dt="2021-12-14T19:46:52.331" v="5721" actId="478"/>
          <ac:picMkLst>
            <pc:docMk/>
            <pc:sldMk cId="3901379128" sldId="274"/>
            <ac:picMk id="23" creationId="{168F18A4-428F-0747-BF55-BE2E7FB06DA2}"/>
          </ac:picMkLst>
        </pc:picChg>
        <pc:picChg chg="del">
          <ac:chgData name="DeVarona, Raymond (Treasury)" userId="ec93100f-3fb7-4e31-be5b-b6b69bc957a4" providerId="ADAL" clId="{BF95F1E6-0177-4BD9-8533-02C2A457B725}" dt="2021-12-14T19:46:51.807" v="5720" actId="478"/>
          <ac:picMkLst>
            <pc:docMk/>
            <pc:sldMk cId="3901379128" sldId="274"/>
            <ac:picMk id="24" creationId="{B3FAF3B8-B0F4-AB4D-8A88-5BEC8B60ED08}"/>
          </ac:picMkLst>
        </pc:picChg>
        <pc:picChg chg="del">
          <ac:chgData name="DeVarona, Raymond (Treasury)" userId="ec93100f-3fb7-4e31-be5b-b6b69bc957a4" providerId="ADAL" clId="{BF95F1E6-0177-4BD9-8533-02C2A457B725}" dt="2021-12-14T19:46:51.187" v="5719" actId="478"/>
          <ac:picMkLst>
            <pc:docMk/>
            <pc:sldMk cId="3901379128" sldId="274"/>
            <ac:picMk id="25" creationId="{08A82100-AC07-7F4C-8ACE-EF654BD98BD7}"/>
          </ac:picMkLst>
        </pc:picChg>
        <pc:picChg chg="del">
          <ac:chgData name="DeVarona, Raymond (Treasury)" userId="ec93100f-3fb7-4e31-be5b-b6b69bc957a4" providerId="ADAL" clId="{BF95F1E6-0177-4BD9-8533-02C2A457B725}" dt="2021-12-14T19:46:50.412" v="5718" actId="478"/>
          <ac:picMkLst>
            <pc:docMk/>
            <pc:sldMk cId="3901379128" sldId="274"/>
            <ac:picMk id="26" creationId="{D3564863-4DCD-E846-A594-D473C03A4619}"/>
          </ac:picMkLst>
        </pc:picChg>
        <pc:picChg chg="del">
          <ac:chgData name="DeVarona, Raymond (Treasury)" userId="ec93100f-3fb7-4e31-be5b-b6b69bc957a4" providerId="ADAL" clId="{BF95F1E6-0177-4BD9-8533-02C2A457B725}" dt="2021-12-14T19:46:49.558" v="5717" actId="478"/>
          <ac:picMkLst>
            <pc:docMk/>
            <pc:sldMk cId="3901379128" sldId="274"/>
            <ac:picMk id="27" creationId="{B93C5168-38B3-1B44-ADCA-B3357D40DC7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1DE4139B-4E01-2B48-AAEE-47DB1CC9D679}" type="datetimeFigureOut">
              <a:rPr lang="en-US" smtClean="0"/>
              <a:t>12/14/2021</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CCACC786-AE36-E64C-80CB-27021EFE0E06}" type="slidenum">
              <a:rPr lang="en-US" smtClean="0"/>
              <a:t>‹#›</a:t>
            </a:fld>
            <a:endParaRPr lang="en-US"/>
          </a:p>
        </p:txBody>
      </p:sp>
    </p:spTree>
    <p:extLst>
      <p:ext uri="{BB962C8B-B14F-4D97-AF65-F5344CB8AC3E}">
        <p14:creationId xmlns:p14="http://schemas.microsoft.com/office/powerpoint/2010/main" val="79101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CC786-AE36-E64C-80CB-27021EFE0E06}" type="slidenum">
              <a:rPr lang="en-US" smtClean="0"/>
              <a:t>1</a:t>
            </a:fld>
            <a:endParaRPr lang="en-US"/>
          </a:p>
        </p:txBody>
      </p:sp>
    </p:spTree>
    <p:extLst>
      <p:ext uri="{BB962C8B-B14F-4D97-AF65-F5344CB8AC3E}">
        <p14:creationId xmlns:p14="http://schemas.microsoft.com/office/powerpoint/2010/main" val="2668870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 </a:t>
            </a:r>
          </a:p>
          <a:p>
            <a:r>
              <a:rPr lang="en-US" dirty="0"/>
              <a:t>A MiABLE Debit card is available for people who save with MiABLE’s FDIC-insured account option.  Checking/Debit features delivered by 5th/3rd – but you can’t open an ABLE account at 5/3 bank branches.</a:t>
            </a:r>
          </a:p>
          <a:p>
            <a:r>
              <a:rPr lang="en-US" dirty="0"/>
              <a:t> </a:t>
            </a:r>
          </a:p>
          <a:p>
            <a:r>
              <a:rPr lang="en-US" dirty="0"/>
              <a:t>Not accepted at casinos and alcohol establishments and things of that nature.</a:t>
            </a:r>
          </a:p>
          <a:p>
            <a:r>
              <a:rPr lang="en-US" dirty="0"/>
              <a:t> </a:t>
            </a:r>
          </a:p>
          <a:p>
            <a:r>
              <a:rPr lang="en-US" dirty="0"/>
              <a:t>Through MiABLE, account owners can even receive a u-gift code that allows them to receive tax-deductible donations from family members, loved ones, friends and other people in a crowdfunding model. </a:t>
            </a:r>
          </a:p>
          <a:p>
            <a:endParaRPr lang="en-US" dirty="0"/>
          </a:p>
        </p:txBody>
      </p:sp>
      <p:sp>
        <p:nvSpPr>
          <p:cNvPr id="4" name="Slide Number Placeholder 3"/>
          <p:cNvSpPr>
            <a:spLocks noGrp="1"/>
          </p:cNvSpPr>
          <p:nvPr>
            <p:ph type="sldNum" sz="quarter" idx="5"/>
          </p:nvPr>
        </p:nvSpPr>
        <p:spPr/>
        <p:txBody>
          <a:bodyPr/>
          <a:lstStyle/>
          <a:p>
            <a:fld id="{CCACC786-AE36-E64C-80CB-27021EFE0E06}" type="slidenum">
              <a:rPr lang="en-US" smtClean="0"/>
              <a:t>10</a:t>
            </a:fld>
            <a:endParaRPr lang="en-US"/>
          </a:p>
        </p:txBody>
      </p:sp>
    </p:spTree>
    <p:extLst>
      <p:ext uri="{BB962C8B-B14F-4D97-AF65-F5344CB8AC3E}">
        <p14:creationId xmlns:p14="http://schemas.microsoft.com/office/powerpoint/2010/main" val="1697222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 </a:t>
            </a:r>
          </a:p>
          <a:p>
            <a:r>
              <a:rPr lang="en-US" dirty="0"/>
              <a:t>When you enroll in a MiABLE account,  you will need to provide similar information you would need to open a bank/investment account: </a:t>
            </a:r>
          </a:p>
          <a:p>
            <a:r>
              <a:rPr lang="en-US" dirty="0"/>
              <a:t> </a:t>
            </a:r>
          </a:p>
          <a:p>
            <a:r>
              <a:rPr lang="en-US" dirty="0"/>
              <a:t>Name, address, date of birth, Social Security number, things like that. </a:t>
            </a:r>
          </a:p>
          <a:p>
            <a:r>
              <a:rPr lang="en-US" dirty="0"/>
              <a:t> </a:t>
            </a:r>
          </a:p>
          <a:p>
            <a:r>
              <a:rPr lang="en-US" dirty="0"/>
              <a:t>All the identity checks that a bank would have to go through, </a:t>
            </a:r>
            <a:r>
              <a:rPr lang="en-US" dirty="0" err="1"/>
              <a:t>MiABLE</a:t>
            </a:r>
            <a:r>
              <a:rPr lang="en-US" dirty="0"/>
              <a:t> does as well.</a:t>
            </a:r>
          </a:p>
          <a:p>
            <a:r>
              <a:rPr lang="en-US" dirty="0"/>
              <a:t> </a:t>
            </a:r>
          </a:p>
          <a:p>
            <a:r>
              <a:rPr lang="en-US" dirty="0"/>
              <a:t>Remember, parents, guardians, spouses, siblings, grandparents, representative payees and powers of attorney can open an account on a beneficiary’s behalf. </a:t>
            </a:r>
          </a:p>
          <a:p>
            <a:r>
              <a:rPr lang="en-US" dirty="0"/>
              <a:t> </a:t>
            </a:r>
          </a:p>
          <a:p>
            <a:r>
              <a:rPr lang="en-US" dirty="0"/>
              <a:t>If you need additional help enrolling in </a:t>
            </a:r>
            <a:r>
              <a:rPr lang="en-US" dirty="0" err="1"/>
              <a:t>MiABLE</a:t>
            </a:r>
            <a:r>
              <a:rPr lang="en-US" dirty="0"/>
              <a:t>, our customer service representatives are trained to help individuals with disabilities whether that’s visual and hearing difficulties, cognitive difficulties, etc. </a:t>
            </a:r>
          </a:p>
          <a:p>
            <a:r>
              <a:rPr lang="en-US" dirty="0"/>
              <a:t> </a:t>
            </a:r>
          </a:p>
          <a:p>
            <a:r>
              <a:rPr lang="en-US" dirty="0"/>
              <a:t>The phone number is 844-656-7225. </a:t>
            </a:r>
          </a:p>
          <a:p>
            <a:r>
              <a:rPr lang="en-US" dirty="0"/>
              <a:t> </a:t>
            </a:r>
          </a:p>
          <a:p>
            <a:r>
              <a:rPr lang="en-US" dirty="0"/>
              <a:t>They are there to explain the program and tell people what a MiABLE account can do for them. </a:t>
            </a:r>
          </a:p>
          <a:p>
            <a:endParaRPr lang="en-US" dirty="0"/>
          </a:p>
          <a:p>
            <a:r>
              <a:rPr lang="en-US" dirty="0"/>
              <a:t>&amp; Now I will open it up for Questions….</a:t>
            </a:r>
          </a:p>
          <a:p>
            <a:endParaRPr lang="en-US" dirty="0"/>
          </a:p>
        </p:txBody>
      </p:sp>
      <p:sp>
        <p:nvSpPr>
          <p:cNvPr id="4" name="Slide Number Placeholder 3"/>
          <p:cNvSpPr>
            <a:spLocks noGrp="1"/>
          </p:cNvSpPr>
          <p:nvPr>
            <p:ph type="sldNum" sz="quarter" idx="5"/>
          </p:nvPr>
        </p:nvSpPr>
        <p:spPr/>
        <p:txBody>
          <a:bodyPr/>
          <a:lstStyle/>
          <a:p>
            <a:fld id="{CCACC786-AE36-E64C-80CB-27021EFE0E06}" type="slidenum">
              <a:rPr lang="en-US" smtClean="0"/>
              <a:t>11</a:t>
            </a:fld>
            <a:endParaRPr lang="en-US"/>
          </a:p>
        </p:txBody>
      </p:sp>
    </p:spTree>
    <p:extLst>
      <p:ext uri="{BB962C8B-B14F-4D97-AF65-F5344CB8AC3E}">
        <p14:creationId xmlns:p14="http://schemas.microsoft.com/office/powerpoint/2010/main" val="3666630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CC786-AE36-E64C-80CB-27021EFE0E06}" type="slidenum">
              <a:rPr lang="en-US" smtClean="0"/>
              <a:t>2</a:t>
            </a:fld>
            <a:endParaRPr lang="en-US"/>
          </a:p>
        </p:txBody>
      </p:sp>
    </p:spTree>
    <p:extLst>
      <p:ext uri="{BB962C8B-B14F-4D97-AF65-F5344CB8AC3E}">
        <p14:creationId xmlns:p14="http://schemas.microsoft.com/office/powerpoint/2010/main" val="109971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CCACC786-AE36-E64C-80CB-27021EFE0E06}" type="slidenum">
              <a:rPr lang="en-US" smtClean="0"/>
              <a:t>3</a:t>
            </a:fld>
            <a:endParaRPr lang="en-US"/>
          </a:p>
        </p:txBody>
      </p:sp>
    </p:spTree>
    <p:extLst>
      <p:ext uri="{BB962C8B-B14F-4D97-AF65-F5344CB8AC3E}">
        <p14:creationId xmlns:p14="http://schemas.microsoft.com/office/powerpoint/2010/main" val="1519222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CC786-AE36-E64C-80CB-27021EFE0E06}" type="slidenum">
              <a:rPr lang="en-US" smtClean="0"/>
              <a:t>4</a:t>
            </a:fld>
            <a:endParaRPr lang="en-US"/>
          </a:p>
        </p:txBody>
      </p:sp>
    </p:spTree>
    <p:extLst>
      <p:ext uri="{BB962C8B-B14F-4D97-AF65-F5344CB8AC3E}">
        <p14:creationId xmlns:p14="http://schemas.microsoft.com/office/powerpoint/2010/main" val="1466874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a:t>
            </a:r>
          </a:p>
          <a:p>
            <a:r>
              <a:rPr lang="en-US" dirty="0"/>
              <a:t> Anyone who became disabled prior to age 26 is eligible to open a MiABLE account.   It doesn’t matter their current age.</a:t>
            </a:r>
          </a:p>
          <a:p>
            <a:r>
              <a:rPr lang="en-US" dirty="0"/>
              <a:t> A person can have only one ABLE account. Michigan residents can open an account in another state or vice versa, but you are allowed only one account. </a:t>
            </a:r>
          </a:p>
          <a:p>
            <a:r>
              <a:rPr lang="en-US" dirty="0"/>
              <a:t> There are three ways that you can prove eligibility. </a:t>
            </a:r>
          </a:p>
          <a:p>
            <a:r>
              <a:rPr lang="en-US" dirty="0"/>
              <a:t> If you are eligible for SSI or SSDI. You do not need to be receiving benefits in order to qualify for a </a:t>
            </a:r>
            <a:r>
              <a:rPr lang="en-US" dirty="0" err="1"/>
              <a:t>MiABLE</a:t>
            </a:r>
            <a:r>
              <a:rPr lang="en-US" dirty="0"/>
              <a:t> account. </a:t>
            </a:r>
          </a:p>
          <a:p>
            <a:r>
              <a:rPr lang="en-US" dirty="0"/>
              <a:t> You have any condition listed on the Social Security Administration Compassionate Allowances List. There are hundreds of conditions &amp; the list is constantly increasing.</a:t>
            </a:r>
          </a:p>
          <a:p>
            <a:r>
              <a:rPr lang="en-US" dirty="0"/>
              <a:t> And the third way – the IRS allows individuals to self-certify with a doctor’s certification that says they’re disabled and qualify for a MiABLE account. </a:t>
            </a:r>
          </a:p>
          <a:p>
            <a:endParaRPr lang="en-US" dirty="0"/>
          </a:p>
        </p:txBody>
      </p:sp>
      <p:sp>
        <p:nvSpPr>
          <p:cNvPr id="4" name="Slide Number Placeholder 3"/>
          <p:cNvSpPr>
            <a:spLocks noGrp="1"/>
          </p:cNvSpPr>
          <p:nvPr>
            <p:ph type="sldNum" sz="quarter" idx="5"/>
          </p:nvPr>
        </p:nvSpPr>
        <p:spPr/>
        <p:txBody>
          <a:bodyPr/>
          <a:lstStyle/>
          <a:p>
            <a:fld id="{CCACC786-AE36-E64C-80CB-27021EFE0E06}" type="slidenum">
              <a:rPr lang="en-US" smtClean="0"/>
              <a:t>5</a:t>
            </a:fld>
            <a:endParaRPr lang="en-US"/>
          </a:p>
        </p:txBody>
      </p:sp>
    </p:spTree>
    <p:extLst>
      <p:ext uri="{BB962C8B-B14F-4D97-AF65-F5344CB8AC3E}">
        <p14:creationId xmlns:p14="http://schemas.microsoft.com/office/powerpoint/2010/main" val="245433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2022 ABLE Accounts can have $16,000 deposited from any source</a:t>
            </a:r>
          </a:p>
          <a:p>
            <a:r>
              <a:rPr lang="en-US" dirty="0"/>
              <a:t>Additional $12,880 must come from eligible individual’s income </a:t>
            </a:r>
          </a:p>
          <a:p>
            <a:r>
              <a:rPr lang="en-US" dirty="0"/>
              <a:t>Rollover from 529 may end in 2025 if Congress doesn’t extend deadline</a:t>
            </a:r>
          </a:p>
          <a:p>
            <a:endParaRPr lang="en-US" dirty="0"/>
          </a:p>
          <a:p>
            <a:r>
              <a:rPr lang="en-US" dirty="0"/>
              <a:t>Congress is investigating special allowances for significant deposits (life insurance payments, SSA back payments, Lawsuit proceeds.)</a:t>
            </a:r>
          </a:p>
        </p:txBody>
      </p:sp>
      <p:sp>
        <p:nvSpPr>
          <p:cNvPr id="4" name="Slide Number Placeholder 3"/>
          <p:cNvSpPr>
            <a:spLocks noGrp="1"/>
          </p:cNvSpPr>
          <p:nvPr>
            <p:ph type="sldNum" sz="quarter" idx="5"/>
          </p:nvPr>
        </p:nvSpPr>
        <p:spPr/>
        <p:txBody>
          <a:bodyPr/>
          <a:lstStyle/>
          <a:p>
            <a:fld id="{CCACC786-AE36-E64C-80CB-27021EFE0E06}" type="slidenum">
              <a:rPr lang="en-US" smtClean="0"/>
              <a:t>6</a:t>
            </a:fld>
            <a:endParaRPr lang="en-US"/>
          </a:p>
        </p:txBody>
      </p:sp>
    </p:spTree>
    <p:extLst>
      <p:ext uri="{BB962C8B-B14F-4D97-AF65-F5344CB8AC3E}">
        <p14:creationId xmlns:p14="http://schemas.microsoft.com/office/powerpoint/2010/main" val="373413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account limits are determined by each state.</a:t>
            </a:r>
          </a:p>
          <a:p>
            <a:r>
              <a:rPr lang="en-US" dirty="0"/>
              <a:t>SSI begins counting ABLE account assets as a resource when there is over $100,000 in the account.  When that $100K is reached, SSI may reduce benefits based on that resource.</a:t>
            </a:r>
          </a:p>
          <a:p>
            <a:r>
              <a:rPr lang="en-US" dirty="0"/>
              <a:t>Michigan allows contributions to ABLE 529 accounts until there is $500K in the account.</a:t>
            </a:r>
          </a:p>
        </p:txBody>
      </p:sp>
      <p:sp>
        <p:nvSpPr>
          <p:cNvPr id="4" name="Slide Number Placeholder 3"/>
          <p:cNvSpPr>
            <a:spLocks noGrp="1"/>
          </p:cNvSpPr>
          <p:nvPr>
            <p:ph type="sldNum" sz="quarter" idx="5"/>
          </p:nvPr>
        </p:nvSpPr>
        <p:spPr/>
        <p:txBody>
          <a:bodyPr/>
          <a:lstStyle/>
          <a:p>
            <a:fld id="{CCACC786-AE36-E64C-80CB-27021EFE0E06}" type="slidenum">
              <a:rPr lang="en-US" smtClean="0"/>
              <a:t>7</a:t>
            </a:fld>
            <a:endParaRPr lang="en-US"/>
          </a:p>
        </p:txBody>
      </p:sp>
    </p:spTree>
    <p:extLst>
      <p:ext uri="{BB962C8B-B14F-4D97-AF65-F5344CB8AC3E}">
        <p14:creationId xmlns:p14="http://schemas.microsoft.com/office/powerpoint/2010/main" val="46629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1 Question – what can I use the money for?  Withdrawals must be used for Qualified Disability Expenses. (QDE)</a:t>
            </a:r>
          </a:p>
          <a:p>
            <a:r>
              <a:rPr lang="en-US" dirty="0"/>
              <a:t> </a:t>
            </a:r>
          </a:p>
          <a:p>
            <a:r>
              <a:rPr lang="en-US" dirty="0"/>
              <a:t>QDE is meant to be as broad as possible and include the expenses of everyday living. </a:t>
            </a:r>
          </a:p>
          <a:p>
            <a:r>
              <a:rPr lang="en-US" dirty="0"/>
              <a:t> </a:t>
            </a:r>
          </a:p>
          <a:p>
            <a:r>
              <a:rPr lang="en-US" dirty="0"/>
              <a:t>You can use it for education. Just like a 529 education account can be used for tuition, books, fees, computers – the cost of higher education – you can use your </a:t>
            </a:r>
            <a:r>
              <a:rPr lang="en-US" dirty="0" err="1"/>
              <a:t>MiABLE</a:t>
            </a:r>
            <a:r>
              <a:rPr lang="en-US" dirty="0"/>
              <a:t> account for all of that too. </a:t>
            </a:r>
          </a:p>
          <a:p>
            <a:r>
              <a:rPr lang="en-US" dirty="0"/>
              <a:t> </a:t>
            </a:r>
          </a:p>
          <a:p>
            <a:r>
              <a:rPr lang="en-US" dirty="0"/>
              <a:t>You can use it for housing. Rent, mortgage, utilities, garbage removal service, making modifications to a home to allow for wheelchair accessibility – all would all be allowable expenses from your </a:t>
            </a:r>
            <a:r>
              <a:rPr lang="en-US" dirty="0" err="1"/>
              <a:t>MiABLE</a:t>
            </a:r>
            <a:r>
              <a:rPr lang="en-US" dirty="0"/>
              <a:t> account.</a:t>
            </a:r>
          </a:p>
          <a:p>
            <a:r>
              <a:rPr lang="en-US" dirty="0"/>
              <a:t> </a:t>
            </a:r>
          </a:p>
          <a:p>
            <a:r>
              <a:rPr lang="en-US" dirty="0"/>
              <a:t>You can use it for transportation. Whether that’s buying a car or a wheelchair-accessible van or using an Uber or a bus. The bottom line is moving from one place to another, any form of transportation, is an allowable expense for a </a:t>
            </a:r>
            <a:r>
              <a:rPr lang="en-US" dirty="0" err="1"/>
              <a:t>MiABLE</a:t>
            </a:r>
            <a:r>
              <a:rPr lang="en-US" dirty="0"/>
              <a:t> account. </a:t>
            </a:r>
          </a:p>
          <a:p>
            <a:r>
              <a:rPr lang="en-US" dirty="0"/>
              <a:t> </a:t>
            </a:r>
          </a:p>
          <a:p>
            <a:r>
              <a:rPr lang="en-US" dirty="0"/>
              <a:t>You can use it for any expense related to health care, like a piece of durable medical equipment, prescriptions, copays, hospital stays – these are all allowable expenses for a </a:t>
            </a:r>
            <a:r>
              <a:rPr lang="en-US" dirty="0" err="1"/>
              <a:t>MiABLE</a:t>
            </a:r>
            <a:r>
              <a:rPr lang="en-US" dirty="0"/>
              <a:t> account.</a:t>
            </a:r>
          </a:p>
          <a:p>
            <a:r>
              <a:rPr lang="en-US" dirty="0"/>
              <a:t> </a:t>
            </a:r>
          </a:p>
          <a:p>
            <a:r>
              <a:rPr lang="en-US" dirty="0"/>
              <a:t>You can use it to help increase employment opportunities. Any type of job or skills training can be paid for from your </a:t>
            </a:r>
            <a:r>
              <a:rPr lang="en-US" dirty="0" err="1"/>
              <a:t>MiABLE</a:t>
            </a:r>
            <a:r>
              <a:rPr lang="en-US" dirty="0"/>
              <a:t> account. </a:t>
            </a:r>
          </a:p>
          <a:p>
            <a:r>
              <a:rPr lang="en-US" dirty="0"/>
              <a:t> </a:t>
            </a:r>
          </a:p>
          <a:p>
            <a:r>
              <a:rPr lang="en-US" dirty="0"/>
              <a:t>You can use it for any form of assistive technology. I once attended a conference at Michigan State University and the person in the booth next to me had these cool eyeglasses that would read what the person who had them on was looking at. You touch the page and it would read it and you could hear it. Super cool. They cost $4,000. But if that is what you need, you can use your ABLE account to purchase something like that. </a:t>
            </a:r>
          </a:p>
          <a:p>
            <a:r>
              <a:rPr lang="en-US" dirty="0"/>
              <a:t> </a:t>
            </a:r>
          </a:p>
          <a:p>
            <a:r>
              <a:rPr lang="en-US" dirty="0"/>
              <a:t>You can use it for support services. If you have to have someone come into the home to help with the activities of everyday living, this is an allowable expense from a </a:t>
            </a:r>
            <a:r>
              <a:rPr lang="en-US" dirty="0" err="1"/>
              <a:t>MiABLE</a:t>
            </a:r>
            <a:r>
              <a:rPr lang="en-US" dirty="0"/>
              <a:t> account. </a:t>
            </a:r>
          </a:p>
          <a:p>
            <a:r>
              <a:rPr lang="en-US" dirty="0"/>
              <a:t> </a:t>
            </a:r>
          </a:p>
          <a:p>
            <a:r>
              <a:rPr lang="en-US" dirty="0"/>
              <a:t>You can use it for anything related to legal or financial services. If you need an attorney or CPA, those kinds of services can be paid for with your </a:t>
            </a:r>
            <a:r>
              <a:rPr lang="en-US" dirty="0" err="1"/>
              <a:t>MiABLE</a:t>
            </a:r>
            <a:r>
              <a:rPr lang="en-US" dirty="0"/>
              <a:t> account. </a:t>
            </a:r>
          </a:p>
          <a:p>
            <a:r>
              <a:rPr lang="en-US" dirty="0"/>
              <a:t> </a:t>
            </a:r>
          </a:p>
          <a:p>
            <a:r>
              <a:rPr lang="en-US" dirty="0"/>
              <a:t>End-of-life expenses are considered qualified disability expenses that can be paid out of a </a:t>
            </a:r>
            <a:r>
              <a:rPr lang="en-US" dirty="0" err="1"/>
              <a:t>MiABLE</a:t>
            </a:r>
            <a:r>
              <a:rPr lang="en-US" dirty="0"/>
              <a:t> account when the beneficiary passes away.</a:t>
            </a:r>
          </a:p>
          <a:p>
            <a:r>
              <a:rPr lang="en-US" dirty="0"/>
              <a:t> </a:t>
            </a:r>
          </a:p>
          <a:p>
            <a:r>
              <a:rPr lang="en-US" dirty="0"/>
              <a:t>One question I get asked from time to time is if </a:t>
            </a:r>
            <a:r>
              <a:rPr lang="en-US" dirty="0" err="1"/>
              <a:t>MiABLE</a:t>
            </a:r>
            <a:r>
              <a:rPr lang="en-US" dirty="0"/>
              <a:t> funds can be used to pay for a vacation. </a:t>
            </a:r>
          </a:p>
          <a:p>
            <a:r>
              <a:rPr lang="en-US" dirty="0"/>
              <a:t> </a:t>
            </a:r>
          </a:p>
          <a:p>
            <a:r>
              <a:rPr lang="en-US" dirty="0"/>
              <a:t>The answer is Yes. </a:t>
            </a:r>
          </a:p>
          <a:p>
            <a:r>
              <a:rPr lang="en-US" dirty="0"/>
              <a:t> </a:t>
            </a:r>
          </a:p>
          <a:p>
            <a:r>
              <a:rPr lang="en-US" dirty="0"/>
              <a:t>A vacation does qualify as an eligible expense as long as it can help maintain or improve the health, independence or quality of life of the person living with a disability. </a:t>
            </a:r>
          </a:p>
          <a:p>
            <a:r>
              <a:rPr lang="en-US" dirty="0"/>
              <a:t> </a:t>
            </a:r>
          </a:p>
          <a:p>
            <a:r>
              <a:rPr lang="en-US" dirty="0"/>
              <a:t>Tracking QDEs is the responsibility of the designated beneficiary or the person who’s qualified to handle the account. </a:t>
            </a:r>
          </a:p>
          <a:p>
            <a:r>
              <a:rPr lang="en-US" dirty="0"/>
              <a:t> </a:t>
            </a:r>
          </a:p>
          <a:p>
            <a:r>
              <a:rPr lang="en-US" dirty="0"/>
              <a:t>Remember, QDEs are subject to audit by the IRS and the Social Security Administration.</a:t>
            </a:r>
          </a:p>
          <a:p>
            <a:r>
              <a:rPr lang="en-US" dirty="0"/>
              <a:t> </a:t>
            </a:r>
          </a:p>
          <a:p>
            <a:r>
              <a:rPr lang="en-US" dirty="0"/>
              <a:t>Withdrawals for nonqualified expenses are subject to tax consequences and may impact eligibility for federal and state means-tested benefits.</a:t>
            </a:r>
          </a:p>
          <a:p>
            <a:r>
              <a:rPr lang="en-US" dirty="0"/>
              <a:t> </a:t>
            </a:r>
          </a:p>
          <a:p>
            <a:r>
              <a:rPr lang="en-US" dirty="0"/>
              <a:t>Some examples of nonqualified expenses would be buying jewelry, alcohol or gambling. </a:t>
            </a:r>
          </a:p>
          <a:p>
            <a:endParaRPr lang="en-US" dirty="0"/>
          </a:p>
        </p:txBody>
      </p:sp>
      <p:sp>
        <p:nvSpPr>
          <p:cNvPr id="4" name="Slide Number Placeholder 3"/>
          <p:cNvSpPr>
            <a:spLocks noGrp="1"/>
          </p:cNvSpPr>
          <p:nvPr>
            <p:ph type="sldNum" sz="quarter" idx="5"/>
          </p:nvPr>
        </p:nvSpPr>
        <p:spPr/>
        <p:txBody>
          <a:bodyPr/>
          <a:lstStyle/>
          <a:p>
            <a:fld id="{CCACC786-AE36-E64C-80CB-27021EFE0E06}" type="slidenum">
              <a:rPr lang="en-US" smtClean="0"/>
              <a:t>8</a:t>
            </a:fld>
            <a:endParaRPr lang="en-US"/>
          </a:p>
        </p:txBody>
      </p:sp>
    </p:spTree>
    <p:extLst>
      <p:ext uri="{BB962C8B-B14F-4D97-AF65-F5344CB8AC3E}">
        <p14:creationId xmlns:p14="http://schemas.microsoft.com/office/powerpoint/2010/main" val="3446504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 </a:t>
            </a:r>
          </a:p>
          <a:p>
            <a:r>
              <a:rPr lang="en-US" dirty="0"/>
              <a:t>A </a:t>
            </a:r>
            <a:r>
              <a:rPr lang="en-US" dirty="0" err="1"/>
              <a:t>MiABLE</a:t>
            </a:r>
            <a:r>
              <a:rPr lang="en-US" dirty="0"/>
              <a:t> account is in addition to – not a replacement for – other government programs. For example, Medicaid eligibility is never affected. However, ABLE account balances that exceed $100,000 could cause a reduction or suspension of Supplemental Security Income benefits (which is still much higher than the $2,000 limit for other assets).</a:t>
            </a:r>
          </a:p>
          <a:p>
            <a:r>
              <a:rPr lang="en-US" dirty="0"/>
              <a:t> </a:t>
            </a:r>
          </a:p>
          <a:p>
            <a:r>
              <a:rPr lang="en-US" dirty="0"/>
              <a:t>A </a:t>
            </a:r>
            <a:r>
              <a:rPr lang="en-US" dirty="0" err="1"/>
              <a:t>MiABLE</a:t>
            </a:r>
            <a:r>
              <a:rPr lang="en-US" dirty="0"/>
              <a:t> account is owned by the individual with the disability. </a:t>
            </a:r>
            <a:r>
              <a:rPr lang="en-US" dirty="0" err="1"/>
              <a:t>MiABLE</a:t>
            </a:r>
            <a:r>
              <a:rPr lang="en-US" dirty="0"/>
              <a:t> allows authorized representatives – family members, attorneys, etc. – to open and manage the account. </a:t>
            </a:r>
          </a:p>
          <a:p>
            <a:r>
              <a:rPr lang="en-US" dirty="0"/>
              <a:t> </a:t>
            </a:r>
          </a:p>
          <a:p>
            <a:r>
              <a:rPr lang="en-US" dirty="0"/>
              <a:t>Earnings on savings grow tax-free, and no federal or state tax is owed on withdrawals used to pay for qualified expenses. Plus, Michigan state income taxpayers can claim up to a $5,000 deduction for single filers and $10,000 for joint filers for </a:t>
            </a:r>
            <a:r>
              <a:rPr lang="en-US" dirty="0" err="1"/>
              <a:t>MiABLE</a:t>
            </a:r>
            <a:r>
              <a:rPr lang="en-US" dirty="0"/>
              <a:t> contributions.</a:t>
            </a:r>
          </a:p>
          <a:p>
            <a:r>
              <a:rPr lang="en-US" dirty="0"/>
              <a:t> </a:t>
            </a:r>
          </a:p>
          <a:p>
            <a:r>
              <a:rPr lang="en-US" dirty="0"/>
              <a:t>$16,000 per calendar year can be put into a MiABLE account. </a:t>
            </a:r>
          </a:p>
          <a:p>
            <a:r>
              <a:rPr lang="en-US" dirty="0"/>
              <a:t> </a:t>
            </a:r>
          </a:p>
          <a:p>
            <a:r>
              <a:rPr lang="en-US" dirty="0"/>
              <a:t>Individuals who are working but do not have access to retirement plans are eligible to put another $12,880 in their MiABLE account. </a:t>
            </a:r>
          </a:p>
          <a:p>
            <a:r>
              <a:rPr lang="en-US" dirty="0"/>
              <a:t> </a:t>
            </a:r>
          </a:p>
          <a:p>
            <a:r>
              <a:rPr lang="en-US" dirty="0"/>
              <a:t>Michigan allows one of the highest limits of $500,000 to be in a </a:t>
            </a:r>
            <a:r>
              <a:rPr lang="en-US" dirty="0" err="1"/>
              <a:t>MiABLE</a:t>
            </a:r>
            <a:r>
              <a:rPr lang="en-US" dirty="0"/>
              <a:t> account. </a:t>
            </a:r>
          </a:p>
          <a:p>
            <a:r>
              <a:rPr lang="en-US" dirty="0"/>
              <a:t> </a:t>
            </a:r>
          </a:p>
          <a:p>
            <a:r>
              <a:rPr lang="en-US" dirty="0"/>
              <a:t>Now, I know that at $16,000 a year it would take more than 30 years to save that much money. </a:t>
            </a:r>
          </a:p>
          <a:p>
            <a:r>
              <a:rPr lang="en-US" dirty="0"/>
              <a:t> </a:t>
            </a:r>
          </a:p>
          <a:p>
            <a:r>
              <a:rPr lang="en-US" dirty="0"/>
              <a:t>The bottom line is </a:t>
            </a:r>
            <a:r>
              <a:rPr lang="en-US" dirty="0" err="1"/>
              <a:t>MiABLE</a:t>
            </a:r>
            <a:r>
              <a:rPr lang="en-US" dirty="0"/>
              <a:t> has a very high limit to allow individuals of means to shelter their assets in an ABLE account. </a:t>
            </a:r>
          </a:p>
          <a:p>
            <a:r>
              <a:rPr lang="en-US" dirty="0"/>
              <a:t> </a:t>
            </a:r>
          </a:p>
          <a:p>
            <a:r>
              <a:rPr lang="en-US" dirty="0"/>
              <a:t>MiABLE offers six different investment options from conservative to aggressive, along with a no-market risk, federally insured checking account.</a:t>
            </a:r>
          </a:p>
          <a:p>
            <a:r>
              <a:rPr lang="en-US" dirty="0"/>
              <a:t> </a:t>
            </a:r>
          </a:p>
          <a:p>
            <a:r>
              <a:rPr lang="en-US" dirty="0" err="1"/>
              <a:t>MiABLE</a:t>
            </a:r>
            <a:r>
              <a:rPr lang="en-US" dirty="0"/>
              <a:t> account holders can access their funds at any time for any purpose (although money withdrawn for an unqualified expense may result in tax consequences).</a:t>
            </a:r>
          </a:p>
          <a:p>
            <a:endParaRPr lang="en-US" dirty="0"/>
          </a:p>
        </p:txBody>
      </p:sp>
      <p:sp>
        <p:nvSpPr>
          <p:cNvPr id="4" name="Slide Number Placeholder 3"/>
          <p:cNvSpPr>
            <a:spLocks noGrp="1"/>
          </p:cNvSpPr>
          <p:nvPr>
            <p:ph type="sldNum" sz="quarter" idx="5"/>
          </p:nvPr>
        </p:nvSpPr>
        <p:spPr/>
        <p:txBody>
          <a:bodyPr/>
          <a:lstStyle/>
          <a:p>
            <a:fld id="{CCACC786-AE36-E64C-80CB-27021EFE0E06}" type="slidenum">
              <a:rPr lang="en-US" smtClean="0"/>
              <a:t>9</a:t>
            </a:fld>
            <a:endParaRPr lang="en-US"/>
          </a:p>
        </p:txBody>
      </p:sp>
    </p:spTree>
    <p:extLst>
      <p:ext uri="{BB962C8B-B14F-4D97-AF65-F5344CB8AC3E}">
        <p14:creationId xmlns:p14="http://schemas.microsoft.com/office/powerpoint/2010/main" val="394914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A8288-AE4C-9441-82CF-3FCDC6DC0458}"/>
              </a:ext>
            </a:extLst>
          </p:cNvPr>
          <p:cNvSpPr>
            <a:spLocks noGrp="1"/>
          </p:cNvSpPr>
          <p:nvPr>
            <p:ph type="ctrTitle"/>
          </p:nvPr>
        </p:nvSpPr>
        <p:spPr>
          <a:xfrm>
            <a:off x="800100" y="685800"/>
            <a:ext cx="5295900" cy="2358056"/>
          </a:xfrm>
        </p:spPr>
        <p:txBody>
          <a:bodyPr wrap="square" anchor="t" anchorCtr="0"/>
          <a:lstStyle>
            <a:lvl1pPr algn="l">
              <a:defRPr sz="6000" b="1"/>
            </a:lvl1pPr>
          </a:lstStyle>
          <a:p>
            <a:r>
              <a:rPr lang="en-US" dirty="0"/>
              <a:t>Click to edit Master title style</a:t>
            </a:r>
          </a:p>
        </p:txBody>
      </p:sp>
      <p:sp>
        <p:nvSpPr>
          <p:cNvPr id="3" name="Subtitle 2">
            <a:extLst>
              <a:ext uri="{FF2B5EF4-FFF2-40B4-BE49-F238E27FC236}">
                <a16:creationId xmlns:a16="http://schemas.microsoft.com/office/drawing/2014/main" id="{8394F08F-291B-5B47-850F-11DD4725E821}"/>
              </a:ext>
            </a:extLst>
          </p:cNvPr>
          <p:cNvSpPr>
            <a:spLocks noGrp="1"/>
          </p:cNvSpPr>
          <p:nvPr>
            <p:ph type="subTitle" idx="1"/>
          </p:nvPr>
        </p:nvSpPr>
        <p:spPr>
          <a:xfrm>
            <a:off x="800100" y="3429000"/>
            <a:ext cx="5295900" cy="16557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61373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D36E-029A-D449-AA4A-054DDEB30A13}"/>
              </a:ext>
            </a:extLst>
          </p:cNvPr>
          <p:cNvSpPr>
            <a:spLocks noGrp="1"/>
          </p:cNvSpPr>
          <p:nvPr>
            <p:ph type="title"/>
          </p:nvPr>
        </p:nvSpPr>
        <p:spPr>
          <a:xfrm>
            <a:off x="800100" y="685800"/>
            <a:ext cx="5295900" cy="1004888"/>
          </a:xfrm>
        </p:spPr>
        <p:txBody>
          <a:bodyPr/>
          <a:lstStyle>
            <a:lvl1pPr>
              <a:defRPr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0E10F35-6834-AB4D-A6AC-E2329A571A0C}"/>
              </a:ext>
            </a:extLst>
          </p:cNvPr>
          <p:cNvSpPr>
            <a:spLocks noGrp="1"/>
          </p:cNvSpPr>
          <p:nvPr>
            <p:ph sz="half" idx="1"/>
          </p:nvPr>
        </p:nvSpPr>
        <p:spPr>
          <a:xfrm>
            <a:off x="800100" y="2291938"/>
            <a:ext cx="5295900" cy="3885024"/>
          </a:xfrm>
        </p:spPr>
        <p:txBody>
          <a:bodyPr/>
          <a:lstStyle>
            <a:lvl1pPr marL="0" indent="0">
              <a:buNone/>
              <a:defRPr b="1">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FC48A52-9D66-A441-A5D9-594445720E9A}"/>
              </a:ext>
            </a:extLst>
          </p:cNvPr>
          <p:cNvSpPr>
            <a:spLocks noGrp="1"/>
          </p:cNvSpPr>
          <p:nvPr>
            <p:ph type="dt" sz="half" idx="10"/>
          </p:nvPr>
        </p:nvSpPr>
        <p:spPr/>
        <p:txBody>
          <a:bodyPr/>
          <a:lstStyle/>
          <a:p>
            <a:fld id="{F172DA04-3F8F-C340-8D9E-250FD393339A}" type="datetimeFigureOut">
              <a:rPr lang="en-US" smtClean="0"/>
              <a:t>12/14/2021</a:t>
            </a:fld>
            <a:endParaRPr lang="en-US"/>
          </a:p>
        </p:txBody>
      </p:sp>
      <p:sp>
        <p:nvSpPr>
          <p:cNvPr id="6" name="Footer Placeholder 5">
            <a:extLst>
              <a:ext uri="{FF2B5EF4-FFF2-40B4-BE49-F238E27FC236}">
                <a16:creationId xmlns:a16="http://schemas.microsoft.com/office/drawing/2014/main" id="{0A0F3585-A880-4547-8CF9-BF2014568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7551D-F50F-D245-B503-229E08A8B0A0}"/>
              </a:ext>
            </a:extLst>
          </p:cNvPr>
          <p:cNvSpPr>
            <a:spLocks noGrp="1"/>
          </p:cNvSpPr>
          <p:nvPr>
            <p:ph type="sldNum" sz="quarter" idx="12"/>
          </p:nvPr>
        </p:nvSpPr>
        <p:spPr/>
        <p:txBody>
          <a:bodyPr/>
          <a:lstStyle/>
          <a:p>
            <a:fld id="{5B4EB351-7EEF-874D-9DA1-224164F9EB78}" type="slidenum">
              <a:rPr lang="en-US" smtClean="0"/>
              <a:t>‹#›</a:t>
            </a:fld>
            <a:endParaRPr lang="en-US"/>
          </a:p>
        </p:txBody>
      </p:sp>
    </p:spTree>
    <p:extLst>
      <p:ext uri="{BB962C8B-B14F-4D97-AF65-F5344CB8AC3E}">
        <p14:creationId xmlns:p14="http://schemas.microsoft.com/office/powerpoint/2010/main" val="1730741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A8288-AE4C-9441-82CF-3FCDC6DC0458}"/>
              </a:ext>
            </a:extLst>
          </p:cNvPr>
          <p:cNvSpPr>
            <a:spLocks noGrp="1"/>
          </p:cNvSpPr>
          <p:nvPr>
            <p:ph type="ctrTitle"/>
          </p:nvPr>
        </p:nvSpPr>
        <p:spPr>
          <a:xfrm>
            <a:off x="800100" y="1235034"/>
            <a:ext cx="8498279" cy="1808822"/>
          </a:xfrm>
        </p:spPr>
        <p:txBody>
          <a:bodyPr wrap="square" anchor="t" anchorCtr="0"/>
          <a:lstStyle>
            <a:lvl1pPr algn="l">
              <a:defRPr sz="6000" b="1">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4A6C2B6D-B06C-F244-A47F-B54E66AD0F4B}"/>
              </a:ext>
            </a:extLst>
          </p:cNvPr>
          <p:cNvSpPr/>
          <p:nvPr userDrawn="1"/>
        </p:nvSpPr>
        <p:spPr>
          <a:xfrm>
            <a:off x="0" y="3429000"/>
            <a:ext cx="6096000" cy="5492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394F08F-291B-5B47-850F-11DD4725E821}"/>
              </a:ext>
            </a:extLst>
          </p:cNvPr>
          <p:cNvSpPr>
            <a:spLocks noGrp="1"/>
          </p:cNvSpPr>
          <p:nvPr>
            <p:ph type="subTitle" idx="1"/>
          </p:nvPr>
        </p:nvSpPr>
        <p:spPr>
          <a:xfrm>
            <a:off x="800100" y="3488375"/>
            <a:ext cx="8498278" cy="1655762"/>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3847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A8288-AE4C-9441-82CF-3FCDC6DC0458}"/>
              </a:ext>
            </a:extLst>
          </p:cNvPr>
          <p:cNvSpPr>
            <a:spLocks noGrp="1"/>
          </p:cNvSpPr>
          <p:nvPr>
            <p:ph type="ctrTitle"/>
          </p:nvPr>
        </p:nvSpPr>
        <p:spPr>
          <a:xfrm>
            <a:off x="800100" y="1235034"/>
            <a:ext cx="8498279" cy="1808822"/>
          </a:xfrm>
        </p:spPr>
        <p:txBody>
          <a:bodyPr wrap="square" anchor="t" anchorCtr="0"/>
          <a:lstStyle>
            <a:lvl1pPr algn="l">
              <a:defRPr sz="6000" b="1">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4A6C2B6D-B06C-F244-A47F-B54E66AD0F4B}"/>
              </a:ext>
            </a:extLst>
          </p:cNvPr>
          <p:cNvSpPr/>
          <p:nvPr userDrawn="1"/>
        </p:nvSpPr>
        <p:spPr>
          <a:xfrm>
            <a:off x="0" y="3429000"/>
            <a:ext cx="6096000" cy="549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394F08F-291B-5B47-850F-11DD4725E821}"/>
              </a:ext>
            </a:extLst>
          </p:cNvPr>
          <p:cNvSpPr>
            <a:spLocks noGrp="1"/>
          </p:cNvSpPr>
          <p:nvPr>
            <p:ph type="subTitle" idx="1"/>
          </p:nvPr>
        </p:nvSpPr>
        <p:spPr>
          <a:xfrm>
            <a:off x="800100" y="3488375"/>
            <a:ext cx="8498278" cy="1655762"/>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3960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A8288-AE4C-9441-82CF-3FCDC6DC0458}"/>
              </a:ext>
            </a:extLst>
          </p:cNvPr>
          <p:cNvSpPr>
            <a:spLocks noGrp="1"/>
          </p:cNvSpPr>
          <p:nvPr>
            <p:ph type="ctrTitle"/>
          </p:nvPr>
        </p:nvSpPr>
        <p:spPr>
          <a:xfrm>
            <a:off x="800100" y="1235034"/>
            <a:ext cx="8498279" cy="1808822"/>
          </a:xfrm>
        </p:spPr>
        <p:txBody>
          <a:bodyPr wrap="square" anchor="t" anchorCtr="0"/>
          <a:lstStyle>
            <a:lvl1pPr algn="l">
              <a:defRPr sz="6000" b="1">
                <a:solidFill>
                  <a:schemeClr val="accent2"/>
                </a:solidFill>
              </a:defRPr>
            </a:lvl1pPr>
          </a:lstStyle>
          <a:p>
            <a:r>
              <a:rPr lang="en-US" dirty="0"/>
              <a:t>Click to edit Master title style</a:t>
            </a:r>
          </a:p>
        </p:txBody>
      </p:sp>
      <p:sp>
        <p:nvSpPr>
          <p:cNvPr id="4" name="Rectangle 3">
            <a:extLst>
              <a:ext uri="{FF2B5EF4-FFF2-40B4-BE49-F238E27FC236}">
                <a16:creationId xmlns:a16="http://schemas.microsoft.com/office/drawing/2014/main" id="{4A6C2B6D-B06C-F244-A47F-B54E66AD0F4B}"/>
              </a:ext>
            </a:extLst>
          </p:cNvPr>
          <p:cNvSpPr/>
          <p:nvPr userDrawn="1"/>
        </p:nvSpPr>
        <p:spPr>
          <a:xfrm>
            <a:off x="0" y="3429000"/>
            <a:ext cx="6096000" cy="549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394F08F-291B-5B47-850F-11DD4725E821}"/>
              </a:ext>
            </a:extLst>
          </p:cNvPr>
          <p:cNvSpPr>
            <a:spLocks noGrp="1"/>
          </p:cNvSpPr>
          <p:nvPr>
            <p:ph type="subTitle" idx="1"/>
          </p:nvPr>
        </p:nvSpPr>
        <p:spPr>
          <a:xfrm>
            <a:off x="800100" y="3488375"/>
            <a:ext cx="8498278" cy="1655762"/>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66676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26444-E1C4-904C-95C5-FBCF1B7B9544}"/>
              </a:ext>
            </a:extLst>
          </p:cNvPr>
          <p:cNvSpPr>
            <a:spLocks noGrp="1"/>
          </p:cNvSpPr>
          <p:nvPr>
            <p:ph type="title"/>
          </p:nvPr>
        </p:nvSpPr>
        <p:spPr>
          <a:xfrm>
            <a:off x="800100" y="685800"/>
            <a:ext cx="10591800" cy="1004887"/>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DF7989E-E5E0-BE48-942C-7A008DA1B610}"/>
              </a:ext>
            </a:extLst>
          </p:cNvPr>
          <p:cNvSpPr>
            <a:spLocks noGrp="1"/>
          </p:cNvSpPr>
          <p:nvPr>
            <p:ph idx="1"/>
          </p:nvPr>
        </p:nvSpPr>
        <p:spPr>
          <a:xfrm>
            <a:off x="800100" y="1943100"/>
            <a:ext cx="10591800" cy="4233862"/>
          </a:xfrm>
        </p:spPr>
        <p:txBody>
          <a:bodyPr/>
          <a:lstStyle>
            <a:lvl1pPr marL="0" indent="0">
              <a:buFont typeface="+mj-lt"/>
              <a:buNone/>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0D379C-77D1-4049-8887-B5E867CB1073}"/>
              </a:ext>
            </a:extLst>
          </p:cNvPr>
          <p:cNvSpPr>
            <a:spLocks noGrp="1"/>
          </p:cNvSpPr>
          <p:nvPr>
            <p:ph type="dt" sz="half" idx="10"/>
          </p:nvPr>
        </p:nvSpPr>
        <p:spPr/>
        <p:txBody>
          <a:bodyPr/>
          <a:lstStyle/>
          <a:p>
            <a:fld id="{F172DA04-3F8F-C340-8D9E-250FD393339A}" type="datetimeFigureOut">
              <a:rPr lang="en-US" smtClean="0"/>
              <a:t>12/14/2021</a:t>
            </a:fld>
            <a:endParaRPr lang="en-US"/>
          </a:p>
        </p:txBody>
      </p:sp>
      <p:sp>
        <p:nvSpPr>
          <p:cNvPr id="5" name="Footer Placeholder 4">
            <a:extLst>
              <a:ext uri="{FF2B5EF4-FFF2-40B4-BE49-F238E27FC236}">
                <a16:creationId xmlns:a16="http://schemas.microsoft.com/office/drawing/2014/main" id="{994EC4EE-D36F-8749-8139-240E5680F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7C3D2-96A4-5D4A-891F-24BBBFDB0B09}"/>
              </a:ext>
            </a:extLst>
          </p:cNvPr>
          <p:cNvSpPr>
            <a:spLocks noGrp="1"/>
          </p:cNvSpPr>
          <p:nvPr>
            <p:ph type="sldNum" sz="quarter" idx="12"/>
          </p:nvPr>
        </p:nvSpPr>
        <p:spPr/>
        <p:txBody>
          <a:bodyPr/>
          <a:lstStyle/>
          <a:p>
            <a:fld id="{5B4EB351-7EEF-874D-9DA1-224164F9EB78}" type="slidenum">
              <a:rPr lang="en-US" smtClean="0"/>
              <a:t>‹#›</a:t>
            </a:fld>
            <a:endParaRPr lang="en-US"/>
          </a:p>
        </p:txBody>
      </p:sp>
    </p:spTree>
    <p:extLst>
      <p:ext uri="{BB962C8B-B14F-4D97-AF65-F5344CB8AC3E}">
        <p14:creationId xmlns:p14="http://schemas.microsoft.com/office/powerpoint/2010/main" val="389335318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D36E-029A-D449-AA4A-054DDEB30A13}"/>
              </a:ext>
            </a:extLst>
          </p:cNvPr>
          <p:cNvSpPr>
            <a:spLocks noGrp="1"/>
          </p:cNvSpPr>
          <p:nvPr>
            <p:ph type="title"/>
          </p:nvPr>
        </p:nvSpPr>
        <p:spPr>
          <a:xfrm>
            <a:off x="800100" y="685800"/>
            <a:ext cx="10591800" cy="1004888"/>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E0E10F35-6834-AB4D-A6AC-E2329A571A0C}"/>
              </a:ext>
            </a:extLst>
          </p:cNvPr>
          <p:cNvSpPr>
            <a:spLocks noGrp="1"/>
          </p:cNvSpPr>
          <p:nvPr>
            <p:ph sz="half" idx="1"/>
          </p:nvPr>
        </p:nvSpPr>
        <p:spPr>
          <a:xfrm>
            <a:off x="800100" y="1943100"/>
            <a:ext cx="4828804" cy="4233862"/>
          </a:xfrm>
        </p:spPr>
        <p:txBody>
          <a:bodyPr/>
          <a:lstStyle>
            <a:lvl1pPr marL="0" indent="0">
              <a:buNone/>
              <a:defRPr b="1">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779A5AD-FDFB-F940-9950-88C577813618}"/>
              </a:ext>
            </a:extLst>
          </p:cNvPr>
          <p:cNvSpPr>
            <a:spLocks noGrp="1"/>
          </p:cNvSpPr>
          <p:nvPr>
            <p:ph sz="half" idx="2"/>
          </p:nvPr>
        </p:nvSpPr>
        <p:spPr>
          <a:xfrm>
            <a:off x="6563098" y="1943100"/>
            <a:ext cx="4790702" cy="4233862"/>
          </a:xfrm>
        </p:spPr>
        <p:txBody>
          <a:bodyPr/>
          <a:lstStyle>
            <a:lvl1pPr marL="0" indent="0">
              <a:buNone/>
              <a:defRPr b="1">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FC48A52-9D66-A441-A5D9-594445720E9A}"/>
              </a:ext>
            </a:extLst>
          </p:cNvPr>
          <p:cNvSpPr>
            <a:spLocks noGrp="1"/>
          </p:cNvSpPr>
          <p:nvPr>
            <p:ph type="dt" sz="half" idx="10"/>
          </p:nvPr>
        </p:nvSpPr>
        <p:spPr/>
        <p:txBody>
          <a:bodyPr/>
          <a:lstStyle/>
          <a:p>
            <a:fld id="{F172DA04-3F8F-C340-8D9E-250FD393339A}" type="datetimeFigureOut">
              <a:rPr lang="en-US" smtClean="0"/>
              <a:t>12/14/2021</a:t>
            </a:fld>
            <a:endParaRPr lang="en-US"/>
          </a:p>
        </p:txBody>
      </p:sp>
      <p:sp>
        <p:nvSpPr>
          <p:cNvPr id="6" name="Footer Placeholder 5">
            <a:extLst>
              <a:ext uri="{FF2B5EF4-FFF2-40B4-BE49-F238E27FC236}">
                <a16:creationId xmlns:a16="http://schemas.microsoft.com/office/drawing/2014/main" id="{0A0F3585-A880-4547-8CF9-BF2014568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7551D-F50F-D245-B503-229E08A8B0A0}"/>
              </a:ext>
            </a:extLst>
          </p:cNvPr>
          <p:cNvSpPr>
            <a:spLocks noGrp="1"/>
          </p:cNvSpPr>
          <p:nvPr>
            <p:ph type="sldNum" sz="quarter" idx="12"/>
          </p:nvPr>
        </p:nvSpPr>
        <p:spPr/>
        <p:txBody>
          <a:bodyPr/>
          <a:lstStyle/>
          <a:p>
            <a:fld id="{5B4EB351-7EEF-874D-9DA1-224164F9EB78}" type="slidenum">
              <a:rPr lang="en-US" smtClean="0"/>
              <a:t>‹#›</a:t>
            </a:fld>
            <a:endParaRPr lang="en-US"/>
          </a:p>
        </p:txBody>
      </p:sp>
    </p:spTree>
    <p:extLst>
      <p:ext uri="{BB962C8B-B14F-4D97-AF65-F5344CB8AC3E}">
        <p14:creationId xmlns:p14="http://schemas.microsoft.com/office/powerpoint/2010/main" val="364938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D36E-029A-D449-AA4A-054DDEB30A13}"/>
              </a:ext>
            </a:extLst>
          </p:cNvPr>
          <p:cNvSpPr>
            <a:spLocks noGrp="1"/>
          </p:cNvSpPr>
          <p:nvPr>
            <p:ph type="title"/>
          </p:nvPr>
        </p:nvSpPr>
        <p:spPr>
          <a:xfrm>
            <a:off x="800100" y="685800"/>
            <a:ext cx="5295900" cy="1004888"/>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E0E10F35-6834-AB4D-A6AC-E2329A571A0C}"/>
              </a:ext>
            </a:extLst>
          </p:cNvPr>
          <p:cNvSpPr>
            <a:spLocks noGrp="1"/>
          </p:cNvSpPr>
          <p:nvPr>
            <p:ph sz="half" idx="1"/>
          </p:nvPr>
        </p:nvSpPr>
        <p:spPr>
          <a:xfrm>
            <a:off x="800100" y="2291938"/>
            <a:ext cx="5295900" cy="3885024"/>
          </a:xfrm>
        </p:spPr>
        <p:txBody>
          <a:bodyPr/>
          <a:lstStyle>
            <a:lvl1pPr marL="0" indent="0">
              <a:buNone/>
              <a:defRPr b="1">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FC48A52-9D66-A441-A5D9-594445720E9A}"/>
              </a:ext>
            </a:extLst>
          </p:cNvPr>
          <p:cNvSpPr>
            <a:spLocks noGrp="1"/>
          </p:cNvSpPr>
          <p:nvPr>
            <p:ph type="dt" sz="half" idx="10"/>
          </p:nvPr>
        </p:nvSpPr>
        <p:spPr/>
        <p:txBody>
          <a:bodyPr/>
          <a:lstStyle/>
          <a:p>
            <a:fld id="{F172DA04-3F8F-C340-8D9E-250FD393339A}" type="datetimeFigureOut">
              <a:rPr lang="en-US" smtClean="0"/>
              <a:t>12/14/2021</a:t>
            </a:fld>
            <a:endParaRPr lang="en-US"/>
          </a:p>
        </p:txBody>
      </p:sp>
      <p:sp>
        <p:nvSpPr>
          <p:cNvPr id="6" name="Footer Placeholder 5">
            <a:extLst>
              <a:ext uri="{FF2B5EF4-FFF2-40B4-BE49-F238E27FC236}">
                <a16:creationId xmlns:a16="http://schemas.microsoft.com/office/drawing/2014/main" id="{0A0F3585-A880-4547-8CF9-BF2014568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7551D-F50F-D245-B503-229E08A8B0A0}"/>
              </a:ext>
            </a:extLst>
          </p:cNvPr>
          <p:cNvSpPr>
            <a:spLocks noGrp="1"/>
          </p:cNvSpPr>
          <p:nvPr>
            <p:ph type="sldNum" sz="quarter" idx="12"/>
          </p:nvPr>
        </p:nvSpPr>
        <p:spPr/>
        <p:txBody>
          <a:bodyPr/>
          <a:lstStyle/>
          <a:p>
            <a:fld id="{5B4EB351-7EEF-874D-9DA1-224164F9EB78}" type="slidenum">
              <a:rPr lang="en-US" smtClean="0"/>
              <a:t>‹#›</a:t>
            </a:fld>
            <a:endParaRPr lang="en-US"/>
          </a:p>
        </p:txBody>
      </p:sp>
    </p:spTree>
    <p:extLst>
      <p:ext uri="{BB962C8B-B14F-4D97-AF65-F5344CB8AC3E}">
        <p14:creationId xmlns:p14="http://schemas.microsoft.com/office/powerpoint/2010/main" val="96718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26444-E1C4-904C-95C5-FBCF1B7B9544}"/>
              </a:ext>
            </a:extLst>
          </p:cNvPr>
          <p:cNvSpPr>
            <a:spLocks noGrp="1"/>
          </p:cNvSpPr>
          <p:nvPr>
            <p:ph type="title"/>
          </p:nvPr>
        </p:nvSpPr>
        <p:spPr>
          <a:xfrm>
            <a:off x="800100" y="685800"/>
            <a:ext cx="10591800" cy="1004887"/>
          </a:xfrm>
        </p:spPr>
        <p:txBody>
          <a:bodyPr/>
          <a:lstStyle>
            <a:lvl1pPr>
              <a:defRPr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DF7989E-E5E0-BE48-942C-7A008DA1B610}"/>
              </a:ext>
            </a:extLst>
          </p:cNvPr>
          <p:cNvSpPr>
            <a:spLocks noGrp="1"/>
          </p:cNvSpPr>
          <p:nvPr>
            <p:ph idx="1"/>
          </p:nvPr>
        </p:nvSpPr>
        <p:spPr>
          <a:xfrm>
            <a:off x="800100" y="1943100"/>
            <a:ext cx="10591800" cy="4233862"/>
          </a:xfrm>
        </p:spPr>
        <p:txBody>
          <a:bodyPr/>
          <a:lstStyle>
            <a:lvl1pPr marL="0" indent="0">
              <a:buFont typeface="+mj-lt"/>
              <a:buNone/>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0D379C-77D1-4049-8887-B5E867CB1073}"/>
              </a:ext>
            </a:extLst>
          </p:cNvPr>
          <p:cNvSpPr>
            <a:spLocks noGrp="1"/>
          </p:cNvSpPr>
          <p:nvPr>
            <p:ph type="dt" sz="half" idx="10"/>
          </p:nvPr>
        </p:nvSpPr>
        <p:spPr/>
        <p:txBody>
          <a:bodyPr/>
          <a:lstStyle/>
          <a:p>
            <a:fld id="{F172DA04-3F8F-C340-8D9E-250FD393339A}" type="datetimeFigureOut">
              <a:rPr lang="en-US" smtClean="0"/>
              <a:t>12/14/2021</a:t>
            </a:fld>
            <a:endParaRPr lang="en-US"/>
          </a:p>
        </p:txBody>
      </p:sp>
      <p:sp>
        <p:nvSpPr>
          <p:cNvPr id="5" name="Footer Placeholder 4">
            <a:extLst>
              <a:ext uri="{FF2B5EF4-FFF2-40B4-BE49-F238E27FC236}">
                <a16:creationId xmlns:a16="http://schemas.microsoft.com/office/drawing/2014/main" id="{994EC4EE-D36F-8749-8139-240E5680F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7C3D2-96A4-5D4A-891F-24BBBFDB0B09}"/>
              </a:ext>
            </a:extLst>
          </p:cNvPr>
          <p:cNvSpPr>
            <a:spLocks noGrp="1"/>
          </p:cNvSpPr>
          <p:nvPr>
            <p:ph type="sldNum" sz="quarter" idx="12"/>
          </p:nvPr>
        </p:nvSpPr>
        <p:spPr/>
        <p:txBody>
          <a:bodyPr/>
          <a:lstStyle/>
          <a:p>
            <a:fld id="{5B4EB351-7EEF-874D-9DA1-224164F9EB78}" type="slidenum">
              <a:rPr lang="en-US" smtClean="0"/>
              <a:t>‹#›</a:t>
            </a:fld>
            <a:endParaRPr lang="en-US"/>
          </a:p>
        </p:txBody>
      </p:sp>
    </p:spTree>
    <p:extLst>
      <p:ext uri="{BB962C8B-B14F-4D97-AF65-F5344CB8AC3E}">
        <p14:creationId xmlns:p14="http://schemas.microsoft.com/office/powerpoint/2010/main" val="25908179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D36E-029A-D449-AA4A-054DDEB30A13}"/>
              </a:ext>
            </a:extLst>
          </p:cNvPr>
          <p:cNvSpPr>
            <a:spLocks noGrp="1"/>
          </p:cNvSpPr>
          <p:nvPr>
            <p:ph type="title"/>
          </p:nvPr>
        </p:nvSpPr>
        <p:spPr>
          <a:xfrm>
            <a:off x="800100" y="685800"/>
            <a:ext cx="10591800" cy="1004888"/>
          </a:xfrm>
        </p:spPr>
        <p:txBody>
          <a:bodyPr/>
          <a:lstStyle>
            <a:lvl1pPr>
              <a:defRPr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0E10F35-6834-AB4D-A6AC-E2329A571A0C}"/>
              </a:ext>
            </a:extLst>
          </p:cNvPr>
          <p:cNvSpPr>
            <a:spLocks noGrp="1"/>
          </p:cNvSpPr>
          <p:nvPr>
            <p:ph sz="half" idx="1"/>
          </p:nvPr>
        </p:nvSpPr>
        <p:spPr>
          <a:xfrm>
            <a:off x="800100" y="1943100"/>
            <a:ext cx="4828804" cy="4233862"/>
          </a:xfrm>
        </p:spPr>
        <p:txBody>
          <a:bodyPr/>
          <a:lstStyle>
            <a:lvl1pPr marL="0" indent="0">
              <a:buNone/>
              <a:defRPr b="1">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779A5AD-FDFB-F940-9950-88C577813618}"/>
              </a:ext>
            </a:extLst>
          </p:cNvPr>
          <p:cNvSpPr>
            <a:spLocks noGrp="1"/>
          </p:cNvSpPr>
          <p:nvPr>
            <p:ph sz="half" idx="2"/>
          </p:nvPr>
        </p:nvSpPr>
        <p:spPr>
          <a:xfrm>
            <a:off x="6563098" y="1943100"/>
            <a:ext cx="4790702" cy="4233862"/>
          </a:xfrm>
        </p:spPr>
        <p:txBody>
          <a:bodyPr/>
          <a:lstStyle>
            <a:lvl1pPr marL="0" indent="0">
              <a:buNone/>
              <a:defRPr b="1">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FC48A52-9D66-A441-A5D9-594445720E9A}"/>
              </a:ext>
            </a:extLst>
          </p:cNvPr>
          <p:cNvSpPr>
            <a:spLocks noGrp="1"/>
          </p:cNvSpPr>
          <p:nvPr>
            <p:ph type="dt" sz="half" idx="10"/>
          </p:nvPr>
        </p:nvSpPr>
        <p:spPr/>
        <p:txBody>
          <a:bodyPr/>
          <a:lstStyle/>
          <a:p>
            <a:fld id="{F172DA04-3F8F-C340-8D9E-250FD393339A}" type="datetimeFigureOut">
              <a:rPr lang="en-US" smtClean="0"/>
              <a:t>12/14/2021</a:t>
            </a:fld>
            <a:endParaRPr lang="en-US"/>
          </a:p>
        </p:txBody>
      </p:sp>
      <p:sp>
        <p:nvSpPr>
          <p:cNvPr id="6" name="Footer Placeholder 5">
            <a:extLst>
              <a:ext uri="{FF2B5EF4-FFF2-40B4-BE49-F238E27FC236}">
                <a16:creationId xmlns:a16="http://schemas.microsoft.com/office/drawing/2014/main" id="{0A0F3585-A880-4547-8CF9-BF2014568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7551D-F50F-D245-B503-229E08A8B0A0}"/>
              </a:ext>
            </a:extLst>
          </p:cNvPr>
          <p:cNvSpPr>
            <a:spLocks noGrp="1"/>
          </p:cNvSpPr>
          <p:nvPr>
            <p:ph type="sldNum" sz="quarter" idx="12"/>
          </p:nvPr>
        </p:nvSpPr>
        <p:spPr/>
        <p:txBody>
          <a:bodyPr/>
          <a:lstStyle/>
          <a:p>
            <a:fld id="{5B4EB351-7EEF-874D-9DA1-224164F9EB78}" type="slidenum">
              <a:rPr lang="en-US" smtClean="0"/>
              <a:t>‹#›</a:t>
            </a:fld>
            <a:endParaRPr lang="en-US"/>
          </a:p>
        </p:txBody>
      </p:sp>
    </p:spTree>
    <p:extLst>
      <p:ext uri="{BB962C8B-B14F-4D97-AF65-F5344CB8AC3E}">
        <p14:creationId xmlns:p14="http://schemas.microsoft.com/office/powerpoint/2010/main" val="161011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320D31-7698-F84A-A33A-1BA72BA9AC27}"/>
              </a:ext>
            </a:extLst>
          </p:cNvPr>
          <p:cNvSpPr>
            <a:spLocks noGrp="1"/>
          </p:cNvSpPr>
          <p:nvPr>
            <p:ph type="title"/>
          </p:nvPr>
        </p:nvSpPr>
        <p:spPr>
          <a:xfrm>
            <a:off x="838200" y="685800"/>
            <a:ext cx="10515600" cy="10048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1B57B9A-5C37-BE4B-8E27-F7792ABF305F}"/>
              </a:ext>
            </a:extLst>
          </p:cNvPr>
          <p:cNvSpPr>
            <a:spLocks noGrp="1"/>
          </p:cNvSpPr>
          <p:nvPr>
            <p:ph type="body" idx="1"/>
          </p:nvPr>
        </p:nvSpPr>
        <p:spPr>
          <a:xfrm>
            <a:off x="838200" y="1943099"/>
            <a:ext cx="10515600" cy="42338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1D1BE73-B676-BB4A-ABFE-D518D1A50B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2DA04-3F8F-C340-8D9E-250FD393339A}" type="datetimeFigureOut">
              <a:rPr lang="en-US" smtClean="0"/>
              <a:t>12/14/2021</a:t>
            </a:fld>
            <a:endParaRPr lang="en-US"/>
          </a:p>
        </p:txBody>
      </p:sp>
      <p:sp>
        <p:nvSpPr>
          <p:cNvPr id="5" name="Footer Placeholder 4">
            <a:extLst>
              <a:ext uri="{FF2B5EF4-FFF2-40B4-BE49-F238E27FC236}">
                <a16:creationId xmlns:a16="http://schemas.microsoft.com/office/drawing/2014/main" id="{A7ED148D-076B-244C-9C96-E507547CA8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614A66-471F-3345-8A99-1E3F82B381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EB351-7EEF-874D-9DA1-224164F9EB78}" type="slidenum">
              <a:rPr lang="en-US" smtClean="0"/>
              <a:t>‹#›</a:t>
            </a:fld>
            <a:endParaRPr lang="en-US"/>
          </a:p>
        </p:txBody>
      </p:sp>
    </p:spTree>
    <p:extLst>
      <p:ext uri="{BB962C8B-B14F-4D97-AF65-F5344CB8AC3E}">
        <p14:creationId xmlns:p14="http://schemas.microsoft.com/office/powerpoint/2010/main" val="178371930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50" r:id="rId5"/>
    <p:sldLayoutId id="2147483652" r:id="rId6"/>
    <p:sldLayoutId id="2147483653" r:id="rId7"/>
    <p:sldLayoutId id="2147483655" r:id="rId8"/>
    <p:sldLayoutId id="2147483656" r:id="rId9"/>
    <p:sldLayoutId id="214748365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userDrawn="1">
          <p15:clr>
            <a:srgbClr val="F26B43"/>
          </p15:clr>
        </p15:guide>
        <p15:guide id="2" orient="horz" pos="3888" userDrawn="1">
          <p15:clr>
            <a:srgbClr val="F26B43"/>
          </p15:clr>
        </p15:guide>
        <p15:guide id="3" orient="horz" pos="2160" userDrawn="1">
          <p15:clr>
            <a:srgbClr val="F26B43"/>
          </p15:clr>
        </p15:guide>
        <p15:guide id="4" pos="3840" userDrawn="1">
          <p15:clr>
            <a:srgbClr val="F26B43"/>
          </p15:clr>
        </p15:guide>
        <p15:guide id="5" pos="7176" userDrawn="1">
          <p15:clr>
            <a:srgbClr val="F26B43"/>
          </p15:clr>
        </p15:guide>
        <p15:guide id="6" pos="504" userDrawn="1">
          <p15:clr>
            <a:srgbClr val="F26B43"/>
          </p15:clr>
        </p15:guide>
        <p15:guide id="7" orient="horz" pos="1224" userDrawn="1">
          <p15:clr>
            <a:srgbClr val="F26B43"/>
          </p15:clr>
        </p15:guide>
        <p15:guide id="8" orient="horz" pos="14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3.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hyperlink" Target="http://www.mi.savewithable.com/" TargetMode="External"/><Relationship Id="rId7"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mailto:miable@michigan.gov" TargetMode="External"/><Relationship Id="rId4" Type="http://schemas.openxmlformats.org/officeDocument/2006/relationships/hyperlink" Target="mailto:mi.clientservice@savewithabl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3" Type="http://schemas.openxmlformats.org/officeDocument/2006/relationships/image" Target="../media/image6.png"/><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21.emf"/><Relationship Id="rId5" Type="http://schemas.openxmlformats.org/officeDocument/2006/relationships/image" Target="../media/image8.emf"/><Relationship Id="rId15" Type="http://schemas.openxmlformats.org/officeDocument/2006/relationships/image" Target="../media/image25.emf"/><Relationship Id="rId10" Type="http://schemas.openxmlformats.org/officeDocument/2006/relationships/image" Target="../media/image20.emf"/><Relationship Id="rId4" Type="http://schemas.openxmlformats.org/officeDocument/2006/relationships/image" Target="../media/image7.emf"/><Relationship Id="rId9" Type="http://schemas.openxmlformats.org/officeDocument/2006/relationships/image" Target="../media/image19.emf"/><Relationship Id="rId1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FFE37E-5E4E-B949-AE3C-F2725D8594F4}"/>
              </a:ext>
            </a:extLst>
          </p:cNvPr>
          <p:cNvSpPr/>
          <p:nvPr/>
        </p:nvSpPr>
        <p:spPr>
          <a:xfrm>
            <a:off x="0" y="3429000"/>
            <a:ext cx="7861300" cy="561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2724AB4C-BFD5-944A-89FA-F3F3CCAB4175}"/>
              </a:ext>
            </a:extLst>
          </p:cNvPr>
          <p:cNvSpPr>
            <a:spLocks noGrp="1"/>
          </p:cNvSpPr>
          <p:nvPr>
            <p:ph type="subTitle" idx="1"/>
          </p:nvPr>
        </p:nvSpPr>
        <p:spPr>
          <a:xfrm>
            <a:off x="1892632" y="3500251"/>
            <a:ext cx="8498278" cy="1655762"/>
          </a:xfrm>
        </p:spPr>
        <p:txBody>
          <a:bodyPr/>
          <a:lstStyle/>
          <a:p>
            <a:r>
              <a:rPr lang="en-US" dirty="0"/>
              <a:t>Save Without Losing</a:t>
            </a:r>
          </a:p>
        </p:txBody>
      </p:sp>
      <p:pic>
        <p:nvPicPr>
          <p:cNvPr id="7" name="Picture 6" descr="MiAble logo">
            <a:extLst>
              <a:ext uri="{FF2B5EF4-FFF2-40B4-BE49-F238E27FC236}">
                <a16:creationId xmlns:a16="http://schemas.microsoft.com/office/drawing/2014/main" id="{B1E5D88E-244B-FB47-AC1C-C4299423EABA}"/>
              </a:ext>
            </a:extLst>
          </p:cNvPr>
          <p:cNvPicPr>
            <a:picLocks noChangeAspect="1"/>
          </p:cNvPicPr>
          <p:nvPr/>
        </p:nvPicPr>
        <p:blipFill>
          <a:blip r:embed="rId3"/>
          <a:stretch>
            <a:fillRect/>
          </a:stretch>
        </p:blipFill>
        <p:spPr>
          <a:xfrm>
            <a:off x="190006" y="460800"/>
            <a:ext cx="8253350" cy="2908824"/>
          </a:xfrm>
          <a:prstGeom prst="rect">
            <a:avLst/>
          </a:prstGeom>
        </p:spPr>
      </p:pic>
      <p:pic>
        <p:nvPicPr>
          <p:cNvPr id="14" name="Picture 13" descr="Yellow star shape with orange dot pattern">
            <a:extLst>
              <a:ext uri="{FF2B5EF4-FFF2-40B4-BE49-F238E27FC236}">
                <a16:creationId xmlns:a16="http://schemas.microsoft.com/office/drawing/2014/main" id="{C8FC61E5-6BCD-AD48-8BEC-AC2FB3813666}"/>
              </a:ext>
            </a:extLst>
          </p:cNvPr>
          <p:cNvPicPr>
            <a:picLocks noChangeAspect="1"/>
          </p:cNvPicPr>
          <p:nvPr/>
        </p:nvPicPr>
        <p:blipFill rotWithShape="1">
          <a:blip r:embed="rId4"/>
          <a:srcRect l="23193" t="43773" r="-1"/>
          <a:stretch/>
        </p:blipFill>
        <p:spPr>
          <a:xfrm rot="10800000">
            <a:off x="7507926" y="3429000"/>
            <a:ext cx="4684073" cy="3429000"/>
          </a:xfrm>
          <a:prstGeom prst="rect">
            <a:avLst/>
          </a:prstGeom>
        </p:spPr>
      </p:pic>
      <p:sp>
        <p:nvSpPr>
          <p:cNvPr id="2" name="TextBox 1">
            <a:extLst>
              <a:ext uri="{FF2B5EF4-FFF2-40B4-BE49-F238E27FC236}">
                <a16:creationId xmlns:a16="http://schemas.microsoft.com/office/drawing/2014/main" id="{0668196D-A885-4984-90F6-8D0A1F54B0AC}"/>
              </a:ext>
            </a:extLst>
          </p:cNvPr>
          <p:cNvSpPr txBox="1"/>
          <p:nvPr/>
        </p:nvSpPr>
        <p:spPr>
          <a:xfrm>
            <a:off x="866273" y="5895474"/>
            <a:ext cx="2298031" cy="369332"/>
          </a:xfrm>
          <a:prstGeom prst="rect">
            <a:avLst/>
          </a:prstGeom>
          <a:noFill/>
        </p:spPr>
        <p:txBody>
          <a:bodyPr wrap="square" rtlCol="0">
            <a:spAutoFit/>
          </a:bodyPr>
          <a:lstStyle/>
          <a:p>
            <a:r>
              <a:rPr lang="en-US" dirty="0">
                <a:highlight>
                  <a:srgbClr val="000000"/>
                </a:highlight>
              </a:rPr>
              <a:t>Effective Jan.  2022</a:t>
            </a:r>
            <a:endParaRPr lang="en-US" dirty="0"/>
          </a:p>
        </p:txBody>
      </p:sp>
    </p:spTree>
    <p:extLst>
      <p:ext uri="{BB962C8B-B14F-4D97-AF65-F5344CB8AC3E}">
        <p14:creationId xmlns:p14="http://schemas.microsoft.com/office/powerpoint/2010/main" val="2042410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FB9FEE-2342-1D49-9028-6694D1634F88}"/>
              </a:ext>
            </a:extLst>
          </p:cNvPr>
          <p:cNvSpPr>
            <a:spLocks noGrp="1"/>
          </p:cNvSpPr>
          <p:nvPr>
            <p:ph sz="half" idx="2"/>
          </p:nvPr>
        </p:nvSpPr>
        <p:spPr>
          <a:xfrm>
            <a:off x="800100" y="1943100"/>
            <a:ext cx="6108700" cy="4229100"/>
          </a:xfrm>
        </p:spPr>
        <p:txBody>
          <a:bodyPr anchor="t" anchorCtr="0">
            <a:normAutofit/>
          </a:bodyPr>
          <a:lstStyle/>
          <a:p>
            <a:r>
              <a:rPr lang="en-US" sz="2400" dirty="0" err="1"/>
              <a:t>MiABLE</a:t>
            </a:r>
            <a:r>
              <a:rPr lang="en-US" sz="2400" dirty="0"/>
              <a:t> Visa Card</a:t>
            </a:r>
          </a:p>
          <a:p>
            <a:pPr marL="342900" indent="-342900">
              <a:buFont typeface="Arial" panose="020B0604020202020204" pitchFamily="34" charset="0"/>
              <a:buChar char="•"/>
            </a:pPr>
            <a:r>
              <a:rPr lang="en-US" sz="2400" b="0" dirty="0"/>
              <a:t>Optional w/Checking account </a:t>
            </a:r>
          </a:p>
          <a:p>
            <a:endParaRPr lang="en-US" sz="2400" dirty="0"/>
          </a:p>
          <a:p>
            <a:r>
              <a:rPr lang="en-US" sz="2400" dirty="0"/>
              <a:t>Crowdfunding Option</a:t>
            </a:r>
          </a:p>
          <a:p>
            <a:endParaRPr lang="en-US" sz="2400" dirty="0"/>
          </a:p>
          <a:p>
            <a:pPr marL="457200" lvl="0" indent="-457200">
              <a:buFont typeface="Arial" panose="020B0604020202020204" pitchFamily="34" charset="0"/>
              <a:buChar char="•"/>
            </a:pPr>
            <a:r>
              <a:rPr lang="en-US" sz="2400" b="0" dirty="0"/>
              <a:t>U-Gift Platform</a:t>
            </a:r>
          </a:p>
          <a:p>
            <a:pPr marL="457200" lvl="0" indent="-457200">
              <a:buFont typeface="Arial" panose="020B0604020202020204" pitchFamily="34" charset="0"/>
              <a:buChar char="•"/>
            </a:pPr>
            <a:r>
              <a:rPr lang="en-US" sz="2400" b="0" dirty="0"/>
              <a:t>Anyone can donate to a MiABLE account  (Tax deductible)</a:t>
            </a:r>
          </a:p>
        </p:txBody>
      </p:sp>
      <p:sp>
        <p:nvSpPr>
          <p:cNvPr id="10" name="Title 1">
            <a:extLst>
              <a:ext uri="{FF2B5EF4-FFF2-40B4-BE49-F238E27FC236}">
                <a16:creationId xmlns:a16="http://schemas.microsoft.com/office/drawing/2014/main" id="{F4950D90-13B3-ED4E-A8EE-1608FFFDE3E9}"/>
              </a:ext>
            </a:extLst>
          </p:cNvPr>
          <p:cNvSpPr txBox="1">
            <a:spLocks/>
          </p:cNvSpPr>
          <p:nvPr/>
        </p:nvSpPr>
        <p:spPr>
          <a:xfrm>
            <a:off x="800100" y="685801"/>
            <a:ext cx="10591800" cy="992190"/>
          </a:xfrm>
          <a:prstGeom prst="rect">
            <a:avLst/>
          </a:prstGeom>
        </p:spPr>
        <p:txBody>
          <a:bodyPr vert="horz" lIns="91440" tIns="45720" rIns="91440" bIns="45720" rtlCol="0" anchor="ctr" anchorCtr="0">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err="1"/>
              <a:t>MiABLE</a:t>
            </a:r>
            <a:r>
              <a:rPr lang="en-US" dirty="0"/>
              <a:t> Special Features </a:t>
            </a:r>
          </a:p>
        </p:txBody>
      </p:sp>
      <p:pic>
        <p:nvPicPr>
          <p:cNvPr id="23" name="Picture 22">
            <a:extLst>
              <a:ext uri="{FF2B5EF4-FFF2-40B4-BE49-F238E27FC236}">
                <a16:creationId xmlns:a16="http://schemas.microsoft.com/office/drawing/2014/main" id="{57DA2E58-0364-C849-88F0-A80A7901984F}"/>
              </a:ext>
            </a:extLst>
          </p:cNvPr>
          <p:cNvPicPr>
            <a:picLocks noChangeAspect="1"/>
          </p:cNvPicPr>
          <p:nvPr/>
        </p:nvPicPr>
        <p:blipFill>
          <a:blip r:embed="rId3"/>
          <a:srcRect/>
          <a:stretch/>
        </p:blipFill>
        <p:spPr>
          <a:xfrm>
            <a:off x="561465" y="5490198"/>
            <a:ext cx="2257936" cy="951874"/>
          </a:xfrm>
          <a:prstGeom prst="rect">
            <a:avLst/>
          </a:prstGeom>
        </p:spPr>
      </p:pic>
      <p:pic>
        <p:nvPicPr>
          <p:cNvPr id="2" name="Picture 1">
            <a:extLst>
              <a:ext uri="{FF2B5EF4-FFF2-40B4-BE49-F238E27FC236}">
                <a16:creationId xmlns:a16="http://schemas.microsoft.com/office/drawing/2014/main" id="{E93CFE04-575E-D947-A5CD-A02B7457C5DA}"/>
              </a:ext>
            </a:extLst>
          </p:cNvPr>
          <p:cNvPicPr>
            <a:picLocks noChangeAspect="1"/>
          </p:cNvPicPr>
          <p:nvPr/>
        </p:nvPicPr>
        <p:blipFill>
          <a:blip r:embed="rId4"/>
          <a:stretch>
            <a:fillRect/>
          </a:stretch>
        </p:blipFill>
        <p:spPr>
          <a:xfrm rot="6979779">
            <a:off x="6221022" y="2140481"/>
            <a:ext cx="7156257" cy="7841179"/>
          </a:xfrm>
          <a:prstGeom prst="rect">
            <a:avLst/>
          </a:prstGeom>
        </p:spPr>
      </p:pic>
      <p:pic>
        <p:nvPicPr>
          <p:cNvPr id="6" name="Picture 5">
            <a:extLst>
              <a:ext uri="{FF2B5EF4-FFF2-40B4-BE49-F238E27FC236}">
                <a16:creationId xmlns:a16="http://schemas.microsoft.com/office/drawing/2014/main" id="{7917CE8F-7F07-3D41-9D2C-F216A76FBE37}"/>
              </a:ext>
            </a:extLst>
          </p:cNvPr>
          <p:cNvPicPr>
            <a:picLocks noChangeAspect="1"/>
          </p:cNvPicPr>
          <p:nvPr/>
        </p:nvPicPr>
        <p:blipFill>
          <a:blip r:embed="rId5"/>
          <a:stretch>
            <a:fillRect/>
          </a:stretch>
        </p:blipFill>
        <p:spPr>
          <a:xfrm>
            <a:off x="6096000" y="4892528"/>
            <a:ext cx="3692267" cy="1279835"/>
          </a:xfrm>
          <a:prstGeom prst="rect">
            <a:avLst/>
          </a:prstGeom>
        </p:spPr>
      </p:pic>
      <p:pic>
        <p:nvPicPr>
          <p:cNvPr id="9" name="Picture 8">
            <a:extLst>
              <a:ext uri="{FF2B5EF4-FFF2-40B4-BE49-F238E27FC236}">
                <a16:creationId xmlns:a16="http://schemas.microsoft.com/office/drawing/2014/main" id="{66FB2BB9-BC42-FB49-B606-E9B479E98F21}"/>
              </a:ext>
            </a:extLst>
          </p:cNvPr>
          <p:cNvPicPr>
            <a:picLocks noChangeAspect="1"/>
          </p:cNvPicPr>
          <p:nvPr/>
        </p:nvPicPr>
        <p:blipFill>
          <a:blip r:embed="rId6"/>
          <a:srcRect/>
          <a:stretch/>
        </p:blipFill>
        <p:spPr>
          <a:xfrm>
            <a:off x="6471710" y="1483863"/>
            <a:ext cx="3316557" cy="2184074"/>
          </a:xfrm>
          <a:prstGeom prst="rect">
            <a:avLst/>
          </a:prstGeom>
        </p:spPr>
      </p:pic>
    </p:spTree>
    <p:extLst>
      <p:ext uri="{BB962C8B-B14F-4D97-AF65-F5344CB8AC3E}">
        <p14:creationId xmlns:p14="http://schemas.microsoft.com/office/powerpoint/2010/main" val="4142311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1371F-D8B3-834F-A842-78BE448189B8}"/>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216ADC-06E0-1642-8EF0-04F01E8330A1}"/>
              </a:ext>
            </a:extLst>
          </p:cNvPr>
          <p:cNvSpPr>
            <a:spLocks noGrp="1"/>
          </p:cNvSpPr>
          <p:nvPr>
            <p:ph type="title"/>
          </p:nvPr>
        </p:nvSpPr>
        <p:spPr>
          <a:xfrm>
            <a:off x="800100" y="685800"/>
            <a:ext cx="5029200" cy="5491162"/>
          </a:xfrm>
        </p:spPr>
        <p:txBody>
          <a:bodyPr anchor="ctr" anchorCtr="0">
            <a:normAutofit/>
          </a:bodyPr>
          <a:lstStyle/>
          <a:p>
            <a:r>
              <a:rPr lang="en-US" dirty="0">
                <a:solidFill>
                  <a:schemeClr val="bg1"/>
                </a:solidFill>
              </a:rPr>
              <a:t>Open Your </a:t>
            </a:r>
            <a:r>
              <a:rPr lang="en-US" dirty="0" err="1">
                <a:solidFill>
                  <a:schemeClr val="bg1"/>
                </a:solidFill>
              </a:rPr>
              <a:t>MiABLE</a:t>
            </a:r>
            <a:r>
              <a:rPr lang="en-US" dirty="0">
                <a:solidFill>
                  <a:schemeClr val="bg1"/>
                </a:solidFill>
              </a:rPr>
              <a:t> Account Today!</a:t>
            </a:r>
          </a:p>
        </p:txBody>
      </p:sp>
      <p:sp>
        <p:nvSpPr>
          <p:cNvPr id="3" name="Content Placeholder 2">
            <a:extLst>
              <a:ext uri="{FF2B5EF4-FFF2-40B4-BE49-F238E27FC236}">
                <a16:creationId xmlns:a16="http://schemas.microsoft.com/office/drawing/2014/main" id="{6A465C47-55B1-F34A-9EB0-5C9768324E2D}"/>
              </a:ext>
            </a:extLst>
          </p:cNvPr>
          <p:cNvSpPr>
            <a:spLocks noGrp="1"/>
          </p:cNvSpPr>
          <p:nvPr>
            <p:ph sz="half" idx="1"/>
          </p:nvPr>
        </p:nvSpPr>
        <p:spPr>
          <a:xfrm>
            <a:off x="6334635" y="685800"/>
            <a:ext cx="5721007" cy="5491162"/>
          </a:xfrm>
        </p:spPr>
        <p:txBody>
          <a:bodyPr anchor="ctr" anchorCtr="0">
            <a:normAutofit lnSpcReduction="10000"/>
          </a:bodyPr>
          <a:lstStyle/>
          <a:p>
            <a:pPr marL="457200" indent="-457200">
              <a:spcAft>
                <a:spcPts val="1200"/>
              </a:spcAft>
              <a:buFont typeface="Arial" panose="020B0604020202020204" pitchFamily="34" charset="0"/>
              <a:buChar char="•"/>
            </a:pPr>
            <a:endParaRPr lang="en-US" b="0" dirty="0"/>
          </a:p>
          <a:p>
            <a:pPr algn="ctr">
              <a:spcAft>
                <a:spcPts val="1200"/>
              </a:spcAft>
            </a:pPr>
            <a:r>
              <a:rPr lang="en-US" b="0" dirty="0"/>
              <a:t>Starting Dec 13, 2021</a:t>
            </a:r>
          </a:p>
          <a:p>
            <a:pPr marL="457200" indent="-457200">
              <a:spcAft>
                <a:spcPts val="1200"/>
              </a:spcAft>
              <a:buFont typeface="Arial" panose="020B0604020202020204" pitchFamily="34" charset="0"/>
              <a:buChar char="•"/>
            </a:pPr>
            <a:r>
              <a:rPr lang="en-US" b="0" dirty="0"/>
              <a:t>Enroll at </a:t>
            </a:r>
            <a:r>
              <a:rPr lang="en-US" b="0" u="sng" dirty="0">
                <a:hlinkClick r:id="rId3"/>
              </a:rPr>
              <a:t>mi.savewithable.com</a:t>
            </a:r>
            <a:r>
              <a:rPr lang="en-US" b="0" dirty="0"/>
              <a:t>  </a:t>
            </a:r>
          </a:p>
          <a:p>
            <a:pPr marL="457200" indent="-457200">
              <a:spcAft>
                <a:spcPts val="1200"/>
              </a:spcAft>
              <a:buFont typeface="Arial" panose="020B0604020202020204" pitchFamily="34" charset="0"/>
              <a:buChar char="•"/>
            </a:pPr>
            <a:endParaRPr lang="en-US" b="0" dirty="0"/>
          </a:p>
          <a:p>
            <a:pPr marL="457200" indent="-457200">
              <a:spcAft>
                <a:spcPts val="1200"/>
              </a:spcAft>
              <a:buFont typeface="Arial" panose="020B0604020202020204" pitchFamily="34" charset="0"/>
              <a:buChar char="•"/>
            </a:pPr>
            <a:r>
              <a:rPr lang="en-US" b="0" dirty="0"/>
              <a:t>Client Service:   844-656-7225  </a:t>
            </a:r>
          </a:p>
          <a:p>
            <a:pPr>
              <a:spcAft>
                <a:spcPts val="1200"/>
              </a:spcAft>
            </a:pPr>
            <a:r>
              <a:rPr lang="en-US" sz="2600" b="0" dirty="0">
                <a:hlinkClick r:id="rId4"/>
              </a:rPr>
              <a:t>mi.clientservice@savewithable.com</a:t>
            </a:r>
            <a:endParaRPr lang="en-US" sz="2600" b="0" dirty="0"/>
          </a:p>
          <a:p>
            <a:pPr marL="457200" indent="-457200">
              <a:spcAft>
                <a:spcPts val="1200"/>
              </a:spcAft>
              <a:buFont typeface="Arial" panose="020B0604020202020204" pitchFamily="34" charset="0"/>
              <a:buChar char="•"/>
            </a:pPr>
            <a:endParaRPr lang="en-US" b="0" dirty="0"/>
          </a:p>
          <a:p>
            <a:pPr marL="457200" indent="-457200">
              <a:spcAft>
                <a:spcPts val="1200"/>
              </a:spcAft>
              <a:buFont typeface="Arial" panose="020B0604020202020204" pitchFamily="34" charset="0"/>
              <a:buChar char="•"/>
            </a:pPr>
            <a:r>
              <a:rPr lang="en-US" b="0" dirty="0"/>
              <a:t>Outreach Events/Policy issues: </a:t>
            </a:r>
            <a:r>
              <a:rPr lang="en-US" b="0" dirty="0">
                <a:hlinkClick r:id="rId5"/>
              </a:rPr>
              <a:t>miable@michigan.gov</a:t>
            </a:r>
            <a:endParaRPr lang="en-US" b="0" dirty="0"/>
          </a:p>
          <a:p>
            <a:pPr>
              <a:spcAft>
                <a:spcPts val="1200"/>
              </a:spcAft>
            </a:pPr>
            <a:endParaRPr lang="en-US" b="0" dirty="0"/>
          </a:p>
          <a:p>
            <a:pPr marL="457200" indent="-457200">
              <a:spcAft>
                <a:spcPts val="1200"/>
              </a:spcAft>
              <a:buFont typeface="Arial" panose="020B0604020202020204" pitchFamily="34" charset="0"/>
              <a:buChar char="•"/>
            </a:pPr>
            <a:endParaRPr lang="en-US" b="0" dirty="0"/>
          </a:p>
        </p:txBody>
      </p:sp>
      <p:pic>
        <p:nvPicPr>
          <p:cNvPr id="13" name="Picture 12" descr="MiAble logo">
            <a:extLst>
              <a:ext uri="{FF2B5EF4-FFF2-40B4-BE49-F238E27FC236}">
                <a16:creationId xmlns:a16="http://schemas.microsoft.com/office/drawing/2014/main" id="{F6EAF011-DBEA-EC41-9FFF-2A9BFB664A05}"/>
              </a:ext>
            </a:extLst>
          </p:cNvPr>
          <p:cNvPicPr>
            <a:picLocks noChangeAspect="1"/>
          </p:cNvPicPr>
          <p:nvPr/>
        </p:nvPicPr>
        <p:blipFill>
          <a:blip r:embed="rId6"/>
          <a:stretch>
            <a:fillRect/>
          </a:stretch>
        </p:blipFill>
        <p:spPr>
          <a:xfrm>
            <a:off x="561465" y="5490198"/>
            <a:ext cx="2257936" cy="951875"/>
          </a:xfrm>
          <a:prstGeom prst="rect">
            <a:avLst/>
          </a:prstGeom>
        </p:spPr>
      </p:pic>
      <p:pic>
        <p:nvPicPr>
          <p:cNvPr id="6" name="Picture 5">
            <a:extLst>
              <a:ext uri="{FF2B5EF4-FFF2-40B4-BE49-F238E27FC236}">
                <a16:creationId xmlns:a16="http://schemas.microsoft.com/office/drawing/2014/main" id="{FAE709C6-571E-1242-A67A-929FF94A0D80}"/>
              </a:ext>
            </a:extLst>
          </p:cNvPr>
          <p:cNvPicPr>
            <a:picLocks noChangeAspect="1"/>
          </p:cNvPicPr>
          <p:nvPr/>
        </p:nvPicPr>
        <p:blipFill rotWithShape="1">
          <a:blip r:embed="rId7"/>
          <a:srcRect r="30378" b="39746"/>
          <a:stretch/>
        </p:blipFill>
        <p:spPr>
          <a:xfrm>
            <a:off x="3058037" y="4228811"/>
            <a:ext cx="3037964" cy="2629189"/>
          </a:xfrm>
          <a:prstGeom prst="rect">
            <a:avLst/>
          </a:prstGeom>
        </p:spPr>
      </p:pic>
      <p:pic>
        <p:nvPicPr>
          <p:cNvPr id="12" name="Picture 11">
            <a:extLst>
              <a:ext uri="{FF2B5EF4-FFF2-40B4-BE49-F238E27FC236}">
                <a16:creationId xmlns:a16="http://schemas.microsoft.com/office/drawing/2014/main" id="{366EC395-DE7A-A446-8520-E1193DB06452}"/>
              </a:ext>
            </a:extLst>
          </p:cNvPr>
          <p:cNvPicPr>
            <a:picLocks noChangeAspect="1"/>
          </p:cNvPicPr>
          <p:nvPr/>
        </p:nvPicPr>
        <p:blipFill rotWithShape="1">
          <a:blip r:embed="rId7"/>
          <a:srcRect r="30378" b="39746"/>
          <a:stretch/>
        </p:blipFill>
        <p:spPr>
          <a:xfrm rot="10800000">
            <a:off x="-10035" y="0"/>
            <a:ext cx="1863667" cy="1612900"/>
          </a:xfrm>
          <a:prstGeom prst="rect">
            <a:avLst/>
          </a:prstGeom>
        </p:spPr>
      </p:pic>
      <p:pic>
        <p:nvPicPr>
          <p:cNvPr id="9" name="Picture 8">
            <a:extLst>
              <a:ext uri="{FF2B5EF4-FFF2-40B4-BE49-F238E27FC236}">
                <a16:creationId xmlns:a16="http://schemas.microsoft.com/office/drawing/2014/main" id="{9FD42163-FCE3-924A-88A5-765F1B693133}"/>
              </a:ext>
            </a:extLst>
          </p:cNvPr>
          <p:cNvPicPr>
            <a:picLocks noChangeAspect="1"/>
          </p:cNvPicPr>
          <p:nvPr/>
        </p:nvPicPr>
        <p:blipFill>
          <a:blip r:embed="rId8"/>
          <a:stretch>
            <a:fillRect/>
          </a:stretch>
        </p:blipFill>
        <p:spPr>
          <a:xfrm>
            <a:off x="2819400" y="4786645"/>
            <a:ext cx="2715136" cy="881353"/>
          </a:xfrm>
          <a:prstGeom prst="rect">
            <a:avLst/>
          </a:prstGeom>
        </p:spPr>
      </p:pic>
    </p:spTree>
    <p:extLst>
      <p:ext uri="{BB962C8B-B14F-4D97-AF65-F5344CB8AC3E}">
        <p14:creationId xmlns:p14="http://schemas.microsoft.com/office/powerpoint/2010/main" val="3389691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17CE8F-7F07-3D41-9D2C-F216A76FBE37}"/>
              </a:ext>
            </a:extLst>
          </p:cNvPr>
          <p:cNvPicPr>
            <a:picLocks noChangeAspect="1"/>
          </p:cNvPicPr>
          <p:nvPr/>
        </p:nvPicPr>
        <p:blipFill>
          <a:blip r:embed="rId3"/>
          <a:stretch>
            <a:fillRect/>
          </a:stretch>
        </p:blipFill>
        <p:spPr>
          <a:xfrm>
            <a:off x="4996249" y="5464347"/>
            <a:ext cx="3692267" cy="1279835"/>
          </a:xfrm>
          <a:prstGeom prst="rect">
            <a:avLst/>
          </a:prstGeom>
        </p:spPr>
      </p:pic>
      <p:pic>
        <p:nvPicPr>
          <p:cNvPr id="2" name="Picture 1">
            <a:extLst>
              <a:ext uri="{FF2B5EF4-FFF2-40B4-BE49-F238E27FC236}">
                <a16:creationId xmlns:a16="http://schemas.microsoft.com/office/drawing/2014/main" id="{E93CFE04-575E-D947-A5CD-A02B7457C5DA}"/>
              </a:ext>
            </a:extLst>
          </p:cNvPr>
          <p:cNvPicPr>
            <a:picLocks noChangeAspect="1"/>
          </p:cNvPicPr>
          <p:nvPr/>
        </p:nvPicPr>
        <p:blipFill>
          <a:blip r:embed="rId4"/>
          <a:stretch>
            <a:fillRect/>
          </a:stretch>
        </p:blipFill>
        <p:spPr>
          <a:xfrm rot="6979779">
            <a:off x="5821378" y="2045546"/>
            <a:ext cx="7156257" cy="7841179"/>
          </a:xfrm>
          <a:prstGeom prst="rect">
            <a:avLst/>
          </a:prstGeom>
        </p:spPr>
      </p:pic>
      <p:sp>
        <p:nvSpPr>
          <p:cNvPr id="4" name="Content Placeholder 3">
            <a:extLst>
              <a:ext uri="{FF2B5EF4-FFF2-40B4-BE49-F238E27FC236}">
                <a16:creationId xmlns:a16="http://schemas.microsoft.com/office/drawing/2014/main" id="{21FB9FEE-2342-1D49-9028-6694D1634F88}"/>
              </a:ext>
            </a:extLst>
          </p:cNvPr>
          <p:cNvSpPr>
            <a:spLocks noGrp="1"/>
          </p:cNvSpPr>
          <p:nvPr>
            <p:ph sz="half" idx="2"/>
          </p:nvPr>
        </p:nvSpPr>
        <p:spPr>
          <a:xfrm>
            <a:off x="800100" y="1768643"/>
            <a:ext cx="10201762" cy="3934326"/>
          </a:xfrm>
        </p:spPr>
        <p:txBody>
          <a:bodyPr anchor="t" anchorCtr="0">
            <a:normAutofit fontScale="92500" lnSpcReduction="10000"/>
          </a:bodyPr>
          <a:lstStyle/>
          <a:p>
            <a:r>
              <a:rPr lang="en-US" sz="3200" b="0" dirty="0"/>
              <a:t>Stephen Beck Jr. Achieving a Better Life Experience Act History (2014 National, 2016 Michigan)</a:t>
            </a:r>
          </a:p>
          <a:p>
            <a:endParaRPr lang="en-US" sz="3200" b="0" dirty="0"/>
          </a:p>
          <a:p>
            <a:r>
              <a:rPr lang="en-US" sz="3200" b="0" dirty="0"/>
              <a:t>Rules for All ABLE Accounts</a:t>
            </a:r>
          </a:p>
          <a:p>
            <a:endParaRPr lang="en-US" sz="3200" b="0" dirty="0"/>
          </a:p>
          <a:p>
            <a:r>
              <a:rPr lang="en-US" sz="3200" b="0" dirty="0"/>
              <a:t>Michigan Specific Features</a:t>
            </a:r>
          </a:p>
          <a:p>
            <a:endParaRPr lang="en-US" sz="3200" b="0" dirty="0"/>
          </a:p>
          <a:p>
            <a:r>
              <a:rPr lang="en-US" sz="3200" b="0" dirty="0"/>
              <a:t>Questions and Answers</a:t>
            </a:r>
          </a:p>
          <a:p>
            <a:endParaRPr lang="en-US" sz="2400" b="0" dirty="0"/>
          </a:p>
        </p:txBody>
      </p:sp>
      <p:sp>
        <p:nvSpPr>
          <p:cNvPr id="10" name="Title 1">
            <a:extLst>
              <a:ext uri="{FF2B5EF4-FFF2-40B4-BE49-F238E27FC236}">
                <a16:creationId xmlns:a16="http://schemas.microsoft.com/office/drawing/2014/main" id="{F4950D90-13B3-ED4E-A8EE-1608FFFDE3E9}"/>
              </a:ext>
            </a:extLst>
          </p:cNvPr>
          <p:cNvSpPr txBox="1">
            <a:spLocks/>
          </p:cNvSpPr>
          <p:nvPr/>
        </p:nvSpPr>
        <p:spPr>
          <a:xfrm>
            <a:off x="800100" y="685801"/>
            <a:ext cx="10591800" cy="992190"/>
          </a:xfrm>
          <a:prstGeom prst="rect">
            <a:avLst/>
          </a:prstGeom>
        </p:spPr>
        <p:txBody>
          <a:bodyPr vert="horz" lIns="91440" tIns="45720" rIns="91440" bIns="45720" rtlCol="0" anchor="ctr" anchorCtr="0">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ABLE History</a:t>
            </a:r>
          </a:p>
        </p:txBody>
      </p:sp>
      <p:pic>
        <p:nvPicPr>
          <p:cNvPr id="23" name="Picture 22">
            <a:extLst>
              <a:ext uri="{FF2B5EF4-FFF2-40B4-BE49-F238E27FC236}">
                <a16:creationId xmlns:a16="http://schemas.microsoft.com/office/drawing/2014/main" id="{57DA2E58-0364-C849-88F0-A80A7901984F}"/>
              </a:ext>
            </a:extLst>
          </p:cNvPr>
          <p:cNvPicPr>
            <a:picLocks noChangeAspect="1"/>
          </p:cNvPicPr>
          <p:nvPr/>
        </p:nvPicPr>
        <p:blipFill>
          <a:blip r:embed="rId5"/>
          <a:srcRect/>
          <a:stretch/>
        </p:blipFill>
        <p:spPr>
          <a:xfrm>
            <a:off x="561465" y="5490198"/>
            <a:ext cx="2257936" cy="951874"/>
          </a:xfrm>
          <a:prstGeom prst="rect">
            <a:avLst/>
          </a:prstGeom>
        </p:spPr>
      </p:pic>
    </p:spTree>
    <p:extLst>
      <p:ext uri="{BB962C8B-B14F-4D97-AF65-F5344CB8AC3E}">
        <p14:creationId xmlns:p14="http://schemas.microsoft.com/office/powerpoint/2010/main" val="3703510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1371F-D8B3-834F-A842-78BE448189B8}"/>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216ADC-06E0-1642-8EF0-04F01E8330A1}"/>
              </a:ext>
            </a:extLst>
          </p:cNvPr>
          <p:cNvSpPr>
            <a:spLocks noGrp="1"/>
          </p:cNvSpPr>
          <p:nvPr>
            <p:ph type="title"/>
          </p:nvPr>
        </p:nvSpPr>
        <p:spPr>
          <a:xfrm>
            <a:off x="800100" y="2457450"/>
            <a:ext cx="5029200" cy="1943100"/>
          </a:xfrm>
        </p:spPr>
        <p:txBody>
          <a:bodyPr anchor="t" anchorCtr="0">
            <a:normAutofit/>
          </a:bodyPr>
          <a:lstStyle/>
          <a:p>
            <a:r>
              <a:rPr lang="en-US" dirty="0">
                <a:solidFill>
                  <a:schemeClr val="bg1"/>
                </a:solidFill>
              </a:rPr>
              <a:t>National ABLE Rules</a:t>
            </a:r>
          </a:p>
        </p:txBody>
      </p:sp>
      <p:sp>
        <p:nvSpPr>
          <p:cNvPr id="3" name="Content Placeholder 2">
            <a:extLst>
              <a:ext uri="{FF2B5EF4-FFF2-40B4-BE49-F238E27FC236}">
                <a16:creationId xmlns:a16="http://schemas.microsoft.com/office/drawing/2014/main" id="{6A465C47-55B1-F34A-9EB0-5C9768324E2D}"/>
              </a:ext>
            </a:extLst>
          </p:cNvPr>
          <p:cNvSpPr>
            <a:spLocks noGrp="1"/>
          </p:cNvSpPr>
          <p:nvPr>
            <p:ph sz="half" idx="1"/>
          </p:nvPr>
        </p:nvSpPr>
        <p:spPr>
          <a:xfrm>
            <a:off x="6436895" y="618584"/>
            <a:ext cx="5032907" cy="5491162"/>
          </a:xfrm>
        </p:spPr>
        <p:txBody>
          <a:bodyPr anchor="ctr" anchorCtr="0">
            <a:noAutofit/>
          </a:bodyPr>
          <a:lstStyle/>
          <a:p>
            <a:pPr lvl="0">
              <a:lnSpc>
                <a:spcPct val="150000"/>
              </a:lnSpc>
              <a:spcAft>
                <a:spcPts val="600"/>
              </a:spcAft>
            </a:pPr>
            <a:r>
              <a:rPr lang="en-US" sz="2200" b="0" dirty="0"/>
              <a:t>One account per Person</a:t>
            </a:r>
          </a:p>
          <a:p>
            <a:pPr lvl="0">
              <a:lnSpc>
                <a:spcPct val="150000"/>
              </a:lnSpc>
              <a:spcAft>
                <a:spcPts val="600"/>
              </a:spcAft>
            </a:pPr>
            <a:r>
              <a:rPr lang="en-US" sz="2200" b="0" dirty="0"/>
              <a:t>Owned by person with Disability</a:t>
            </a:r>
          </a:p>
          <a:p>
            <a:pPr lvl="0">
              <a:lnSpc>
                <a:spcPct val="150000"/>
              </a:lnSpc>
              <a:spcAft>
                <a:spcPts val="600"/>
              </a:spcAft>
            </a:pPr>
            <a:r>
              <a:rPr lang="en-US" sz="2200" b="0" dirty="0"/>
              <a:t>	Authorized Legal Rep</a:t>
            </a:r>
          </a:p>
          <a:p>
            <a:pPr lvl="0">
              <a:lnSpc>
                <a:spcPct val="150000"/>
              </a:lnSpc>
              <a:spcAft>
                <a:spcPts val="600"/>
              </a:spcAft>
            </a:pPr>
            <a:r>
              <a:rPr lang="en-US" sz="2200" b="0" dirty="0"/>
              <a:t>Annual Contribution limited to $16,000</a:t>
            </a:r>
          </a:p>
          <a:p>
            <a:pPr lvl="0">
              <a:lnSpc>
                <a:spcPct val="150000"/>
              </a:lnSpc>
              <a:spcAft>
                <a:spcPts val="600"/>
              </a:spcAft>
            </a:pPr>
            <a:r>
              <a:rPr lang="en-US" sz="2200" b="0" dirty="0"/>
              <a:t>Medicaid not impacted by ABLE assets</a:t>
            </a:r>
          </a:p>
          <a:p>
            <a:pPr lvl="0">
              <a:lnSpc>
                <a:spcPct val="150000"/>
              </a:lnSpc>
              <a:spcAft>
                <a:spcPts val="600"/>
              </a:spcAft>
            </a:pPr>
            <a:r>
              <a:rPr lang="en-US" sz="2200" b="0" dirty="0"/>
              <a:t>Assets over $100,000 count for SSI</a:t>
            </a:r>
          </a:p>
          <a:p>
            <a:pPr lvl="0">
              <a:lnSpc>
                <a:spcPct val="150000"/>
              </a:lnSpc>
              <a:spcAft>
                <a:spcPts val="600"/>
              </a:spcAft>
            </a:pPr>
            <a:r>
              <a:rPr lang="en-US" sz="2200" b="0" dirty="0"/>
              <a:t>Medicaid Claw-back provisions </a:t>
            </a:r>
          </a:p>
        </p:txBody>
      </p:sp>
      <p:pic>
        <p:nvPicPr>
          <p:cNvPr id="10" name="Picture 9">
            <a:extLst>
              <a:ext uri="{FF2B5EF4-FFF2-40B4-BE49-F238E27FC236}">
                <a16:creationId xmlns:a16="http://schemas.microsoft.com/office/drawing/2014/main" id="{131FEC17-8903-E84A-9171-01E2BA66BC8E}"/>
              </a:ext>
            </a:extLst>
          </p:cNvPr>
          <p:cNvPicPr>
            <a:picLocks noChangeAspect="1"/>
          </p:cNvPicPr>
          <p:nvPr/>
        </p:nvPicPr>
        <p:blipFill>
          <a:blip r:embed="rId3"/>
          <a:srcRect/>
          <a:stretch/>
        </p:blipFill>
        <p:spPr>
          <a:xfrm>
            <a:off x="561466" y="5490198"/>
            <a:ext cx="2257933" cy="951874"/>
          </a:xfrm>
          <a:prstGeom prst="rect">
            <a:avLst/>
          </a:prstGeom>
        </p:spPr>
      </p:pic>
      <p:pic>
        <p:nvPicPr>
          <p:cNvPr id="9" name="Picture 8">
            <a:extLst>
              <a:ext uri="{FF2B5EF4-FFF2-40B4-BE49-F238E27FC236}">
                <a16:creationId xmlns:a16="http://schemas.microsoft.com/office/drawing/2014/main" id="{1BF1B7EB-2A38-9747-B8BF-C0E6849D4CD7}"/>
              </a:ext>
            </a:extLst>
          </p:cNvPr>
          <p:cNvPicPr>
            <a:picLocks noChangeAspect="1"/>
          </p:cNvPicPr>
          <p:nvPr/>
        </p:nvPicPr>
        <p:blipFill rotWithShape="1">
          <a:blip r:embed="rId4"/>
          <a:srcRect r="53135" b="33735"/>
          <a:stretch/>
        </p:blipFill>
        <p:spPr>
          <a:xfrm>
            <a:off x="4292601" y="4064000"/>
            <a:ext cx="1803399" cy="2794000"/>
          </a:xfrm>
          <a:prstGeom prst="rect">
            <a:avLst/>
          </a:prstGeom>
        </p:spPr>
      </p:pic>
      <p:pic>
        <p:nvPicPr>
          <p:cNvPr id="14" name="Picture 13">
            <a:extLst>
              <a:ext uri="{FF2B5EF4-FFF2-40B4-BE49-F238E27FC236}">
                <a16:creationId xmlns:a16="http://schemas.microsoft.com/office/drawing/2014/main" id="{EEBA620A-6DCC-7940-B07A-CBF5E0478619}"/>
              </a:ext>
            </a:extLst>
          </p:cNvPr>
          <p:cNvPicPr>
            <a:picLocks noChangeAspect="1"/>
          </p:cNvPicPr>
          <p:nvPr/>
        </p:nvPicPr>
        <p:blipFill rotWithShape="1">
          <a:blip r:embed="rId5"/>
          <a:srcRect l="20266" t="3983" r="-2" b="1"/>
          <a:stretch/>
        </p:blipFill>
        <p:spPr>
          <a:xfrm rot="5400000">
            <a:off x="346622" y="-340831"/>
            <a:ext cx="1943100" cy="2563813"/>
          </a:xfrm>
          <a:prstGeom prst="rect">
            <a:avLst/>
          </a:prstGeom>
        </p:spPr>
      </p:pic>
      <p:pic>
        <p:nvPicPr>
          <p:cNvPr id="16" name="Picture 15">
            <a:extLst>
              <a:ext uri="{FF2B5EF4-FFF2-40B4-BE49-F238E27FC236}">
                <a16:creationId xmlns:a16="http://schemas.microsoft.com/office/drawing/2014/main" id="{3D7FE0CC-869B-7A4E-AD54-B124ABD8A69C}"/>
              </a:ext>
            </a:extLst>
          </p:cNvPr>
          <p:cNvPicPr>
            <a:picLocks noChangeAspect="1"/>
          </p:cNvPicPr>
          <p:nvPr/>
        </p:nvPicPr>
        <p:blipFill>
          <a:blip r:embed="rId6"/>
          <a:stretch>
            <a:fillRect/>
          </a:stretch>
        </p:blipFill>
        <p:spPr>
          <a:xfrm>
            <a:off x="976191" y="743856"/>
            <a:ext cx="2247899" cy="779180"/>
          </a:xfrm>
          <a:prstGeom prst="rect">
            <a:avLst/>
          </a:prstGeom>
        </p:spPr>
      </p:pic>
    </p:spTree>
    <p:extLst>
      <p:ext uri="{BB962C8B-B14F-4D97-AF65-F5344CB8AC3E}">
        <p14:creationId xmlns:p14="http://schemas.microsoft.com/office/powerpoint/2010/main" val="390137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17CE8F-7F07-3D41-9D2C-F216A76FBE37}"/>
              </a:ext>
            </a:extLst>
          </p:cNvPr>
          <p:cNvPicPr>
            <a:picLocks noChangeAspect="1"/>
          </p:cNvPicPr>
          <p:nvPr/>
        </p:nvPicPr>
        <p:blipFill>
          <a:blip r:embed="rId3"/>
          <a:stretch>
            <a:fillRect/>
          </a:stretch>
        </p:blipFill>
        <p:spPr>
          <a:xfrm>
            <a:off x="4996249" y="5464347"/>
            <a:ext cx="3692267" cy="1279835"/>
          </a:xfrm>
          <a:prstGeom prst="rect">
            <a:avLst/>
          </a:prstGeom>
        </p:spPr>
      </p:pic>
      <p:pic>
        <p:nvPicPr>
          <p:cNvPr id="2" name="Picture 1">
            <a:extLst>
              <a:ext uri="{FF2B5EF4-FFF2-40B4-BE49-F238E27FC236}">
                <a16:creationId xmlns:a16="http://schemas.microsoft.com/office/drawing/2014/main" id="{E93CFE04-575E-D947-A5CD-A02B7457C5DA}"/>
              </a:ext>
            </a:extLst>
          </p:cNvPr>
          <p:cNvPicPr>
            <a:picLocks noChangeAspect="1"/>
          </p:cNvPicPr>
          <p:nvPr/>
        </p:nvPicPr>
        <p:blipFill>
          <a:blip r:embed="rId4"/>
          <a:stretch>
            <a:fillRect/>
          </a:stretch>
        </p:blipFill>
        <p:spPr>
          <a:xfrm rot="6979779">
            <a:off x="5821378" y="2045546"/>
            <a:ext cx="7156257" cy="7841179"/>
          </a:xfrm>
          <a:prstGeom prst="rect">
            <a:avLst/>
          </a:prstGeom>
        </p:spPr>
      </p:pic>
      <p:sp>
        <p:nvSpPr>
          <p:cNvPr id="4" name="Content Placeholder 3">
            <a:extLst>
              <a:ext uri="{FF2B5EF4-FFF2-40B4-BE49-F238E27FC236}">
                <a16:creationId xmlns:a16="http://schemas.microsoft.com/office/drawing/2014/main" id="{21FB9FEE-2342-1D49-9028-6694D1634F88}"/>
              </a:ext>
            </a:extLst>
          </p:cNvPr>
          <p:cNvSpPr>
            <a:spLocks noGrp="1"/>
          </p:cNvSpPr>
          <p:nvPr>
            <p:ph sz="half" idx="2"/>
          </p:nvPr>
        </p:nvSpPr>
        <p:spPr>
          <a:xfrm>
            <a:off x="800100" y="1880136"/>
            <a:ext cx="10201762" cy="4292064"/>
          </a:xfrm>
        </p:spPr>
        <p:txBody>
          <a:bodyPr anchor="t" anchorCtr="0">
            <a:normAutofit/>
          </a:bodyPr>
          <a:lstStyle/>
          <a:p>
            <a:r>
              <a:rPr lang="en-US" sz="2400" b="0" dirty="0"/>
              <a:t>Allow Individuals with Disabilities to become Economically Self Sufficient</a:t>
            </a:r>
          </a:p>
          <a:p>
            <a:r>
              <a:rPr lang="en-US" sz="2400" b="0" dirty="0"/>
              <a:t>Create an account that can have more $2,000.00</a:t>
            </a:r>
          </a:p>
          <a:p>
            <a:r>
              <a:rPr lang="en-US" sz="2400" b="0" dirty="0"/>
              <a:t>Enables Saving for Qualified Disability Expenses (QDE)</a:t>
            </a:r>
          </a:p>
          <a:p>
            <a:r>
              <a:rPr lang="en-US" sz="2400" b="0" dirty="0"/>
              <a:t>	without risking eligibility for public benefits  </a:t>
            </a:r>
          </a:p>
          <a:p>
            <a:r>
              <a:rPr lang="en-US" sz="2400" b="0" dirty="0"/>
              <a:t>Investment earnings grow </a:t>
            </a:r>
            <a:r>
              <a:rPr lang="en-US" sz="2400" b="0"/>
              <a:t>TAX FREE</a:t>
            </a:r>
            <a:endParaRPr lang="en-US" sz="2400" b="0" dirty="0"/>
          </a:p>
          <a:p>
            <a:r>
              <a:rPr lang="en-US" sz="2400" b="0" dirty="0"/>
              <a:t>Can be owned &amp; established by beneficiaries and/or </a:t>
            </a:r>
          </a:p>
          <a:p>
            <a:r>
              <a:rPr lang="en-US" sz="2400" b="0" dirty="0"/>
              <a:t>	authorized legal reps (Parent, POA, Sibling, etc.)</a:t>
            </a:r>
          </a:p>
          <a:p>
            <a:endParaRPr lang="en-US" sz="2400" b="0" dirty="0"/>
          </a:p>
        </p:txBody>
      </p:sp>
      <p:sp>
        <p:nvSpPr>
          <p:cNvPr id="10" name="Title 1">
            <a:extLst>
              <a:ext uri="{FF2B5EF4-FFF2-40B4-BE49-F238E27FC236}">
                <a16:creationId xmlns:a16="http://schemas.microsoft.com/office/drawing/2014/main" id="{F4950D90-13B3-ED4E-A8EE-1608FFFDE3E9}"/>
              </a:ext>
            </a:extLst>
          </p:cNvPr>
          <p:cNvSpPr txBox="1">
            <a:spLocks/>
          </p:cNvSpPr>
          <p:nvPr/>
        </p:nvSpPr>
        <p:spPr>
          <a:xfrm>
            <a:off x="800100" y="685801"/>
            <a:ext cx="10591800" cy="992190"/>
          </a:xfrm>
          <a:prstGeom prst="rect">
            <a:avLst/>
          </a:prstGeom>
        </p:spPr>
        <p:txBody>
          <a:bodyPr vert="horz" lIns="91440" tIns="45720" rIns="91440" bIns="45720" rtlCol="0" anchor="ctr" anchorCtr="0">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Why ABLE</a:t>
            </a:r>
          </a:p>
        </p:txBody>
      </p:sp>
      <p:pic>
        <p:nvPicPr>
          <p:cNvPr id="23" name="Picture 22">
            <a:extLst>
              <a:ext uri="{FF2B5EF4-FFF2-40B4-BE49-F238E27FC236}">
                <a16:creationId xmlns:a16="http://schemas.microsoft.com/office/drawing/2014/main" id="{57DA2E58-0364-C849-88F0-A80A7901984F}"/>
              </a:ext>
            </a:extLst>
          </p:cNvPr>
          <p:cNvPicPr>
            <a:picLocks noChangeAspect="1"/>
          </p:cNvPicPr>
          <p:nvPr/>
        </p:nvPicPr>
        <p:blipFill>
          <a:blip r:embed="rId5"/>
          <a:srcRect/>
          <a:stretch/>
        </p:blipFill>
        <p:spPr>
          <a:xfrm>
            <a:off x="561465" y="5490198"/>
            <a:ext cx="2257936" cy="951874"/>
          </a:xfrm>
          <a:prstGeom prst="rect">
            <a:avLst/>
          </a:prstGeom>
        </p:spPr>
      </p:pic>
    </p:spTree>
    <p:extLst>
      <p:ext uri="{BB962C8B-B14F-4D97-AF65-F5344CB8AC3E}">
        <p14:creationId xmlns:p14="http://schemas.microsoft.com/office/powerpoint/2010/main" val="307704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1371F-D8B3-834F-A842-78BE448189B8}"/>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216ADC-06E0-1642-8EF0-04F01E8330A1}"/>
              </a:ext>
            </a:extLst>
          </p:cNvPr>
          <p:cNvSpPr>
            <a:spLocks noGrp="1"/>
          </p:cNvSpPr>
          <p:nvPr>
            <p:ph type="title"/>
          </p:nvPr>
        </p:nvSpPr>
        <p:spPr>
          <a:xfrm>
            <a:off x="800100" y="1860550"/>
            <a:ext cx="5029200" cy="1943100"/>
          </a:xfrm>
        </p:spPr>
        <p:txBody>
          <a:bodyPr anchor="t" anchorCtr="0">
            <a:normAutofit fontScale="90000"/>
          </a:bodyPr>
          <a:lstStyle/>
          <a:p>
            <a:pPr>
              <a:lnSpc>
                <a:spcPct val="100000"/>
              </a:lnSpc>
            </a:pPr>
            <a:r>
              <a:rPr lang="en-US" dirty="0">
                <a:solidFill>
                  <a:schemeClr val="bg1"/>
                </a:solidFill>
              </a:rPr>
              <a:t>Who Is Eligible </a:t>
            </a:r>
            <a:br>
              <a:rPr lang="en-US" dirty="0">
                <a:solidFill>
                  <a:schemeClr val="bg1"/>
                </a:solidFill>
              </a:rPr>
            </a:br>
            <a:r>
              <a:rPr lang="en-US" dirty="0">
                <a:solidFill>
                  <a:schemeClr val="bg1"/>
                </a:solidFill>
              </a:rPr>
              <a:t>to Open a </a:t>
            </a:r>
            <a:br>
              <a:rPr lang="en-US" dirty="0">
                <a:solidFill>
                  <a:schemeClr val="bg1"/>
                </a:solidFill>
              </a:rPr>
            </a:br>
            <a:r>
              <a:rPr lang="en-US" dirty="0" err="1">
                <a:solidFill>
                  <a:schemeClr val="bg1"/>
                </a:solidFill>
              </a:rPr>
              <a:t>MiABLE</a:t>
            </a:r>
            <a:r>
              <a:rPr lang="en-US" dirty="0">
                <a:solidFill>
                  <a:schemeClr val="bg1"/>
                </a:solidFill>
              </a:rPr>
              <a:t> Account?</a:t>
            </a:r>
          </a:p>
        </p:txBody>
      </p:sp>
      <p:sp>
        <p:nvSpPr>
          <p:cNvPr id="3" name="Content Placeholder 2">
            <a:extLst>
              <a:ext uri="{FF2B5EF4-FFF2-40B4-BE49-F238E27FC236}">
                <a16:creationId xmlns:a16="http://schemas.microsoft.com/office/drawing/2014/main" id="{6A465C47-55B1-F34A-9EB0-5C9768324E2D}"/>
              </a:ext>
            </a:extLst>
          </p:cNvPr>
          <p:cNvSpPr>
            <a:spLocks noGrp="1"/>
          </p:cNvSpPr>
          <p:nvPr>
            <p:ph sz="half" idx="1"/>
          </p:nvPr>
        </p:nvSpPr>
        <p:spPr>
          <a:xfrm>
            <a:off x="6657465" y="685800"/>
            <a:ext cx="4734435" cy="5491162"/>
          </a:xfrm>
        </p:spPr>
        <p:txBody>
          <a:bodyPr anchor="ctr" anchorCtr="0">
            <a:normAutofit/>
          </a:bodyPr>
          <a:lstStyle/>
          <a:p>
            <a:r>
              <a:rPr lang="en-US" sz="2400" b="0" dirty="0"/>
              <a:t>Plus </a:t>
            </a:r>
            <a:r>
              <a:rPr lang="en-US" sz="2400" dirty="0"/>
              <a:t>ONE</a:t>
            </a:r>
            <a:r>
              <a:rPr lang="en-US" sz="2400" b="0" dirty="0"/>
              <a:t> of the Following: </a:t>
            </a:r>
          </a:p>
          <a:p>
            <a:pPr marL="457200" lvl="0" indent="-457200">
              <a:buFont typeface="Arial" panose="020B0604020202020204" pitchFamily="34" charset="0"/>
              <a:buChar char="•"/>
            </a:pPr>
            <a:r>
              <a:rPr lang="en-US" sz="2400" b="0" dirty="0"/>
              <a:t>Eligible to receive SSI or SSDI due to disability </a:t>
            </a:r>
          </a:p>
          <a:p>
            <a:pPr marL="457200" lvl="0" indent="-457200">
              <a:buFont typeface="Arial" panose="020B0604020202020204" pitchFamily="34" charset="0"/>
              <a:buChar char="•"/>
            </a:pPr>
            <a:r>
              <a:rPr lang="en-US" sz="2400" b="0" dirty="0"/>
              <a:t>Condition listed on SSA’s </a:t>
            </a:r>
            <a:br>
              <a:rPr lang="en-US" sz="2400" b="0" dirty="0"/>
            </a:br>
            <a:r>
              <a:rPr lang="en-US" sz="2400" b="0" dirty="0"/>
              <a:t>“list of compassionate allowances conditions” </a:t>
            </a:r>
          </a:p>
          <a:p>
            <a:pPr marL="457200" lvl="0" indent="-457200">
              <a:buFont typeface="Arial" panose="020B0604020202020204" pitchFamily="34" charset="0"/>
              <a:buChar char="•"/>
            </a:pPr>
            <a:r>
              <a:rPr lang="en-US" sz="2400" b="0" dirty="0"/>
              <a:t>Self-certification</a:t>
            </a:r>
          </a:p>
        </p:txBody>
      </p:sp>
      <p:sp>
        <p:nvSpPr>
          <p:cNvPr id="5" name="Subtitle 4">
            <a:extLst>
              <a:ext uri="{FF2B5EF4-FFF2-40B4-BE49-F238E27FC236}">
                <a16:creationId xmlns:a16="http://schemas.microsoft.com/office/drawing/2014/main" id="{FCB0FC1C-1A03-C74E-9DE4-678C9E9C09D2}"/>
              </a:ext>
            </a:extLst>
          </p:cNvPr>
          <p:cNvSpPr txBox="1">
            <a:spLocks/>
          </p:cNvSpPr>
          <p:nvPr/>
        </p:nvSpPr>
        <p:spPr>
          <a:xfrm>
            <a:off x="800100" y="4056063"/>
            <a:ext cx="5029200" cy="9350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1200"/>
              </a:spcAft>
            </a:pPr>
            <a:r>
              <a:rPr lang="en-US" b="0" dirty="0">
                <a:solidFill>
                  <a:schemeClr val="bg1"/>
                </a:solidFill>
              </a:rPr>
              <a:t>Individuals With Disabilities </a:t>
            </a:r>
            <a:br>
              <a:rPr lang="en-US" b="0" dirty="0">
                <a:solidFill>
                  <a:schemeClr val="bg1"/>
                </a:solidFill>
              </a:rPr>
            </a:br>
            <a:r>
              <a:rPr lang="en-US" b="0" dirty="0">
                <a:solidFill>
                  <a:schemeClr val="bg1"/>
                </a:solidFill>
              </a:rPr>
              <a:t>That Occurred Prior to Age 26 </a:t>
            </a:r>
          </a:p>
        </p:txBody>
      </p:sp>
      <p:pic>
        <p:nvPicPr>
          <p:cNvPr id="7" name="Picture 6">
            <a:extLst>
              <a:ext uri="{FF2B5EF4-FFF2-40B4-BE49-F238E27FC236}">
                <a16:creationId xmlns:a16="http://schemas.microsoft.com/office/drawing/2014/main" id="{559499FC-2BAB-7242-87A4-6A8D9B7D9444}"/>
              </a:ext>
            </a:extLst>
          </p:cNvPr>
          <p:cNvPicPr>
            <a:picLocks noChangeAspect="1"/>
          </p:cNvPicPr>
          <p:nvPr/>
        </p:nvPicPr>
        <p:blipFill rotWithShape="1">
          <a:blip r:embed="rId3"/>
          <a:srcRect l="-5611" t="-2108" r="55611" b="63817"/>
          <a:stretch/>
        </p:blipFill>
        <p:spPr>
          <a:xfrm>
            <a:off x="4159250" y="5256213"/>
            <a:ext cx="1924050" cy="1614487"/>
          </a:xfrm>
          <a:prstGeom prst="rect">
            <a:avLst/>
          </a:prstGeom>
        </p:spPr>
      </p:pic>
      <p:pic>
        <p:nvPicPr>
          <p:cNvPr id="8" name="Picture 7">
            <a:extLst>
              <a:ext uri="{FF2B5EF4-FFF2-40B4-BE49-F238E27FC236}">
                <a16:creationId xmlns:a16="http://schemas.microsoft.com/office/drawing/2014/main" id="{7073071A-279C-F34A-BA6A-22B2F84C4235}"/>
              </a:ext>
            </a:extLst>
          </p:cNvPr>
          <p:cNvPicPr>
            <a:picLocks noChangeAspect="1"/>
          </p:cNvPicPr>
          <p:nvPr/>
        </p:nvPicPr>
        <p:blipFill rotWithShape="1">
          <a:blip r:embed="rId4"/>
          <a:srcRect l="50000" t="27786" r="-10396"/>
          <a:stretch/>
        </p:blipFill>
        <p:spPr>
          <a:xfrm>
            <a:off x="0" y="-6350"/>
            <a:ext cx="2324100" cy="3044825"/>
          </a:xfrm>
          <a:prstGeom prst="rect">
            <a:avLst/>
          </a:prstGeom>
        </p:spPr>
      </p:pic>
      <p:pic>
        <p:nvPicPr>
          <p:cNvPr id="11" name="Picture 10">
            <a:extLst>
              <a:ext uri="{FF2B5EF4-FFF2-40B4-BE49-F238E27FC236}">
                <a16:creationId xmlns:a16="http://schemas.microsoft.com/office/drawing/2014/main" id="{9776C9EC-F1C2-B746-A5CA-C0744E87194B}"/>
              </a:ext>
            </a:extLst>
          </p:cNvPr>
          <p:cNvPicPr>
            <a:picLocks noChangeAspect="1"/>
          </p:cNvPicPr>
          <p:nvPr/>
        </p:nvPicPr>
        <p:blipFill rotWithShape="1">
          <a:blip r:embed="rId5"/>
          <a:srcRect b="26089"/>
          <a:stretch/>
        </p:blipFill>
        <p:spPr>
          <a:xfrm>
            <a:off x="3390900" y="6343065"/>
            <a:ext cx="2146300" cy="514936"/>
          </a:xfrm>
          <a:prstGeom prst="rect">
            <a:avLst/>
          </a:prstGeom>
        </p:spPr>
      </p:pic>
      <p:pic>
        <p:nvPicPr>
          <p:cNvPr id="13" name="Picture 12" descr="MiAble logo">
            <a:extLst>
              <a:ext uri="{FF2B5EF4-FFF2-40B4-BE49-F238E27FC236}">
                <a16:creationId xmlns:a16="http://schemas.microsoft.com/office/drawing/2014/main" id="{F6EAF011-DBEA-EC41-9FFF-2A9BFB664A05}"/>
              </a:ext>
            </a:extLst>
          </p:cNvPr>
          <p:cNvPicPr>
            <a:picLocks noChangeAspect="1"/>
          </p:cNvPicPr>
          <p:nvPr/>
        </p:nvPicPr>
        <p:blipFill>
          <a:blip r:embed="rId6"/>
          <a:stretch>
            <a:fillRect/>
          </a:stretch>
        </p:blipFill>
        <p:spPr>
          <a:xfrm>
            <a:off x="561465" y="5490198"/>
            <a:ext cx="2257936" cy="951875"/>
          </a:xfrm>
          <a:prstGeom prst="rect">
            <a:avLst/>
          </a:prstGeom>
        </p:spPr>
      </p:pic>
    </p:spTree>
    <p:extLst>
      <p:ext uri="{BB962C8B-B14F-4D97-AF65-F5344CB8AC3E}">
        <p14:creationId xmlns:p14="http://schemas.microsoft.com/office/powerpoint/2010/main" val="3716095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FB9FEE-2342-1D49-9028-6694D1634F88}"/>
              </a:ext>
            </a:extLst>
          </p:cNvPr>
          <p:cNvSpPr>
            <a:spLocks noGrp="1"/>
          </p:cNvSpPr>
          <p:nvPr>
            <p:ph sz="half" idx="2"/>
          </p:nvPr>
        </p:nvSpPr>
        <p:spPr>
          <a:xfrm>
            <a:off x="757009" y="1675375"/>
            <a:ext cx="5841754" cy="3886200"/>
          </a:xfrm>
        </p:spPr>
        <p:txBody>
          <a:bodyPr anchor="t" anchorCtr="0">
            <a:noAutofit/>
          </a:bodyPr>
          <a:lstStyle/>
          <a:p>
            <a:r>
              <a:rPr lang="en-US" sz="2400" dirty="0"/>
              <a:t>Contributions to your </a:t>
            </a:r>
            <a:r>
              <a:rPr lang="en-US" sz="2400" dirty="0" err="1"/>
              <a:t>MiABLE</a:t>
            </a:r>
            <a:r>
              <a:rPr lang="en-US" sz="2400" dirty="0"/>
              <a:t> account will not affect Medicaid eligibility: </a:t>
            </a:r>
          </a:p>
          <a:p>
            <a:pPr marL="342900" indent="-342900">
              <a:buFont typeface="Arial" panose="020B0604020202020204" pitchFamily="34" charset="0"/>
              <a:buChar char="•"/>
            </a:pPr>
            <a:r>
              <a:rPr lang="en-US" sz="2400" b="0" dirty="0"/>
              <a:t>Annual Contribution: 	         $16,000</a:t>
            </a:r>
          </a:p>
          <a:p>
            <a:pPr marL="342900" indent="-342900">
              <a:buFont typeface="Arial" panose="020B0604020202020204" pitchFamily="34" charset="0"/>
              <a:buChar char="•"/>
            </a:pPr>
            <a:r>
              <a:rPr lang="en-US" sz="2400" b="0" dirty="0"/>
              <a:t>Additional Contributions for </a:t>
            </a:r>
            <a:br>
              <a:rPr lang="en-US" sz="2400" b="0" dirty="0"/>
            </a:br>
            <a:r>
              <a:rPr lang="en-US" sz="2400" b="0" dirty="0"/>
              <a:t>Those Who have Income :      $12,880</a:t>
            </a:r>
          </a:p>
          <a:p>
            <a:pPr marL="342900" indent="-342900">
              <a:buFont typeface="Arial" panose="020B0604020202020204" pitchFamily="34" charset="0"/>
              <a:buChar char="•"/>
            </a:pPr>
            <a:r>
              <a:rPr lang="en-US" sz="2400" b="0" dirty="0"/>
              <a:t>Rollovers from 529 education </a:t>
            </a:r>
            <a:br>
              <a:rPr lang="en-US" sz="2400" b="0" dirty="0"/>
            </a:br>
            <a:r>
              <a:rPr lang="en-US" sz="2400" b="0" dirty="0"/>
              <a:t>accounts are allowed (subject to </a:t>
            </a:r>
            <a:br>
              <a:rPr lang="en-US" sz="2400" b="0" dirty="0"/>
            </a:br>
            <a:r>
              <a:rPr lang="en-US" sz="2400" b="0" dirty="0"/>
              <a:t>annual maximums).</a:t>
            </a:r>
          </a:p>
        </p:txBody>
      </p:sp>
      <p:sp>
        <p:nvSpPr>
          <p:cNvPr id="10" name="Title 1">
            <a:extLst>
              <a:ext uri="{FF2B5EF4-FFF2-40B4-BE49-F238E27FC236}">
                <a16:creationId xmlns:a16="http://schemas.microsoft.com/office/drawing/2014/main" id="{F4950D90-13B3-ED4E-A8EE-1608FFFDE3E9}"/>
              </a:ext>
            </a:extLst>
          </p:cNvPr>
          <p:cNvSpPr txBox="1">
            <a:spLocks/>
          </p:cNvSpPr>
          <p:nvPr/>
        </p:nvSpPr>
        <p:spPr>
          <a:xfrm>
            <a:off x="800100" y="685800"/>
            <a:ext cx="10591800" cy="1257299"/>
          </a:xfrm>
          <a:prstGeom prst="rect">
            <a:avLst/>
          </a:prstGeom>
        </p:spPr>
        <p:txBody>
          <a:bodyPr vert="horz" lIns="91440" tIns="45720" rIns="91440" bIns="45720" rtlCol="0" anchor="ctr" anchorCtr="0">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Annual Contributions</a:t>
            </a:r>
          </a:p>
        </p:txBody>
      </p:sp>
      <p:pic>
        <p:nvPicPr>
          <p:cNvPr id="23" name="Picture 22">
            <a:extLst>
              <a:ext uri="{FF2B5EF4-FFF2-40B4-BE49-F238E27FC236}">
                <a16:creationId xmlns:a16="http://schemas.microsoft.com/office/drawing/2014/main" id="{57DA2E58-0364-C849-88F0-A80A7901984F}"/>
              </a:ext>
            </a:extLst>
          </p:cNvPr>
          <p:cNvPicPr>
            <a:picLocks noChangeAspect="1"/>
          </p:cNvPicPr>
          <p:nvPr/>
        </p:nvPicPr>
        <p:blipFill>
          <a:blip r:embed="rId3"/>
          <a:srcRect/>
          <a:stretch/>
        </p:blipFill>
        <p:spPr>
          <a:xfrm>
            <a:off x="561465" y="5490198"/>
            <a:ext cx="2257936" cy="951874"/>
          </a:xfrm>
          <a:prstGeom prst="rect">
            <a:avLst/>
          </a:prstGeom>
        </p:spPr>
      </p:pic>
      <p:pic>
        <p:nvPicPr>
          <p:cNvPr id="3" name="Picture 2">
            <a:extLst>
              <a:ext uri="{FF2B5EF4-FFF2-40B4-BE49-F238E27FC236}">
                <a16:creationId xmlns:a16="http://schemas.microsoft.com/office/drawing/2014/main" id="{B325A9E9-0947-B24F-8596-20E915D07B84}"/>
              </a:ext>
            </a:extLst>
          </p:cNvPr>
          <p:cNvPicPr>
            <a:picLocks noChangeAspect="1"/>
          </p:cNvPicPr>
          <p:nvPr/>
        </p:nvPicPr>
        <p:blipFill>
          <a:blip r:embed="rId4"/>
          <a:stretch>
            <a:fillRect/>
          </a:stretch>
        </p:blipFill>
        <p:spPr>
          <a:xfrm rot="21405341">
            <a:off x="7108917" y="2874841"/>
            <a:ext cx="7222671" cy="7222671"/>
          </a:xfrm>
          <a:prstGeom prst="rect">
            <a:avLst/>
          </a:prstGeom>
        </p:spPr>
      </p:pic>
      <p:pic>
        <p:nvPicPr>
          <p:cNvPr id="14" name="Picture 13">
            <a:extLst>
              <a:ext uri="{FF2B5EF4-FFF2-40B4-BE49-F238E27FC236}">
                <a16:creationId xmlns:a16="http://schemas.microsoft.com/office/drawing/2014/main" id="{2BE9450C-39C4-9040-BB08-7ED9EBECB13F}"/>
              </a:ext>
            </a:extLst>
          </p:cNvPr>
          <p:cNvPicPr>
            <a:picLocks noChangeAspect="1"/>
          </p:cNvPicPr>
          <p:nvPr/>
        </p:nvPicPr>
        <p:blipFill>
          <a:blip r:embed="rId5"/>
          <a:stretch>
            <a:fillRect/>
          </a:stretch>
        </p:blipFill>
        <p:spPr>
          <a:xfrm>
            <a:off x="6303818" y="3453935"/>
            <a:ext cx="4156364" cy="4156364"/>
          </a:xfrm>
          <a:prstGeom prst="rect">
            <a:avLst/>
          </a:prstGeom>
        </p:spPr>
      </p:pic>
      <p:pic>
        <p:nvPicPr>
          <p:cNvPr id="8" name="Picture 7" descr="A picture containing person, person, necktie, suit&#10;&#10;Description automatically generated">
            <a:extLst>
              <a:ext uri="{FF2B5EF4-FFF2-40B4-BE49-F238E27FC236}">
                <a16:creationId xmlns:a16="http://schemas.microsoft.com/office/drawing/2014/main" id="{F4A9571D-9552-514C-85F1-B76BC29F91F9}"/>
              </a:ext>
            </a:extLst>
          </p:cNvPr>
          <p:cNvPicPr>
            <a:picLocks noChangeAspect="1"/>
          </p:cNvPicPr>
          <p:nvPr/>
        </p:nvPicPr>
        <p:blipFill>
          <a:blip r:embed="rId6"/>
          <a:stretch>
            <a:fillRect/>
          </a:stretch>
        </p:blipFill>
        <p:spPr>
          <a:xfrm>
            <a:off x="6997720" y="2534194"/>
            <a:ext cx="6587649" cy="4336869"/>
          </a:xfrm>
          <a:prstGeom prst="rect">
            <a:avLst/>
          </a:prstGeom>
        </p:spPr>
      </p:pic>
    </p:spTree>
    <p:extLst>
      <p:ext uri="{BB962C8B-B14F-4D97-AF65-F5344CB8AC3E}">
        <p14:creationId xmlns:p14="http://schemas.microsoft.com/office/powerpoint/2010/main" val="2630067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FB9FEE-2342-1D49-9028-6694D1634F88}"/>
              </a:ext>
            </a:extLst>
          </p:cNvPr>
          <p:cNvSpPr>
            <a:spLocks noGrp="1"/>
          </p:cNvSpPr>
          <p:nvPr>
            <p:ph sz="half" idx="2"/>
          </p:nvPr>
        </p:nvSpPr>
        <p:spPr>
          <a:xfrm>
            <a:off x="757009" y="1675375"/>
            <a:ext cx="5841754" cy="3886200"/>
          </a:xfrm>
        </p:spPr>
        <p:txBody>
          <a:bodyPr anchor="t" anchorCtr="0">
            <a:noAutofit/>
          </a:bodyPr>
          <a:lstStyle/>
          <a:p>
            <a:endParaRPr lang="en-US" sz="2400" dirty="0"/>
          </a:p>
          <a:p>
            <a:r>
              <a:rPr lang="en-US" sz="2400" dirty="0"/>
              <a:t>Contributions to your MiABLE account will not affect SSI payments until </a:t>
            </a:r>
          </a:p>
          <a:p>
            <a:pPr marL="342900" indent="-342900">
              <a:buFont typeface="Arial" panose="020B0604020202020204" pitchFamily="34" charset="0"/>
              <a:buChar char="•"/>
            </a:pPr>
            <a:r>
              <a:rPr lang="en-US" sz="2400" b="0" dirty="0"/>
              <a:t>Total Account Amount:    $100,000.00</a:t>
            </a:r>
          </a:p>
          <a:p>
            <a:pPr marL="342900" indent="-342900">
              <a:buFont typeface="Arial" panose="020B0604020202020204" pitchFamily="34" charset="0"/>
              <a:buChar char="•"/>
            </a:pPr>
            <a:endParaRPr lang="en-US" sz="2400" b="0" dirty="0"/>
          </a:p>
          <a:p>
            <a:r>
              <a:rPr lang="en-US" sz="2400" dirty="0"/>
              <a:t>Contributions to your MiABLE account are allowed until </a:t>
            </a:r>
          </a:p>
          <a:p>
            <a:pPr marL="342900" indent="-342900">
              <a:buFont typeface="Arial" panose="020B0604020202020204" pitchFamily="34" charset="0"/>
              <a:buChar char="•"/>
            </a:pPr>
            <a:r>
              <a:rPr lang="en-US" sz="2400" b="0" dirty="0"/>
              <a:t>Total Account Amount:	$500,000.00</a:t>
            </a:r>
          </a:p>
          <a:p>
            <a:endParaRPr lang="en-US" sz="2400" b="0" dirty="0"/>
          </a:p>
        </p:txBody>
      </p:sp>
      <p:sp>
        <p:nvSpPr>
          <p:cNvPr id="10" name="Title 1">
            <a:extLst>
              <a:ext uri="{FF2B5EF4-FFF2-40B4-BE49-F238E27FC236}">
                <a16:creationId xmlns:a16="http://schemas.microsoft.com/office/drawing/2014/main" id="{F4950D90-13B3-ED4E-A8EE-1608FFFDE3E9}"/>
              </a:ext>
            </a:extLst>
          </p:cNvPr>
          <p:cNvSpPr txBox="1">
            <a:spLocks/>
          </p:cNvSpPr>
          <p:nvPr/>
        </p:nvSpPr>
        <p:spPr>
          <a:xfrm>
            <a:off x="800100" y="685800"/>
            <a:ext cx="10591800" cy="1257299"/>
          </a:xfrm>
          <a:prstGeom prst="rect">
            <a:avLst/>
          </a:prstGeom>
        </p:spPr>
        <p:txBody>
          <a:bodyPr vert="horz" lIns="91440" tIns="45720" rIns="91440" bIns="45720" rtlCol="0" anchor="ctr" anchorCtr="0">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Overall Aggregate Contributions</a:t>
            </a:r>
          </a:p>
        </p:txBody>
      </p:sp>
      <p:pic>
        <p:nvPicPr>
          <p:cNvPr id="23" name="Picture 22">
            <a:extLst>
              <a:ext uri="{FF2B5EF4-FFF2-40B4-BE49-F238E27FC236}">
                <a16:creationId xmlns:a16="http://schemas.microsoft.com/office/drawing/2014/main" id="{57DA2E58-0364-C849-88F0-A80A7901984F}"/>
              </a:ext>
            </a:extLst>
          </p:cNvPr>
          <p:cNvPicPr>
            <a:picLocks noChangeAspect="1"/>
          </p:cNvPicPr>
          <p:nvPr/>
        </p:nvPicPr>
        <p:blipFill>
          <a:blip r:embed="rId3"/>
          <a:srcRect/>
          <a:stretch/>
        </p:blipFill>
        <p:spPr>
          <a:xfrm>
            <a:off x="561465" y="5490198"/>
            <a:ext cx="2257936" cy="951874"/>
          </a:xfrm>
          <a:prstGeom prst="rect">
            <a:avLst/>
          </a:prstGeom>
        </p:spPr>
      </p:pic>
      <p:pic>
        <p:nvPicPr>
          <p:cNvPr id="3" name="Picture 2">
            <a:extLst>
              <a:ext uri="{FF2B5EF4-FFF2-40B4-BE49-F238E27FC236}">
                <a16:creationId xmlns:a16="http://schemas.microsoft.com/office/drawing/2014/main" id="{B325A9E9-0947-B24F-8596-20E915D07B84}"/>
              </a:ext>
            </a:extLst>
          </p:cNvPr>
          <p:cNvPicPr>
            <a:picLocks noChangeAspect="1"/>
          </p:cNvPicPr>
          <p:nvPr/>
        </p:nvPicPr>
        <p:blipFill>
          <a:blip r:embed="rId4"/>
          <a:stretch>
            <a:fillRect/>
          </a:stretch>
        </p:blipFill>
        <p:spPr>
          <a:xfrm rot="21405341">
            <a:off x="7108917" y="2874841"/>
            <a:ext cx="7222671" cy="7222671"/>
          </a:xfrm>
          <a:prstGeom prst="rect">
            <a:avLst/>
          </a:prstGeom>
        </p:spPr>
      </p:pic>
      <p:pic>
        <p:nvPicPr>
          <p:cNvPr id="14" name="Picture 13">
            <a:extLst>
              <a:ext uri="{FF2B5EF4-FFF2-40B4-BE49-F238E27FC236}">
                <a16:creationId xmlns:a16="http://schemas.microsoft.com/office/drawing/2014/main" id="{2BE9450C-39C4-9040-BB08-7ED9EBECB13F}"/>
              </a:ext>
            </a:extLst>
          </p:cNvPr>
          <p:cNvPicPr>
            <a:picLocks noChangeAspect="1"/>
          </p:cNvPicPr>
          <p:nvPr/>
        </p:nvPicPr>
        <p:blipFill>
          <a:blip r:embed="rId5"/>
          <a:stretch>
            <a:fillRect/>
          </a:stretch>
        </p:blipFill>
        <p:spPr>
          <a:xfrm>
            <a:off x="6303818" y="3453935"/>
            <a:ext cx="4156364" cy="4156364"/>
          </a:xfrm>
          <a:prstGeom prst="rect">
            <a:avLst/>
          </a:prstGeom>
        </p:spPr>
      </p:pic>
      <p:pic>
        <p:nvPicPr>
          <p:cNvPr id="8" name="Picture 7" descr="Businessman in wheelchair using phone">
            <a:extLst>
              <a:ext uri="{FF2B5EF4-FFF2-40B4-BE49-F238E27FC236}">
                <a16:creationId xmlns:a16="http://schemas.microsoft.com/office/drawing/2014/main" id="{F4A9571D-9552-514C-85F1-B76BC29F91F9}"/>
              </a:ext>
            </a:extLst>
          </p:cNvPr>
          <p:cNvPicPr>
            <a:picLocks noChangeAspect="1"/>
          </p:cNvPicPr>
          <p:nvPr/>
        </p:nvPicPr>
        <p:blipFill>
          <a:blip r:embed="rId6"/>
          <a:srcRect/>
          <a:stretch/>
        </p:blipFill>
        <p:spPr>
          <a:xfrm>
            <a:off x="9322851" y="768130"/>
            <a:ext cx="2380611" cy="4336869"/>
          </a:xfrm>
          <a:prstGeom prst="rect">
            <a:avLst/>
          </a:prstGeom>
        </p:spPr>
      </p:pic>
    </p:spTree>
    <p:extLst>
      <p:ext uri="{BB962C8B-B14F-4D97-AF65-F5344CB8AC3E}">
        <p14:creationId xmlns:p14="http://schemas.microsoft.com/office/powerpoint/2010/main" val="1892560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1371F-D8B3-834F-A842-78BE448189B8}"/>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216ADC-06E0-1642-8EF0-04F01E8330A1}"/>
              </a:ext>
            </a:extLst>
          </p:cNvPr>
          <p:cNvSpPr>
            <a:spLocks noGrp="1"/>
          </p:cNvSpPr>
          <p:nvPr>
            <p:ph type="title"/>
          </p:nvPr>
        </p:nvSpPr>
        <p:spPr>
          <a:xfrm>
            <a:off x="800100" y="2457450"/>
            <a:ext cx="5029200" cy="1943100"/>
          </a:xfrm>
        </p:spPr>
        <p:txBody>
          <a:bodyPr anchor="t" anchorCtr="0">
            <a:normAutofit/>
          </a:bodyPr>
          <a:lstStyle/>
          <a:p>
            <a:r>
              <a:rPr lang="en-US" dirty="0">
                <a:solidFill>
                  <a:schemeClr val="bg1"/>
                </a:solidFill>
              </a:rPr>
              <a:t>Qualified Disability Expenses</a:t>
            </a:r>
          </a:p>
        </p:txBody>
      </p:sp>
      <p:sp>
        <p:nvSpPr>
          <p:cNvPr id="3" name="Content Placeholder 2">
            <a:extLst>
              <a:ext uri="{FF2B5EF4-FFF2-40B4-BE49-F238E27FC236}">
                <a16:creationId xmlns:a16="http://schemas.microsoft.com/office/drawing/2014/main" id="{6A465C47-55B1-F34A-9EB0-5C9768324E2D}"/>
              </a:ext>
            </a:extLst>
          </p:cNvPr>
          <p:cNvSpPr>
            <a:spLocks noGrp="1"/>
          </p:cNvSpPr>
          <p:nvPr>
            <p:ph sz="half" idx="1"/>
          </p:nvPr>
        </p:nvSpPr>
        <p:spPr>
          <a:xfrm>
            <a:off x="7977302" y="618584"/>
            <a:ext cx="3492500" cy="5491162"/>
          </a:xfrm>
        </p:spPr>
        <p:txBody>
          <a:bodyPr anchor="ctr" anchorCtr="0">
            <a:noAutofit/>
          </a:bodyPr>
          <a:lstStyle/>
          <a:p>
            <a:pPr lvl="0">
              <a:lnSpc>
                <a:spcPct val="150000"/>
              </a:lnSpc>
              <a:spcAft>
                <a:spcPts val="600"/>
              </a:spcAft>
            </a:pPr>
            <a:r>
              <a:rPr lang="en-US" sz="2000" b="0" dirty="0"/>
              <a:t>Educational Expenses</a:t>
            </a:r>
          </a:p>
          <a:p>
            <a:pPr lvl="0">
              <a:lnSpc>
                <a:spcPct val="150000"/>
              </a:lnSpc>
              <a:spcAft>
                <a:spcPts val="600"/>
              </a:spcAft>
            </a:pPr>
            <a:r>
              <a:rPr lang="en-US" sz="2000" b="0" dirty="0"/>
              <a:t>Housing &amp; Rent</a:t>
            </a:r>
          </a:p>
          <a:p>
            <a:pPr lvl="0">
              <a:lnSpc>
                <a:spcPct val="150000"/>
              </a:lnSpc>
              <a:spcAft>
                <a:spcPts val="600"/>
              </a:spcAft>
            </a:pPr>
            <a:r>
              <a:rPr lang="en-US" sz="2000" b="0" dirty="0"/>
              <a:t>Basic Living Expenses</a:t>
            </a:r>
          </a:p>
          <a:p>
            <a:pPr lvl="0">
              <a:lnSpc>
                <a:spcPct val="150000"/>
              </a:lnSpc>
              <a:spcAft>
                <a:spcPts val="600"/>
              </a:spcAft>
            </a:pPr>
            <a:r>
              <a:rPr lang="en-US" sz="2000" b="0" dirty="0"/>
              <a:t>Transportation</a:t>
            </a:r>
          </a:p>
          <a:p>
            <a:pPr lvl="0">
              <a:lnSpc>
                <a:spcPct val="150000"/>
              </a:lnSpc>
              <a:spcAft>
                <a:spcPts val="600"/>
              </a:spcAft>
            </a:pPr>
            <a:r>
              <a:rPr lang="en-US" sz="2000" b="0" dirty="0"/>
              <a:t>Assistive Technology</a:t>
            </a:r>
          </a:p>
          <a:p>
            <a:pPr marL="0" marR="0" lvl="0" indent="0" algn="l" defTabSz="914400" rtl="0" eaLnBrk="1" fontAlgn="auto" latinLnBrk="0" hangingPunct="1">
              <a:lnSpc>
                <a:spcPct val="150000"/>
              </a:lnSpc>
              <a:spcBef>
                <a:spcPts val="10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31F20"/>
                </a:solidFill>
                <a:effectLst/>
                <a:uLnTx/>
                <a:uFillTx/>
                <a:latin typeface="Arial" panose="020B0604020202020204"/>
                <a:ea typeface="+mn-ea"/>
                <a:cs typeface="+mn-cs"/>
              </a:rPr>
              <a:t>Health &amp; Wellness</a:t>
            </a:r>
          </a:p>
          <a:p>
            <a:pPr lvl="0">
              <a:lnSpc>
                <a:spcPct val="150000"/>
              </a:lnSpc>
              <a:spcAft>
                <a:spcPts val="600"/>
              </a:spcAft>
            </a:pPr>
            <a:r>
              <a:rPr lang="en-US" sz="2000" b="0" dirty="0"/>
              <a:t>Financial Management</a:t>
            </a:r>
          </a:p>
          <a:p>
            <a:pPr lvl="0">
              <a:lnSpc>
                <a:spcPct val="150000"/>
              </a:lnSpc>
              <a:spcAft>
                <a:spcPts val="600"/>
              </a:spcAft>
            </a:pPr>
            <a:r>
              <a:rPr lang="en-US" sz="2000" b="0" dirty="0"/>
              <a:t>Legal Fees</a:t>
            </a:r>
          </a:p>
          <a:p>
            <a:pPr lvl="0">
              <a:lnSpc>
                <a:spcPct val="150000"/>
              </a:lnSpc>
              <a:spcAft>
                <a:spcPts val="600"/>
              </a:spcAft>
            </a:pPr>
            <a:r>
              <a:rPr lang="en-US" sz="2000" b="0" dirty="0"/>
              <a:t>End-of-Life Expenses</a:t>
            </a:r>
          </a:p>
        </p:txBody>
      </p:sp>
      <p:pic>
        <p:nvPicPr>
          <p:cNvPr id="10" name="Picture 9">
            <a:extLst>
              <a:ext uri="{FF2B5EF4-FFF2-40B4-BE49-F238E27FC236}">
                <a16:creationId xmlns:a16="http://schemas.microsoft.com/office/drawing/2014/main" id="{131FEC17-8903-E84A-9171-01E2BA66BC8E}"/>
              </a:ext>
            </a:extLst>
          </p:cNvPr>
          <p:cNvPicPr>
            <a:picLocks noChangeAspect="1"/>
          </p:cNvPicPr>
          <p:nvPr/>
        </p:nvPicPr>
        <p:blipFill>
          <a:blip r:embed="rId3"/>
          <a:srcRect/>
          <a:stretch/>
        </p:blipFill>
        <p:spPr>
          <a:xfrm>
            <a:off x="561466" y="5490198"/>
            <a:ext cx="2257933" cy="951874"/>
          </a:xfrm>
          <a:prstGeom prst="rect">
            <a:avLst/>
          </a:prstGeom>
        </p:spPr>
      </p:pic>
      <p:pic>
        <p:nvPicPr>
          <p:cNvPr id="9" name="Picture 8">
            <a:extLst>
              <a:ext uri="{FF2B5EF4-FFF2-40B4-BE49-F238E27FC236}">
                <a16:creationId xmlns:a16="http://schemas.microsoft.com/office/drawing/2014/main" id="{1BF1B7EB-2A38-9747-B8BF-C0E6849D4CD7}"/>
              </a:ext>
            </a:extLst>
          </p:cNvPr>
          <p:cNvPicPr>
            <a:picLocks noChangeAspect="1"/>
          </p:cNvPicPr>
          <p:nvPr/>
        </p:nvPicPr>
        <p:blipFill rotWithShape="1">
          <a:blip r:embed="rId4"/>
          <a:srcRect r="53135" b="33735"/>
          <a:stretch/>
        </p:blipFill>
        <p:spPr>
          <a:xfrm>
            <a:off x="4292601" y="4064000"/>
            <a:ext cx="1803399" cy="2794000"/>
          </a:xfrm>
          <a:prstGeom prst="rect">
            <a:avLst/>
          </a:prstGeom>
        </p:spPr>
      </p:pic>
      <p:pic>
        <p:nvPicPr>
          <p:cNvPr id="14" name="Picture 13">
            <a:extLst>
              <a:ext uri="{FF2B5EF4-FFF2-40B4-BE49-F238E27FC236}">
                <a16:creationId xmlns:a16="http://schemas.microsoft.com/office/drawing/2014/main" id="{EEBA620A-6DCC-7940-B07A-CBF5E0478619}"/>
              </a:ext>
            </a:extLst>
          </p:cNvPr>
          <p:cNvPicPr>
            <a:picLocks noChangeAspect="1"/>
          </p:cNvPicPr>
          <p:nvPr/>
        </p:nvPicPr>
        <p:blipFill rotWithShape="1">
          <a:blip r:embed="rId5"/>
          <a:srcRect l="20266" t="3983" r="-2" b="1"/>
          <a:stretch/>
        </p:blipFill>
        <p:spPr>
          <a:xfrm rot="5400000">
            <a:off x="346622" y="-340831"/>
            <a:ext cx="1943100" cy="2563813"/>
          </a:xfrm>
          <a:prstGeom prst="rect">
            <a:avLst/>
          </a:prstGeom>
        </p:spPr>
      </p:pic>
      <p:pic>
        <p:nvPicPr>
          <p:cNvPr id="16" name="Picture 15">
            <a:extLst>
              <a:ext uri="{FF2B5EF4-FFF2-40B4-BE49-F238E27FC236}">
                <a16:creationId xmlns:a16="http://schemas.microsoft.com/office/drawing/2014/main" id="{3D7FE0CC-869B-7A4E-AD54-B124ABD8A69C}"/>
              </a:ext>
            </a:extLst>
          </p:cNvPr>
          <p:cNvPicPr>
            <a:picLocks noChangeAspect="1"/>
          </p:cNvPicPr>
          <p:nvPr/>
        </p:nvPicPr>
        <p:blipFill>
          <a:blip r:embed="rId6"/>
          <a:stretch>
            <a:fillRect/>
          </a:stretch>
        </p:blipFill>
        <p:spPr>
          <a:xfrm>
            <a:off x="800100" y="774671"/>
            <a:ext cx="2247899" cy="779180"/>
          </a:xfrm>
          <a:prstGeom prst="rect">
            <a:avLst/>
          </a:prstGeom>
        </p:spPr>
      </p:pic>
      <p:pic>
        <p:nvPicPr>
          <p:cNvPr id="18" name="Picture 17">
            <a:extLst>
              <a:ext uri="{FF2B5EF4-FFF2-40B4-BE49-F238E27FC236}">
                <a16:creationId xmlns:a16="http://schemas.microsoft.com/office/drawing/2014/main" id="{D84D38B5-CDA8-D843-B963-DABAD02D2A1C}"/>
              </a:ext>
            </a:extLst>
          </p:cNvPr>
          <p:cNvPicPr>
            <a:picLocks noChangeAspect="1"/>
          </p:cNvPicPr>
          <p:nvPr/>
        </p:nvPicPr>
        <p:blipFill>
          <a:blip r:embed="rId7"/>
          <a:stretch>
            <a:fillRect/>
          </a:stretch>
        </p:blipFill>
        <p:spPr>
          <a:xfrm>
            <a:off x="7254837" y="5877136"/>
            <a:ext cx="408641" cy="463127"/>
          </a:xfrm>
          <a:prstGeom prst="rect">
            <a:avLst/>
          </a:prstGeom>
        </p:spPr>
      </p:pic>
      <p:pic>
        <p:nvPicPr>
          <p:cNvPr id="20" name="Picture 19">
            <a:extLst>
              <a:ext uri="{FF2B5EF4-FFF2-40B4-BE49-F238E27FC236}">
                <a16:creationId xmlns:a16="http://schemas.microsoft.com/office/drawing/2014/main" id="{AE005C8A-599D-D240-A57A-2EFF2FD329D5}"/>
              </a:ext>
            </a:extLst>
          </p:cNvPr>
          <p:cNvPicPr>
            <a:picLocks noChangeAspect="1"/>
          </p:cNvPicPr>
          <p:nvPr/>
        </p:nvPicPr>
        <p:blipFill>
          <a:blip r:embed="rId8"/>
          <a:stretch>
            <a:fillRect/>
          </a:stretch>
        </p:blipFill>
        <p:spPr>
          <a:xfrm>
            <a:off x="7227594" y="5194722"/>
            <a:ext cx="463128" cy="463128"/>
          </a:xfrm>
          <a:prstGeom prst="rect">
            <a:avLst/>
          </a:prstGeom>
        </p:spPr>
      </p:pic>
      <p:pic>
        <p:nvPicPr>
          <p:cNvPr id="21" name="Picture 20">
            <a:extLst>
              <a:ext uri="{FF2B5EF4-FFF2-40B4-BE49-F238E27FC236}">
                <a16:creationId xmlns:a16="http://schemas.microsoft.com/office/drawing/2014/main" id="{3CFF0997-378D-0843-B582-9244185DF2B2}"/>
              </a:ext>
            </a:extLst>
          </p:cNvPr>
          <p:cNvPicPr>
            <a:picLocks noChangeAspect="1"/>
          </p:cNvPicPr>
          <p:nvPr/>
        </p:nvPicPr>
        <p:blipFill>
          <a:blip r:embed="rId9"/>
          <a:stretch>
            <a:fillRect/>
          </a:stretch>
        </p:blipFill>
        <p:spPr>
          <a:xfrm>
            <a:off x="7227127" y="3873727"/>
            <a:ext cx="491053" cy="433282"/>
          </a:xfrm>
          <a:prstGeom prst="rect">
            <a:avLst/>
          </a:prstGeom>
        </p:spPr>
      </p:pic>
      <p:pic>
        <p:nvPicPr>
          <p:cNvPr id="22" name="Picture 21">
            <a:extLst>
              <a:ext uri="{FF2B5EF4-FFF2-40B4-BE49-F238E27FC236}">
                <a16:creationId xmlns:a16="http://schemas.microsoft.com/office/drawing/2014/main" id="{3C54284C-1F79-3745-95D7-84EE00F6713D}"/>
              </a:ext>
            </a:extLst>
          </p:cNvPr>
          <p:cNvPicPr>
            <a:picLocks noChangeAspect="1"/>
          </p:cNvPicPr>
          <p:nvPr/>
        </p:nvPicPr>
        <p:blipFill>
          <a:blip r:embed="rId10"/>
          <a:stretch>
            <a:fillRect/>
          </a:stretch>
        </p:blipFill>
        <p:spPr>
          <a:xfrm>
            <a:off x="7234610" y="4479653"/>
            <a:ext cx="463128" cy="435340"/>
          </a:xfrm>
          <a:prstGeom prst="rect">
            <a:avLst/>
          </a:prstGeom>
        </p:spPr>
      </p:pic>
      <p:pic>
        <p:nvPicPr>
          <p:cNvPr id="23" name="Picture 22">
            <a:extLst>
              <a:ext uri="{FF2B5EF4-FFF2-40B4-BE49-F238E27FC236}">
                <a16:creationId xmlns:a16="http://schemas.microsoft.com/office/drawing/2014/main" id="{168F18A4-428F-0747-BF55-BE2E7FB06DA2}"/>
              </a:ext>
            </a:extLst>
          </p:cNvPr>
          <p:cNvPicPr>
            <a:picLocks noChangeAspect="1"/>
          </p:cNvPicPr>
          <p:nvPr/>
        </p:nvPicPr>
        <p:blipFill>
          <a:blip r:embed="rId11"/>
          <a:stretch>
            <a:fillRect/>
          </a:stretch>
        </p:blipFill>
        <p:spPr>
          <a:xfrm>
            <a:off x="7268496" y="3214004"/>
            <a:ext cx="384125" cy="435341"/>
          </a:xfrm>
          <a:prstGeom prst="rect">
            <a:avLst/>
          </a:prstGeom>
        </p:spPr>
      </p:pic>
      <p:pic>
        <p:nvPicPr>
          <p:cNvPr id="24" name="Picture 23">
            <a:extLst>
              <a:ext uri="{FF2B5EF4-FFF2-40B4-BE49-F238E27FC236}">
                <a16:creationId xmlns:a16="http://schemas.microsoft.com/office/drawing/2014/main" id="{B3FAF3B8-B0F4-AB4D-8A88-5BEC8B60ED08}"/>
              </a:ext>
            </a:extLst>
          </p:cNvPr>
          <p:cNvPicPr>
            <a:picLocks noChangeAspect="1"/>
          </p:cNvPicPr>
          <p:nvPr/>
        </p:nvPicPr>
        <p:blipFill>
          <a:blip r:embed="rId12"/>
          <a:stretch>
            <a:fillRect/>
          </a:stretch>
        </p:blipFill>
        <p:spPr>
          <a:xfrm>
            <a:off x="7227127" y="2598229"/>
            <a:ext cx="463128" cy="366643"/>
          </a:xfrm>
          <a:prstGeom prst="rect">
            <a:avLst/>
          </a:prstGeom>
        </p:spPr>
      </p:pic>
      <p:pic>
        <p:nvPicPr>
          <p:cNvPr id="25" name="Picture 24">
            <a:extLst>
              <a:ext uri="{FF2B5EF4-FFF2-40B4-BE49-F238E27FC236}">
                <a16:creationId xmlns:a16="http://schemas.microsoft.com/office/drawing/2014/main" id="{08A82100-AC07-7F4C-8ACE-EF654BD98BD7}"/>
              </a:ext>
            </a:extLst>
          </p:cNvPr>
          <p:cNvPicPr>
            <a:picLocks noChangeAspect="1"/>
          </p:cNvPicPr>
          <p:nvPr/>
        </p:nvPicPr>
        <p:blipFill>
          <a:blip r:embed="rId13"/>
          <a:stretch>
            <a:fillRect/>
          </a:stretch>
        </p:blipFill>
        <p:spPr>
          <a:xfrm>
            <a:off x="7346619" y="1902326"/>
            <a:ext cx="229802" cy="434071"/>
          </a:xfrm>
          <a:prstGeom prst="rect">
            <a:avLst/>
          </a:prstGeom>
        </p:spPr>
      </p:pic>
      <p:pic>
        <p:nvPicPr>
          <p:cNvPr id="26" name="Picture 25">
            <a:extLst>
              <a:ext uri="{FF2B5EF4-FFF2-40B4-BE49-F238E27FC236}">
                <a16:creationId xmlns:a16="http://schemas.microsoft.com/office/drawing/2014/main" id="{D3564863-4DCD-E846-A594-D473C03A4619}"/>
              </a:ext>
            </a:extLst>
          </p:cNvPr>
          <p:cNvPicPr>
            <a:picLocks noChangeAspect="1"/>
          </p:cNvPicPr>
          <p:nvPr/>
        </p:nvPicPr>
        <p:blipFill>
          <a:blip r:embed="rId14"/>
          <a:stretch>
            <a:fillRect/>
          </a:stretch>
        </p:blipFill>
        <p:spPr>
          <a:xfrm>
            <a:off x="7220241" y="1277234"/>
            <a:ext cx="472562" cy="366643"/>
          </a:xfrm>
          <a:prstGeom prst="rect">
            <a:avLst/>
          </a:prstGeom>
        </p:spPr>
      </p:pic>
      <p:pic>
        <p:nvPicPr>
          <p:cNvPr id="27" name="Picture 26">
            <a:extLst>
              <a:ext uri="{FF2B5EF4-FFF2-40B4-BE49-F238E27FC236}">
                <a16:creationId xmlns:a16="http://schemas.microsoft.com/office/drawing/2014/main" id="{B93C5168-38B3-1B44-ADCA-B3357D40DC7D}"/>
              </a:ext>
            </a:extLst>
          </p:cNvPr>
          <p:cNvPicPr>
            <a:picLocks noChangeAspect="1"/>
          </p:cNvPicPr>
          <p:nvPr/>
        </p:nvPicPr>
        <p:blipFill>
          <a:blip r:embed="rId15"/>
          <a:stretch>
            <a:fillRect/>
          </a:stretch>
        </p:blipFill>
        <p:spPr>
          <a:xfrm>
            <a:off x="7177888" y="634970"/>
            <a:ext cx="512389" cy="304231"/>
          </a:xfrm>
          <a:prstGeom prst="rect">
            <a:avLst/>
          </a:prstGeom>
        </p:spPr>
      </p:pic>
    </p:spTree>
    <p:extLst>
      <p:ext uri="{BB962C8B-B14F-4D97-AF65-F5344CB8AC3E}">
        <p14:creationId xmlns:p14="http://schemas.microsoft.com/office/powerpoint/2010/main" val="2461534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FB9FEE-2342-1D49-9028-6694D1634F88}"/>
              </a:ext>
            </a:extLst>
          </p:cNvPr>
          <p:cNvSpPr>
            <a:spLocks noGrp="1"/>
          </p:cNvSpPr>
          <p:nvPr>
            <p:ph sz="half" idx="2"/>
          </p:nvPr>
        </p:nvSpPr>
        <p:spPr>
          <a:xfrm>
            <a:off x="800100" y="1943100"/>
            <a:ext cx="6108700" cy="4229100"/>
          </a:xfrm>
        </p:spPr>
        <p:txBody>
          <a:bodyPr anchor="t" anchorCtr="0">
            <a:normAutofit/>
          </a:bodyPr>
          <a:lstStyle/>
          <a:p>
            <a:pPr marL="457200" lvl="0" indent="-457200">
              <a:lnSpc>
                <a:spcPct val="100000"/>
              </a:lnSpc>
              <a:buFont typeface="Arial" panose="020B0604020202020204" pitchFamily="34" charset="0"/>
              <a:buChar char="•"/>
            </a:pPr>
            <a:r>
              <a:rPr lang="en-US" sz="2400" b="0" dirty="0"/>
              <a:t>Keep your need-based benefits</a:t>
            </a:r>
          </a:p>
          <a:p>
            <a:pPr marL="457200" lvl="0" indent="-457200">
              <a:lnSpc>
                <a:spcPct val="100000"/>
              </a:lnSpc>
              <a:buFont typeface="Arial" panose="020B0604020202020204" pitchFamily="34" charset="0"/>
              <a:buChar char="•"/>
            </a:pPr>
            <a:r>
              <a:rPr lang="en-US" sz="2400" b="0" dirty="0"/>
              <a:t>Individual Ownership</a:t>
            </a:r>
          </a:p>
          <a:p>
            <a:pPr marL="457200" lvl="0" indent="-457200">
              <a:lnSpc>
                <a:spcPct val="100000"/>
              </a:lnSpc>
              <a:buFont typeface="Arial" panose="020B0604020202020204" pitchFamily="34" charset="0"/>
              <a:buChar char="•"/>
            </a:pPr>
            <a:r>
              <a:rPr lang="en-US" sz="2400" b="0" dirty="0"/>
              <a:t>Tax deduction for contributions </a:t>
            </a:r>
          </a:p>
          <a:p>
            <a:pPr marL="1143000" lvl="1" indent="-457200">
              <a:lnSpc>
                <a:spcPct val="100000"/>
              </a:lnSpc>
            </a:pPr>
            <a:r>
              <a:rPr lang="en-US" sz="2000" b="0" dirty="0"/>
              <a:t>($5,000 or $10,000)</a:t>
            </a:r>
          </a:p>
          <a:p>
            <a:pPr marL="457200" lvl="0" indent="-457200">
              <a:lnSpc>
                <a:spcPct val="100000"/>
              </a:lnSpc>
              <a:buFont typeface="Arial" panose="020B0604020202020204" pitchFamily="34" charset="0"/>
              <a:buChar char="•"/>
            </a:pPr>
            <a:r>
              <a:rPr lang="en-US" sz="2400" b="0" dirty="0"/>
              <a:t>High aggregate limit ($500,000)</a:t>
            </a:r>
          </a:p>
          <a:p>
            <a:pPr marL="457200" lvl="0" indent="-457200">
              <a:lnSpc>
                <a:spcPct val="100000"/>
              </a:lnSpc>
              <a:buFont typeface="Arial" panose="020B0604020202020204" pitchFamily="34" charset="0"/>
              <a:buChar char="•"/>
            </a:pPr>
            <a:r>
              <a:rPr lang="en-US" sz="2400" b="0" dirty="0"/>
              <a:t>Six investment options (Cost &amp; Risk)</a:t>
            </a:r>
          </a:p>
          <a:p>
            <a:pPr marL="457200" lvl="0" indent="-457200">
              <a:lnSpc>
                <a:spcPct val="100000"/>
              </a:lnSpc>
              <a:buFont typeface="Arial" panose="020B0604020202020204" pitchFamily="34" charset="0"/>
              <a:buChar char="•"/>
            </a:pPr>
            <a:r>
              <a:rPr lang="en-US" sz="2400" b="0" dirty="0"/>
              <a:t>Flexible &amp; works with  </a:t>
            </a:r>
          </a:p>
          <a:p>
            <a:pPr lvl="1" indent="0">
              <a:lnSpc>
                <a:spcPct val="100000"/>
              </a:lnSpc>
              <a:buNone/>
            </a:pPr>
            <a:r>
              <a:rPr lang="en-US" sz="2000" b="0" dirty="0"/>
              <a:t>Special Needs Trusts</a:t>
            </a:r>
          </a:p>
        </p:txBody>
      </p:sp>
      <p:sp>
        <p:nvSpPr>
          <p:cNvPr id="10" name="Title 1">
            <a:extLst>
              <a:ext uri="{FF2B5EF4-FFF2-40B4-BE49-F238E27FC236}">
                <a16:creationId xmlns:a16="http://schemas.microsoft.com/office/drawing/2014/main" id="{F4950D90-13B3-ED4E-A8EE-1608FFFDE3E9}"/>
              </a:ext>
            </a:extLst>
          </p:cNvPr>
          <p:cNvSpPr txBox="1">
            <a:spLocks/>
          </p:cNvSpPr>
          <p:nvPr/>
        </p:nvSpPr>
        <p:spPr>
          <a:xfrm>
            <a:off x="800100" y="685801"/>
            <a:ext cx="8204200" cy="1004887"/>
          </a:xfrm>
          <a:prstGeom prst="rect">
            <a:avLst/>
          </a:prstGeom>
        </p:spPr>
        <p:txBody>
          <a:bodyPr vert="horz" lIns="91440" tIns="45720" rIns="91440" bIns="45720" rtlCol="0" anchor="ctr" anchorCtr="0">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chemeClr val="tx2"/>
                </a:solidFill>
              </a:rPr>
              <a:t>Benefits of </a:t>
            </a:r>
            <a:r>
              <a:rPr lang="en-US" dirty="0" err="1">
                <a:solidFill>
                  <a:schemeClr val="tx2"/>
                </a:solidFill>
              </a:rPr>
              <a:t>MiABLE</a:t>
            </a:r>
            <a:r>
              <a:rPr lang="en-US" dirty="0">
                <a:solidFill>
                  <a:schemeClr val="tx2"/>
                </a:solidFill>
              </a:rPr>
              <a:t> Accounts </a:t>
            </a:r>
          </a:p>
        </p:txBody>
      </p:sp>
      <p:pic>
        <p:nvPicPr>
          <p:cNvPr id="23" name="Picture 22">
            <a:extLst>
              <a:ext uri="{FF2B5EF4-FFF2-40B4-BE49-F238E27FC236}">
                <a16:creationId xmlns:a16="http://schemas.microsoft.com/office/drawing/2014/main" id="{57DA2E58-0364-C849-88F0-A80A7901984F}"/>
              </a:ext>
            </a:extLst>
          </p:cNvPr>
          <p:cNvPicPr>
            <a:picLocks noChangeAspect="1"/>
          </p:cNvPicPr>
          <p:nvPr/>
        </p:nvPicPr>
        <p:blipFill>
          <a:blip r:embed="rId3"/>
          <a:srcRect/>
          <a:stretch/>
        </p:blipFill>
        <p:spPr>
          <a:xfrm>
            <a:off x="561465" y="5490198"/>
            <a:ext cx="2257936" cy="951874"/>
          </a:xfrm>
          <a:prstGeom prst="rect">
            <a:avLst/>
          </a:prstGeom>
        </p:spPr>
      </p:pic>
      <p:pic>
        <p:nvPicPr>
          <p:cNvPr id="24" name="Picture 23">
            <a:extLst>
              <a:ext uri="{FF2B5EF4-FFF2-40B4-BE49-F238E27FC236}">
                <a16:creationId xmlns:a16="http://schemas.microsoft.com/office/drawing/2014/main" id="{F258BA11-E975-0A49-AF89-8A6FED81963D}"/>
              </a:ext>
            </a:extLst>
          </p:cNvPr>
          <p:cNvPicPr>
            <a:picLocks noChangeAspect="1"/>
          </p:cNvPicPr>
          <p:nvPr/>
        </p:nvPicPr>
        <p:blipFill>
          <a:blip r:embed="rId4"/>
          <a:stretch>
            <a:fillRect/>
          </a:stretch>
        </p:blipFill>
        <p:spPr>
          <a:xfrm rot="2374995">
            <a:off x="6644651" y="2472464"/>
            <a:ext cx="6490401" cy="6490401"/>
          </a:xfrm>
          <a:prstGeom prst="rect">
            <a:avLst/>
          </a:prstGeom>
        </p:spPr>
      </p:pic>
      <p:pic>
        <p:nvPicPr>
          <p:cNvPr id="28" name="Picture 27">
            <a:extLst>
              <a:ext uri="{FF2B5EF4-FFF2-40B4-BE49-F238E27FC236}">
                <a16:creationId xmlns:a16="http://schemas.microsoft.com/office/drawing/2014/main" id="{250BB03A-071A-2548-8FEA-76D60A267504}"/>
              </a:ext>
            </a:extLst>
          </p:cNvPr>
          <p:cNvPicPr>
            <a:picLocks noChangeAspect="1"/>
          </p:cNvPicPr>
          <p:nvPr/>
        </p:nvPicPr>
        <p:blipFill>
          <a:blip r:embed="rId5"/>
          <a:stretch>
            <a:fillRect/>
          </a:stretch>
        </p:blipFill>
        <p:spPr>
          <a:xfrm>
            <a:off x="5524500" y="4772648"/>
            <a:ext cx="4140200" cy="1435100"/>
          </a:xfrm>
          <a:prstGeom prst="rect">
            <a:avLst/>
          </a:prstGeom>
        </p:spPr>
      </p:pic>
      <p:pic>
        <p:nvPicPr>
          <p:cNvPr id="26" name="Picture 25" descr="A picture containing person, standing, posing, dark&#10;&#10;Description automatically generated">
            <a:extLst>
              <a:ext uri="{FF2B5EF4-FFF2-40B4-BE49-F238E27FC236}">
                <a16:creationId xmlns:a16="http://schemas.microsoft.com/office/drawing/2014/main" id="{7107F012-F543-AA40-B83D-028704446EF5}"/>
              </a:ext>
            </a:extLst>
          </p:cNvPr>
          <p:cNvPicPr>
            <a:picLocks noChangeAspect="1"/>
          </p:cNvPicPr>
          <p:nvPr/>
        </p:nvPicPr>
        <p:blipFill rotWithShape="1">
          <a:blip r:embed="rId6"/>
          <a:srcRect r="12500" b="49835"/>
          <a:stretch/>
        </p:blipFill>
        <p:spPr>
          <a:xfrm>
            <a:off x="6553201" y="1892301"/>
            <a:ext cx="5778499" cy="4965700"/>
          </a:xfrm>
          <a:prstGeom prst="rect">
            <a:avLst/>
          </a:prstGeom>
        </p:spPr>
      </p:pic>
    </p:spTree>
    <p:extLst>
      <p:ext uri="{BB962C8B-B14F-4D97-AF65-F5344CB8AC3E}">
        <p14:creationId xmlns:p14="http://schemas.microsoft.com/office/powerpoint/2010/main" val="429840576"/>
      </p:ext>
    </p:extLst>
  </p:cSld>
  <p:clrMapOvr>
    <a:masterClrMapping/>
  </p:clrMapOvr>
</p:sld>
</file>

<file path=ppt/theme/theme1.xml><?xml version="1.0" encoding="utf-8"?>
<a:theme xmlns:a="http://schemas.openxmlformats.org/drawingml/2006/main" name="Office Theme">
  <a:themeElements>
    <a:clrScheme name="Custom 6">
      <a:dk1>
        <a:srgbClr val="9E549A"/>
      </a:dk1>
      <a:lt1>
        <a:srgbClr val="FFFFFF"/>
      </a:lt1>
      <a:dk2>
        <a:srgbClr val="DC6B2F"/>
      </a:dk2>
      <a:lt2>
        <a:srgbClr val="E7E6E6"/>
      </a:lt2>
      <a:accent1>
        <a:srgbClr val="B36C22"/>
      </a:accent1>
      <a:accent2>
        <a:srgbClr val="5D0024"/>
      </a:accent2>
      <a:accent3>
        <a:srgbClr val="CBA3D8"/>
      </a:accent3>
      <a:accent4>
        <a:srgbClr val="F68D2E"/>
      </a:accent4>
      <a:accent5>
        <a:srgbClr val="F2C759"/>
      </a:accent5>
      <a:accent6>
        <a:srgbClr val="231F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1098</TotalTime>
  <Words>1797</Words>
  <Application>Microsoft Office PowerPoint</Application>
  <PresentationFormat>Widescreen</PresentationFormat>
  <Paragraphs>188</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National ABLE Rules</vt:lpstr>
      <vt:lpstr>PowerPoint Presentation</vt:lpstr>
      <vt:lpstr>Who Is Eligible  to Open a  MiABLE Account?</vt:lpstr>
      <vt:lpstr>PowerPoint Presentation</vt:lpstr>
      <vt:lpstr>PowerPoint Presentation</vt:lpstr>
      <vt:lpstr>Qualified Disability Expenses</vt:lpstr>
      <vt:lpstr>PowerPoint Presentation</vt:lpstr>
      <vt:lpstr>PowerPoint Presentation</vt:lpstr>
      <vt:lpstr>Open Your MiABLE Account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MiABLE Disability Savings Program</dc:title>
  <dc:creator>Ashley Brimley</dc:creator>
  <cp:lastModifiedBy>DeVarona, Raymond (Treasury)</cp:lastModifiedBy>
  <cp:revision>33</cp:revision>
  <cp:lastPrinted>2021-09-21T13:48:25Z</cp:lastPrinted>
  <dcterms:created xsi:type="dcterms:W3CDTF">2021-07-15T20:27:18Z</dcterms:created>
  <dcterms:modified xsi:type="dcterms:W3CDTF">2021-12-14T19:54:49Z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2021-09-07T12:26:05Z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8bd715b9-e859-42de-9322-e6eb9ef399bd</vt:lpwstr>
  </property>
  <property fmtid="{D5CDD505-2E9C-101B-9397-08002B2CF9AE}" pid="8" name="MSIP_Label_3a2fed65-62e7-46ea-af74-187e0c17143a_ContentBits">
    <vt:lpwstr>0</vt:lpwstr>
  </property>
</Properties>
</file>