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258" r:id="rId3"/>
    <p:sldId id="259" r:id="rId4"/>
    <p:sldId id="260" r:id="rId5"/>
    <p:sldId id="308" r:id="rId6"/>
    <p:sldId id="309" r:id="rId7"/>
    <p:sldId id="261" r:id="rId8"/>
    <p:sldId id="262" r:id="rId9"/>
    <p:sldId id="263" r:id="rId10"/>
    <p:sldId id="264" r:id="rId11"/>
    <p:sldId id="265" r:id="rId12"/>
    <p:sldId id="266" r:id="rId13"/>
    <p:sldId id="307" r:id="rId14"/>
    <p:sldId id="306" r:id="rId15"/>
    <p:sldId id="299" r:id="rId16"/>
    <p:sldId id="267" r:id="rId17"/>
    <p:sldId id="269" r:id="rId18"/>
    <p:sldId id="298" r:id="rId19"/>
    <p:sldId id="288" r:id="rId20"/>
    <p:sldId id="286" r:id="rId21"/>
    <p:sldId id="278" r:id="rId22"/>
    <p:sldId id="279" r:id="rId23"/>
    <p:sldId id="283" r:id="rId24"/>
    <p:sldId id="282" r:id="rId25"/>
    <p:sldId id="291" r:id="rId26"/>
    <p:sldId id="292" r:id="rId27"/>
    <p:sldId id="295" r:id="rId28"/>
    <p:sldId id="296" r:id="rId29"/>
    <p:sldId id="297" r:id="rId30"/>
    <p:sldId id="30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5872" autoAdjust="0"/>
  </p:normalViewPr>
  <p:slideViewPr>
    <p:cSldViewPr snapToGrid="0">
      <p:cViewPr varScale="1">
        <p:scale>
          <a:sx n="53" d="100"/>
          <a:sy n="53" d="100"/>
        </p:scale>
        <p:origin x="1838" y="62"/>
      </p:cViewPr>
      <p:guideLst/>
    </p:cSldViewPr>
  </p:slideViewPr>
  <p:notesTextViewPr>
    <p:cViewPr>
      <p:scale>
        <a:sx n="1" d="1"/>
        <a:sy n="1" d="1"/>
      </p:scale>
      <p:origin x="0" y="0"/>
    </p:cViewPr>
  </p:notesTextViewPr>
  <p:notesViewPr>
    <p:cSldViewPr snapToGrid="0">
      <p:cViewPr varScale="1">
        <p:scale>
          <a:sx n="62" d="100"/>
          <a:sy n="62" d="100"/>
        </p:scale>
        <p:origin x="917"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184926-7EB6-46C4-8373-073198DA56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C3922DB-6C18-4010-99D4-FC839CBDAE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F76EB5-8D98-42D6-AF83-6771E661FFB8}" type="datetimeFigureOut">
              <a:rPr lang="en-US" smtClean="0"/>
              <a:t>4/21/2020</a:t>
            </a:fld>
            <a:endParaRPr lang="en-US"/>
          </a:p>
        </p:txBody>
      </p:sp>
      <p:sp>
        <p:nvSpPr>
          <p:cNvPr id="4" name="Footer Placeholder 3">
            <a:extLst>
              <a:ext uri="{FF2B5EF4-FFF2-40B4-BE49-F238E27FC236}">
                <a16:creationId xmlns:a16="http://schemas.microsoft.com/office/drawing/2014/main" id="{58289547-A806-43B5-AD3B-A1C1D63A372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50AED4A-FB22-4696-8DCD-1B050A1DB78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1E0744-B21D-4936-B170-36082DCAF8EF}" type="slidenum">
              <a:rPr lang="en-US" smtClean="0"/>
              <a:t>‹#›</a:t>
            </a:fld>
            <a:endParaRPr lang="en-US"/>
          </a:p>
        </p:txBody>
      </p:sp>
    </p:spTree>
    <p:extLst>
      <p:ext uri="{BB962C8B-B14F-4D97-AF65-F5344CB8AC3E}">
        <p14:creationId xmlns:p14="http://schemas.microsoft.com/office/powerpoint/2010/main" val="4240559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0AA84-BE2A-4556-AA0D-DF734EA48D3B}" type="datetimeFigureOut">
              <a:rPr lang="en-US" smtClean="0"/>
              <a:t>4/21/2020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95487A-44E5-406A-A3C2-D30ABB0A2BBD}" type="slidenum">
              <a:rPr lang="en-US" smtClean="0"/>
              <a:t>‹#›</a:t>
            </a:fld>
            <a:endParaRPr lang="en-US"/>
          </a:p>
        </p:txBody>
      </p:sp>
    </p:spTree>
    <p:extLst>
      <p:ext uri="{BB962C8B-B14F-4D97-AF65-F5344CB8AC3E}">
        <p14:creationId xmlns:p14="http://schemas.microsoft.com/office/powerpoint/2010/main" val="1046679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solidFill>
                  <a:schemeClr val="tx1"/>
                </a:solidFill>
              </a:rPr>
              <a:t>Instructor Notes: Review</a:t>
            </a:r>
            <a:r>
              <a:rPr lang="en-US" b="0" baseline="0" dirty="0">
                <a:solidFill>
                  <a:schemeClr val="tx1"/>
                </a:solidFill>
              </a:rPr>
              <a:t> how to use Webinar during Train the Trainer Training.  Google Chrome and Internet Explorer work.  </a:t>
            </a:r>
          </a:p>
          <a:p>
            <a:endParaRPr lang="en-US" b="0" baseline="0" dirty="0">
              <a:solidFill>
                <a:schemeClr val="tx1"/>
              </a:solidFill>
            </a:endParaRPr>
          </a:p>
          <a:p>
            <a:r>
              <a:rPr lang="en-US" b="0" baseline="0" dirty="0">
                <a:solidFill>
                  <a:schemeClr val="tx1"/>
                </a:solidFill>
              </a:rPr>
              <a:t>Note:  The content of the slide presentation must remain static with the exception of slides that are personally/locally nuanced (slides #2,3),   This document is being reviewed once or twice a year by a state committee.  However, feedback is welcome.  Please send any curriculum feedback to parksc@michigan.gov. </a:t>
            </a:r>
          </a:p>
          <a:p>
            <a:endParaRPr lang="en-US" b="0" baseline="0" dirty="0">
              <a:solidFill>
                <a:schemeClr val="tx1"/>
              </a:solidFill>
            </a:endParaRPr>
          </a:p>
          <a:p>
            <a:r>
              <a:rPr lang="en-US" b="0" baseline="0" dirty="0">
                <a:solidFill>
                  <a:schemeClr val="tx1"/>
                </a:solidFill>
              </a:rPr>
              <a:t>As needed, instructors may use the Instructor Notes section of the slides to input their own specific reminders/notes as needed based upon audience requirements. </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a:t>
            </a:fld>
            <a:endParaRPr lang="en-US"/>
          </a:p>
        </p:txBody>
      </p:sp>
    </p:spTree>
    <p:extLst>
      <p:ext uri="{BB962C8B-B14F-4D97-AF65-F5344CB8AC3E}">
        <p14:creationId xmlns:p14="http://schemas.microsoft.com/office/powerpoint/2010/main" val="1537806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 Notes:  “Good faith” refers to the honest belief that a child is being abused or neglected</a:t>
            </a:r>
            <a:r>
              <a:rPr lang="en-US" sz="1200" baseline="0" dirty="0">
                <a:solidFill>
                  <a:schemeClr val="tx1"/>
                </a:solidFill>
              </a:rPr>
              <a:t>.  If there is a malicious intent for reporting, immunity doesn’t apply.  </a:t>
            </a:r>
          </a:p>
          <a:p>
            <a:endParaRPr lang="en-US" sz="1200" b="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baseline="0" dirty="0">
                <a:solidFill>
                  <a:schemeClr val="tx1"/>
                </a:solidFill>
              </a:rPr>
              <a:t>Optional if asked or discussed: </a:t>
            </a:r>
            <a:r>
              <a:rPr lang="en-US" sz="1200" baseline="0" dirty="0">
                <a:solidFill>
                  <a:schemeClr val="tx1"/>
                </a:solidFill>
              </a:rPr>
              <a:t>About parents knowing who reported but CPS doesn’t tell.  Discussion can include possible response options. These are just two examples:</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Have a teacher tell a parent to speak with the Principal.</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Note to a parent that there are multiple mandated reporters in the building, so it could be any one of them. </a:t>
            </a:r>
          </a:p>
          <a:p>
            <a:endParaRPr lang="en-US" sz="1200" i="0" baseline="0" dirty="0">
              <a:solidFill>
                <a:schemeClr val="tx1"/>
              </a:solidFill>
            </a:endParaRPr>
          </a:p>
          <a:p>
            <a:r>
              <a:rPr lang="en-US" sz="1200" i="0" baseline="0" dirty="0">
                <a:solidFill>
                  <a:schemeClr val="tx1"/>
                </a:solidFill>
              </a:rPr>
              <a:t>Section 5  of CPL  is where the language is found.  Clarification on Confidential Protection maybe needed an example is this are exceptions.</a:t>
            </a:r>
            <a:endParaRPr lang="en-US" sz="1200" i="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12</a:t>
            </a:fld>
            <a:endParaRPr lang="en-US"/>
          </a:p>
        </p:txBody>
      </p:sp>
    </p:spTree>
    <p:extLst>
      <p:ext uri="{BB962C8B-B14F-4D97-AF65-F5344CB8AC3E}">
        <p14:creationId xmlns:p14="http://schemas.microsoft.com/office/powerpoint/2010/main" val="3263915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Ensure participants know they MUST include all information required when reporting CAN on a MORS complaint otherwise the complaint does not meet the requirements. </a:t>
            </a:r>
          </a:p>
          <a:p>
            <a:endParaRPr lang="en-US" sz="1200" dirty="0"/>
          </a:p>
          <a:p>
            <a:r>
              <a:rPr lang="en-US" sz="1200" dirty="0"/>
              <a:t>An incomplete complaint does not allow CI to properly assess the need for assignment or rejection. </a:t>
            </a:r>
          </a:p>
          <a:p>
            <a:endParaRPr lang="en-US" sz="1200" dirty="0"/>
          </a:p>
          <a:p>
            <a:r>
              <a:rPr lang="en-US" sz="1200" dirty="0"/>
              <a:t>Ensure complaints should still be made if not all of the information is known; however, if the information is known it MUST be provided.</a:t>
            </a:r>
          </a:p>
          <a:p>
            <a:endParaRPr lang="en-US" sz="1200" dirty="0"/>
          </a:p>
          <a:p>
            <a:r>
              <a:rPr lang="en-US" sz="1200" dirty="0"/>
              <a:t>Michigan.gov/mandatedreporter has additional resources such as reporting requirements, MR guides, etc.</a:t>
            </a:r>
          </a:p>
        </p:txBody>
      </p:sp>
      <p:sp>
        <p:nvSpPr>
          <p:cNvPr id="4" name="Slide Number Placeholder 3"/>
          <p:cNvSpPr>
            <a:spLocks noGrp="1"/>
          </p:cNvSpPr>
          <p:nvPr>
            <p:ph type="sldNum" sz="quarter" idx="5"/>
          </p:nvPr>
        </p:nvSpPr>
        <p:spPr/>
        <p:txBody>
          <a:bodyPr/>
          <a:lstStyle/>
          <a:p>
            <a:fld id="{9495487A-44E5-406A-A3C2-D30ABB0A2BBD}" type="slidenum">
              <a:rPr lang="en-US" smtClean="0"/>
              <a:t>13</a:t>
            </a:fld>
            <a:endParaRPr lang="en-US"/>
          </a:p>
        </p:txBody>
      </p:sp>
    </p:spTree>
    <p:extLst>
      <p:ext uri="{BB962C8B-B14F-4D97-AF65-F5344CB8AC3E}">
        <p14:creationId xmlns:p14="http://schemas.microsoft.com/office/powerpoint/2010/main" val="2047791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It is important to provide all known information to Centralized Intake. If information is not known, still make the report. If you are not sure what information is helpful, utilize 855-444-3911 as a specialist will help obtain information.</a:t>
            </a:r>
          </a:p>
          <a:p>
            <a:endParaRPr lang="en-US" sz="1200" dirty="0"/>
          </a:p>
          <a:p>
            <a:r>
              <a:rPr lang="en-US" sz="1200" dirty="0"/>
              <a:t>Additional reporting resources are found at Michigan.gov/mandatedreporter</a:t>
            </a:r>
          </a:p>
        </p:txBody>
      </p:sp>
      <p:sp>
        <p:nvSpPr>
          <p:cNvPr id="4" name="Slide Number Placeholder 3"/>
          <p:cNvSpPr>
            <a:spLocks noGrp="1"/>
          </p:cNvSpPr>
          <p:nvPr>
            <p:ph type="sldNum" sz="quarter" idx="5"/>
          </p:nvPr>
        </p:nvSpPr>
        <p:spPr/>
        <p:txBody>
          <a:bodyPr/>
          <a:lstStyle/>
          <a:p>
            <a:fld id="{9495487A-44E5-406A-A3C2-D30ABB0A2BBD}" type="slidenum">
              <a:rPr lang="en-US" smtClean="0"/>
              <a:t>14</a:t>
            </a:fld>
            <a:endParaRPr lang="en-US"/>
          </a:p>
        </p:txBody>
      </p:sp>
    </p:spTree>
    <p:extLst>
      <p:ext uri="{BB962C8B-B14F-4D97-AF65-F5344CB8AC3E}">
        <p14:creationId xmlns:p14="http://schemas.microsoft.com/office/powerpoint/2010/main" val="2048249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a:t>
            </a:r>
            <a:r>
              <a:rPr lang="en-US" sz="1200" baseline="0" dirty="0">
                <a:solidFill>
                  <a:schemeClr val="tx1"/>
                </a:solidFill>
              </a:rPr>
              <a:t> Notes:  </a:t>
            </a:r>
          </a:p>
          <a:p>
            <a:r>
              <a:rPr lang="en-US" sz="1200" baseline="0" dirty="0">
                <a:solidFill>
                  <a:schemeClr val="tx1"/>
                </a:solidFill>
              </a:rPr>
              <a:t>Regarding 2</a:t>
            </a:r>
            <a:r>
              <a:rPr lang="en-US" sz="1200" baseline="30000" dirty="0">
                <a:solidFill>
                  <a:schemeClr val="tx1"/>
                </a:solidFill>
              </a:rPr>
              <a:t>nd</a:t>
            </a:r>
            <a:r>
              <a:rPr lang="en-US" sz="1200" baseline="0" dirty="0">
                <a:solidFill>
                  <a:schemeClr val="tx1"/>
                </a:solidFill>
              </a:rPr>
              <a:t> bullet:</a:t>
            </a:r>
          </a:p>
          <a:p>
            <a:pPr marL="171450" indent="-171450">
              <a:buFont typeface="Arial" panose="020B0604020202020204" pitchFamily="34" charset="0"/>
              <a:buChar char="•"/>
            </a:pPr>
            <a:r>
              <a:rPr lang="en-US" sz="1200" baseline="0" dirty="0">
                <a:solidFill>
                  <a:schemeClr val="tx1"/>
                </a:solidFill>
              </a:rPr>
              <a:t>Discuss being c</a:t>
            </a:r>
            <a:r>
              <a:rPr lang="en-US" sz="1200" dirty="0">
                <a:solidFill>
                  <a:schemeClr val="tx1"/>
                </a:solidFill>
              </a:rPr>
              <a:t>ulturally sensitive</a:t>
            </a:r>
            <a:r>
              <a:rPr lang="en-US" sz="1200" baseline="0" dirty="0">
                <a:solidFill>
                  <a:schemeClr val="tx1"/>
                </a:solidFill>
              </a:rPr>
              <a:t> about the appropriateness of “eye contact”.  </a:t>
            </a:r>
          </a:p>
          <a:p>
            <a:pPr marL="171450" indent="-171450">
              <a:buFont typeface="Arial" panose="020B0604020202020204" pitchFamily="34" charset="0"/>
              <a:buChar char="•"/>
            </a:pPr>
            <a:r>
              <a:rPr lang="en-US" sz="1200" baseline="0" dirty="0">
                <a:solidFill>
                  <a:schemeClr val="tx1"/>
                </a:solidFill>
              </a:rPr>
              <a:t>Suggested statements after the eye contact bullet, “Keep attentive focus on the child,” or  “Thoughtful engagement with the child is important”.</a:t>
            </a:r>
          </a:p>
          <a:p>
            <a:endParaRPr lang="en-US" sz="1200" baseline="0" dirty="0">
              <a:solidFill>
                <a:schemeClr val="tx1"/>
              </a:solidFill>
            </a:endParaRPr>
          </a:p>
          <a:p>
            <a:r>
              <a:rPr lang="en-US" sz="1200" b="0" baseline="0" dirty="0">
                <a:solidFill>
                  <a:schemeClr val="tx1"/>
                </a:solidFill>
              </a:rPr>
              <a:t>Other Important Tips:</a:t>
            </a:r>
          </a:p>
          <a:p>
            <a:pPr marL="171450" indent="-171450">
              <a:buFont typeface="Arial" panose="020B0604020202020204" pitchFamily="34" charset="0"/>
              <a:buChar char="•"/>
            </a:pPr>
            <a:r>
              <a:rPr lang="en-US" sz="1200" b="1" baseline="0" dirty="0">
                <a:solidFill>
                  <a:schemeClr val="tx1"/>
                </a:solidFill>
              </a:rPr>
              <a:t>Stress that reporters are NOT to interview the child.  </a:t>
            </a:r>
          </a:p>
          <a:p>
            <a:pPr marL="171450" indent="-171450">
              <a:buFont typeface="Arial" panose="020B0604020202020204" pitchFamily="34" charset="0"/>
              <a:buChar char="•"/>
            </a:pPr>
            <a:r>
              <a:rPr lang="en-US" sz="1200" b="1" baseline="0" dirty="0">
                <a:solidFill>
                  <a:schemeClr val="tx1"/>
                </a:solidFill>
              </a:rPr>
              <a:t>Reporters SHOULD  ask enough questions to explain the reasons for the report being completed, and to assure all necessary information is completed for form 3200.</a:t>
            </a:r>
          </a:p>
          <a:p>
            <a:pPr marL="171450" indent="-171450">
              <a:buFont typeface="Arial" panose="020B0604020202020204" pitchFamily="34" charset="0"/>
              <a:buChar char="•"/>
            </a:pPr>
            <a:r>
              <a:rPr lang="en-US" sz="1200" b="1" baseline="0" dirty="0">
                <a:solidFill>
                  <a:schemeClr val="tx1"/>
                </a:solidFill>
              </a:rPr>
              <a:t>When asking open ended questions, reporters do not speak for the child. </a:t>
            </a:r>
          </a:p>
          <a:p>
            <a:pPr marL="171450" indent="-171450">
              <a:buFont typeface="Arial" panose="020B0604020202020204" pitchFamily="34" charset="0"/>
              <a:buChar char="•"/>
            </a:pPr>
            <a:r>
              <a:rPr lang="en-US" sz="1200" b="1" baseline="0" dirty="0">
                <a:solidFill>
                  <a:schemeClr val="tx1"/>
                </a:solidFill>
              </a:rPr>
              <a:t>Use words the child uses.</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15</a:t>
            </a:fld>
            <a:endParaRPr lang="en-US"/>
          </a:p>
        </p:txBody>
      </p:sp>
    </p:spTree>
    <p:extLst>
      <p:ext uri="{BB962C8B-B14F-4D97-AF65-F5344CB8AC3E}">
        <p14:creationId xmlns:p14="http://schemas.microsoft.com/office/powerpoint/2010/main" val="2847343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aseline="0" dirty="0">
                <a:solidFill>
                  <a:schemeClr val="tx1"/>
                </a:solidFill>
              </a:rPr>
              <a:t>Instructor Notes:  Hand out DHS 3200 and provide more detail about this process.</a:t>
            </a:r>
          </a:p>
          <a:p>
            <a:endParaRPr lang="en-US" sz="1200" baseline="0" dirty="0">
              <a:solidFill>
                <a:schemeClr val="tx1"/>
              </a:solidFill>
            </a:endParaRPr>
          </a:p>
          <a:p>
            <a:r>
              <a:rPr lang="en-US" sz="1200" baseline="0" dirty="0">
                <a:solidFill>
                  <a:schemeClr val="tx1"/>
                </a:solidFill>
              </a:rPr>
              <a:t>Again, a good idea to remind group that calling, even with partial information, is still important.  </a:t>
            </a:r>
            <a:endParaRPr lang="en-US" sz="12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16</a:t>
            </a:fld>
            <a:endParaRPr lang="en-US"/>
          </a:p>
        </p:txBody>
      </p:sp>
    </p:spTree>
    <p:extLst>
      <p:ext uri="{BB962C8B-B14F-4D97-AF65-F5344CB8AC3E}">
        <p14:creationId xmlns:p14="http://schemas.microsoft.com/office/powerpoint/2010/main" val="308842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aseline="0" dirty="0">
                <a:solidFill>
                  <a:schemeClr val="tx1"/>
                </a:solidFill>
              </a:rPr>
              <a:t>Instructor Notes:  </a:t>
            </a:r>
          </a:p>
          <a:p>
            <a:pPr marL="182880" marR="0" lvl="1" indent="-18288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a:solidFill>
                  <a:schemeClr val="tx1"/>
                </a:solidFill>
              </a:rPr>
              <a:t>Services referred to family.</a:t>
            </a:r>
          </a:p>
          <a:p>
            <a:pPr marL="182880" marR="0" lvl="1" indent="-18288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a:solidFill>
                  <a:schemeClr val="tx1"/>
                </a:solidFill>
              </a:rPr>
              <a:t>Potential termination of parental rights if parents do not make the necessary changes.</a:t>
            </a:r>
          </a:p>
          <a:p>
            <a:pPr marL="182880" marR="0" lvl="1" indent="-18288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a:solidFill>
                  <a:schemeClr val="tx1"/>
                </a:solidFill>
              </a:rPr>
              <a:t>Confidentiality</a:t>
            </a:r>
            <a:r>
              <a:rPr lang="en-US" sz="1200" baseline="0" dirty="0">
                <a:solidFill>
                  <a:schemeClr val="tx1"/>
                </a:solidFill>
              </a:rPr>
              <a:t> Points</a:t>
            </a:r>
            <a:endParaRPr lang="en-US" sz="1200" dirty="0">
              <a:solidFill>
                <a:schemeClr val="tx1"/>
              </a:solidFill>
            </a:endParaRPr>
          </a:p>
          <a:p>
            <a:pPr marL="365760" marR="0" lvl="2" indent="-182880" algn="l" defTabSz="914400" rtl="0" eaLnBrk="1" fontAlgn="auto" latinLnBrk="0" hangingPunct="1">
              <a:lnSpc>
                <a:spcPct val="150000"/>
              </a:lnSpc>
              <a:spcBef>
                <a:spcPts val="0"/>
              </a:spcBef>
              <a:spcAft>
                <a:spcPts val="0"/>
              </a:spcAft>
              <a:buClr>
                <a:schemeClr val="accent1"/>
              </a:buClr>
              <a:buSzTx/>
              <a:buFont typeface="Arial" panose="020B0604020202020204" pitchFamily="34" charset="0"/>
              <a:buChar char="•"/>
              <a:tabLst/>
              <a:defRPr/>
            </a:pPr>
            <a:r>
              <a:rPr lang="en-US" sz="1200" dirty="0">
                <a:solidFill>
                  <a:schemeClr val="tx1"/>
                </a:solidFill>
              </a:rPr>
              <a:t>Per CPL, the identity of the reporting person is confidential, subject to disclosure only with the consent of that person or by judicial process.  Court ordered sharing is not typical.</a:t>
            </a:r>
          </a:p>
          <a:p>
            <a:pPr marL="365760" lvl="2" indent="-182880">
              <a:lnSpc>
                <a:spcPct val="150000"/>
              </a:lnSpc>
              <a:buClr>
                <a:schemeClr val="accent1"/>
              </a:buClr>
              <a:buFont typeface="Arial" panose="020B0604020202020204" pitchFamily="34" charset="0"/>
              <a:buChar char="•"/>
            </a:pPr>
            <a:r>
              <a:rPr lang="en-US" sz="1200" dirty="0">
                <a:solidFill>
                  <a:schemeClr val="tx1"/>
                </a:solidFill>
              </a:rPr>
              <a:t>The parents may accuse you of reporting.</a:t>
            </a:r>
          </a:p>
          <a:p>
            <a:pPr marL="365760" lvl="2" indent="-182880">
              <a:lnSpc>
                <a:spcPct val="150000"/>
              </a:lnSpc>
              <a:buClr>
                <a:schemeClr val="accent1"/>
              </a:buClr>
              <a:buFont typeface="Arial" panose="020B0604020202020204" pitchFamily="34" charset="0"/>
              <a:buChar char="•"/>
            </a:pPr>
            <a:r>
              <a:rPr lang="en-US" sz="1200" dirty="0">
                <a:solidFill>
                  <a:schemeClr val="tx1"/>
                </a:solidFill>
              </a:rPr>
              <a:t>The parents may say that, “CPS told me you were the one who called in the report.”</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17</a:t>
            </a:fld>
            <a:endParaRPr lang="en-US"/>
          </a:p>
        </p:txBody>
      </p:sp>
    </p:spTree>
    <p:extLst>
      <p:ext uri="{BB962C8B-B14F-4D97-AF65-F5344CB8AC3E}">
        <p14:creationId xmlns:p14="http://schemas.microsoft.com/office/powerpoint/2010/main" val="5143574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aseline="0" dirty="0">
                <a:solidFill>
                  <a:schemeClr val="tx1"/>
                </a:solidFill>
              </a:rPr>
              <a:t>Instructor Notes:  </a:t>
            </a:r>
          </a:p>
          <a:p>
            <a:pPr marL="171450" indent="-171450">
              <a:buFont typeface="Arial" panose="020B0604020202020204" pitchFamily="34" charset="0"/>
              <a:buChar char="•"/>
            </a:pPr>
            <a:r>
              <a:rPr lang="en-US" sz="1200" baseline="0" dirty="0">
                <a:solidFill>
                  <a:schemeClr val="tx1"/>
                </a:solidFill>
              </a:rPr>
              <a:t>Describe poverty issue and what happens in sibling abuse or child on child cases.</a:t>
            </a:r>
          </a:p>
          <a:p>
            <a:pPr marL="171450" indent="-171450">
              <a:buFont typeface="Arial" panose="020B0604020202020204" pitchFamily="34" charset="0"/>
              <a:buChar char="•"/>
            </a:pPr>
            <a:r>
              <a:rPr lang="en-US" sz="1200" baseline="0" dirty="0">
                <a:solidFill>
                  <a:schemeClr val="tx1"/>
                </a:solidFill>
              </a:rPr>
              <a:t>Discuss parents’ right to not immunize and parental right to not give psychotropic medication if it does not threaten the child’s health or welfare.</a:t>
            </a:r>
          </a:p>
          <a:p>
            <a:pPr marL="171450" indent="-171450">
              <a:buFont typeface="Arial" panose="020B0604020202020204" pitchFamily="34" charset="0"/>
              <a:buChar char="•"/>
            </a:pPr>
            <a:r>
              <a:rPr lang="en-US" sz="1200" i="1" baseline="0" dirty="0">
                <a:solidFill>
                  <a:schemeClr val="tx1"/>
                </a:solidFill>
              </a:rPr>
              <a:t>Taken </a:t>
            </a:r>
            <a:r>
              <a:rPr lang="en-US" sz="1200" i="1" dirty="0">
                <a:solidFill>
                  <a:schemeClr val="tx1"/>
                </a:solidFill>
              </a:rPr>
              <a:t>by themselves, these examples are not indicators of neglect; they may be factors that are evaluated in other case assignments.</a:t>
            </a:r>
          </a:p>
          <a:p>
            <a:pPr marL="171450" indent="-171450">
              <a:buFont typeface="Arial" panose="020B0604020202020204" pitchFamily="34" charset="0"/>
              <a:buChar char="•"/>
            </a:pPr>
            <a:r>
              <a:rPr lang="en-US" sz="1200" i="0" dirty="0">
                <a:solidFill>
                  <a:schemeClr val="tx1"/>
                </a:solidFill>
              </a:rPr>
              <a:t>Currently</a:t>
            </a:r>
            <a:r>
              <a:rPr lang="en-US" sz="1200" i="0" baseline="0" dirty="0">
                <a:solidFill>
                  <a:schemeClr val="tx1"/>
                </a:solidFill>
              </a:rPr>
              <a:t> under state statue, CPS does not investigate educational neglect when it is the only allegation.</a:t>
            </a:r>
            <a:endParaRPr lang="en-US" sz="1200" i="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18</a:t>
            </a:fld>
            <a:endParaRPr lang="en-US"/>
          </a:p>
        </p:txBody>
      </p:sp>
    </p:spTree>
    <p:extLst>
      <p:ext uri="{BB962C8B-B14F-4D97-AF65-F5344CB8AC3E}">
        <p14:creationId xmlns:p14="http://schemas.microsoft.com/office/powerpoint/2010/main" val="3574053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19</a:t>
            </a:fld>
            <a:endParaRPr lang="en-US"/>
          </a:p>
        </p:txBody>
      </p:sp>
    </p:spTree>
    <p:extLst>
      <p:ext uri="{BB962C8B-B14F-4D97-AF65-F5344CB8AC3E}">
        <p14:creationId xmlns:p14="http://schemas.microsoft.com/office/powerpoint/2010/main" val="29761428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Instructor Note: Bruises are the most common injury sustained to the head and face.</a:t>
            </a:r>
            <a:r>
              <a:rPr lang="en-US" sz="1200" baseline="0" dirty="0">
                <a:solidFill>
                  <a:schemeClr val="tx1"/>
                </a:solidFill>
              </a:rPr>
              <a:t>  </a:t>
            </a:r>
            <a:r>
              <a:rPr lang="en-US" sz="1200" dirty="0">
                <a:solidFill>
                  <a:schemeClr val="tx1"/>
                </a:solidFill>
              </a:rPr>
              <a:t>Slap marks include:</a:t>
            </a:r>
            <a:r>
              <a:rPr lang="en-US" sz="1200" baseline="0" dirty="0">
                <a:solidFill>
                  <a:schemeClr val="tx1"/>
                </a:solidFill>
              </a:rPr>
              <a:t> </a:t>
            </a:r>
            <a:r>
              <a:rPr lang="en-US" sz="1200" dirty="0">
                <a:solidFill>
                  <a:schemeClr val="tx1"/>
                </a:solidFill>
              </a:rPr>
              <a:t>Linear Marks, horizontal and spaced.</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20</a:t>
            </a:fld>
            <a:endParaRPr lang="en-US"/>
          </a:p>
        </p:txBody>
      </p:sp>
    </p:spTree>
    <p:extLst>
      <p:ext uri="{BB962C8B-B14F-4D97-AF65-F5344CB8AC3E}">
        <p14:creationId xmlns:p14="http://schemas.microsoft.com/office/powerpoint/2010/main" val="39842326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Instructor Notes:  Sexual abuse may or may not involve sexual penetration.</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21</a:t>
            </a:fld>
            <a:endParaRPr lang="en-US"/>
          </a:p>
        </p:txBody>
      </p:sp>
    </p:spTree>
    <p:extLst>
      <p:ext uri="{BB962C8B-B14F-4D97-AF65-F5344CB8AC3E}">
        <p14:creationId xmlns:p14="http://schemas.microsoft.com/office/powerpoint/2010/main" val="2557846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Instructor</a:t>
            </a:r>
            <a:r>
              <a:rPr lang="en-US" baseline="0" dirty="0">
                <a:solidFill>
                  <a:schemeClr val="tx1"/>
                </a:solidFill>
              </a:rPr>
              <a:t> Notes:  </a:t>
            </a:r>
            <a:r>
              <a:rPr lang="en-US" i="1" dirty="0">
                <a:solidFill>
                  <a:schemeClr val="tx1"/>
                </a:solidFill>
              </a:rPr>
              <a:t>It includes the legal requirements for reporting, investigating, and responding to child abuse and neglect cases.</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a:t>
            </a:fld>
            <a:endParaRPr lang="en-US"/>
          </a:p>
        </p:txBody>
      </p:sp>
    </p:spTree>
    <p:extLst>
      <p:ext uri="{BB962C8B-B14F-4D97-AF65-F5344CB8AC3E}">
        <p14:creationId xmlns:p14="http://schemas.microsoft.com/office/powerpoint/2010/main" val="20957173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rPr>
              <a:t>Instructor Notes: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aseline="0" dirty="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rPr>
              <a:t>Other indicators may include: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bloody underwear or diapers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trouble sitting or walking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excessive preoccupation or itching in the genital area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sudden change of behavior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dramatic weight change.  </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tx1"/>
                </a:solidFill>
              </a:rPr>
              <a:t>(Any of these indicators, when considered individually or together, may or may not be indicative of sexual abuse.)</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aseline="0" dirty="0">
              <a:solidFill>
                <a:schemeClr val="tx1"/>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rPr>
              <a:t>Optional if asked or discussed: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rPr>
              <a:t>About child sex trafficking, a question may be asked regarding whether parents are reported to CPS if they are the ones trafficking their child.  Answer is yes.  If they are not involved, this is not a CPS case but rather a criminal case.</a:t>
            </a:r>
            <a:r>
              <a:rPr lang="en-US" sz="1200" baseline="0" dirty="0">
                <a:solidFill>
                  <a:srgbClr val="FF0000"/>
                </a:solidFill>
              </a:rPr>
              <a:t>	</a:t>
            </a:r>
            <a:endParaRPr lang="en-US" sz="1200" dirty="0"/>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22</a:t>
            </a:fld>
            <a:endParaRPr lang="en-US"/>
          </a:p>
        </p:txBody>
      </p:sp>
    </p:spTree>
    <p:extLst>
      <p:ext uri="{BB962C8B-B14F-4D97-AF65-F5344CB8AC3E}">
        <p14:creationId xmlns:p14="http://schemas.microsoft.com/office/powerpoint/2010/main" val="1543967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109728">
              <a:lnSpc>
                <a:spcPct val="100000"/>
              </a:lnSpc>
              <a:buNone/>
            </a:pPr>
            <a:r>
              <a:rPr lang="en-US" sz="1200" dirty="0">
                <a:solidFill>
                  <a:schemeClr val="tx1"/>
                </a:solidFill>
              </a:rPr>
              <a:t>Instructor</a:t>
            </a:r>
            <a:r>
              <a:rPr lang="en-US" sz="1200" baseline="0" dirty="0">
                <a:solidFill>
                  <a:schemeClr val="tx1"/>
                </a:solidFill>
              </a:rPr>
              <a:t> Notes:  </a:t>
            </a:r>
          </a:p>
          <a:p>
            <a:pPr marL="0" lvl="0" indent="-109728">
              <a:lnSpc>
                <a:spcPct val="100000"/>
              </a:lnSpc>
              <a:buNone/>
            </a:pPr>
            <a:endParaRPr lang="en-US" sz="1200" baseline="0" dirty="0">
              <a:solidFill>
                <a:schemeClr val="tx1"/>
              </a:solidFill>
            </a:endParaRPr>
          </a:p>
          <a:p>
            <a:pPr marL="0" lvl="0" indent="-109728">
              <a:lnSpc>
                <a:spcPct val="100000"/>
              </a:lnSpc>
              <a:buNone/>
            </a:pPr>
            <a:r>
              <a:rPr lang="en-US" sz="1200" baseline="0" dirty="0">
                <a:solidFill>
                  <a:schemeClr val="tx1"/>
                </a:solidFill>
              </a:rPr>
              <a:t>Signs can include:</a:t>
            </a:r>
          </a:p>
          <a:p>
            <a:pPr marL="182880" lvl="0" indent="-182880">
              <a:lnSpc>
                <a:spcPct val="100000"/>
              </a:lnSpc>
              <a:buFont typeface="Wingdings" panose="05000000000000000000" pitchFamily="2" charset="2"/>
              <a:buChar char="§"/>
            </a:pPr>
            <a:r>
              <a:rPr lang="en-US" sz="1200" baseline="0" dirty="0">
                <a:solidFill>
                  <a:schemeClr val="tx1"/>
                </a:solidFill>
              </a:rPr>
              <a:t>De</a:t>
            </a:r>
            <a:r>
              <a:rPr lang="en-US" sz="1200" dirty="0">
                <a:solidFill>
                  <a:schemeClr val="tx1"/>
                </a:solidFill>
              </a:rPr>
              <a:t>pression</a:t>
            </a:r>
          </a:p>
          <a:p>
            <a:pPr marL="182880" lvl="0" indent="-182880">
              <a:lnSpc>
                <a:spcPct val="100000"/>
              </a:lnSpc>
              <a:buFont typeface="Wingdings" panose="05000000000000000000" pitchFamily="2" charset="2"/>
              <a:buChar char="§"/>
            </a:pPr>
            <a:r>
              <a:rPr lang="en-US" sz="1200" dirty="0">
                <a:solidFill>
                  <a:schemeClr val="tx1"/>
                </a:solidFill>
              </a:rPr>
              <a:t>Anxiety </a:t>
            </a:r>
          </a:p>
          <a:p>
            <a:pPr marL="182880" lvl="0" indent="-182880">
              <a:lnSpc>
                <a:spcPct val="100000"/>
              </a:lnSpc>
              <a:buFont typeface="Wingdings" panose="05000000000000000000" pitchFamily="2" charset="2"/>
              <a:buChar char="§"/>
            </a:pPr>
            <a:r>
              <a:rPr lang="en-US" sz="1200" dirty="0">
                <a:solidFill>
                  <a:schemeClr val="tx1"/>
                </a:solidFill>
              </a:rPr>
              <a:t>Lack</a:t>
            </a:r>
            <a:r>
              <a:rPr lang="en-US" sz="1200" baseline="0" dirty="0">
                <a:solidFill>
                  <a:schemeClr val="tx1"/>
                </a:solidFill>
              </a:rPr>
              <a:t> </a:t>
            </a:r>
            <a:r>
              <a:rPr lang="en-US" sz="1200" dirty="0">
                <a:solidFill>
                  <a:schemeClr val="tx1"/>
                </a:solidFill>
              </a:rPr>
              <a:t>of attachment</a:t>
            </a:r>
          </a:p>
          <a:p>
            <a:pPr marL="182880" lvl="0" indent="-182880">
              <a:lnSpc>
                <a:spcPct val="100000"/>
              </a:lnSpc>
              <a:buFont typeface="Wingdings" panose="05000000000000000000" pitchFamily="2" charset="2"/>
              <a:buChar char="§"/>
            </a:pPr>
            <a:r>
              <a:rPr lang="en-US" sz="1200" dirty="0">
                <a:solidFill>
                  <a:schemeClr val="tx1"/>
                </a:solidFill>
              </a:rPr>
              <a:t>Fear of abandonment or safety</a:t>
            </a:r>
          </a:p>
          <a:p>
            <a:pPr marL="182880" lvl="0" indent="-182880">
              <a:lnSpc>
                <a:spcPct val="100000"/>
              </a:lnSpc>
              <a:buFont typeface="Wingdings" panose="05000000000000000000" pitchFamily="2" charset="2"/>
              <a:buChar char="§"/>
            </a:pPr>
            <a:r>
              <a:rPr lang="en-US" sz="1200" dirty="0">
                <a:solidFill>
                  <a:schemeClr val="tx1"/>
                </a:solidFill>
              </a:rPr>
              <a:t>Fear that life or safety is threatened</a:t>
            </a:r>
          </a:p>
          <a:p>
            <a:pPr marL="0" lvl="0" indent="0">
              <a:lnSpc>
                <a:spcPct val="100000"/>
              </a:lnSpc>
              <a:buFont typeface="Arial" panose="020B0604020202020204" pitchFamily="34" charset="0"/>
              <a:buNone/>
            </a:pPr>
            <a:r>
              <a:rPr lang="en-US" sz="1200" dirty="0">
                <a:solidFill>
                  <a:schemeClr val="tx1"/>
                </a:solidFill>
              </a:rPr>
              <a:t>	</a:t>
            </a:r>
          </a:p>
          <a:p>
            <a:pPr marL="0" lvl="0" indent="-109728">
              <a:lnSpc>
                <a:spcPct val="100000"/>
              </a:lnSpc>
              <a:buNone/>
            </a:pPr>
            <a:r>
              <a:rPr lang="en-US" sz="1200" dirty="0">
                <a:solidFill>
                  <a:schemeClr val="tx1"/>
                </a:solidFill>
              </a:rPr>
              <a:t>Optional</a:t>
            </a:r>
            <a:r>
              <a:rPr lang="en-US" sz="1200" baseline="0" dirty="0">
                <a:solidFill>
                  <a:schemeClr val="tx1"/>
                </a:solidFill>
              </a:rPr>
              <a:t> if asked or discussed:</a:t>
            </a:r>
            <a:r>
              <a:rPr lang="en-US" sz="1200" dirty="0">
                <a:solidFill>
                  <a:schemeClr val="tx1"/>
                </a:solidFill>
              </a:rPr>
              <a:t> </a:t>
            </a:r>
          </a:p>
          <a:p>
            <a:pPr marL="0" lvl="0" indent="-109728">
              <a:lnSpc>
                <a:spcPct val="100000"/>
              </a:lnSpc>
              <a:buNone/>
            </a:pPr>
            <a:r>
              <a:rPr lang="en-US" sz="1200" dirty="0">
                <a:solidFill>
                  <a:schemeClr val="tx1"/>
                </a:solidFill>
              </a:rPr>
              <a:t>Domestic Violence</a:t>
            </a:r>
            <a:r>
              <a:rPr lang="en-US" sz="1200" baseline="0" dirty="0">
                <a:solidFill>
                  <a:schemeClr val="tx1"/>
                </a:solidFill>
              </a:rPr>
              <a:t> between parents: </a:t>
            </a:r>
          </a:p>
          <a:p>
            <a:pPr marL="182880" lvl="0" indent="-182880">
              <a:lnSpc>
                <a:spcPct val="100000"/>
              </a:lnSpc>
              <a:buFont typeface="Wingdings" panose="05000000000000000000" pitchFamily="2" charset="2"/>
              <a:buChar char="§"/>
            </a:pPr>
            <a:r>
              <a:rPr lang="en-US" sz="1200" baseline="0" dirty="0">
                <a:solidFill>
                  <a:schemeClr val="tx1"/>
                </a:solidFill>
              </a:rPr>
              <a:t>Could cause emotional injury or harm to a child</a:t>
            </a:r>
          </a:p>
          <a:p>
            <a:pPr marL="365760" lvl="1" indent="-182880">
              <a:lnSpc>
                <a:spcPct val="100000"/>
              </a:lnSpc>
              <a:buFont typeface="Arial" panose="020B0604020202020204" pitchFamily="34" charset="0"/>
              <a:buChar char="•"/>
            </a:pPr>
            <a:r>
              <a:rPr lang="en-US" sz="1200" baseline="0" dirty="0">
                <a:solidFill>
                  <a:schemeClr val="tx1"/>
                </a:solidFill>
              </a:rPr>
              <a:t>This represents a small number of cases.  </a:t>
            </a:r>
          </a:p>
          <a:p>
            <a:pPr marL="182880" lvl="1" indent="-182880">
              <a:lnSpc>
                <a:spcPct val="100000"/>
              </a:lnSpc>
              <a:buFont typeface="Wingdings" panose="05000000000000000000" pitchFamily="2" charset="2"/>
              <a:buChar char="§"/>
            </a:pPr>
            <a:r>
              <a:rPr lang="en-US" sz="1200" baseline="0" dirty="0">
                <a:solidFill>
                  <a:schemeClr val="tx1"/>
                </a:solidFill>
              </a:rPr>
              <a:t>In order to have a mental injury determination, a licensed mental health practitioner must assess, e.g. MSW, LPC, psychologist, psychiatrist, etc.  </a:t>
            </a:r>
            <a:endParaRPr lang="en-US" sz="12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23</a:t>
            </a:fld>
            <a:endParaRPr lang="en-US"/>
          </a:p>
        </p:txBody>
      </p:sp>
    </p:spTree>
    <p:extLst>
      <p:ext uri="{BB962C8B-B14F-4D97-AF65-F5344CB8AC3E}">
        <p14:creationId xmlns:p14="http://schemas.microsoft.com/office/powerpoint/2010/main" val="27507417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495487A-44E5-406A-A3C2-D30ABB0A2BBD}" type="slidenum">
              <a:rPr lang="en-US" smtClean="0"/>
              <a:t>24</a:t>
            </a:fld>
            <a:endParaRPr lang="en-US"/>
          </a:p>
        </p:txBody>
      </p:sp>
    </p:spTree>
    <p:extLst>
      <p:ext uri="{BB962C8B-B14F-4D97-AF65-F5344CB8AC3E}">
        <p14:creationId xmlns:p14="http://schemas.microsoft.com/office/powerpoint/2010/main" val="3563100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 Notes:  </a:t>
            </a:r>
          </a:p>
          <a:p>
            <a:r>
              <a:rPr lang="en-US" sz="1200" dirty="0">
                <a:solidFill>
                  <a:schemeClr val="tx1"/>
                </a:solidFill>
              </a:rPr>
              <a:t>Make</a:t>
            </a:r>
            <a:r>
              <a:rPr lang="en-US" sz="1200" baseline="0" dirty="0">
                <a:solidFill>
                  <a:schemeClr val="tx1"/>
                </a:solidFill>
              </a:rPr>
              <a:t> note that a l</a:t>
            </a:r>
            <a:r>
              <a:rPr lang="en-US" sz="1200" dirty="0">
                <a:solidFill>
                  <a:schemeClr val="tx1"/>
                </a:solidFill>
              </a:rPr>
              <a:t>ack</a:t>
            </a:r>
            <a:r>
              <a:rPr lang="en-US" sz="1200" baseline="0" dirty="0">
                <a:solidFill>
                  <a:schemeClr val="tx1"/>
                </a:solidFill>
              </a:rPr>
              <a:t> of parental supervision </a:t>
            </a:r>
            <a:r>
              <a:rPr lang="en-US" sz="1200" b="1" baseline="0" dirty="0">
                <a:solidFill>
                  <a:schemeClr val="tx1"/>
                </a:solidFill>
              </a:rPr>
              <a:t>may</a:t>
            </a:r>
            <a:r>
              <a:rPr lang="en-US" sz="1200" baseline="0" dirty="0">
                <a:solidFill>
                  <a:schemeClr val="tx1"/>
                </a:solidFill>
              </a:rPr>
              <a:t> look like – </a:t>
            </a:r>
          </a:p>
          <a:p>
            <a:pPr marL="171450" indent="-171450">
              <a:buFont typeface="Wingdings" panose="05000000000000000000" pitchFamily="2" charset="2"/>
              <a:buChar char="§"/>
            </a:pPr>
            <a:r>
              <a:rPr lang="en-US" sz="1200" dirty="0">
                <a:solidFill>
                  <a:schemeClr val="tx1"/>
                </a:solidFill>
              </a:rPr>
              <a:t>Parent using illegal drugs which directly results</a:t>
            </a:r>
            <a:r>
              <a:rPr lang="en-US" sz="1200" baseline="0" dirty="0">
                <a:solidFill>
                  <a:schemeClr val="tx1"/>
                </a:solidFill>
              </a:rPr>
              <a:t> in neglecting the child in his/her care.</a:t>
            </a:r>
          </a:p>
          <a:p>
            <a:pPr marL="171450" indent="-171450">
              <a:buFont typeface="Wingdings" panose="05000000000000000000" pitchFamily="2" charset="2"/>
              <a:buChar char="§"/>
            </a:pPr>
            <a:r>
              <a:rPr lang="en-US" sz="1200" dirty="0">
                <a:solidFill>
                  <a:schemeClr val="tx1"/>
                </a:solidFill>
              </a:rPr>
              <a:t>Children</a:t>
            </a:r>
            <a:r>
              <a:rPr lang="en-US" sz="1200" baseline="0" dirty="0">
                <a:solidFill>
                  <a:schemeClr val="tx1"/>
                </a:solidFill>
              </a:rPr>
              <a:t> arriving at school either drunk or high/buzzed. </a:t>
            </a:r>
          </a:p>
          <a:p>
            <a:pPr marL="171450" indent="-171450">
              <a:buFont typeface="Wingdings" panose="05000000000000000000" pitchFamily="2" charset="2"/>
              <a:buChar char="§"/>
            </a:pPr>
            <a:r>
              <a:rPr lang="en-US" sz="1200" baseline="0" dirty="0">
                <a:solidFill>
                  <a:schemeClr val="tx1"/>
                </a:solidFill>
              </a:rPr>
              <a:t>Children habitually running the streets at night.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aseline="0" dirty="0">
                <a:solidFill>
                  <a:schemeClr val="tx1"/>
                </a:solidFill>
              </a:rPr>
              <a:t>Parent turning over discipline to cohabitating non-parent who is abusive to child.</a:t>
            </a:r>
            <a:r>
              <a:rPr lang="en-US" sz="1200" b="1" dirty="0">
                <a:solidFill>
                  <a:schemeClr val="tx1"/>
                </a:solidFill>
              </a:rPr>
              <a:t> </a:t>
            </a:r>
          </a:p>
          <a:p>
            <a:pPr marL="1714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b="0" dirty="0">
                <a:solidFill>
                  <a:schemeClr val="tx1"/>
                </a:solidFill>
              </a:rPr>
              <a:t>Failure to Thrive </a:t>
            </a:r>
            <a:r>
              <a:rPr lang="en-US" sz="1200" dirty="0">
                <a:solidFill>
                  <a:schemeClr val="tx1"/>
                </a:solidFill>
              </a:rPr>
              <a:t>(for medical or environmental reasons)</a:t>
            </a:r>
            <a:endParaRPr lang="en-US" sz="1200" b="1" dirty="0">
              <a:solidFill>
                <a:schemeClr val="tx1"/>
              </a:solidFill>
            </a:endParaRPr>
          </a:p>
          <a:p>
            <a:pPr marL="171450" indent="-171450">
              <a:buFont typeface="Arial" panose="020B0604020202020204" pitchFamily="34" charset="0"/>
              <a:buChar char="•"/>
            </a:pPr>
            <a:endParaRPr lang="en-US" sz="1200" baseline="0" dirty="0">
              <a:solidFill>
                <a:schemeClr val="tx1"/>
              </a:solidFill>
            </a:endParaRPr>
          </a:p>
          <a:p>
            <a:pPr marL="0" indent="0">
              <a:buFont typeface="Arial" panose="020B0604020202020204" pitchFamily="34" charset="0"/>
              <a:buNone/>
            </a:pPr>
            <a:r>
              <a:rPr lang="en-US" sz="1200" baseline="0" dirty="0">
                <a:solidFill>
                  <a:schemeClr val="tx1"/>
                </a:solidFill>
              </a:rPr>
              <a:t>If extra time, participants can add their own observations. </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25</a:t>
            </a:fld>
            <a:endParaRPr lang="en-US"/>
          </a:p>
        </p:txBody>
      </p:sp>
    </p:spTree>
    <p:extLst>
      <p:ext uri="{BB962C8B-B14F-4D97-AF65-F5344CB8AC3E}">
        <p14:creationId xmlns:p14="http://schemas.microsoft.com/office/powerpoint/2010/main" val="13513976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26</a:t>
            </a:fld>
            <a:endParaRPr lang="en-US"/>
          </a:p>
        </p:txBody>
      </p:sp>
    </p:spTree>
    <p:extLst>
      <p:ext uri="{BB962C8B-B14F-4D97-AF65-F5344CB8AC3E}">
        <p14:creationId xmlns:p14="http://schemas.microsoft.com/office/powerpoint/2010/main" val="2878929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solidFill>
                  <a:schemeClr val="tx1"/>
                </a:solidFill>
              </a:rPr>
              <a:t>Instructor Notes:</a:t>
            </a:r>
            <a:r>
              <a:rPr lang="en-US" sz="1200" b="0" baseline="0" dirty="0">
                <a:solidFill>
                  <a:schemeClr val="tx1"/>
                </a:solidFill>
              </a:rPr>
              <a:t> </a:t>
            </a:r>
            <a:r>
              <a:rPr lang="en-US" sz="1200" kern="1200" dirty="0">
                <a:solidFill>
                  <a:schemeClr val="tx1"/>
                </a:solidFill>
                <a:effectLst/>
                <a:latin typeface="+mn-lt"/>
                <a:ea typeface="+mn-ea"/>
                <a:cs typeface="+mn-cs"/>
              </a:rPr>
              <a:t>MCL 722.623a, requires mandated reporters who have reasonable cause to suspect that a newborn has any amount of alcohol, a controlled substance, or a metabolite of a controlled substance in his or her body to make a complaint of suspected child abuse to Child Protective Services (CPS). A CPS complaint is not required if the mandated reporter knows that the controlled substance, metabolite, or the child's symptoms are the result of MAT or medication prescribed to the mother or the newborn. Medical marijuana and MAT are medical treatment. </a:t>
            </a:r>
            <a:endParaRPr lang="en-US" sz="1200" b="0" baseline="0" dirty="0">
              <a:solidFill>
                <a:schemeClr val="tx1"/>
              </a:solidFill>
            </a:endParaRPr>
          </a:p>
          <a:p>
            <a:endParaRPr lang="en-US" sz="1200" b="0" baseline="0" dirty="0">
              <a:solidFill>
                <a:schemeClr val="tx1"/>
              </a:solidFill>
            </a:endParaRPr>
          </a:p>
          <a:p>
            <a:r>
              <a:rPr lang="en-US" sz="1200" baseline="0" dirty="0">
                <a:solidFill>
                  <a:schemeClr val="tx1"/>
                </a:solidFill>
              </a:rPr>
              <a:t>Substance Exposed Newborns - </a:t>
            </a:r>
            <a:r>
              <a:rPr lang="en-US" sz="1200" kern="1200" dirty="0">
                <a:solidFill>
                  <a:schemeClr val="tx1"/>
                </a:solidFill>
                <a:effectLst/>
                <a:latin typeface="+mn-lt"/>
                <a:ea typeface="+mn-ea"/>
                <a:cs typeface="+mn-cs"/>
              </a:rPr>
              <a:t>In situations when evidence (i.e. results of the drug screens) is not available, Centralized Intake (CI) will follow up with the reporting person in an effort to obtain it.  If the testing identifies exposure to a controlled substance, a complaint </a:t>
            </a:r>
            <a:r>
              <a:rPr lang="en-US" sz="1200" u="sng" kern="1200" dirty="0">
                <a:solidFill>
                  <a:schemeClr val="tx1"/>
                </a:solidFill>
                <a:effectLst/>
                <a:latin typeface="+mn-lt"/>
                <a:ea typeface="+mn-ea"/>
                <a:cs typeface="+mn-cs"/>
              </a:rPr>
              <a:t>will be assigned</a:t>
            </a:r>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When the parent tests positive for substances at the birth of the child but there are no withdrawal signs and the drug screens on the infant are still pending, Centralized Intake will reject the intake. However, i</a:t>
            </a:r>
            <a:r>
              <a:rPr lang="en-US" sz="1200" kern="1200" dirty="0">
                <a:solidFill>
                  <a:schemeClr val="tx1"/>
                </a:solidFill>
                <a:effectLst/>
                <a:latin typeface="+mn-lt"/>
                <a:ea typeface="+mn-ea"/>
                <a:cs typeface="+mn-cs"/>
              </a:rPr>
              <a:t>n these circumstances, </a:t>
            </a:r>
            <a:r>
              <a:rPr lang="en-US" sz="1200" u="sng" kern="1200" dirty="0">
                <a:solidFill>
                  <a:schemeClr val="tx1"/>
                </a:solidFill>
                <a:effectLst/>
                <a:latin typeface="+mn-lt"/>
                <a:ea typeface="+mn-ea"/>
                <a:cs typeface="+mn-cs"/>
              </a:rPr>
              <a:t>mandated reporters should</a:t>
            </a:r>
            <a:r>
              <a:rPr lang="en-US" sz="1200" u="sng" kern="1200" baseline="0" dirty="0">
                <a:solidFill>
                  <a:schemeClr val="tx1"/>
                </a:solidFill>
                <a:effectLst/>
                <a:latin typeface="+mn-lt"/>
                <a:ea typeface="+mn-ea"/>
                <a:cs typeface="+mn-cs"/>
              </a:rPr>
              <a:t> know that </a:t>
            </a:r>
            <a:r>
              <a:rPr lang="en-US" sz="1200" b="1" u="sng" kern="1200" baseline="0" dirty="0">
                <a:solidFill>
                  <a:schemeClr val="tx1"/>
                </a:solidFill>
                <a:effectLst/>
                <a:latin typeface="+mn-lt"/>
                <a:ea typeface="+mn-ea"/>
                <a:cs typeface="+mn-cs"/>
              </a:rPr>
              <a:t>they</a:t>
            </a:r>
            <a:r>
              <a:rPr lang="en-US" sz="1200" u="sng" kern="1200" baseline="0" dirty="0">
                <a:solidFill>
                  <a:schemeClr val="tx1"/>
                </a:solidFill>
                <a:effectLst/>
                <a:latin typeface="+mn-lt"/>
                <a:ea typeface="+mn-ea"/>
                <a:cs typeface="+mn-cs"/>
              </a:rPr>
              <a:t> are obligated </a:t>
            </a:r>
            <a:r>
              <a:rPr lang="en-US" sz="1200" u="sng" kern="1200" dirty="0">
                <a:solidFill>
                  <a:schemeClr val="tx1"/>
                </a:solidFill>
                <a:effectLst/>
                <a:latin typeface="+mn-lt"/>
                <a:ea typeface="+mn-ea"/>
                <a:cs typeface="+mn-cs"/>
              </a:rPr>
              <a:t>to contact Centralized Intake if the newborn’s tests are found to be positive for a controlled substance or if the newborn begins to exhibit symptoms indicating exposure to a controlled substance</a:t>
            </a:r>
            <a:r>
              <a:rPr lang="en-US" sz="1200" kern="1200" dirty="0">
                <a:solidFill>
                  <a:schemeClr val="tx1"/>
                </a:solidFill>
                <a:effectLst/>
                <a:latin typeface="+mn-lt"/>
                <a:ea typeface="+mn-ea"/>
                <a:cs typeface="+mn-cs"/>
              </a:rPr>
              <a:t>. Results can be sent via fax [616-977-1158, 616-977-8050, 616-977-1154, and 616-977-8900] or email [MDHHS-CPS-CIGroup@michigan.gov]</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the mandated</a:t>
            </a:r>
            <a:r>
              <a:rPr lang="en-US" sz="1200" kern="1200" baseline="0" dirty="0">
                <a:solidFill>
                  <a:schemeClr val="tx1"/>
                </a:solidFill>
                <a:effectLst/>
                <a:latin typeface="+mn-lt"/>
                <a:ea typeface="+mn-ea"/>
                <a:cs typeface="+mn-cs"/>
              </a:rPr>
              <a:t> reporter obtains the evidence, they should  be making the call to Centralized Intake. If delegating, the MR should ensure the report was made. </a:t>
            </a:r>
            <a:endParaRPr lang="en-US" sz="1200" dirty="0"/>
          </a:p>
        </p:txBody>
      </p:sp>
      <p:sp>
        <p:nvSpPr>
          <p:cNvPr id="4" name="Slide Number Placeholder 3"/>
          <p:cNvSpPr>
            <a:spLocks noGrp="1"/>
          </p:cNvSpPr>
          <p:nvPr>
            <p:ph type="sldNum" sz="quarter" idx="5"/>
          </p:nvPr>
        </p:nvSpPr>
        <p:spPr/>
        <p:txBody>
          <a:bodyPr/>
          <a:lstStyle/>
          <a:p>
            <a:fld id="{9495487A-44E5-406A-A3C2-D30ABB0A2BBD}" type="slidenum">
              <a:rPr lang="en-US" smtClean="0"/>
              <a:t>27</a:t>
            </a:fld>
            <a:endParaRPr lang="en-US"/>
          </a:p>
        </p:txBody>
      </p:sp>
    </p:spTree>
    <p:extLst>
      <p:ext uri="{BB962C8B-B14F-4D97-AF65-F5344CB8AC3E}">
        <p14:creationId xmlns:p14="http://schemas.microsoft.com/office/powerpoint/2010/main" val="41428834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Instructor Notes: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If the person performing the act is under 18-years-old then they are considered victims, regardless of force.</a:t>
            </a:r>
          </a:p>
          <a:p>
            <a:endParaRPr lang="en-US"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1"/>
                </a:solidFill>
              </a:rPr>
              <a:t>Sex trafficking - a person recruited, enticed, harbored, transported, provided, or obtained for the purposes of a commercial sex act, sexually explicit performance, or the production of pornography. </a:t>
            </a:r>
          </a:p>
          <a:p>
            <a:pPr marL="171450" indent="-171450">
              <a:buFont typeface="Arial" panose="020B0604020202020204" pitchFamily="34" charset="0"/>
              <a:buChar char="•"/>
            </a:pPr>
            <a:endParaRPr lang="en-US"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1"/>
                </a:solidFill>
              </a:rPr>
              <a:t>Labor Trafficking - a person recruited, enticed, harbored, transported, provided, or obtained for the purposes of labor or services. Labor trafficking can include domestic servitude, forced labor in restaurants or salons, forced agricultural labor, or debt bondage.</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28</a:t>
            </a:fld>
            <a:endParaRPr lang="en-US"/>
          </a:p>
        </p:txBody>
      </p:sp>
    </p:spTree>
    <p:extLst>
      <p:ext uri="{BB962C8B-B14F-4D97-AF65-F5344CB8AC3E}">
        <p14:creationId xmlns:p14="http://schemas.microsoft.com/office/powerpoint/2010/main" val="4660284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solidFill>
                  <a:schemeClr val="tx1"/>
                </a:solidFill>
              </a:rPr>
              <a:t>Instructor Notes:</a:t>
            </a:r>
            <a:r>
              <a:rPr lang="en-US" sz="1200" b="0" baseline="0" dirty="0">
                <a:solidFill>
                  <a:schemeClr val="tx1"/>
                </a:solidFill>
              </a:rPr>
              <a:t> </a:t>
            </a:r>
            <a:endParaRPr lang="en-US" sz="1200" dirty="0">
              <a:solidFill>
                <a:schemeClr val="tx1"/>
              </a:solidFill>
            </a:endParaRPr>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sz="1200" dirty="0">
                <a:solidFill>
                  <a:schemeClr val="tx1"/>
                </a:solidFill>
              </a:rPr>
              <a:t>Minors may not identify themselves as a victim.</a:t>
            </a:r>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Many potential indicators may suggest that a child has been trafficked, and such indicators may or may not be immediately apparent.</a:t>
            </a:r>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sz="1200" dirty="0">
                <a:solidFill>
                  <a:schemeClr val="tx1"/>
                </a:solidFill>
              </a:rPr>
              <a:t>PTSD- including anxiety, depression, addictions, panic attacks, phobias, paranoia or hyper vigilance, or apathy.</a:t>
            </a:r>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sz="1200" dirty="0">
                <a:solidFill>
                  <a:schemeClr val="tx1"/>
                </a:solidFill>
              </a:rPr>
              <a:t>Minors may have significant and unexplained gaps in school attendance.</a:t>
            </a:r>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sz="1200" dirty="0">
                <a:solidFill>
                  <a:schemeClr val="tx1"/>
                </a:solidFill>
              </a:rPr>
              <a:t>Minors may not live with their parent(s) or know the whereabouts of their parent(s)</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29</a:t>
            </a:fld>
            <a:endParaRPr lang="en-US"/>
          </a:p>
        </p:txBody>
      </p:sp>
    </p:spTree>
    <p:extLst>
      <p:ext uri="{BB962C8B-B14F-4D97-AF65-F5344CB8AC3E}">
        <p14:creationId xmlns:p14="http://schemas.microsoft.com/office/powerpoint/2010/main" val="7013411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30</a:t>
            </a:fld>
            <a:endParaRPr lang="en-US"/>
          </a:p>
        </p:txBody>
      </p:sp>
    </p:spTree>
    <p:extLst>
      <p:ext uri="{BB962C8B-B14F-4D97-AF65-F5344CB8AC3E}">
        <p14:creationId xmlns:p14="http://schemas.microsoft.com/office/powerpoint/2010/main" val="1404735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 Notes:  </a:t>
            </a:r>
          </a:p>
          <a:p>
            <a:pPr marL="171450" indent="-171450">
              <a:buFont typeface="Wingdings" panose="05000000000000000000" pitchFamily="2" charset="2"/>
              <a:buChar char="§"/>
            </a:pPr>
            <a:r>
              <a:rPr lang="en-US" sz="1200" dirty="0">
                <a:solidFill>
                  <a:schemeClr val="tx1"/>
                </a:solidFill>
              </a:rPr>
              <a:t>Alleged perpetrator</a:t>
            </a:r>
            <a:r>
              <a:rPr lang="en-US" sz="1200" baseline="0" dirty="0">
                <a:solidFill>
                  <a:schemeClr val="tx1"/>
                </a:solidFill>
              </a:rPr>
              <a:t> examples could also include:</a:t>
            </a:r>
          </a:p>
          <a:p>
            <a:pPr marL="457200" lvl="2" indent="-171450">
              <a:buFont typeface="Arial" panose="020B0604020202020204" pitchFamily="34" charset="0"/>
              <a:buChar char="•"/>
            </a:pPr>
            <a:r>
              <a:rPr lang="en-US" sz="1200" dirty="0">
                <a:solidFill>
                  <a:schemeClr val="tx1"/>
                </a:solidFill>
              </a:rPr>
              <a:t>A teacher</a:t>
            </a:r>
          </a:p>
          <a:p>
            <a:pPr marL="457200" lvl="2" indent="-171450">
              <a:buFont typeface="Arial" panose="020B0604020202020204" pitchFamily="34" charset="0"/>
              <a:buChar char="•"/>
            </a:pPr>
            <a:r>
              <a:rPr lang="en-US" sz="1200" dirty="0">
                <a:solidFill>
                  <a:schemeClr val="tx1"/>
                </a:solidFill>
              </a:rPr>
              <a:t>A teacher’s aide </a:t>
            </a:r>
          </a:p>
          <a:p>
            <a:pPr marL="457200" lvl="2" indent="-171450">
              <a:buFont typeface="Arial" panose="020B0604020202020204" pitchFamily="34" charset="0"/>
              <a:buChar char="•"/>
            </a:pPr>
            <a:r>
              <a:rPr lang="en-US" sz="1200" dirty="0">
                <a:solidFill>
                  <a:schemeClr val="tx1"/>
                </a:solidFill>
              </a:rPr>
              <a:t>A member of the clergy</a:t>
            </a:r>
          </a:p>
          <a:p>
            <a:pPr marL="457200" lvl="2" indent="-171450">
              <a:buFont typeface="Arial" panose="020B0604020202020204" pitchFamily="34" charset="0"/>
              <a:buChar char="•"/>
            </a:pPr>
            <a:r>
              <a:rPr lang="en-US" sz="1200" dirty="0">
                <a:solidFill>
                  <a:schemeClr val="tx1"/>
                </a:solidFill>
              </a:rPr>
              <a:t>Baby sitter, etc.</a:t>
            </a:r>
          </a:p>
          <a:p>
            <a:pPr marL="171450" lvl="1" indent="-171450">
              <a:buFont typeface="Wingdings" panose="05000000000000000000" pitchFamily="2" charset="2"/>
              <a:buChar char="§"/>
            </a:pPr>
            <a:r>
              <a:rPr lang="en-US" sz="1200" dirty="0">
                <a:solidFill>
                  <a:schemeClr val="tx1"/>
                </a:solidFill>
              </a:rPr>
              <a:t>Person responsible: </a:t>
            </a:r>
          </a:p>
          <a:p>
            <a:pPr marL="457200" lvl="3" indent="-171450">
              <a:buFont typeface="Arial" panose="020B0604020202020204" pitchFamily="34" charset="0"/>
              <a:buChar char="•"/>
            </a:pPr>
            <a:r>
              <a:rPr lang="en-US" sz="1200" dirty="0">
                <a:solidFill>
                  <a:schemeClr val="tx1"/>
                </a:solidFill>
              </a:rPr>
              <a:t>Parent</a:t>
            </a:r>
          </a:p>
          <a:p>
            <a:pPr marL="457200" lvl="3" indent="-171450">
              <a:buFont typeface="Arial" panose="020B0604020202020204" pitchFamily="34" charset="0"/>
              <a:buChar char="•"/>
            </a:pPr>
            <a:r>
              <a:rPr lang="en-US" sz="1200" dirty="0">
                <a:solidFill>
                  <a:schemeClr val="tx1"/>
                </a:solidFill>
              </a:rPr>
              <a:t>Legal Guardian </a:t>
            </a:r>
          </a:p>
          <a:p>
            <a:pPr marL="457200" lvl="3" indent="-171450">
              <a:buFont typeface="Arial" panose="020B0604020202020204" pitchFamily="34" charset="0"/>
              <a:buChar char="•"/>
            </a:pPr>
            <a:r>
              <a:rPr lang="en-US" sz="1200" dirty="0">
                <a:solidFill>
                  <a:schemeClr val="tx1"/>
                </a:solidFill>
              </a:rPr>
              <a:t>Person 18 years of age or older who resides for any length of time in the same home in which the child resides, or </a:t>
            </a:r>
          </a:p>
          <a:p>
            <a:pPr marL="457200" lvl="3" indent="-171450">
              <a:buFont typeface="Arial" panose="020B0604020202020204" pitchFamily="34" charset="0"/>
              <a:buChar char="•"/>
            </a:pPr>
            <a:r>
              <a:rPr lang="en-US" sz="1200" dirty="0">
                <a:solidFill>
                  <a:schemeClr val="tx1"/>
                </a:solidFill>
              </a:rPr>
              <a:t>Non-parent adult</a:t>
            </a:r>
          </a:p>
          <a:p>
            <a:pPr marL="914400" lvl="4" indent="-171450">
              <a:buFont typeface="Wingdings" panose="05000000000000000000" pitchFamily="2" charset="2"/>
              <a:buChar char="Ø"/>
            </a:pPr>
            <a:r>
              <a:rPr lang="en-US" sz="1200" dirty="0">
                <a:solidFill>
                  <a:schemeClr val="tx1"/>
                </a:solidFill>
              </a:rPr>
              <a:t>Substantial and regular contact with the child.</a:t>
            </a:r>
          </a:p>
          <a:p>
            <a:pPr marL="914400" lvl="4" indent="-171450">
              <a:buFont typeface="Wingdings" panose="05000000000000000000" pitchFamily="2" charset="2"/>
              <a:buChar char="Ø"/>
            </a:pPr>
            <a:r>
              <a:rPr lang="en-US" sz="1200" dirty="0">
                <a:solidFill>
                  <a:schemeClr val="tx1"/>
                </a:solidFill>
              </a:rPr>
              <a:t>Close, personal relationship with the child’s parent/person responsible for the child’s welfare.</a:t>
            </a:r>
          </a:p>
          <a:p>
            <a:pPr marL="914400" lvl="4" indent="-171450">
              <a:buFont typeface="Wingdings" panose="05000000000000000000" pitchFamily="2" charset="2"/>
              <a:buChar char="Ø"/>
            </a:pPr>
            <a:r>
              <a:rPr lang="en-US" sz="1200" dirty="0">
                <a:solidFill>
                  <a:schemeClr val="tx1"/>
                </a:solidFill>
              </a:rPr>
              <a:t>Is not the child’s parent or otherwise related to the child by blood or affinity to the third degree.</a:t>
            </a:r>
          </a:p>
          <a:p>
            <a:pPr marL="45720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200" dirty="0">
                <a:solidFill>
                  <a:schemeClr val="tx1"/>
                </a:solidFill>
              </a:rPr>
              <a:t>Person who holds a foster home/day care license and/or</a:t>
            </a:r>
            <a:r>
              <a:rPr lang="en-US" sz="1200" baseline="0" dirty="0">
                <a:solidFill>
                  <a:schemeClr val="tx1"/>
                </a:solidFill>
              </a:rPr>
              <a:t> is an employee/volunteer in a licensed home/facility</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3</a:t>
            </a:fld>
            <a:endParaRPr lang="en-US"/>
          </a:p>
        </p:txBody>
      </p:sp>
    </p:spTree>
    <p:extLst>
      <p:ext uri="{BB962C8B-B14F-4D97-AF65-F5344CB8AC3E}">
        <p14:creationId xmlns:p14="http://schemas.microsoft.com/office/powerpoint/2010/main" val="1795655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solidFill>
                  <a:schemeClr val="tx1"/>
                </a:solidFill>
              </a:rPr>
              <a:t>Instructor Notes: Failure </a:t>
            </a:r>
            <a:r>
              <a:rPr lang="en-US" sz="1200" dirty="0">
                <a:solidFill>
                  <a:schemeClr val="tx1"/>
                </a:solidFill>
              </a:rPr>
              <a:t>to intervene to eliminate risk when a person is able to do so and has, or should have, knowledge of that risk.	</a:t>
            </a:r>
            <a:endParaRPr lang="en-US"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4</a:t>
            </a:fld>
            <a:endParaRPr lang="en-US"/>
          </a:p>
        </p:txBody>
      </p:sp>
    </p:spTree>
    <p:extLst>
      <p:ext uri="{BB962C8B-B14F-4D97-AF65-F5344CB8AC3E}">
        <p14:creationId xmlns:p14="http://schemas.microsoft.com/office/powerpoint/2010/main" val="1941959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buFontTx/>
              <a:buNone/>
            </a:pPr>
            <a:r>
              <a:rPr lang="en-US" sz="1200" dirty="0">
                <a:solidFill>
                  <a:schemeClr val="tx1"/>
                </a:solidFill>
              </a:rPr>
              <a:t>Instructor Notes: Make sure to say </a:t>
            </a:r>
            <a:r>
              <a:rPr lang="en-US" sz="1200" b="1" dirty="0">
                <a:solidFill>
                  <a:schemeClr val="tx1"/>
                </a:solidFill>
              </a:rPr>
              <a:t>“You are</a:t>
            </a:r>
            <a:r>
              <a:rPr lang="en-US" sz="1200" b="1" baseline="0" dirty="0">
                <a:solidFill>
                  <a:schemeClr val="tx1"/>
                </a:solidFill>
              </a:rPr>
              <a:t> an essential part of the child protection system!”  	</a:t>
            </a:r>
          </a:p>
          <a:p>
            <a:pPr lvl="0">
              <a:lnSpc>
                <a:spcPct val="150000"/>
              </a:lnSpc>
              <a:buFontTx/>
              <a:buNone/>
            </a:pPr>
            <a:endParaRPr lang="en-US" sz="1200" dirty="0">
              <a:solidFill>
                <a:schemeClr val="tx1"/>
              </a:solidFill>
            </a:endParaRPr>
          </a:p>
          <a:p>
            <a:pPr lvl="0">
              <a:lnSpc>
                <a:spcPct val="150000"/>
              </a:lnSpc>
              <a:buFontTx/>
              <a:buNone/>
            </a:pPr>
            <a:r>
              <a:rPr lang="en-US" sz="1200" dirty="0">
                <a:solidFill>
                  <a:schemeClr val="tx1"/>
                </a:solidFill>
              </a:rPr>
              <a:t>Why</a:t>
            </a:r>
            <a:r>
              <a:rPr lang="en-US" sz="1200" baseline="0" dirty="0">
                <a:solidFill>
                  <a:schemeClr val="tx1"/>
                </a:solidFill>
              </a:rPr>
              <a:t> important- </a:t>
            </a:r>
            <a:r>
              <a:rPr lang="en-US" sz="1200" b="0" dirty="0">
                <a:solidFill>
                  <a:schemeClr val="tx1"/>
                </a:solidFill>
              </a:rPr>
              <a:t>Attendees</a:t>
            </a:r>
            <a:r>
              <a:rPr lang="en-US" sz="1200" b="0" baseline="0" dirty="0">
                <a:solidFill>
                  <a:schemeClr val="tx1"/>
                </a:solidFill>
              </a:rPr>
              <a:t> </a:t>
            </a:r>
            <a:r>
              <a:rPr lang="en-US" sz="1200" b="0" dirty="0">
                <a:solidFill>
                  <a:schemeClr val="tx1"/>
                </a:solidFill>
              </a:rPr>
              <a:t>have an enhanced capacity, through expertise and direct contact with children, to identify 	suspected child abuse or neglect. </a:t>
            </a:r>
            <a:r>
              <a:rPr lang="en-US" sz="1200" dirty="0">
                <a:solidFill>
                  <a:schemeClr val="tx1"/>
                </a:solidFill>
              </a:rPr>
              <a:t>By reporting you can make a tremendous difference in the life of a child and a child’s family, especially if you help stop the abuse/neglect early.</a:t>
            </a:r>
          </a:p>
          <a:p>
            <a:pPr lvl="2">
              <a:lnSpc>
                <a:spcPct val="150000"/>
              </a:lnSpc>
              <a:buFont typeface="Wingdings" panose="05000000000000000000" pitchFamily="2" charset="2"/>
              <a:buChar char="§"/>
            </a:pPr>
            <a:r>
              <a:rPr lang="en-US" sz="1200" dirty="0">
                <a:solidFill>
                  <a:schemeClr val="tx1"/>
                </a:solidFill>
              </a:rPr>
              <a:t>Early identification and treatment can help mitigate the long term effects of abuse.</a:t>
            </a:r>
          </a:p>
          <a:p>
            <a:pPr lvl="2">
              <a:lnSpc>
                <a:spcPct val="150000"/>
              </a:lnSpc>
              <a:buFont typeface="Wingdings" panose="05000000000000000000" pitchFamily="2" charset="2"/>
              <a:buChar char="§"/>
            </a:pPr>
            <a:r>
              <a:rPr lang="en-US" sz="1200" dirty="0">
                <a:solidFill>
                  <a:schemeClr val="tx1"/>
                </a:solidFill>
              </a:rPr>
              <a:t>Parents may also benefit from support, parent training or other services or interventions.</a:t>
            </a:r>
          </a:p>
          <a:p>
            <a:pPr lvl="2">
              <a:lnSpc>
                <a:spcPct val="150000"/>
              </a:lnSpc>
              <a:buFont typeface="Wingdings" panose="05000000000000000000" pitchFamily="2" charset="2"/>
              <a:buChar char="§"/>
            </a:pPr>
            <a:r>
              <a:rPr lang="en-US" sz="1200" b="1" dirty="0">
                <a:solidFill>
                  <a:schemeClr val="tx1"/>
                </a:solidFill>
              </a:rPr>
              <a:t>Protect a child, protect a family	</a:t>
            </a:r>
          </a:p>
          <a:p>
            <a:pPr lvl="1">
              <a:lnSpc>
                <a:spcPct val="150000"/>
              </a:lnSpc>
              <a:buFont typeface="Wingdings" panose="05000000000000000000" pitchFamily="2" charset="2"/>
              <a:buNone/>
            </a:pPr>
            <a:r>
              <a:rPr lang="en-US" sz="1200" b="0" dirty="0">
                <a:solidFill>
                  <a:schemeClr val="tx1"/>
                </a:solidFill>
              </a:rPr>
              <a:t>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rPr>
              <a:t>Maybe have a person share a reporting story if time.</a:t>
            </a:r>
          </a:p>
          <a:p>
            <a:endParaRPr lang="en-US" sz="1200" dirty="0">
              <a:solidFill>
                <a:schemeClr val="tx1"/>
              </a:solidFill>
            </a:endParaRPr>
          </a:p>
          <a:p>
            <a:pPr marL="0" indent="0" algn="just">
              <a:spcBef>
                <a:spcPts val="600"/>
              </a:spcBef>
              <a:buNone/>
            </a:pPr>
            <a:r>
              <a:rPr lang="en-US" sz="1200" dirty="0">
                <a:solidFill>
                  <a:schemeClr val="tx1"/>
                </a:solidFill>
              </a:rPr>
              <a:t>A physician, dentist, physician’s assistant, registered dental hygienist, medical examiner, nurse, person licensed to provide emergency medical care, audiologist, psychologist, marriage and family therapist, licensed professional counselor, social worker, licensed master’s social worker, licensed bachelor’s social worker, registered social service technician, social service technician, a person employed in a professional capacity in any office of the friend of the court, school administrator, school counselor or teacher, law enforcement officer, member of the clergy, regulated child care provider, or any employee of an organization or entity that, as a result of federal funding statutes, regulations, or contracts would be prohibited from reporting in the absence of a state mandate or court order (e.g., domestic violence providers). </a:t>
            </a:r>
          </a:p>
          <a:p>
            <a:endParaRPr lang="en-US" sz="1200" baseline="0" dirty="0">
              <a:solidFill>
                <a:schemeClr val="tx1"/>
              </a:solidFill>
            </a:endParaRPr>
          </a:p>
          <a:p>
            <a:r>
              <a:rPr lang="en-US" sz="1200" baseline="0" dirty="0">
                <a:solidFill>
                  <a:schemeClr val="tx1"/>
                </a:solidFill>
              </a:rPr>
              <a:t>Instructor Notes:  </a:t>
            </a:r>
          </a:p>
          <a:p>
            <a:r>
              <a:rPr lang="en-US" sz="1200" baseline="0" dirty="0">
                <a:solidFill>
                  <a:schemeClr val="tx1"/>
                </a:solidFill>
              </a:rPr>
              <a:t>When speaking to DHHS personnel include the following – </a:t>
            </a:r>
          </a:p>
          <a:p>
            <a:pPr marL="0" indent="0" algn="just">
              <a:spcBef>
                <a:spcPts val="600"/>
              </a:spcBef>
              <a:buNone/>
            </a:pPr>
            <a:r>
              <a:rPr lang="en-US" sz="1200" dirty="0">
                <a:solidFill>
                  <a:schemeClr val="tx1"/>
                </a:solidFill>
              </a:rPr>
              <a:t>Eligibility Specialist, Family Independence Manager, Family Independence Specialist, Social Services Specialist, Social Work Specialist, Social Work Specialist Manager and Welfare Services Specialist.</a:t>
            </a:r>
          </a:p>
        </p:txBody>
      </p:sp>
      <p:sp>
        <p:nvSpPr>
          <p:cNvPr id="4" name="Slide Number Placeholder 3"/>
          <p:cNvSpPr>
            <a:spLocks noGrp="1"/>
          </p:cNvSpPr>
          <p:nvPr>
            <p:ph type="sldNum" sz="quarter" idx="5"/>
          </p:nvPr>
        </p:nvSpPr>
        <p:spPr/>
        <p:txBody>
          <a:bodyPr/>
          <a:lstStyle/>
          <a:p>
            <a:fld id="{9495487A-44E5-406A-A3C2-D30ABB0A2BBD}" type="slidenum">
              <a:rPr lang="en-US" smtClean="0"/>
              <a:t>7</a:t>
            </a:fld>
            <a:endParaRPr lang="en-US"/>
          </a:p>
        </p:txBody>
      </p:sp>
    </p:spTree>
    <p:extLst>
      <p:ext uri="{BB962C8B-B14F-4D97-AF65-F5344CB8AC3E}">
        <p14:creationId xmlns:p14="http://schemas.microsoft.com/office/powerpoint/2010/main" val="1694514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a:t>
            </a:r>
            <a:r>
              <a:rPr lang="en-US" sz="1200" baseline="0" dirty="0">
                <a:solidFill>
                  <a:schemeClr val="tx1"/>
                </a:solidFill>
              </a:rPr>
              <a:t> Notes:</a:t>
            </a:r>
          </a:p>
          <a:p>
            <a:pPr marL="182880" lvl="1" indent="-182880">
              <a:lnSpc>
                <a:spcPct val="150000"/>
              </a:lnSpc>
              <a:buFont typeface="Wingdings" panose="05000000000000000000" pitchFamily="2" charset="2"/>
              <a:buChar char="§"/>
            </a:pPr>
            <a:r>
              <a:rPr lang="en-US" sz="1200" dirty="0">
                <a:solidFill>
                  <a:schemeClr val="tx1"/>
                </a:solidFill>
              </a:rPr>
              <a:t>Mandated Reporters should “trust your instincts.”</a:t>
            </a:r>
          </a:p>
          <a:p>
            <a:pPr marL="182880" lvl="1" indent="-182880">
              <a:lnSpc>
                <a:spcPct val="150000"/>
              </a:lnSpc>
              <a:buFont typeface="Wingdings" panose="05000000000000000000" pitchFamily="2" charset="2"/>
              <a:buChar char="§"/>
            </a:pPr>
            <a:r>
              <a:rPr lang="en-US" sz="1200" dirty="0">
                <a:solidFill>
                  <a:schemeClr val="tx1"/>
                </a:solidFill>
              </a:rPr>
              <a:t>Taken individually, indicators may not appear significant.</a:t>
            </a:r>
          </a:p>
          <a:p>
            <a:pPr marL="182880" lvl="1" indent="-182880">
              <a:lnSpc>
                <a:spcPct val="150000"/>
              </a:lnSpc>
              <a:buFont typeface="Wingdings" panose="05000000000000000000" pitchFamily="2" charset="2"/>
              <a:buChar char="§"/>
            </a:pPr>
            <a:r>
              <a:rPr lang="en-US" sz="1200" dirty="0">
                <a:solidFill>
                  <a:schemeClr val="tx1"/>
                </a:solidFill>
              </a:rPr>
              <a:t>Remind group that their</a:t>
            </a:r>
            <a:r>
              <a:rPr lang="en-US" sz="1200" baseline="0" dirty="0">
                <a:solidFill>
                  <a:schemeClr val="tx1"/>
                </a:solidFill>
              </a:rPr>
              <a:t> reporting, even if they don’t have all the information about a specific situation, they may be adding  to other calls about the same household which will lead to a better decision regarding assignment.  </a:t>
            </a:r>
            <a:endParaRPr lang="en-US" sz="1200" dirty="0">
              <a:solidFill>
                <a:schemeClr val="tx1"/>
              </a:solidFill>
            </a:endParaRPr>
          </a:p>
        </p:txBody>
      </p:sp>
      <p:sp>
        <p:nvSpPr>
          <p:cNvPr id="4" name="Slide Number Placeholder 3"/>
          <p:cNvSpPr>
            <a:spLocks noGrp="1"/>
          </p:cNvSpPr>
          <p:nvPr>
            <p:ph type="sldNum" sz="quarter" idx="5"/>
          </p:nvPr>
        </p:nvSpPr>
        <p:spPr/>
        <p:txBody>
          <a:bodyPr/>
          <a:lstStyle/>
          <a:p>
            <a:fld id="{9495487A-44E5-406A-A3C2-D30ABB0A2BBD}" type="slidenum">
              <a:rPr lang="en-US" smtClean="0"/>
              <a:t>8</a:t>
            </a:fld>
            <a:endParaRPr lang="en-US"/>
          </a:p>
        </p:txBody>
      </p:sp>
    </p:spTree>
    <p:extLst>
      <p:ext uri="{BB962C8B-B14F-4D97-AF65-F5344CB8AC3E}">
        <p14:creationId xmlns:p14="http://schemas.microsoft.com/office/powerpoint/2010/main" val="3954406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 Notes:</a:t>
            </a:r>
            <a:r>
              <a:rPr lang="en-US" sz="1200" baseline="0" dirty="0">
                <a:solidFill>
                  <a:schemeClr val="tx1"/>
                </a:solidFill>
              </a:rPr>
              <a:t>  </a:t>
            </a:r>
          </a:p>
          <a:p>
            <a:r>
              <a:rPr lang="en-US" sz="1200" baseline="0" dirty="0">
                <a:solidFill>
                  <a:schemeClr val="tx1"/>
                </a:solidFill>
              </a:rPr>
              <a:t>Other question and response may include:</a:t>
            </a:r>
          </a:p>
          <a:p>
            <a:pPr marL="171450" indent="-171450">
              <a:buFont typeface="Wingdings" panose="05000000000000000000" pitchFamily="2" charset="2"/>
              <a:buChar char="§"/>
            </a:pPr>
            <a:r>
              <a:rPr lang="en-US" sz="1200" baseline="0" dirty="0">
                <a:solidFill>
                  <a:schemeClr val="tx1"/>
                </a:solidFill>
              </a:rPr>
              <a:t>Q</a:t>
            </a:r>
            <a:r>
              <a:rPr lang="en-US" sz="1200" b="0" dirty="0">
                <a:solidFill>
                  <a:schemeClr val="tx1"/>
                </a:solidFill>
              </a:rPr>
              <a:t>uestion: 	“What if I break up someone’s home?”</a:t>
            </a:r>
          </a:p>
          <a:p>
            <a:pPr marL="171450" indent="-171450">
              <a:buFont typeface="Wingdings" panose="05000000000000000000" pitchFamily="2" charset="2"/>
              <a:buChar char="§"/>
            </a:pPr>
            <a:r>
              <a:rPr lang="en-US" sz="1200" b="0" dirty="0">
                <a:solidFill>
                  <a:schemeClr val="tx1"/>
                </a:solidFill>
              </a:rPr>
              <a:t>R</a:t>
            </a:r>
            <a:r>
              <a:rPr lang="en-US" sz="1200" b="0" i="0" dirty="0">
                <a:solidFill>
                  <a:schemeClr val="tx1"/>
                </a:solidFill>
              </a:rPr>
              <a:t>esponse:  	“What if a child continues to get hurt?”</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9</a:t>
            </a:fld>
            <a:endParaRPr lang="en-US"/>
          </a:p>
        </p:txBody>
      </p:sp>
    </p:spTree>
    <p:extLst>
      <p:ext uri="{BB962C8B-B14F-4D97-AF65-F5344CB8AC3E}">
        <p14:creationId xmlns:p14="http://schemas.microsoft.com/office/powerpoint/2010/main" val="3989825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Instructor Notes:</a:t>
            </a:r>
          </a:p>
          <a:p>
            <a:pPr marL="171450" indent="-171450">
              <a:buFont typeface="Wingdings" panose="05000000000000000000" pitchFamily="2" charset="2"/>
              <a:buChar char="§"/>
            </a:pPr>
            <a:r>
              <a:rPr lang="en-US" sz="1200" dirty="0">
                <a:solidFill>
                  <a:schemeClr val="tx1"/>
                </a:solidFill>
              </a:rPr>
              <a:t>Reinforce</a:t>
            </a:r>
            <a:r>
              <a:rPr lang="en-US" sz="1200" baseline="0" dirty="0">
                <a:solidFill>
                  <a:schemeClr val="tx1"/>
                </a:solidFill>
              </a:rPr>
              <a:t> that reporting must be immediate.</a:t>
            </a:r>
          </a:p>
          <a:p>
            <a:pPr marL="171450" indent="-171450">
              <a:buFont typeface="Wingdings" panose="05000000000000000000" pitchFamily="2" charset="2"/>
              <a:buChar char="§"/>
            </a:pPr>
            <a:r>
              <a:rPr lang="en-US" sz="1200" dirty="0">
                <a:solidFill>
                  <a:schemeClr val="tx1"/>
                </a:solidFill>
              </a:rPr>
              <a:t>DHS-3200 allows for addition of children if using the online version. Hit tab in the child box for the child information and another row will generate. Allegations section and medical findings sections are also now unlimited if online version is used.</a:t>
            </a:r>
            <a:endParaRPr lang="en-US" sz="1200" baseline="0" dirty="0">
              <a:solidFill>
                <a:schemeClr val="tx1"/>
              </a:solidFill>
            </a:endParaRPr>
          </a:p>
          <a:p>
            <a:pPr marL="171450" indent="-171450">
              <a:buFont typeface="Wingdings" panose="05000000000000000000" pitchFamily="2" charset="2"/>
              <a:buChar char="§"/>
            </a:pPr>
            <a:r>
              <a:rPr lang="en-US" sz="1200" baseline="0" dirty="0">
                <a:solidFill>
                  <a:schemeClr val="tx1"/>
                </a:solidFill>
              </a:rPr>
              <a:t>Remember to ask for the log number prior to ending phone call and then include that log number on the DHS 3200</a:t>
            </a:r>
          </a:p>
          <a:p>
            <a:pPr marL="171450" indent="-171450">
              <a:buFont typeface="Wingdings" panose="05000000000000000000" pitchFamily="2" charset="2"/>
              <a:buChar char="§"/>
            </a:pPr>
            <a:r>
              <a:rPr lang="en-US" sz="1200" b="1" baseline="0" dirty="0">
                <a:solidFill>
                  <a:schemeClr val="tx1"/>
                </a:solidFill>
              </a:rPr>
              <a:t>Remind attendees, the law states that a mandated reporter must report regardless of what a supervisor says. Report, and then notify your employer, as required.</a:t>
            </a:r>
          </a:p>
          <a:p>
            <a:pPr marL="171450" indent="-171450">
              <a:buFont typeface="Wingdings" panose="05000000000000000000" pitchFamily="2" charset="2"/>
              <a:buChar char="§"/>
            </a:pPr>
            <a:r>
              <a:rPr lang="en-US" sz="1200" b="0" baseline="0" dirty="0">
                <a:solidFill>
                  <a:schemeClr val="tx1"/>
                </a:solidFill>
              </a:rPr>
              <a:t>Online reporting system should not be used for child death or immediate needs such as law enforcement on scene. Phone hotline will remain staffed 24/7 and able to take calls.</a:t>
            </a:r>
          </a:p>
          <a:p>
            <a:pPr marL="171450" indent="-171450">
              <a:buFont typeface="Wingdings" panose="05000000000000000000" pitchFamily="2" charset="2"/>
              <a:buChar char="§"/>
            </a:pPr>
            <a:r>
              <a:rPr lang="en-US" sz="1200" b="0" baseline="0" dirty="0">
                <a:solidFill>
                  <a:schemeClr val="tx1"/>
                </a:solidFill>
              </a:rPr>
              <a:t>If using the online reporting system, a DHS 3200 is not required as this is a written report. If the hotline is utilized, a DHS-3200 is still required. </a:t>
            </a:r>
          </a:p>
          <a:p>
            <a:pPr marL="171450" indent="-171450">
              <a:buFont typeface="Wingdings" panose="05000000000000000000" pitchFamily="2" charset="2"/>
              <a:buChar char="§"/>
            </a:pPr>
            <a:r>
              <a:rPr lang="en-US" sz="1200" b="0" baseline="0" dirty="0">
                <a:solidFill>
                  <a:schemeClr val="tx1"/>
                </a:solidFill>
              </a:rPr>
              <a:t>Only mandated reporters are required to follow up with a 3200 report to CI.</a:t>
            </a:r>
          </a:p>
          <a:p>
            <a:pPr marL="171450" indent="-171450">
              <a:buFont typeface="Wingdings" panose="05000000000000000000" pitchFamily="2" charset="2"/>
              <a:buChar char="§"/>
            </a:pPr>
            <a:endParaRPr lang="en-US" sz="1200" b="0" baseline="0" dirty="0">
              <a:solidFill>
                <a:schemeClr val="tx1"/>
              </a:solidFill>
            </a:endParaRPr>
          </a:p>
          <a:p>
            <a:pPr marL="171450" indent="-171450">
              <a:buFont typeface="Wingdings" panose="05000000000000000000" pitchFamily="2" charset="2"/>
              <a:buChar char="§"/>
            </a:pPr>
            <a:r>
              <a:rPr lang="en-US" sz="1200" b="0" baseline="0" dirty="0">
                <a:solidFill>
                  <a:schemeClr val="tx1"/>
                </a:solidFill>
              </a:rPr>
              <a:t>SOM: </a:t>
            </a:r>
            <a:r>
              <a:rPr lang="en-US" sz="1200" b="0" baseline="0" dirty="0" err="1">
                <a:solidFill>
                  <a:schemeClr val="tx1"/>
                </a:solidFill>
              </a:rPr>
              <a:t>MiLogin</a:t>
            </a:r>
            <a:r>
              <a:rPr lang="en-US" sz="1200" b="0" baseline="0" dirty="0">
                <a:solidFill>
                  <a:schemeClr val="tx1"/>
                </a:solidFill>
              </a:rPr>
              <a:t>, Request Access, Michigan Online Reporting System, then request access. Once access is given, complete your profile and access through </a:t>
            </a:r>
            <a:r>
              <a:rPr lang="en-US" sz="1200" b="0" baseline="0" dirty="0" err="1">
                <a:solidFill>
                  <a:schemeClr val="tx1"/>
                </a:solidFill>
              </a:rPr>
              <a:t>MiLogin</a:t>
            </a:r>
            <a:r>
              <a:rPr lang="en-US" sz="1200" b="0" baseline="0" dirty="0">
                <a:solidFill>
                  <a:schemeClr val="tx1"/>
                </a:solidFill>
              </a:rPr>
              <a:t>.</a:t>
            </a:r>
          </a:p>
          <a:p>
            <a:pPr marL="171450" indent="-171450">
              <a:buFont typeface="Wingdings" panose="05000000000000000000" pitchFamily="2" charset="2"/>
              <a:buChar char="§"/>
            </a:pPr>
            <a:r>
              <a:rPr lang="en-US" sz="1200" b="0" baseline="0" dirty="0">
                <a:solidFill>
                  <a:schemeClr val="tx1"/>
                </a:solidFill>
              </a:rPr>
              <a:t>Non SOM: Michigan.gov/mandatedreporter – select link and register. </a:t>
            </a:r>
          </a:p>
          <a:p>
            <a:pPr marL="171450" indent="-171450">
              <a:buFont typeface="Wingdings" panose="05000000000000000000" pitchFamily="2" charset="2"/>
              <a:buChar char="§"/>
            </a:pPr>
            <a:r>
              <a:rPr lang="en-US" sz="1200" b="0" baseline="0" dirty="0">
                <a:solidFill>
                  <a:schemeClr val="tx1"/>
                </a:solidFill>
              </a:rPr>
              <a:t>Michigan.gov/mandatedreporter has user guides, FAQ, technical help information etc.</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10</a:t>
            </a:fld>
            <a:endParaRPr lang="en-US"/>
          </a:p>
        </p:txBody>
      </p:sp>
    </p:spTree>
    <p:extLst>
      <p:ext uri="{BB962C8B-B14F-4D97-AF65-F5344CB8AC3E}">
        <p14:creationId xmlns:p14="http://schemas.microsoft.com/office/powerpoint/2010/main" val="3548128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tx1"/>
                </a:solidFill>
              </a:rPr>
              <a:t>Instructor</a:t>
            </a:r>
            <a:r>
              <a:rPr lang="en-US" sz="1200" baseline="0" dirty="0">
                <a:solidFill>
                  <a:schemeClr val="tx1"/>
                </a:solidFill>
              </a:rPr>
              <a:t> Notes:  Depending upon the audience, there may need to include a conversation re: emotional and other life-changing consequences of not reporting (e.g. possible loss of a job).  Acknowledge the emotional difficulty of reporting.    </a:t>
            </a:r>
          </a:p>
          <a:p>
            <a:pPr marL="171450" indent="-171450">
              <a:buFont typeface="Arial" panose="020B0604020202020204" pitchFamily="34" charset="0"/>
              <a:buChar char="•"/>
            </a:pPr>
            <a:endParaRPr lang="en-US" sz="1200" baseline="0" dirty="0">
              <a:solidFill>
                <a:schemeClr val="tx1"/>
              </a:solidFill>
            </a:endParaRPr>
          </a:p>
          <a:p>
            <a:pPr marL="171450" indent="-171450">
              <a:buFont typeface="Wingdings" panose="05000000000000000000" pitchFamily="2" charset="2"/>
              <a:buChar char="§"/>
            </a:pPr>
            <a:r>
              <a:rPr lang="en-US" sz="1200" baseline="0" dirty="0">
                <a:solidFill>
                  <a:schemeClr val="tx1"/>
                </a:solidFill>
              </a:rPr>
              <a:t>Failing to report can result in future consequences. If found to have failed to report abuse or neglect, a mandated reporter can be held responsible for any future loss or damages due to any abuse suffered after the incident in which a report should have been made.</a:t>
            </a:r>
          </a:p>
          <a:p>
            <a:endParaRPr lang="en-US" dirty="0"/>
          </a:p>
        </p:txBody>
      </p:sp>
      <p:sp>
        <p:nvSpPr>
          <p:cNvPr id="4" name="Slide Number Placeholder 3"/>
          <p:cNvSpPr>
            <a:spLocks noGrp="1"/>
          </p:cNvSpPr>
          <p:nvPr>
            <p:ph type="sldNum" sz="quarter" idx="5"/>
          </p:nvPr>
        </p:nvSpPr>
        <p:spPr/>
        <p:txBody>
          <a:bodyPr/>
          <a:lstStyle/>
          <a:p>
            <a:fld id="{9495487A-44E5-406A-A3C2-D30ABB0A2BBD}" type="slidenum">
              <a:rPr lang="en-US" smtClean="0"/>
              <a:t>11</a:t>
            </a:fld>
            <a:endParaRPr lang="en-US"/>
          </a:p>
        </p:txBody>
      </p:sp>
    </p:spTree>
    <p:extLst>
      <p:ext uri="{BB962C8B-B14F-4D97-AF65-F5344CB8AC3E}">
        <p14:creationId xmlns:p14="http://schemas.microsoft.com/office/powerpoint/2010/main" val="1126257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7991B-02BB-4525-8D35-E123E99C8F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A0D4CB-5B64-4EFB-95D8-0A0F4C6468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BB4097-8EFB-43DD-878D-1A87368618AC}"/>
              </a:ext>
            </a:extLst>
          </p:cNvPr>
          <p:cNvSpPr>
            <a:spLocks noGrp="1"/>
          </p:cNvSpPr>
          <p:nvPr>
            <p:ph type="dt" sz="half" idx="10"/>
          </p:nvPr>
        </p:nvSpPr>
        <p:spPr/>
        <p:txBody>
          <a:bodyPr/>
          <a:lstStyle/>
          <a:p>
            <a:fld id="{8DD2387F-C58D-412A-854A-63362C2B9357}" type="datetime1">
              <a:rPr lang="en-US" smtClean="0"/>
              <a:t>4/21/2020</a:t>
            </a:fld>
            <a:endParaRPr lang="en-US"/>
          </a:p>
        </p:txBody>
      </p:sp>
      <p:sp>
        <p:nvSpPr>
          <p:cNvPr id="5" name="Footer Placeholder 4">
            <a:extLst>
              <a:ext uri="{FF2B5EF4-FFF2-40B4-BE49-F238E27FC236}">
                <a16:creationId xmlns:a16="http://schemas.microsoft.com/office/drawing/2014/main" id="{69FE4A33-5097-4D49-9FA8-1CC17102B767}"/>
              </a:ext>
            </a:extLst>
          </p:cNvPr>
          <p:cNvSpPr>
            <a:spLocks noGrp="1"/>
          </p:cNvSpPr>
          <p:nvPr>
            <p:ph type="ftr" sz="quarter" idx="11"/>
          </p:nvPr>
        </p:nvSpPr>
        <p:spPr/>
        <p:txBody>
          <a:body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5004BFFA-15AF-4EA1-B7E4-9DBACB8DBB4C}"/>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3098541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22AAF-DAA2-4F2D-AE70-CEA86AA0DF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68F6FB-2D30-4BA2-9723-111E7E3FEFD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9F2B3-4334-4E1C-8245-5709A001F960}"/>
              </a:ext>
            </a:extLst>
          </p:cNvPr>
          <p:cNvSpPr>
            <a:spLocks noGrp="1"/>
          </p:cNvSpPr>
          <p:nvPr>
            <p:ph type="dt" sz="half" idx="10"/>
          </p:nvPr>
        </p:nvSpPr>
        <p:spPr/>
        <p:txBody>
          <a:bodyPr/>
          <a:lstStyle/>
          <a:p>
            <a:fld id="{4264E902-A150-4F2C-8A33-B0315A9C6ECB}" type="datetime1">
              <a:rPr lang="en-US" smtClean="0"/>
              <a:t>4/21/2020</a:t>
            </a:fld>
            <a:endParaRPr lang="en-US"/>
          </a:p>
        </p:txBody>
      </p:sp>
      <p:sp>
        <p:nvSpPr>
          <p:cNvPr id="5" name="Footer Placeholder 4">
            <a:extLst>
              <a:ext uri="{FF2B5EF4-FFF2-40B4-BE49-F238E27FC236}">
                <a16:creationId xmlns:a16="http://schemas.microsoft.com/office/drawing/2014/main" id="{9B36220F-05CA-454E-B6C1-77FC4E10CE54}"/>
              </a:ext>
            </a:extLst>
          </p:cNvPr>
          <p:cNvSpPr>
            <a:spLocks noGrp="1"/>
          </p:cNvSpPr>
          <p:nvPr>
            <p:ph type="ftr" sz="quarter" idx="11"/>
          </p:nvPr>
        </p:nvSpPr>
        <p:spPr/>
        <p:txBody>
          <a:body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CB631789-C483-4DFD-B3E7-7289FCE252EC}"/>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3460935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1B8BEB-0295-4B76-B9C4-6F40682FCD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2D9AD0-8456-4116-876C-4B78D5B85BC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E43559-B2EE-4C4F-91E4-31B318CA7CF0}"/>
              </a:ext>
            </a:extLst>
          </p:cNvPr>
          <p:cNvSpPr>
            <a:spLocks noGrp="1"/>
          </p:cNvSpPr>
          <p:nvPr>
            <p:ph type="dt" sz="half" idx="10"/>
          </p:nvPr>
        </p:nvSpPr>
        <p:spPr/>
        <p:txBody>
          <a:bodyPr/>
          <a:lstStyle/>
          <a:p>
            <a:fld id="{2B702C38-8473-4416-A88D-02750D9FCB9F}" type="datetime1">
              <a:rPr lang="en-US" smtClean="0"/>
              <a:t>4/21/2020</a:t>
            </a:fld>
            <a:endParaRPr lang="en-US"/>
          </a:p>
        </p:txBody>
      </p:sp>
      <p:sp>
        <p:nvSpPr>
          <p:cNvPr id="5" name="Footer Placeholder 4">
            <a:extLst>
              <a:ext uri="{FF2B5EF4-FFF2-40B4-BE49-F238E27FC236}">
                <a16:creationId xmlns:a16="http://schemas.microsoft.com/office/drawing/2014/main" id="{6ACA12A6-57D2-4F27-825C-E4557C9125DC}"/>
              </a:ext>
            </a:extLst>
          </p:cNvPr>
          <p:cNvSpPr>
            <a:spLocks noGrp="1"/>
          </p:cNvSpPr>
          <p:nvPr>
            <p:ph type="ftr" sz="quarter" idx="11"/>
          </p:nvPr>
        </p:nvSpPr>
        <p:spPr/>
        <p:txBody>
          <a:body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1C965878-CC19-42B3-B186-DE120B16C611}"/>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2061094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7E089-6704-4602-8469-3AFFD84C30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B53CAB-BCB9-408B-9BA7-532D48B2E7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5F18E-E498-4EBD-AD30-DE286A22D7B2}"/>
              </a:ext>
            </a:extLst>
          </p:cNvPr>
          <p:cNvSpPr>
            <a:spLocks noGrp="1"/>
          </p:cNvSpPr>
          <p:nvPr>
            <p:ph type="dt" sz="half" idx="10"/>
          </p:nvPr>
        </p:nvSpPr>
        <p:spPr/>
        <p:txBody>
          <a:bodyPr/>
          <a:lstStyle/>
          <a:p>
            <a:fld id="{E524CDC8-7C77-433C-A0A6-D9305D69AB27}" type="datetime1">
              <a:rPr lang="en-US" smtClean="0"/>
              <a:t>4/21/2020</a:t>
            </a:fld>
            <a:endParaRPr lang="en-US"/>
          </a:p>
        </p:txBody>
      </p:sp>
      <p:sp>
        <p:nvSpPr>
          <p:cNvPr id="5" name="Footer Placeholder 4">
            <a:extLst>
              <a:ext uri="{FF2B5EF4-FFF2-40B4-BE49-F238E27FC236}">
                <a16:creationId xmlns:a16="http://schemas.microsoft.com/office/drawing/2014/main" id="{F21BEA28-BF5A-4A6F-87B9-C0A04BFC3932}"/>
              </a:ext>
            </a:extLst>
          </p:cNvPr>
          <p:cNvSpPr>
            <a:spLocks noGrp="1"/>
          </p:cNvSpPr>
          <p:nvPr>
            <p:ph type="ftr" sz="quarter" idx="11"/>
          </p:nvPr>
        </p:nvSpPr>
        <p:spPr/>
        <p:txBody>
          <a:body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60FB1307-809F-40C5-BBC0-1FBC4529999B}"/>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1896272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F38AE-CC23-4E3C-B4BD-6044344CB8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739D84-6C57-47CC-B9DE-37E77B4A71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F8E5BE-908D-4206-B3FE-BAFFB82A0F7F}"/>
              </a:ext>
            </a:extLst>
          </p:cNvPr>
          <p:cNvSpPr>
            <a:spLocks noGrp="1"/>
          </p:cNvSpPr>
          <p:nvPr>
            <p:ph type="dt" sz="half" idx="10"/>
          </p:nvPr>
        </p:nvSpPr>
        <p:spPr/>
        <p:txBody>
          <a:bodyPr/>
          <a:lstStyle/>
          <a:p>
            <a:fld id="{0D7CEEA1-4AB9-46AA-9D41-2B372A4DAD12}" type="datetime1">
              <a:rPr lang="en-US" smtClean="0"/>
              <a:t>4/21/2020</a:t>
            </a:fld>
            <a:endParaRPr lang="en-US"/>
          </a:p>
        </p:txBody>
      </p:sp>
      <p:sp>
        <p:nvSpPr>
          <p:cNvPr id="5" name="Footer Placeholder 4">
            <a:extLst>
              <a:ext uri="{FF2B5EF4-FFF2-40B4-BE49-F238E27FC236}">
                <a16:creationId xmlns:a16="http://schemas.microsoft.com/office/drawing/2014/main" id="{3A2AA105-0E54-47C8-AC91-AD6EDA347A84}"/>
              </a:ext>
            </a:extLst>
          </p:cNvPr>
          <p:cNvSpPr>
            <a:spLocks noGrp="1"/>
          </p:cNvSpPr>
          <p:nvPr>
            <p:ph type="ftr" sz="quarter" idx="11"/>
          </p:nvPr>
        </p:nvSpPr>
        <p:spPr/>
        <p:txBody>
          <a:body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66A0BE4D-3365-4804-B696-6B190B6AF5B2}"/>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3983460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3FD14-16D2-4B9B-8E12-7A56B36CCA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9CF7B1-16A1-4C43-8EC2-147897DCFC0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AC1E1F-FB80-402C-97E1-8D6D52B643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FDF059-A803-49D7-9498-EBBDD4507960}"/>
              </a:ext>
            </a:extLst>
          </p:cNvPr>
          <p:cNvSpPr>
            <a:spLocks noGrp="1"/>
          </p:cNvSpPr>
          <p:nvPr>
            <p:ph type="dt" sz="half" idx="10"/>
          </p:nvPr>
        </p:nvSpPr>
        <p:spPr/>
        <p:txBody>
          <a:bodyPr/>
          <a:lstStyle/>
          <a:p>
            <a:fld id="{CCA147E8-19A5-48E9-9A6A-35774D0A37AA}" type="datetime1">
              <a:rPr lang="en-US" smtClean="0"/>
              <a:t>4/21/2020</a:t>
            </a:fld>
            <a:endParaRPr lang="en-US"/>
          </a:p>
        </p:txBody>
      </p:sp>
      <p:sp>
        <p:nvSpPr>
          <p:cNvPr id="6" name="Footer Placeholder 5">
            <a:extLst>
              <a:ext uri="{FF2B5EF4-FFF2-40B4-BE49-F238E27FC236}">
                <a16:creationId xmlns:a16="http://schemas.microsoft.com/office/drawing/2014/main" id="{CE5D2D04-7215-4CB1-8A17-A77FE2D48CC4}"/>
              </a:ext>
            </a:extLst>
          </p:cNvPr>
          <p:cNvSpPr>
            <a:spLocks noGrp="1"/>
          </p:cNvSpPr>
          <p:nvPr>
            <p:ph type="ftr" sz="quarter" idx="11"/>
          </p:nvPr>
        </p:nvSpPr>
        <p:spPr/>
        <p:txBody>
          <a:bodyPr/>
          <a:lstStyle/>
          <a:p>
            <a:r>
              <a:rPr lang="en-US"/>
              <a:t>Product of the Office of Child Welfare Policy and Programs</a:t>
            </a:r>
          </a:p>
        </p:txBody>
      </p:sp>
      <p:sp>
        <p:nvSpPr>
          <p:cNvPr id="7" name="Slide Number Placeholder 6">
            <a:extLst>
              <a:ext uri="{FF2B5EF4-FFF2-40B4-BE49-F238E27FC236}">
                <a16:creationId xmlns:a16="http://schemas.microsoft.com/office/drawing/2014/main" id="{D5E6530F-0EDA-4683-84CE-FF97359133A3}"/>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415072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F997-5085-412E-A332-DFCD9A37CC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04A470-E17B-40DF-B796-CC952C352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A87FA3B-244E-491D-ADAC-BEB7A2AE836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FF5C93-ACFB-4A28-9524-C4B67A81CF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41FC1C5-20E4-4254-AD93-3C1694536EB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02E553-0B97-4906-8CA6-9BCD0B50A359}"/>
              </a:ext>
            </a:extLst>
          </p:cNvPr>
          <p:cNvSpPr>
            <a:spLocks noGrp="1"/>
          </p:cNvSpPr>
          <p:nvPr>
            <p:ph type="dt" sz="half" idx="10"/>
          </p:nvPr>
        </p:nvSpPr>
        <p:spPr/>
        <p:txBody>
          <a:bodyPr/>
          <a:lstStyle/>
          <a:p>
            <a:fld id="{554E03C8-EFDC-40CF-BE6F-F798440C27ED}" type="datetime1">
              <a:rPr lang="en-US" smtClean="0"/>
              <a:t>4/21/2020</a:t>
            </a:fld>
            <a:endParaRPr lang="en-US"/>
          </a:p>
        </p:txBody>
      </p:sp>
      <p:sp>
        <p:nvSpPr>
          <p:cNvPr id="8" name="Footer Placeholder 7">
            <a:extLst>
              <a:ext uri="{FF2B5EF4-FFF2-40B4-BE49-F238E27FC236}">
                <a16:creationId xmlns:a16="http://schemas.microsoft.com/office/drawing/2014/main" id="{F1C8F15F-07C8-451C-BC6C-F1F917097EC3}"/>
              </a:ext>
            </a:extLst>
          </p:cNvPr>
          <p:cNvSpPr>
            <a:spLocks noGrp="1"/>
          </p:cNvSpPr>
          <p:nvPr>
            <p:ph type="ftr" sz="quarter" idx="11"/>
          </p:nvPr>
        </p:nvSpPr>
        <p:spPr/>
        <p:txBody>
          <a:bodyPr/>
          <a:lstStyle/>
          <a:p>
            <a:r>
              <a:rPr lang="en-US"/>
              <a:t>Product of the Office of Child Welfare Policy and Programs</a:t>
            </a:r>
          </a:p>
        </p:txBody>
      </p:sp>
      <p:sp>
        <p:nvSpPr>
          <p:cNvPr id="9" name="Slide Number Placeholder 8">
            <a:extLst>
              <a:ext uri="{FF2B5EF4-FFF2-40B4-BE49-F238E27FC236}">
                <a16:creationId xmlns:a16="http://schemas.microsoft.com/office/drawing/2014/main" id="{DE9594B0-C15B-4D3E-933F-EFE41EED30FA}"/>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236675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57FC9-E827-4E93-AD51-372D4C8FE4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8AC3D9-D904-4BDC-AD60-C6C8907AEE16}"/>
              </a:ext>
            </a:extLst>
          </p:cNvPr>
          <p:cNvSpPr>
            <a:spLocks noGrp="1"/>
          </p:cNvSpPr>
          <p:nvPr>
            <p:ph type="dt" sz="half" idx="10"/>
          </p:nvPr>
        </p:nvSpPr>
        <p:spPr/>
        <p:txBody>
          <a:bodyPr/>
          <a:lstStyle/>
          <a:p>
            <a:fld id="{7FC5BDEB-9C5F-4AFC-A740-37415A8A3B60}" type="datetime1">
              <a:rPr lang="en-US" smtClean="0"/>
              <a:t>4/21/2020</a:t>
            </a:fld>
            <a:endParaRPr lang="en-US"/>
          </a:p>
        </p:txBody>
      </p:sp>
      <p:sp>
        <p:nvSpPr>
          <p:cNvPr id="4" name="Footer Placeholder 3">
            <a:extLst>
              <a:ext uri="{FF2B5EF4-FFF2-40B4-BE49-F238E27FC236}">
                <a16:creationId xmlns:a16="http://schemas.microsoft.com/office/drawing/2014/main" id="{9E8508C0-55AD-4A57-A90B-FC5DB1096E0A}"/>
              </a:ext>
            </a:extLst>
          </p:cNvPr>
          <p:cNvSpPr>
            <a:spLocks noGrp="1"/>
          </p:cNvSpPr>
          <p:nvPr>
            <p:ph type="ftr" sz="quarter" idx="11"/>
          </p:nvPr>
        </p:nvSpPr>
        <p:spPr/>
        <p:txBody>
          <a:bodyPr/>
          <a:lstStyle/>
          <a:p>
            <a:r>
              <a:rPr lang="en-US"/>
              <a:t>Product of the Office of Child Welfare Policy and Programs</a:t>
            </a:r>
          </a:p>
        </p:txBody>
      </p:sp>
      <p:sp>
        <p:nvSpPr>
          <p:cNvPr id="5" name="Slide Number Placeholder 4">
            <a:extLst>
              <a:ext uri="{FF2B5EF4-FFF2-40B4-BE49-F238E27FC236}">
                <a16:creationId xmlns:a16="http://schemas.microsoft.com/office/drawing/2014/main" id="{F5A3A72C-A244-409B-89BB-EB74C2F532A7}"/>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341397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09724C-0182-4609-8E60-1C88817C2478}"/>
              </a:ext>
            </a:extLst>
          </p:cNvPr>
          <p:cNvSpPr>
            <a:spLocks noGrp="1"/>
          </p:cNvSpPr>
          <p:nvPr>
            <p:ph type="dt" sz="half" idx="10"/>
          </p:nvPr>
        </p:nvSpPr>
        <p:spPr/>
        <p:txBody>
          <a:bodyPr/>
          <a:lstStyle/>
          <a:p>
            <a:fld id="{44C69D1B-1311-4567-AF37-B536BFA0672C}" type="datetime1">
              <a:rPr lang="en-US" smtClean="0"/>
              <a:t>4/21/2020</a:t>
            </a:fld>
            <a:endParaRPr lang="en-US"/>
          </a:p>
        </p:txBody>
      </p:sp>
      <p:sp>
        <p:nvSpPr>
          <p:cNvPr id="3" name="Footer Placeholder 2">
            <a:extLst>
              <a:ext uri="{FF2B5EF4-FFF2-40B4-BE49-F238E27FC236}">
                <a16:creationId xmlns:a16="http://schemas.microsoft.com/office/drawing/2014/main" id="{8366D2DF-9EF3-4826-9840-19209BD30E2A}"/>
              </a:ext>
            </a:extLst>
          </p:cNvPr>
          <p:cNvSpPr>
            <a:spLocks noGrp="1"/>
          </p:cNvSpPr>
          <p:nvPr>
            <p:ph type="ftr" sz="quarter" idx="11"/>
          </p:nvPr>
        </p:nvSpPr>
        <p:spPr/>
        <p:txBody>
          <a:bodyPr/>
          <a:lstStyle/>
          <a:p>
            <a:r>
              <a:rPr lang="en-US"/>
              <a:t>Product of the Office of Child Welfare Policy and Programs</a:t>
            </a:r>
          </a:p>
        </p:txBody>
      </p:sp>
      <p:sp>
        <p:nvSpPr>
          <p:cNvPr id="4" name="Slide Number Placeholder 3">
            <a:extLst>
              <a:ext uri="{FF2B5EF4-FFF2-40B4-BE49-F238E27FC236}">
                <a16:creationId xmlns:a16="http://schemas.microsoft.com/office/drawing/2014/main" id="{381321FA-955E-4B86-B97B-294C6FD6FF5A}"/>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1967232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8E5E0-F710-4BF9-9E55-B9FB7E4DDD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B428AE-1D9D-4781-AA75-FFED0A5F9B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853944-2EFA-444D-B51C-638FB22CD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F55DC6-69BD-4574-9994-33CD73E73B79}"/>
              </a:ext>
            </a:extLst>
          </p:cNvPr>
          <p:cNvSpPr>
            <a:spLocks noGrp="1"/>
          </p:cNvSpPr>
          <p:nvPr>
            <p:ph type="dt" sz="half" idx="10"/>
          </p:nvPr>
        </p:nvSpPr>
        <p:spPr/>
        <p:txBody>
          <a:bodyPr/>
          <a:lstStyle/>
          <a:p>
            <a:fld id="{96FE5584-7E9E-4AE1-9A61-D94195A3A01B}" type="datetime1">
              <a:rPr lang="en-US" smtClean="0"/>
              <a:t>4/21/2020</a:t>
            </a:fld>
            <a:endParaRPr lang="en-US"/>
          </a:p>
        </p:txBody>
      </p:sp>
      <p:sp>
        <p:nvSpPr>
          <p:cNvPr id="6" name="Footer Placeholder 5">
            <a:extLst>
              <a:ext uri="{FF2B5EF4-FFF2-40B4-BE49-F238E27FC236}">
                <a16:creationId xmlns:a16="http://schemas.microsoft.com/office/drawing/2014/main" id="{32939E29-F06F-41CF-9C87-934CC90F8662}"/>
              </a:ext>
            </a:extLst>
          </p:cNvPr>
          <p:cNvSpPr>
            <a:spLocks noGrp="1"/>
          </p:cNvSpPr>
          <p:nvPr>
            <p:ph type="ftr" sz="quarter" idx="11"/>
          </p:nvPr>
        </p:nvSpPr>
        <p:spPr/>
        <p:txBody>
          <a:bodyPr/>
          <a:lstStyle/>
          <a:p>
            <a:r>
              <a:rPr lang="en-US"/>
              <a:t>Product of the Office of Child Welfare Policy and Programs</a:t>
            </a:r>
          </a:p>
        </p:txBody>
      </p:sp>
      <p:sp>
        <p:nvSpPr>
          <p:cNvPr id="7" name="Slide Number Placeholder 6">
            <a:extLst>
              <a:ext uri="{FF2B5EF4-FFF2-40B4-BE49-F238E27FC236}">
                <a16:creationId xmlns:a16="http://schemas.microsoft.com/office/drawing/2014/main" id="{05D52305-C4B6-499E-99BD-0177F9E36568}"/>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92623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354A5-3B5E-4E3E-B60E-DF7B8A34C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613FCD-FBEE-4617-B2EA-4741C37E3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9BFEE-FD2A-484D-AD2B-36FAD681C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DF227-E4DD-4E2E-899F-A90CE8EB2FD0}"/>
              </a:ext>
            </a:extLst>
          </p:cNvPr>
          <p:cNvSpPr>
            <a:spLocks noGrp="1"/>
          </p:cNvSpPr>
          <p:nvPr>
            <p:ph type="dt" sz="half" idx="10"/>
          </p:nvPr>
        </p:nvSpPr>
        <p:spPr/>
        <p:txBody>
          <a:bodyPr/>
          <a:lstStyle/>
          <a:p>
            <a:fld id="{F1EBACFA-B834-480F-9CF0-1C013A71D014}" type="datetime1">
              <a:rPr lang="en-US" smtClean="0"/>
              <a:t>4/21/2020</a:t>
            </a:fld>
            <a:endParaRPr lang="en-US"/>
          </a:p>
        </p:txBody>
      </p:sp>
      <p:sp>
        <p:nvSpPr>
          <p:cNvPr id="6" name="Footer Placeholder 5">
            <a:extLst>
              <a:ext uri="{FF2B5EF4-FFF2-40B4-BE49-F238E27FC236}">
                <a16:creationId xmlns:a16="http://schemas.microsoft.com/office/drawing/2014/main" id="{5CC912EA-30A7-4EF7-A21F-BB1C84A66A1E}"/>
              </a:ext>
            </a:extLst>
          </p:cNvPr>
          <p:cNvSpPr>
            <a:spLocks noGrp="1"/>
          </p:cNvSpPr>
          <p:nvPr>
            <p:ph type="ftr" sz="quarter" idx="11"/>
          </p:nvPr>
        </p:nvSpPr>
        <p:spPr/>
        <p:txBody>
          <a:bodyPr/>
          <a:lstStyle/>
          <a:p>
            <a:r>
              <a:rPr lang="en-US"/>
              <a:t>Product of the Office of Child Welfare Policy and Programs</a:t>
            </a:r>
          </a:p>
        </p:txBody>
      </p:sp>
      <p:sp>
        <p:nvSpPr>
          <p:cNvPr id="7" name="Slide Number Placeholder 6">
            <a:extLst>
              <a:ext uri="{FF2B5EF4-FFF2-40B4-BE49-F238E27FC236}">
                <a16:creationId xmlns:a16="http://schemas.microsoft.com/office/drawing/2014/main" id="{E84E1168-C401-4CCF-BC65-9E17A2D024C0}"/>
              </a:ext>
            </a:extLst>
          </p:cNvPr>
          <p:cNvSpPr>
            <a:spLocks noGrp="1"/>
          </p:cNvSpPr>
          <p:nvPr>
            <p:ph type="sldNum" sz="quarter" idx="12"/>
          </p:nvPr>
        </p:nvSpPr>
        <p:spPr/>
        <p:txBody>
          <a:bodyPr/>
          <a:lstStyle/>
          <a:p>
            <a:fld id="{EFE5B314-58A9-4623-AD68-5EFC893E35A3}" type="slidenum">
              <a:rPr lang="en-US" smtClean="0"/>
              <a:t>‹#›</a:t>
            </a:fld>
            <a:endParaRPr lang="en-US"/>
          </a:p>
        </p:txBody>
      </p:sp>
    </p:spTree>
    <p:extLst>
      <p:ext uri="{BB962C8B-B14F-4D97-AF65-F5344CB8AC3E}">
        <p14:creationId xmlns:p14="http://schemas.microsoft.com/office/powerpoint/2010/main" val="366973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03638-26E9-47A6-A5D0-25D0E8060E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5AAEAA-474E-4D10-87EC-FEF56C2C07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4C02DE-B58B-4E61-9757-00E4CDEEB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EC3F25-57AF-495A-94E0-02A83D2C8009}" type="datetime1">
              <a:rPr lang="en-US" smtClean="0"/>
              <a:t>4/21/2020</a:t>
            </a:fld>
            <a:endParaRPr lang="en-US"/>
          </a:p>
        </p:txBody>
      </p:sp>
      <p:sp>
        <p:nvSpPr>
          <p:cNvPr id="5" name="Footer Placeholder 4">
            <a:extLst>
              <a:ext uri="{FF2B5EF4-FFF2-40B4-BE49-F238E27FC236}">
                <a16:creationId xmlns:a16="http://schemas.microsoft.com/office/drawing/2014/main" id="{F80471C7-FED6-49EB-995A-05AFBD7ED9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Product of the Office of Child Welfare Policy and Programs</a:t>
            </a:r>
          </a:p>
        </p:txBody>
      </p:sp>
      <p:sp>
        <p:nvSpPr>
          <p:cNvPr id="6" name="Slide Number Placeholder 5">
            <a:extLst>
              <a:ext uri="{FF2B5EF4-FFF2-40B4-BE49-F238E27FC236}">
                <a16:creationId xmlns:a16="http://schemas.microsoft.com/office/drawing/2014/main" id="{E85F8580-6F22-41B0-92A1-B05A5A8FCD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5B314-58A9-4623-AD68-5EFC893E35A3}" type="slidenum">
              <a:rPr lang="en-US" smtClean="0"/>
              <a:t>‹#›</a:t>
            </a:fld>
            <a:endParaRPr lang="en-US"/>
          </a:p>
        </p:txBody>
      </p:sp>
    </p:spTree>
    <p:extLst>
      <p:ext uri="{BB962C8B-B14F-4D97-AF65-F5344CB8AC3E}">
        <p14:creationId xmlns:p14="http://schemas.microsoft.com/office/powerpoint/2010/main" val="935750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michigan.gov/mandatedreporter"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855BC-0AEF-4D35-9B80-FDE805175149}"/>
              </a:ext>
            </a:extLst>
          </p:cNvPr>
          <p:cNvSpPr>
            <a:spLocks noGrp="1"/>
          </p:cNvSpPr>
          <p:nvPr>
            <p:ph type="title"/>
          </p:nvPr>
        </p:nvSpPr>
        <p:spPr/>
        <p:txBody>
          <a:bodyPr/>
          <a:lstStyle/>
          <a:p>
            <a:r>
              <a:rPr lang="en-US" dirty="0"/>
              <a:t> </a:t>
            </a:r>
          </a:p>
        </p:txBody>
      </p:sp>
      <p:sp>
        <p:nvSpPr>
          <p:cNvPr id="3" name="Subtitle 2">
            <a:extLst>
              <a:ext uri="{FF2B5EF4-FFF2-40B4-BE49-F238E27FC236}">
                <a16:creationId xmlns:a16="http://schemas.microsoft.com/office/drawing/2014/main" id="{BF978907-BBC8-4A0D-9B07-C95EEB90B7C3}"/>
              </a:ext>
            </a:extLst>
          </p:cNvPr>
          <p:cNvSpPr>
            <a:spLocks noGrp="1"/>
          </p:cNvSpPr>
          <p:nvPr>
            <p:ph type="body" idx="1"/>
          </p:nvPr>
        </p:nvSpPr>
        <p:spPr/>
        <p:txBody>
          <a:bodyPr>
            <a:normAutofit/>
          </a:bodyPr>
          <a:lstStyle/>
          <a:p>
            <a:pPr algn="ctr"/>
            <a:r>
              <a:rPr lang="en-US" b="1" dirty="0">
                <a:solidFill>
                  <a:schemeClr val="tx1"/>
                </a:solidFill>
              </a:rPr>
              <a:t>Mandated Reporter Training</a:t>
            </a:r>
          </a:p>
          <a:p>
            <a:pPr algn="ctr"/>
            <a:r>
              <a:rPr lang="en-US" b="1" dirty="0">
                <a:solidFill>
                  <a:schemeClr val="tx1"/>
                </a:solidFill>
              </a:rPr>
              <a:t> Protective Services </a:t>
            </a:r>
          </a:p>
          <a:p>
            <a:pPr algn="ctr"/>
            <a:r>
              <a:rPr lang="en-US" b="1" dirty="0">
                <a:solidFill>
                  <a:schemeClr val="tx1"/>
                </a:solidFill>
              </a:rPr>
              <a:t>2019</a:t>
            </a:r>
          </a:p>
        </p:txBody>
      </p:sp>
      <p:sp>
        <p:nvSpPr>
          <p:cNvPr id="4" name="Footer Placeholder 3">
            <a:extLst>
              <a:ext uri="{FF2B5EF4-FFF2-40B4-BE49-F238E27FC236}">
                <a16:creationId xmlns:a16="http://schemas.microsoft.com/office/drawing/2014/main" id="{DB755328-E4BD-41A6-B6A1-CF10E544A908}"/>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E901433A-EFFB-4FE2-BD91-DF63C8BB4699}"/>
              </a:ext>
            </a:extLst>
          </p:cNvPr>
          <p:cNvSpPr>
            <a:spLocks noGrp="1"/>
          </p:cNvSpPr>
          <p:nvPr>
            <p:ph type="sldNum" sz="quarter" idx="12"/>
          </p:nvPr>
        </p:nvSpPr>
        <p:spPr/>
        <p:txBody>
          <a:bodyPr/>
          <a:lstStyle/>
          <a:p>
            <a:fld id="{EFE5B314-58A9-4623-AD68-5EFC893E35A3}" type="slidenum">
              <a:rPr lang="en-US" smtClean="0">
                <a:solidFill>
                  <a:schemeClr val="tx1"/>
                </a:solidFill>
              </a:rPr>
              <a:t>1</a:t>
            </a:fld>
            <a:endParaRPr lang="en-US" dirty="0">
              <a:solidFill>
                <a:schemeClr val="tx1"/>
              </a:solidFill>
            </a:endParaRPr>
          </a:p>
        </p:txBody>
      </p:sp>
      <p:pic>
        <p:nvPicPr>
          <p:cNvPr id="7" name="Picture 6">
            <a:extLst>
              <a:ext uri="{FF2B5EF4-FFF2-40B4-BE49-F238E27FC236}">
                <a16:creationId xmlns:a16="http://schemas.microsoft.com/office/drawing/2014/main" id="{0BDECE90-8256-4A03-AF59-9AC0384A9A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9519" y="1680897"/>
            <a:ext cx="7599468" cy="2850884"/>
          </a:xfrm>
          <a:prstGeom prst="rect">
            <a:avLst/>
          </a:prstGeom>
        </p:spPr>
      </p:pic>
    </p:spTree>
    <p:extLst>
      <p:ext uri="{BB962C8B-B14F-4D97-AF65-F5344CB8AC3E}">
        <p14:creationId xmlns:p14="http://schemas.microsoft.com/office/powerpoint/2010/main" val="3531753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7FA68-09E4-4EB3-8596-A863D548FFFB}"/>
              </a:ext>
            </a:extLst>
          </p:cNvPr>
          <p:cNvSpPr>
            <a:spLocks noGrp="1"/>
          </p:cNvSpPr>
          <p:nvPr>
            <p:ph type="title"/>
          </p:nvPr>
        </p:nvSpPr>
        <p:spPr/>
        <p:txBody>
          <a:bodyPr/>
          <a:lstStyle/>
          <a:p>
            <a:pPr algn="ctr"/>
            <a:r>
              <a:rPr lang="en-US" b="1" dirty="0"/>
              <a:t>Reporting Obligations</a:t>
            </a:r>
          </a:p>
        </p:txBody>
      </p:sp>
      <p:sp>
        <p:nvSpPr>
          <p:cNvPr id="3" name="Content Placeholder 2">
            <a:extLst>
              <a:ext uri="{FF2B5EF4-FFF2-40B4-BE49-F238E27FC236}">
                <a16:creationId xmlns:a16="http://schemas.microsoft.com/office/drawing/2014/main" id="{D5665BC0-FF9A-4631-9D9A-17FF7902FF66}"/>
              </a:ext>
            </a:extLst>
          </p:cNvPr>
          <p:cNvSpPr>
            <a:spLocks noGrp="1"/>
          </p:cNvSpPr>
          <p:nvPr>
            <p:ph idx="1"/>
          </p:nvPr>
        </p:nvSpPr>
        <p:spPr/>
        <p:txBody>
          <a:bodyPr>
            <a:normAutofit lnSpcReduction="10000"/>
          </a:bodyPr>
          <a:lstStyle/>
          <a:p>
            <a:r>
              <a:rPr lang="en-US" b="1" dirty="0"/>
              <a:t>Immediate report to MDHHS-Adult or Child</a:t>
            </a:r>
          </a:p>
          <a:p>
            <a:pPr lvl="1"/>
            <a:r>
              <a:rPr lang="en-US" b="1" dirty="0"/>
              <a:t>855-444-3911</a:t>
            </a:r>
          </a:p>
          <a:p>
            <a:pPr lvl="2"/>
            <a:r>
              <a:rPr lang="en-US" dirty="0"/>
              <a:t>Be prepared to give as much demographic information as possible</a:t>
            </a:r>
          </a:p>
          <a:p>
            <a:pPr lvl="2"/>
            <a:r>
              <a:rPr lang="en-US" dirty="0"/>
              <a:t>Providing the family’s address is essential</a:t>
            </a:r>
          </a:p>
          <a:p>
            <a:pPr lvl="2"/>
            <a:r>
              <a:rPr lang="en-US" dirty="0"/>
              <a:t>Provide detailed information including statements in quotations</a:t>
            </a:r>
          </a:p>
          <a:p>
            <a:pPr lvl="1"/>
            <a:r>
              <a:rPr lang="en-US" b="1" dirty="0"/>
              <a:t>Michigan Online Reporting System (MORS)-Child</a:t>
            </a:r>
          </a:p>
          <a:p>
            <a:pPr lvl="2"/>
            <a:r>
              <a:rPr lang="en-US" dirty="0"/>
              <a:t>State of Michigan employees: MiLogin</a:t>
            </a:r>
          </a:p>
          <a:p>
            <a:pPr lvl="2"/>
            <a:r>
              <a:rPr lang="en-US" dirty="0"/>
              <a:t>Outside entities: Michigan.gov/mandatedreporter</a:t>
            </a:r>
          </a:p>
          <a:p>
            <a:pPr lvl="2"/>
            <a:r>
              <a:rPr lang="en-US" dirty="0"/>
              <a:t>Additional resources: Michigan.gov/mandatedreporter</a:t>
            </a:r>
          </a:p>
          <a:p>
            <a:r>
              <a:rPr lang="en-US" b="1" dirty="0"/>
              <a:t>Written report (DHS-3200) within 72 hours-Child</a:t>
            </a:r>
          </a:p>
          <a:p>
            <a:pPr lvl="2"/>
            <a:r>
              <a:rPr lang="en-US" dirty="0"/>
              <a:t>Do not send a DHS-3200 if utilizing Michigan Online Reporting System</a:t>
            </a:r>
          </a:p>
          <a:p>
            <a:r>
              <a:rPr lang="en-US" b="1" dirty="0"/>
              <a:t>Notify the head of your organization if required by your employer</a:t>
            </a:r>
          </a:p>
        </p:txBody>
      </p:sp>
      <p:sp>
        <p:nvSpPr>
          <p:cNvPr id="4" name="Footer Placeholder 3">
            <a:extLst>
              <a:ext uri="{FF2B5EF4-FFF2-40B4-BE49-F238E27FC236}">
                <a16:creationId xmlns:a16="http://schemas.microsoft.com/office/drawing/2014/main" id="{29DEBD2F-DE8E-472F-8A50-BE13BCD8B086}"/>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C1C409DF-8AAB-4768-AE8C-5F2367855B65}"/>
              </a:ext>
            </a:extLst>
          </p:cNvPr>
          <p:cNvSpPr>
            <a:spLocks noGrp="1"/>
          </p:cNvSpPr>
          <p:nvPr>
            <p:ph type="sldNum" sz="quarter" idx="12"/>
          </p:nvPr>
        </p:nvSpPr>
        <p:spPr/>
        <p:txBody>
          <a:bodyPr/>
          <a:lstStyle/>
          <a:p>
            <a:fld id="{EFE5B314-58A9-4623-AD68-5EFC893E35A3}" type="slidenum">
              <a:rPr lang="en-US" smtClean="0">
                <a:solidFill>
                  <a:schemeClr val="tx1"/>
                </a:solidFill>
              </a:rPr>
              <a:t>10</a:t>
            </a:fld>
            <a:endParaRPr lang="en-US" dirty="0">
              <a:solidFill>
                <a:schemeClr val="tx1"/>
              </a:solidFill>
            </a:endParaRPr>
          </a:p>
        </p:txBody>
      </p:sp>
    </p:spTree>
    <p:extLst>
      <p:ext uri="{BB962C8B-B14F-4D97-AF65-F5344CB8AC3E}">
        <p14:creationId xmlns:p14="http://schemas.microsoft.com/office/powerpoint/2010/main" val="62052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DAA1B-4EB7-4C25-AD3C-DE1377D65521}"/>
              </a:ext>
            </a:extLst>
          </p:cNvPr>
          <p:cNvSpPr>
            <a:spLocks noGrp="1"/>
          </p:cNvSpPr>
          <p:nvPr>
            <p:ph type="title"/>
          </p:nvPr>
        </p:nvSpPr>
        <p:spPr/>
        <p:txBody>
          <a:bodyPr/>
          <a:lstStyle/>
          <a:p>
            <a:pPr algn="ctr"/>
            <a:r>
              <a:rPr lang="en-US" b="1" dirty="0"/>
              <a:t>State Law</a:t>
            </a:r>
            <a:br>
              <a:rPr lang="en-US" b="1" dirty="0"/>
            </a:br>
            <a:r>
              <a:rPr lang="en-US" b="1" dirty="0"/>
              <a:t>Penalties for Not Reporting</a:t>
            </a:r>
          </a:p>
        </p:txBody>
      </p:sp>
      <p:sp>
        <p:nvSpPr>
          <p:cNvPr id="3" name="Content Placeholder 2">
            <a:extLst>
              <a:ext uri="{FF2B5EF4-FFF2-40B4-BE49-F238E27FC236}">
                <a16:creationId xmlns:a16="http://schemas.microsoft.com/office/drawing/2014/main" id="{A7665D01-FC96-44F7-A349-51036D24AB08}"/>
              </a:ext>
            </a:extLst>
          </p:cNvPr>
          <p:cNvSpPr>
            <a:spLocks noGrp="1"/>
          </p:cNvSpPr>
          <p:nvPr>
            <p:ph sz="half" idx="1"/>
          </p:nvPr>
        </p:nvSpPr>
        <p:spPr/>
        <p:txBody>
          <a:bodyPr/>
          <a:lstStyle/>
          <a:p>
            <a:r>
              <a:rPr lang="en-US" b="1" dirty="0"/>
              <a:t>Criminal penalties</a:t>
            </a:r>
            <a:endParaRPr lang="en-US" dirty="0"/>
          </a:p>
          <a:p>
            <a:pPr lvl="1"/>
            <a:r>
              <a:rPr lang="en-US" dirty="0"/>
              <a:t>93 days in jail, or</a:t>
            </a:r>
          </a:p>
          <a:p>
            <a:pPr lvl="1"/>
            <a:r>
              <a:rPr lang="en-US" dirty="0"/>
              <a:t>Not more than $500 fine, or</a:t>
            </a:r>
          </a:p>
          <a:p>
            <a:pPr lvl="1"/>
            <a:r>
              <a:rPr lang="en-US" dirty="0"/>
              <a:t>Both</a:t>
            </a:r>
          </a:p>
          <a:p>
            <a:endParaRPr lang="en-US" dirty="0"/>
          </a:p>
          <a:p>
            <a:r>
              <a:rPr lang="en-US" b="1" dirty="0"/>
              <a:t>Civil penalty</a:t>
            </a:r>
          </a:p>
          <a:p>
            <a:pPr lvl="1"/>
            <a:r>
              <a:rPr lang="en-US" dirty="0"/>
              <a:t>Liable for injuries</a:t>
            </a:r>
          </a:p>
          <a:p>
            <a:pPr lvl="1"/>
            <a:r>
              <a:rPr lang="en-US" dirty="0"/>
              <a:t>Liable for future loss/damages </a:t>
            </a:r>
          </a:p>
        </p:txBody>
      </p:sp>
      <p:sp>
        <p:nvSpPr>
          <p:cNvPr id="4" name="Footer Placeholder 3">
            <a:extLst>
              <a:ext uri="{FF2B5EF4-FFF2-40B4-BE49-F238E27FC236}">
                <a16:creationId xmlns:a16="http://schemas.microsoft.com/office/drawing/2014/main" id="{6EFA4E2D-F228-4067-BEF3-A0E7D1A8197D}"/>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C21EF06C-30D5-49DD-84CD-B6C2B49C48FD}"/>
              </a:ext>
            </a:extLst>
          </p:cNvPr>
          <p:cNvSpPr>
            <a:spLocks noGrp="1"/>
          </p:cNvSpPr>
          <p:nvPr>
            <p:ph type="sldNum" sz="quarter" idx="12"/>
          </p:nvPr>
        </p:nvSpPr>
        <p:spPr/>
        <p:txBody>
          <a:bodyPr/>
          <a:lstStyle/>
          <a:p>
            <a:fld id="{EFE5B314-58A9-4623-AD68-5EFC893E35A3}" type="slidenum">
              <a:rPr lang="en-US" smtClean="0">
                <a:solidFill>
                  <a:schemeClr val="tx1"/>
                </a:solidFill>
              </a:rPr>
              <a:t>11</a:t>
            </a:fld>
            <a:endParaRPr lang="en-US" dirty="0">
              <a:solidFill>
                <a:schemeClr val="tx1"/>
              </a:solidFill>
            </a:endParaRPr>
          </a:p>
        </p:txBody>
      </p:sp>
    </p:spTree>
    <p:extLst>
      <p:ext uri="{BB962C8B-B14F-4D97-AF65-F5344CB8AC3E}">
        <p14:creationId xmlns:p14="http://schemas.microsoft.com/office/powerpoint/2010/main" val="2609107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15AE5-E9A5-4DB5-BF88-2BECF187864D}"/>
              </a:ext>
            </a:extLst>
          </p:cNvPr>
          <p:cNvSpPr>
            <a:spLocks noGrp="1"/>
          </p:cNvSpPr>
          <p:nvPr>
            <p:ph type="title"/>
          </p:nvPr>
        </p:nvSpPr>
        <p:spPr/>
        <p:txBody>
          <a:bodyPr/>
          <a:lstStyle/>
          <a:p>
            <a:pPr algn="ctr"/>
            <a:r>
              <a:rPr lang="en-US" b="1" dirty="0"/>
              <a:t>State Law</a:t>
            </a:r>
            <a:br>
              <a:rPr lang="en-US" b="1" dirty="0"/>
            </a:br>
            <a:r>
              <a:rPr lang="en-US" b="1" dirty="0"/>
              <a:t>Protections for Reporters</a:t>
            </a:r>
          </a:p>
        </p:txBody>
      </p:sp>
      <p:sp>
        <p:nvSpPr>
          <p:cNvPr id="3" name="Content Placeholder 2">
            <a:extLst>
              <a:ext uri="{FF2B5EF4-FFF2-40B4-BE49-F238E27FC236}">
                <a16:creationId xmlns:a16="http://schemas.microsoft.com/office/drawing/2014/main" id="{9806193A-1C19-4438-BA28-F7CAFC50164D}"/>
              </a:ext>
            </a:extLst>
          </p:cNvPr>
          <p:cNvSpPr>
            <a:spLocks noGrp="1"/>
          </p:cNvSpPr>
          <p:nvPr>
            <p:ph sz="half" idx="1"/>
          </p:nvPr>
        </p:nvSpPr>
        <p:spPr/>
        <p:txBody>
          <a:bodyPr/>
          <a:lstStyle/>
          <a:p>
            <a:pPr marL="0" indent="0">
              <a:buNone/>
            </a:pPr>
            <a:r>
              <a:rPr lang="en-US" b="1" dirty="0"/>
              <a:t>Immunity Protection</a:t>
            </a:r>
          </a:p>
          <a:p>
            <a:r>
              <a:rPr lang="en-US" dirty="0"/>
              <a:t>Good faith</a:t>
            </a:r>
          </a:p>
          <a:p>
            <a:pPr marL="0" indent="0">
              <a:buNone/>
            </a:pPr>
            <a:endParaRPr lang="en-US" dirty="0"/>
          </a:p>
          <a:p>
            <a:pPr marL="0" indent="0">
              <a:buNone/>
            </a:pPr>
            <a:r>
              <a:rPr lang="en-US" b="1" dirty="0"/>
              <a:t>Confidentiality Protection</a:t>
            </a:r>
          </a:p>
          <a:p>
            <a:r>
              <a:rPr lang="en-US" dirty="0"/>
              <a:t>Disclosure with consent</a:t>
            </a:r>
          </a:p>
          <a:p>
            <a:r>
              <a:rPr lang="en-US" dirty="0"/>
              <a:t>Judicial order</a:t>
            </a:r>
          </a:p>
        </p:txBody>
      </p:sp>
      <p:sp>
        <p:nvSpPr>
          <p:cNvPr id="4" name="Footer Placeholder 3">
            <a:extLst>
              <a:ext uri="{FF2B5EF4-FFF2-40B4-BE49-F238E27FC236}">
                <a16:creationId xmlns:a16="http://schemas.microsoft.com/office/drawing/2014/main" id="{514C3D7C-FA40-4DC5-85CA-73A10E822AD0}"/>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C0E2027B-A8DB-4414-BE33-AC80934E4840}"/>
              </a:ext>
            </a:extLst>
          </p:cNvPr>
          <p:cNvSpPr>
            <a:spLocks noGrp="1"/>
          </p:cNvSpPr>
          <p:nvPr>
            <p:ph type="sldNum" sz="quarter" idx="12"/>
          </p:nvPr>
        </p:nvSpPr>
        <p:spPr/>
        <p:txBody>
          <a:bodyPr/>
          <a:lstStyle/>
          <a:p>
            <a:fld id="{EFE5B314-58A9-4623-AD68-5EFC893E35A3}" type="slidenum">
              <a:rPr lang="en-US" smtClean="0">
                <a:solidFill>
                  <a:schemeClr val="tx1"/>
                </a:solidFill>
              </a:rPr>
              <a:t>12</a:t>
            </a:fld>
            <a:endParaRPr lang="en-US" dirty="0">
              <a:solidFill>
                <a:schemeClr val="tx1"/>
              </a:solidFill>
            </a:endParaRPr>
          </a:p>
        </p:txBody>
      </p:sp>
    </p:spTree>
    <p:extLst>
      <p:ext uri="{BB962C8B-B14F-4D97-AF65-F5344CB8AC3E}">
        <p14:creationId xmlns:p14="http://schemas.microsoft.com/office/powerpoint/2010/main" val="3370657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33962-E1F0-4A41-B466-1467A97CB5DF}"/>
              </a:ext>
            </a:extLst>
          </p:cNvPr>
          <p:cNvSpPr>
            <a:spLocks noGrp="1"/>
          </p:cNvSpPr>
          <p:nvPr>
            <p:ph type="title"/>
          </p:nvPr>
        </p:nvSpPr>
        <p:spPr/>
        <p:txBody>
          <a:bodyPr/>
          <a:lstStyle/>
          <a:p>
            <a:pPr algn="ctr"/>
            <a:r>
              <a:rPr lang="en-US" b="1" dirty="0"/>
              <a:t>Detailed Reporting Requirements</a:t>
            </a:r>
          </a:p>
        </p:txBody>
      </p:sp>
      <p:sp>
        <p:nvSpPr>
          <p:cNvPr id="3" name="Content Placeholder 2">
            <a:extLst>
              <a:ext uri="{FF2B5EF4-FFF2-40B4-BE49-F238E27FC236}">
                <a16:creationId xmlns:a16="http://schemas.microsoft.com/office/drawing/2014/main" id="{AC83D68B-D3FC-4063-93FA-C4CCAF2C61B2}"/>
              </a:ext>
            </a:extLst>
          </p:cNvPr>
          <p:cNvSpPr>
            <a:spLocks noGrp="1"/>
          </p:cNvSpPr>
          <p:nvPr>
            <p:ph idx="1"/>
          </p:nvPr>
        </p:nvSpPr>
        <p:spPr/>
        <p:txBody>
          <a:bodyPr>
            <a:normAutofit/>
          </a:bodyPr>
          <a:lstStyle/>
          <a:p>
            <a:r>
              <a:rPr lang="en-US" dirty="0"/>
              <a:t>Child Protection Law requires a detailed report:</a:t>
            </a:r>
          </a:p>
          <a:p>
            <a:pPr lvl="1"/>
            <a:r>
              <a:rPr lang="en-US" dirty="0"/>
              <a:t>“The report shall contain other information available to the reporting person that might establish the cause of the child abuse or child neglect, and the manner in which the child abuse or child neglect occurred.”</a:t>
            </a:r>
          </a:p>
          <a:p>
            <a:pPr lvl="1"/>
            <a:r>
              <a:rPr lang="en-US" dirty="0"/>
              <a:t>“If the immediate report has been made using the online reporting system </a:t>
            </a:r>
            <a:r>
              <a:rPr lang="en-US" b="1" dirty="0"/>
              <a:t>and that report includes the information required in a written report under subsection (2)</a:t>
            </a:r>
            <a:r>
              <a:rPr lang="en-US" dirty="0"/>
              <a:t>, that report is considered a written report for the purposes of this section and no additional written report is required.”</a:t>
            </a:r>
          </a:p>
          <a:p>
            <a:pPr lvl="1"/>
            <a:r>
              <a:rPr lang="en-US" dirty="0"/>
              <a:t>This “other information available to the reporting person” includes details known about the child, family and the specific situation.  </a:t>
            </a:r>
            <a:r>
              <a:rPr lang="en-US" b="1" dirty="0"/>
              <a:t>Please explain the who, what, where, when, why and how of this matter. </a:t>
            </a:r>
          </a:p>
        </p:txBody>
      </p:sp>
      <p:sp>
        <p:nvSpPr>
          <p:cNvPr id="4" name="Footer Placeholder 3">
            <a:extLst>
              <a:ext uri="{FF2B5EF4-FFF2-40B4-BE49-F238E27FC236}">
                <a16:creationId xmlns:a16="http://schemas.microsoft.com/office/drawing/2014/main" id="{5FB68900-61BD-44AE-856A-7F32DED17F02}"/>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D08D3CD7-9A47-4034-9E5D-BED077B1BD48}"/>
              </a:ext>
            </a:extLst>
          </p:cNvPr>
          <p:cNvSpPr>
            <a:spLocks noGrp="1"/>
          </p:cNvSpPr>
          <p:nvPr>
            <p:ph type="sldNum" sz="quarter" idx="12"/>
          </p:nvPr>
        </p:nvSpPr>
        <p:spPr/>
        <p:txBody>
          <a:bodyPr/>
          <a:lstStyle/>
          <a:p>
            <a:fld id="{EFE5B314-58A9-4623-AD68-5EFC893E35A3}" type="slidenum">
              <a:rPr lang="en-US" smtClean="0">
                <a:solidFill>
                  <a:schemeClr val="tx1"/>
                </a:solidFill>
              </a:rPr>
              <a:t>13</a:t>
            </a:fld>
            <a:endParaRPr lang="en-US" dirty="0">
              <a:solidFill>
                <a:schemeClr val="tx1"/>
              </a:solidFill>
            </a:endParaRPr>
          </a:p>
        </p:txBody>
      </p:sp>
    </p:spTree>
    <p:extLst>
      <p:ext uri="{BB962C8B-B14F-4D97-AF65-F5344CB8AC3E}">
        <p14:creationId xmlns:p14="http://schemas.microsoft.com/office/powerpoint/2010/main" val="3625348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3CA03-D969-4634-83AA-CBE76B308FFC}"/>
              </a:ext>
            </a:extLst>
          </p:cNvPr>
          <p:cNvSpPr>
            <a:spLocks noGrp="1"/>
          </p:cNvSpPr>
          <p:nvPr>
            <p:ph type="title"/>
          </p:nvPr>
        </p:nvSpPr>
        <p:spPr/>
        <p:txBody>
          <a:bodyPr>
            <a:normAutofit/>
          </a:bodyPr>
          <a:lstStyle/>
          <a:p>
            <a:pPr algn="ctr"/>
            <a:r>
              <a:rPr lang="en-US" b="1" dirty="0"/>
              <a:t>Provide All Known Information</a:t>
            </a:r>
          </a:p>
        </p:txBody>
      </p:sp>
      <p:sp>
        <p:nvSpPr>
          <p:cNvPr id="3" name="Content Placeholder 2">
            <a:extLst>
              <a:ext uri="{FF2B5EF4-FFF2-40B4-BE49-F238E27FC236}">
                <a16:creationId xmlns:a16="http://schemas.microsoft.com/office/drawing/2014/main" id="{E0857DCD-31CA-4762-9C2F-EC1E806EB9A4}"/>
              </a:ext>
            </a:extLst>
          </p:cNvPr>
          <p:cNvSpPr>
            <a:spLocks noGrp="1"/>
          </p:cNvSpPr>
          <p:nvPr>
            <p:ph sz="half" idx="1"/>
          </p:nvPr>
        </p:nvSpPr>
        <p:spPr/>
        <p:txBody>
          <a:bodyPr>
            <a:normAutofit lnSpcReduction="10000"/>
          </a:bodyPr>
          <a:lstStyle/>
          <a:p>
            <a:pPr marL="0" indent="0">
              <a:buNone/>
            </a:pPr>
            <a:r>
              <a:rPr lang="en-US" dirty="0"/>
              <a:t>Insufficient Information:</a:t>
            </a:r>
          </a:p>
          <a:p>
            <a:r>
              <a:rPr lang="en-US" dirty="0"/>
              <a:t>“Johnny had a bruise on his elbow.” </a:t>
            </a:r>
          </a:p>
          <a:p>
            <a:r>
              <a:rPr lang="en-US" dirty="0"/>
              <a:t>Additional information was known but not reported.</a:t>
            </a:r>
          </a:p>
          <a:p>
            <a:r>
              <a:rPr lang="en-US" dirty="0"/>
              <a:t>Based on the information, Centralized Intake could not make an informed screening decision.</a:t>
            </a:r>
          </a:p>
          <a:p>
            <a:r>
              <a:rPr lang="en-US" dirty="0"/>
              <a:t>Report the who, what, why, when, where, and how.</a:t>
            </a:r>
          </a:p>
          <a:p>
            <a:pPr lvl="1"/>
            <a:endParaRPr lang="en-US" dirty="0"/>
          </a:p>
          <a:p>
            <a:pPr lvl="1"/>
            <a:endParaRPr lang="en-US" dirty="0"/>
          </a:p>
          <a:p>
            <a:pPr lvl="1"/>
            <a:endParaRPr lang="en-US" dirty="0"/>
          </a:p>
        </p:txBody>
      </p:sp>
      <p:sp>
        <p:nvSpPr>
          <p:cNvPr id="4" name="Content Placeholder 3">
            <a:extLst>
              <a:ext uri="{FF2B5EF4-FFF2-40B4-BE49-F238E27FC236}">
                <a16:creationId xmlns:a16="http://schemas.microsoft.com/office/drawing/2014/main" id="{0D722C07-35E1-446F-844C-3563599C828A}"/>
              </a:ext>
            </a:extLst>
          </p:cNvPr>
          <p:cNvSpPr>
            <a:spLocks noGrp="1"/>
          </p:cNvSpPr>
          <p:nvPr>
            <p:ph sz="half" idx="2"/>
          </p:nvPr>
        </p:nvSpPr>
        <p:spPr/>
        <p:txBody>
          <a:bodyPr>
            <a:normAutofit lnSpcReduction="10000"/>
          </a:bodyPr>
          <a:lstStyle/>
          <a:p>
            <a:pPr marL="0" indent="0">
              <a:buNone/>
            </a:pPr>
            <a:r>
              <a:rPr lang="en-US" dirty="0"/>
              <a:t>Sufficient Information</a:t>
            </a:r>
          </a:p>
          <a:p>
            <a:r>
              <a:rPr lang="en-US" dirty="0"/>
              <a:t>“On 05/01/2019, Johnny reported his mother hit him four times on the right elbow with a wooden spoon. The incident happened in Johnny’s bedroom. On 05/02/2019, Johnny had a large, circular, dark purple bruise on his inner right elbow. Johnny is afraid to go home because he fears being hit.”</a:t>
            </a:r>
          </a:p>
        </p:txBody>
      </p:sp>
      <p:sp>
        <p:nvSpPr>
          <p:cNvPr id="5" name="Footer Placeholder 4">
            <a:extLst>
              <a:ext uri="{FF2B5EF4-FFF2-40B4-BE49-F238E27FC236}">
                <a16:creationId xmlns:a16="http://schemas.microsoft.com/office/drawing/2014/main" id="{E9BF585F-5329-41D2-BE09-8011149EE1FC}"/>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A0AD93BE-6033-49A2-A3C5-D888943D3E55}"/>
              </a:ext>
            </a:extLst>
          </p:cNvPr>
          <p:cNvSpPr>
            <a:spLocks noGrp="1"/>
          </p:cNvSpPr>
          <p:nvPr>
            <p:ph type="sldNum" sz="quarter" idx="12"/>
          </p:nvPr>
        </p:nvSpPr>
        <p:spPr/>
        <p:txBody>
          <a:bodyPr/>
          <a:lstStyle/>
          <a:p>
            <a:fld id="{EFE5B314-58A9-4623-AD68-5EFC893E35A3}" type="slidenum">
              <a:rPr lang="en-US" smtClean="0">
                <a:solidFill>
                  <a:schemeClr val="tx1"/>
                </a:solidFill>
              </a:rPr>
              <a:t>14</a:t>
            </a:fld>
            <a:endParaRPr lang="en-US" dirty="0">
              <a:solidFill>
                <a:schemeClr val="tx1"/>
              </a:solidFill>
            </a:endParaRPr>
          </a:p>
        </p:txBody>
      </p:sp>
    </p:spTree>
    <p:extLst>
      <p:ext uri="{BB962C8B-B14F-4D97-AF65-F5344CB8AC3E}">
        <p14:creationId xmlns:p14="http://schemas.microsoft.com/office/powerpoint/2010/main" val="3138202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102AC-E4B9-4E4C-A371-0BFB5FFB3E14}"/>
              </a:ext>
            </a:extLst>
          </p:cNvPr>
          <p:cNvSpPr>
            <a:spLocks noGrp="1"/>
          </p:cNvSpPr>
          <p:nvPr>
            <p:ph type="title"/>
          </p:nvPr>
        </p:nvSpPr>
        <p:spPr/>
        <p:txBody>
          <a:bodyPr/>
          <a:lstStyle/>
          <a:p>
            <a:pPr algn="ctr"/>
            <a:r>
              <a:rPr lang="en-US" b="1" dirty="0"/>
              <a:t>What To Do and What Not To Do When An Individual Discloses Abuse or Neglect</a:t>
            </a:r>
          </a:p>
        </p:txBody>
      </p:sp>
      <p:sp>
        <p:nvSpPr>
          <p:cNvPr id="3" name="Content Placeholder 2">
            <a:extLst>
              <a:ext uri="{FF2B5EF4-FFF2-40B4-BE49-F238E27FC236}">
                <a16:creationId xmlns:a16="http://schemas.microsoft.com/office/drawing/2014/main" id="{8C37F01D-BB74-4EB2-A157-28B080511E3E}"/>
              </a:ext>
            </a:extLst>
          </p:cNvPr>
          <p:cNvSpPr>
            <a:spLocks noGrp="1"/>
          </p:cNvSpPr>
          <p:nvPr>
            <p:ph idx="1"/>
          </p:nvPr>
        </p:nvSpPr>
        <p:spPr/>
        <p:txBody>
          <a:bodyPr>
            <a:normAutofit lnSpcReduction="10000"/>
          </a:bodyPr>
          <a:lstStyle/>
          <a:p>
            <a:r>
              <a:rPr lang="en-US" dirty="0"/>
              <a:t>Move the individual to a private area</a:t>
            </a:r>
          </a:p>
          <a:p>
            <a:r>
              <a:rPr lang="en-US" dirty="0"/>
              <a:t>Maintain eye contact</a:t>
            </a:r>
          </a:p>
          <a:p>
            <a:r>
              <a:rPr lang="en-US" dirty="0"/>
              <a:t>Use a soothing and supportive stance and tone</a:t>
            </a:r>
          </a:p>
          <a:p>
            <a:r>
              <a:rPr lang="en-US" dirty="0"/>
              <a:t>Do not display any signs of shock</a:t>
            </a:r>
          </a:p>
          <a:p>
            <a:r>
              <a:rPr lang="en-US" dirty="0"/>
              <a:t>Do not display signs of disapproval</a:t>
            </a:r>
          </a:p>
          <a:p>
            <a:r>
              <a:rPr lang="en-US" dirty="0"/>
              <a:t>Do not interview, ask only enough to make report</a:t>
            </a:r>
          </a:p>
          <a:p>
            <a:r>
              <a:rPr lang="en-US" dirty="0"/>
              <a:t>Ask open ended questions (“how” and “what”)</a:t>
            </a:r>
          </a:p>
          <a:p>
            <a:r>
              <a:rPr lang="en-US" dirty="0"/>
              <a:t>After speaking with the individual, take detailed notes about the conversation</a:t>
            </a:r>
          </a:p>
        </p:txBody>
      </p:sp>
      <p:sp>
        <p:nvSpPr>
          <p:cNvPr id="4" name="Footer Placeholder 3">
            <a:extLst>
              <a:ext uri="{FF2B5EF4-FFF2-40B4-BE49-F238E27FC236}">
                <a16:creationId xmlns:a16="http://schemas.microsoft.com/office/drawing/2014/main" id="{1503CAD2-021E-4453-A856-2F168B9AF462}"/>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FE1506E8-3F9D-4078-A1DC-8E2C65AB1C0D}"/>
              </a:ext>
            </a:extLst>
          </p:cNvPr>
          <p:cNvSpPr>
            <a:spLocks noGrp="1"/>
          </p:cNvSpPr>
          <p:nvPr>
            <p:ph type="sldNum" sz="quarter" idx="12"/>
          </p:nvPr>
        </p:nvSpPr>
        <p:spPr/>
        <p:txBody>
          <a:bodyPr/>
          <a:lstStyle/>
          <a:p>
            <a:fld id="{EFE5B314-58A9-4623-AD68-5EFC893E35A3}" type="slidenum">
              <a:rPr lang="en-US" smtClean="0">
                <a:solidFill>
                  <a:schemeClr val="tx1"/>
                </a:solidFill>
              </a:rPr>
              <a:t>15</a:t>
            </a:fld>
            <a:endParaRPr lang="en-US" dirty="0">
              <a:solidFill>
                <a:schemeClr val="tx1"/>
              </a:solidFill>
            </a:endParaRPr>
          </a:p>
        </p:txBody>
      </p:sp>
    </p:spTree>
    <p:extLst>
      <p:ext uri="{BB962C8B-B14F-4D97-AF65-F5344CB8AC3E}">
        <p14:creationId xmlns:p14="http://schemas.microsoft.com/office/powerpoint/2010/main" val="3027902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522E-9EF6-41E6-9F6E-4A33822B86E7}"/>
              </a:ext>
            </a:extLst>
          </p:cNvPr>
          <p:cNvSpPr>
            <a:spLocks noGrp="1"/>
          </p:cNvSpPr>
          <p:nvPr>
            <p:ph type="title"/>
          </p:nvPr>
        </p:nvSpPr>
        <p:spPr/>
        <p:txBody>
          <a:bodyPr/>
          <a:lstStyle/>
          <a:p>
            <a:pPr algn="ctr"/>
            <a:r>
              <a:rPr lang="en-US" b="1" dirty="0"/>
              <a:t>Reporting</a:t>
            </a:r>
            <a:br>
              <a:rPr lang="en-US" b="1" dirty="0"/>
            </a:br>
            <a:r>
              <a:rPr lang="en-US" b="1" dirty="0"/>
              <a:t>Centralized Intake Specialist</a:t>
            </a:r>
          </a:p>
        </p:txBody>
      </p:sp>
      <p:sp>
        <p:nvSpPr>
          <p:cNvPr id="3" name="Content Placeholder 2">
            <a:extLst>
              <a:ext uri="{FF2B5EF4-FFF2-40B4-BE49-F238E27FC236}">
                <a16:creationId xmlns:a16="http://schemas.microsoft.com/office/drawing/2014/main" id="{3C839D67-F1F1-4981-A646-8C2AFA6FCEA0}"/>
              </a:ext>
            </a:extLst>
          </p:cNvPr>
          <p:cNvSpPr>
            <a:spLocks noGrp="1"/>
          </p:cNvSpPr>
          <p:nvPr>
            <p:ph idx="1"/>
          </p:nvPr>
        </p:nvSpPr>
        <p:spPr/>
        <p:txBody>
          <a:bodyPr/>
          <a:lstStyle/>
          <a:p>
            <a:pPr marL="0" indent="0">
              <a:buNone/>
            </a:pPr>
            <a:r>
              <a:rPr lang="en-US" b="1" dirty="0"/>
              <a:t>Centralized Intake will gather the following from the reporter:</a:t>
            </a:r>
          </a:p>
          <a:p>
            <a:r>
              <a:rPr lang="en-US" dirty="0"/>
              <a:t>Name of the Individual, parents and/or legal guardians</a:t>
            </a:r>
          </a:p>
          <a:p>
            <a:r>
              <a:rPr lang="en-US" dirty="0"/>
              <a:t>Description of suspected abuse or neglect</a:t>
            </a:r>
          </a:p>
          <a:p>
            <a:r>
              <a:rPr lang="en-US" dirty="0"/>
              <a:t>Any information that might establish the cause of suspected abuse or neglect</a:t>
            </a:r>
          </a:p>
          <a:p>
            <a:r>
              <a:rPr lang="en-US" dirty="0"/>
              <a:t>Who, what, when, where, why and how</a:t>
            </a:r>
          </a:p>
          <a:p>
            <a:r>
              <a:rPr lang="en-US" dirty="0"/>
              <a:t>Your contact information</a:t>
            </a:r>
          </a:p>
        </p:txBody>
      </p:sp>
      <p:sp>
        <p:nvSpPr>
          <p:cNvPr id="4" name="Footer Placeholder 3">
            <a:extLst>
              <a:ext uri="{FF2B5EF4-FFF2-40B4-BE49-F238E27FC236}">
                <a16:creationId xmlns:a16="http://schemas.microsoft.com/office/drawing/2014/main" id="{7604ECD0-19AA-4591-AB01-31E1AE13C02C}"/>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54C0E415-65B2-4330-B3E2-967CD5F1FA11}"/>
              </a:ext>
            </a:extLst>
          </p:cNvPr>
          <p:cNvSpPr>
            <a:spLocks noGrp="1"/>
          </p:cNvSpPr>
          <p:nvPr>
            <p:ph type="sldNum" sz="quarter" idx="12"/>
          </p:nvPr>
        </p:nvSpPr>
        <p:spPr/>
        <p:txBody>
          <a:bodyPr/>
          <a:lstStyle/>
          <a:p>
            <a:fld id="{EFE5B314-58A9-4623-AD68-5EFC893E35A3}" type="slidenum">
              <a:rPr lang="en-US" smtClean="0">
                <a:solidFill>
                  <a:schemeClr val="tx1"/>
                </a:solidFill>
              </a:rPr>
              <a:t>16</a:t>
            </a:fld>
            <a:endParaRPr lang="en-US" dirty="0">
              <a:solidFill>
                <a:schemeClr val="tx1"/>
              </a:solidFill>
            </a:endParaRPr>
          </a:p>
        </p:txBody>
      </p:sp>
    </p:spTree>
    <p:extLst>
      <p:ext uri="{BB962C8B-B14F-4D97-AF65-F5344CB8AC3E}">
        <p14:creationId xmlns:p14="http://schemas.microsoft.com/office/powerpoint/2010/main" val="4204137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8DF1E-4A2F-4CF2-8C9B-51039E3D8E3E}"/>
              </a:ext>
            </a:extLst>
          </p:cNvPr>
          <p:cNvSpPr>
            <a:spLocks noGrp="1"/>
          </p:cNvSpPr>
          <p:nvPr>
            <p:ph type="title"/>
          </p:nvPr>
        </p:nvSpPr>
        <p:spPr/>
        <p:txBody>
          <a:bodyPr/>
          <a:lstStyle/>
          <a:p>
            <a:pPr algn="ctr"/>
            <a:r>
              <a:rPr lang="en-US" b="1" dirty="0"/>
              <a:t>Reporting</a:t>
            </a:r>
            <a:br>
              <a:rPr lang="en-US" b="1" dirty="0"/>
            </a:br>
            <a:r>
              <a:rPr lang="en-US" b="1" dirty="0"/>
              <a:t>Next Steps for PS</a:t>
            </a:r>
          </a:p>
        </p:txBody>
      </p:sp>
      <p:sp>
        <p:nvSpPr>
          <p:cNvPr id="3" name="Content Placeholder 2">
            <a:extLst>
              <a:ext uri="{FF2B5EF4-FFF2-40B4-BE49-F238E27FC236}">
                <a16:creationId xmlns:a16="http://schemas.microsoft.com/office/drawing/2014/main" id="{2C64A18E-B4C1-46EB-B215-607DFF342DA8}"/>
              </a:ext>
            </a:extLst>
          </p:cNvPr>
          <p:cNvSpPr>
            <a:spLocks noGrp="1"/>
          </p:cNvSpPr>
          <p:nvPr>
            <p:ph idx="1"/>
          </p:nvPr>
        </p:nvSpPr>
        <p:spPr/>
        <p:txBody>
          <a:bodyPr/>
          <a:lstStyle/>
          <a:p>
            <a:r>
              <a:rPr lang="en-US" dirty="0"/>
              <a:t>Complaint will be reviewed for assignment</a:t>
            </a:r>
          </a:p>
          <a:p>
            <a:r>
              <a:rPr lang="en-US" dirty="0"/>
              <a:t>If assigned, a caseworker begins an investigation within 24 hours and a decision is made within 30 days</a:t>
            </a:r>
          </a:p>
          <a:p>
            <a:r>
              <a:rPr lang="en-US" dirty="0"/>
              <a:t>Services may be offered to the family/individual</a:t>
            </a:r>
          </a:p>
          <a:p>
            <a:r>
              <a:rPr lang="en-US" dirty="0"/>
              <a:t>Protecting interventions may be necessary, including court ordered removal (last resort – only if necessary)</a:t>
            </a:r>
          </a:p>
          <a:p>
            <a:r>
              <a:rPr lang="en-US" dirty="0"/>
              <a:t>Protective Services will keep your information confidential</a:t>
            </a:r>
          </a:p>
          <a:p>
            <a:pPr lvl="1"/>
            <a:r>
              <a:rPr lang="en-US" b="1" dirty="0"/>
              <a:t>Per law, your identifying information will not be shared unless court ordered or if consent is given.</a:t>
            </a:r>
          </a:p>
        </p:txBody>
      </p:sp>
      <p:sp>
        <p:nvSpPr>
          <p:cNvPr id="4" name="Footer Placeholder 3">
            <a:extLst>
              <a:ext uri="{FF2B5EF4-FFF2-40B4-BE49-F238E27FC236}">
                <a16:creationId xmlns:a16="http://schemas.microsoft.com/office/drawing/2014/main" id="{292A9602-3EBA-472C-90E3-3793011DD829}"/>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4EB51EAE-1550-4077-A252-F087990E32FF}"/>
              </a:ext>
            </a:extLst>
          </p:cNvPr>
          <p:cNvSpPr>
            <a:spLocks noGrp="1"/>
          </p:cNvSpPr>
          <p:nvPr>
            <p:ph type="sldNum" sz="quarter" idx="12"/>
          </p:nvPr>
        </p:nvSpPr>
        <p:spPr/>
        <p:txBody>
          <a:bodyPr/>
          <a:lstStyle/>
          <a:p>
            <a:fld id="{EFE5B314-58A9-4623-AD68-5EFC893E35A3}" type="slidenum">
              <a:rPr lang="en-US" smtClean="0">
                <a:solidFill>
                  <a:schemeClr val="tx1"/>
                </a:solidFill>
              </a:rPr>
              <a:t>17</a:t>
            </a:fld>
            <a:endParaRPr lang="en-US" dirty="0">
              <a:solidFill>
                <a:schemeClr val="tx1"/>
              </a:solidFill>
            </a:endParaRPr>
          </a:p>
        </p:txBody>
      </p:sp>
    </p:spTree>
    <p:extLst>
      <p:ext uri="{BB962C8B-B14F-4D97-AF65-F5344CB8AC3E}">
        <p14:creationId xmlns:p14="http://schemas.microsoft.com/office/powerpoint/2010/main" val="3882840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18F42-B809-4358-B42B-CA66D562E59E}"/>
              </a:ext>
            </a:extLst>
          </p:cNvPr>
          <p:cNvSpPr>
            <a:spLocks noGrp="1"/>
          </p:cNvSpPr>
          <p:nvPr>
            <p:ph type="title"/>
          </p:nvPr>
        </p:nvSpPr>
        <p:spPr/>
        <p:txBody>
          <a:bodyPr/>
          <a:lstStyle/>
          <a:p>
            <a:pPr algn="ctr"/>
            <a:r>
              <a:rPr lang="en-US" b="1" dirty="0"/>
              <a:t>What is NOT investigated? </a:t>
            </a:r>
          </a:p>
        </p:txBody>
      </p:sp>
      <p:sp>
        <p:nvSpPr>
          <p:cNvPr id="3" name="Content Placeholder 2">
            <a:extLst>
              <a:ext uri="{FF2B5EF4-FFF2-40B4-BE49-F238E27FC236}">
                <a16:creationId xmlns:a16="http://schemas.microsoft.com/office/drawing/2014/main" id="{9FC69681-2F45-4CA6-BA0F-901D9F3DF010}"/>
              </a:ext>
            </a:extLst>
          </p:cNvPr>
          <p:cNvSpPr>
            <a:spLocks noGrp="1"/>
          </p:cNvSpPr>
          <p:nvPr>
            <p:ph idx="1"/>
          </p:nvPr>
        </p:nvSpPr>
        <p:spPr/>
        <p:txBody>
          <a:bodyPr/>
          <a:lstStyle/>
          <a:p>
            <a:r>
              <a:rPr lang="en-US" dirty="0"/>
              <a:t>Issues </a:t>
            </a:r>
            <a:r>
              <a:rPr lang="en-US" b="1" dirty="0"/>
              <a:t>solely</a:t>
            </a:r>
            <a:r>
              <a:rPr lang="en-US" dirty="0"/>
              <a:t> attributed to poverty or homelessness</a:t>
            </a:r>
          </a:p>
          <a:p>
            <a:r>
              <a:rPr lang="en-US" dirty="0"/>
              <a:t>Head lice</a:t>
            </a:r>
          </a:p>
          <a:p>
            <a:r>
              <a:rPr lang="en-US" dirty="0"/>
              <a:t>Educational concerns</a:t>
            </a:r>
          </a:p>
          <a:p>
            <a:r>
              <a:rPr lang="en-US" dirty="0"/>
              <a:t>Sibling on sibling abuse – unless parent(s) know and fail to take action to protect</a:t>
            </a:r>
          </a:p>
          <a:p>
            <a:endParaRPr lang="en-US" dirty="0"/>
          </a:p>
        </p:txBody>
      </p:sp>
      <p:sp>
        <p:nvSpPr>
          <p:cNvPr id="4" name="Footer Placeholder 3">
            <a:extLst>
              <a:ext uri="{FF2B5EF4-FFF2-40B4-BE49-F238E27FC236}">
                <a16:creationId xmlns:a16="http://schemas.microsoft.com/office/drawing/2014/main" id="{A52921E3-DCA2-437B-AE9A-C225BCCA9822}"/>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C0987D5A-0EB7-4325-9459-AB451BAAA317}"/>
              </a:ext>
            </a:extLst>
          </p:cNvPr>
          <p:cNvSpPr>
            <a:spLocks noGrp="1"/>
          </p:cNvSpPr>
          <p:nvPr>
            <p:ph type="sldNum" sz="quarter" idx="12"/>
          </p:nvPr>
        </p:nvSpPr>
        <p:spPr/>
        <p:txBody>
          <a:bodyPr/>
          <a:lstStyle/>
          <a:p>
            <a:fld id="{EFE5B314-58A9-4623-AD68-5EFC893E35A3}" type="slidenum">
              <a:rPr lang="en-US" smtClean="0">
                <a:solidFill>
                  <a:schemeClr val="tx1"/>
                </a:solidFill>
              </a:rPr>
              <a:t>18</a:t>
            </a:fld>
            <a:endParaRPr lang="en-US" dirty="0">
              <a:solidFill>
                <a:schemeClr val="tx1"/>
              </a:solidFill>
            </a:endParaRPr>
          </a:p>
        </p:txBody>
      </p:sp>
    </p:spTree>
    <p:extLst>
      <p:ext uri="{BB962C8B-B14F-4D97-AF65-F5344CB8AC3E}">
        <p14:creationId xmlns:p14="http://schemas.microsoft.com/office/powerpoint/2010/main" val="3612237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74D7B-AC7E-44D7-855F-DBD74A7BF480}"/>
              </a:ext>
            </a:extLst>
          </p:cNvPr>
          <p:cNvSpPr>
            <a:spLocks noGrp="1"/>
          </p:cNvSpPr>
          <p:nvPr>
            <p:ph type="title"/>
          </p:nvPr>
        </p:nvSpPr>
        <p:spPr/>
        <p:txBody>
          <a:bodyPr/>
          <a:lstStyle/>
          <a:p>
            <a:pPr algn="ctr"/>
            <a:r>
              <a:rPr lang="en-US" b="1" dirty="0"/>
              <a:t>Recognizing Types of Abuse and Neglect</a:t>
            </a:r>
          </a:p>
        </p:txBody>
      </p:sp>
      <p:sp>
        <p:nvSpPr>
          <p:cNvPr id="3" name="Content Placeholder 2">
            <a:extLst>
              <a:ext uri="{FF2B5EF4-FFF2-40B4-BE49-F238E27FC236}">
                <a16:creationId xmlns:a16="http://schemas.microsoft.com/office/drawing/2014/main" id="{691910C3-2EF4-4AA7-830C-608C495AFA8F}"/>
              </a:ext>
            </a:extLst>
          </p:cNvPr>
          <p:cNvSpPr>
            <a:spLocks noGrp="1"/>
          </p:cNvSpPr>
          <p:nvPr>
            <p:ph sz="half" idx="1"/>
          </p:nvPr>
        </p:nvSpPr>
        <p:spPr/>
        <p:txBody>
          <a:bodyPr/>
          <a:lstStyle/>
          <a:p>
            <a:r>
              <a:rPr lang="en-US" dirty="0"/>
              <a:t>Physical abuse</a:t>
            </a:r>
          </a:p>
          <a:p>
            <a:r>
              <a:rPr lang="en-US" dirty="0"/>
              <a:t>Sexual abuse</a:t>
            </a:r>
          </a:p>
          <a:p>
            <a:r>
              <a:rPr lang="en-US" dirty="0"/>
              <a:t>Mental injury</a:t>
            </a:r>
          </a:p>
          <a:p>
            <a:r>
              <a:rPr lang="en-US" dirty="0"/>
              <a:t>Neglect</a:t>
            </a:r>
          </a:p>
          <a:p>
            <a:r>
              <a:rPr lang="en-US" dirty="0"/>
              <a:t>Maltreatment</a:t>
            </a:r>
          </a:p>
          <a:p>
            <a:r>
              <a:rPr lang="en-US" dirty="0"/>
              <a:t>Other</a:t>
            </a:r>
          </a:p>
          <a:p>
            <a:endParaRPr lang="en-US" dirty="0"/>
          </a:p>
        </p:txBody>
      </p:sp>
      <p:sp>
        <p:nvSpPr>
          <p:cNvPr id="5" name="Footer Placeholder 4">
            <a:extLst>
              <a:ext uri="{FF2B5EF4-FFF2-40B4-BE49-F238E27FC236}">
                <a16:creationId xmlns:a16="http://schemas.microsoft.com/office/drawing/2014/main" id="{76EE5720-F5F0-4B6D-9832-8E338E847B53}"/>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F8FF0428-6A88-4F11-9B1B-5CC1D9CB78D9}"/>
              </a:ext>
            </a:extLst>
          </p:cNvPr>
          <p:cNvSpPr>
            <a:spLocks noGrp="1"/>
          </p:cNvSpPr>
          <p:nvPr>
            <p:ph type="sldNum" sz="quarter" idx="12"/>
          </p:nvPr>
        </p:nvSpPr>
        <p:spPr/>
        <p:txBody>
          <a:bodyPr/>
          <a:lstStyle/>
          <a:p>
            <a:fld id="{EFE5B314-58A9-4623-AD68-5EFC893E35A3}" type="slidenum">
              <a:rPr lang="en-US" smtClean="0">
                <a:solidFill>
                  <a:schemeClr val="tx1"/>
                </a:solidFill>
              </a:rPr>
              <a:t>19</a:t>
            </a:fld>
            <a:endParaRPr lang="en-US" dirty="0">
              <a:solidFill>
                <a:schemeClr val="tx1"/>
              </a:solidFill>
            </a:endParaRPr>
          </a:p>
        </p:txBody>
      </p:sp>
    </p:spTree>
    <p:extLst>
      <p:ext uri="{BB962C8B-B14F-4D97-AF65-F5344CB8AC3E}">
        <p14:creationId xmlns:p14="http://schemas.microsoft.com/office/powerpoint/2010/main" val="245297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53DED-26D2-4F0C-B780-F0D3226E6BEC}"/>
              </a:ext>
            </a:extLst>
          </p:cNvPr>
          <p:cNvSpPr>
            <a:spLocks noGrp="1"/>
          </p:cNvSpPr>
          <p:nvPr>
            <p:ph type="title"/>
          </p:nvPr>
        </p:nvSpPr>
        <p:spPr/>
        <p:txBody>
          <a:bodyPr/>
          <a:lstStyle/>
          <a:p>
            <a:pPr algn="ctr"/>
            <a:r>
              <a:rPr lang="en-US" b="1" dirty="0"/>
              <a:t>State Laws</a:t>
            </a:r>
            <a:br>
              <a:rPr lang="en-US" b="1" dirty="0"/>
            </a:br>
            <a:r>
              <a:rPr lang="en-US" b="1" dirty="0"/>
              <a:t>Child Protection Law, 1975 PA 238</a:t>
            </a:r>
          </a:p>
        </p:txBody>
      </p:sp>
      <p:sp>
        <p:nvSpPr>
          <p:cNvPr id="3" name="Content Placeholder 2">
            <a:extLst>
              <a:ext uri="{FF2B5EF4-FFF2-40B4-BE49-F238E27FC236}">
                <a16:creationId xmlns:a16="http://schemas.microsoft.com/office/drawing/2014/main" id="{605D99AF-3BA9-40BB-B5FF-0C7A590DBA08}"/>
              </a:ext>
            </a:extLst>
          </p:cNvPr>
          <p:cNvSpPr>
            <a:spLocks noGrp="1"/>
          </p:cNvSpPr>
          <p:nvPr>
            <p:ph sz="half" idx="1"/>
          </p:nvPr>
        </p:nvSpPr>
        <p:spPr>
          <a:xfrm>
            <a:off x="838199" y="1825625"/>
            <a:ext cx="10631905" cy="4351338"/>
          </a:xfrm>
        </p:spPr>
        <p:txBody>
          <a:bodyPr>
            <a:normAutofit lnSpcReduction="10000"/>
          </a:bodyPr>
          <a:lstStyle/>
          <a:p>
            <a:pPr marL="0" indent="0">
              <a:buNone/>
            </a:pPr>
            <a:r>
              <a:rPr lang="en-US" dirty="0"/>
              <a:t>The Michigan Child Protection Law, 1975 PA 238, requires the reporting of suspected child abuse and neglect by mandated reporters, and encourages the reporting of suspected child abuse and neglect by all persons.</a:t>
            </a:r>
          </a:p>
          <a:p>
            <a:pPr marL="0" indent="0" algn="ctr">
              <a:buNone/>
            </a:pPr>
            <a:r>
              <a:rPr lang="en-US" sz="4400" b="1" dirty="0">
                <a:latin typeface="+mj-lt"/>
              </a:rPr>
              <a:t>Michigan’s Public Act 519-MCL 400.11</a:t>
            </a:r>
          </a:p>
          <a:p>
            <a:pPr marL="0" indent="0">
              <a:buNone/>
            </a:pPr>
            <a:r>
              <a:rPr lang="en-US" dirty="0"/>
              <a:t>Michigan’s Public Act 519-MCL 400.11 creates a legal duty to report to Adult Protective Services upon reasonable suspicion that a vulnerable adult is being abused, neglected or exploited. If a mandated reporter has reason to suspect that an adult is abused, neglected, or exploited, the mandated reporter shall make an oral report to Adult Protective Services.</a:t>
            </a:r>
          </a:p>
        </p:txBody>
      </p:sp>
      <p:sp>
        <p:nvSpPr>
          <p:cNvPr id="4" name="Footer Placeholder 3">
            <a:extLst>
              <a:ext uri="{FF2B5EF4-FFF2-40B4-BE49-F238E27FC236}">
                <a16:creationId xmlns:a16="http://schemas.microsoft.com/office/drawing/2014/main" id="{1D8BD611-9B87-4E00-8777-366071BA77F6}"/>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106C3FE4-B4A8-4371-AC6B-7B0CDAF18BD9}"/>
              </a:ext>
            </a:extLst>
          </p:cNvPr>
          <p:cNvSpPr>
            <a:spLocks noGrp="1"/>
          </p:cNvSpPr>
          <p:nvPr>
            <p:ph type="sldNum" sz="quarter" idx="12"/>
          </p:nvPr>
        </p:nvSpPr>
        <p:spPr/>
        <p:txBody>
          <a:bodyPr/>
          <a:lstStyle/>
          <a:p>
            <a:fld id="{EFE5B314-58A9-4623-AD68-5EFC893E35A3}" type="slidenum">
              <a:rPr lang="en-US" smtClean="0">
                <a:solidFill>
                  <a:schemeClr val="tx1"/>
                </a:solidFill>
              </a:rPr>
              <a:t>2</a:t>
            </a:fld>
            <a:endParaRPr lang="en-US" dirty="0">
              <a:solidFill>
                <a:schemeClr val="tx1"/>
              </a:solidFill>
            </a:endParaRPr>
          </a:p>
        </p:txBody>
      </p:sp>
    </p:spTree>
    <p:extLst>
      <p:ext uri="{BB962C8B-B14F-4D97-AF65-F5344CB8AC3E}">
        <p14:creationId xmlns:p14="http://schemas.microsoft.com/office/powerpoint/2010/main" val="4210227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69291-1191-4A6A-AA00-72C9A4737E72}"/>
              </a:ext>
            </a:extLst>
          </p:cNvPr>
          <p:cNvSpPr>
            <a:spLocks noGrp="1"/>
          </p:cNvSpPr>
          <p:nvPr>
            <p:ph type="title"/>
          </p:nvPr>
        </p:nvSpPr>
        <p:spPr/>
        <p:txBody>
          <a:bodyPr/>
          <a:lstStyle/>
          <a:p>
            <a:pPr algn="ctr"/>
            <a:r>
              <a:rPr lang="en-US" b="1" dirty="0"/>
              <a:t>Recognizing Physical Abuse</a:t>
            </a:r>
            <a:br>
              <a:rPr lang="en-US" b="1" dirty="0"/>
            </a:br>
            <a:endParaRPr lang="en-US" b="1" dirty="0"/>
          </a:p>
        </p:txBody>
      </p:sp>
      <p:sp>
        <p:nvSpPr>
          <p:cNvPr id="3" name="Content Placeholder 2">
            <a:extLst>
              <a:ext uri="{FF2B5EF4-FFF2-40B4-BE49-F238E27FC236}">
                <a16:creationId xmlns:a16="http://schemas.microsoft.com/office/drawing/2014/main" id="{2A884604-B94C-4A1A-97BD-8BDC709E89DD}"/>
              </a:ext>
            </a:extLst>
          </p:cNvPr>
          <p:cNvSpPr>
            <a:spLocks noGrp="1"/>
          </p:cNvSpPr>
          <p:nvPr>
            <p:ph sz="half" idx="1"/>
          </p:nvPr>
        </p:nvSpPr>
        <p:spPr>
          <a:xfrm>
            <a:off x="838200" y="1253331"/>
            <a:ext cx="10375232" cy="4351338"/>
          </a:xfrm>
        </p:spPr>
        <p:txBody>
          <a:bodyPr>
            <a:normAutofit fontScale="92500"/>
          </a:bodyPr>
          <a:lstStyle/>
          <a:p>
            <a:pPr marL="0" indent="0">
              <a:buNone/>
            </a:pPr>
            <a:r>
              <a:rPr lang="en-US" b="1" dirty="0"/>
              <a:t>Physical abuse is a non-accidental injury. Physical indicators may include:</a:t>
            </a:r>
          </a:p>
          <a:p>
            <a:r>
              <a:rPr lang="en-US" dirty="0"/>
              <a:t>Bruises</a:t>
            </a:r>
          </a:p>
          <a:p>
            <a:r>
              <a:rPr lang="en-US" dirty="0"/>
              <a:t>Burns</a:t>
            </a:r>
          </a:p>
          <a:p>
            <a:r>
              <a:rPr lang="en-US" dirty="0"/>
              <a:t>Broken bones</a:t>
            </a:r>
          </a:p>
          <a:p>
            <a:r>
              <a:rPr lang="en-US" dirty="0"/>
              <a:t>Slap, Grab or Knuckle marks</a:t>
            </a:r>
          </a:p>
          <a:p>
            <a:r>
              <a:rPr lang="en-US" dirty="0"/>
              <a:t>Injuries to ears and scalp</a:t>
            </a:r>
          </a:p>
          <a:p>
            <a:r>
              <a:rPr lang="en-US" dirty="0"/>
              <a:t>Loop marks in the shape of the object used</a:t>
            </a:r>
          </a:p>
          <a:p>
            <a:r>
              <a:rPr lang="en-US" dirty="0"/>
              <a:t>Female Genital Mutilation</a:t>
            </a:r>
          </a:p>
          <a:p>
            <a:r>
              <a:rPr lang="en-US" dirty="0"/>
              <a:t>Other unexplained injuries or illness (Medical Abuse)</a:t>
            </a:r>
          </a:p>
          <a:p>
            <a:pPr marL="0" indent="0">
              <a:buNone/>
            </a:pPr>
            <a:endParaRPr lang="en-US" dirty="0"/>
          </a:p>
          <a:p>
            <a:endParaRPr lang="en-US" dirty="0"/>
          </a:p>
          <a:p>
            <a:endParaRPr lang="en-US" dirty="0"/>
          </a:p>
        </p:txBody>
      </p:sp>
      <p:sp>
        <p:nvSpPr>
          <p:cNvPr id="5" name="Footer Placeholder 4">
            <a:extLst>
              <a:ext uri="{FF2B5EF4-FFF2-40B4-BE49-F238E27FC236}">
                <a16:creationId xmlns:a16="http://schemas.microsoft.com/office/drawing/2014/main" id="{66639636-68B7-4C22-AF94-103AF9B8DD24}"/>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C5545779-88DA-4342-B81E-54E711FB1758}"/>
              </a:ext>
            </a:extLst>
          </p:cNvPr>
          <p:cNvSpPr>
            <a:spLocks noGrp="1"/>
          </p:cNvSpPr>
          <p:nvPr>
            <p:ph type="sldNum" sz="quarter" idx="12"/>
          </p:nvPr>
        </p:nvSpPr>
        <p:spPr/>
        <p:txBody>
          <a:bodyPr/>
          <a:lstStyle/>
          <a:p>
            <a:fld id="{EFE5B314-58A9-4623-AD68-5EFC893E35A3}" type="slidenum">
              <a:rPr lang="en-US" smtClean="0">
                <a:solidFill>
                  <a:schemeClr val="tx1"/>
                </a:solidFill>
              </a:rPr>
              <a:t>20</a:t>
            </a:fld>
            <a:endParaRPr lang="en-US" dirty="0">
              <a:solidFill>
                <a:schemeClr val="tx1"/>
              </a:solidFill>
            </a:endParaRPr>
          </a:p>
        </p:txBody>
      </p:sp>
    </p:spTree>
    <p:extLst>
      <p:ext uri="{BB962C8B-B14F-4D97-AF65-F5344CB8AC3E}">
        <p14:creationId xmlns:p14="http://schemas.microsoft.com/office/powerpoint/2010/main" val="2525873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A2E1C-2A88-465C-8A48-3A098C4CAD02}"/>
              </a:ext>
            </a:extLst>
          </p:cNvPr>
          <p:cNvSpPr>
            <a:spLocks noGrp="1"/>
          </p:cNvSpPr>
          <p:nvPr>
            <p:ph type="title"/>
          </p:nvPr>
        </p:nvSpPr>
        <p:spPr/>
        <p:txBody>
          <a:bodyPr/>
          <a:lstStyle/>
          <a:p>
            <a:pPr algn="ctr"/>
            <a:r>
              <a:rPr lang="en-US" b="1" dirty="0"/>
              <a:t>Recognizing Sexual Abuse or Sexual Exploitation</a:t>
            </a:r>
          </a:p>
        </p:txBody>
      </p:sp>
      <p:sp>
        <p:nvSpPr>
          <p:cNvPr id="3" name="Content Placeholder 2">
            <a:extLst>
              <a:ext uri="{FF2B5EF4-FFF2-40B4-BE49-F238E27FC236}">
                <a16:creationId xmlns:a16="http://schemas.microsoft.com/office/drawing/2014/main" id="{A8F49B7C-E866-4758-8965-458E7072FB0F}"/>
              </a:ext>
            </a:extLst>
          </p:cNvPr>
          <p:cNvSpPr>
            <a:spLocks noGrp="1"/>
          </p:cNvSpPr>
          <p:nvPr>
            <p:ph idx="1"/>
          </p:nvPr>
        </p:nvSpPr>
        <p:spPr/>
        <p:txBody>
          <a:bodyPr/>
          <a:lstStyle/>
          <a:p>
            <a:r>
              <a:rPr lang="en-US" dirty="0"/>
              <a:t>Any intentional touching/contact that can be reasonably construed as being for the purpose of arousal, gratification or any other improper purpose by the perpetrator</a:t>
            </a:r>
          </a:p>
          <a:p>
            <a:r>
              <a:rPr lang="en-US" dirty="0"/>
              <a:t>Sexual penetration (any intrusion, however slight)</a:t>
            </a:r>
          </a:p>
          <a:p>
            <a:r>
              <a:rPr lang="en-US" dirty="0"/>
              <a:t>Accosting, soliciting or enticing to commit, or attempt to commit an act of sexual contact or penetration, including prostitution</a:t>
            </a:r>
          </a:p>
        </p:txBody>
      </p:sp>
      <p:sp>
        <p:nvSpPr>
          <p:cNvPr id="4" name="Footer Placeholder 3">
            <a:extLst>
              <a:ext uri="{FF2B5EF4-FFF2-40B4-BE49-F238E27FC236}">
                <a16:creationId xmlns:a16="http://schemas.microsoft.com/office/drawing/2014/main" id="{F97C56F5-B904-48DB-BA94-CD9366E343EE}"/>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B4F13674-ED2E-48DF-B5C9-7680D423A456}"/>
              </a:ext>
            </a:extLst>
          </p:cNvPr>
          <p:cNvSpPr>
            <a:spLocks noGrp="1"/>
          </p:cNvSpPr>
          <p:nvPr>
            <p:ph type="sldNum" sz="quarter" idx="12"/>
          </p:nvPr>
        </p:nvSpPr>
        <p:spPr/>
        <p:txBody>
          <a:bodyPr/>
          <a:lstStyle/>
          <a:p>
            <a:fld id="{EFE5B314-58A9-4623-AD68-5EFC893E35A3}" type="slidenum">
              <a:rPr lang="en-US" smtClean="0">
                <a:solidFill>
                  <a:schemeClr val="tx1"/>
                </a:solidFill>
              </a:rPr>
              <a:t>21</a:t>
            </a:fld>
            <a:endParaRPr lang="en-US" dirty="0">
              <a:solidFill>
                <a:schemeClr val="tx1"/>
              </a:solidFill>
            </a:endParaRPr>
          </a:p>
        </p:txBody>
      </p:sp>
    </p:spTree>
    <p:extLst>
      <p:ext uri="{BB962C8B-B14F-4D97-AF65-F5344CB8AC3E}">
        <p14:creationId xmlns:p14="http://schemas.microsoft.com/office/powerpoint/2010/main" val="1745274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CAF46-20E0-467C-B167-530BA5B68DF8}"/>
              </a:ext>
            </a:extLst>
          </p:cNvPr>
          <p:cNvSpPr>
            <a:spLocks noGrp="1"/>
          </p:cNvSpPr>
          <p:nvPr>
            <p:ph type="title"/>
          </p:nvPr>
        </p:nvSpPr>
        <p:spPr/>
        <p:txBody>
          <a:bodyPr/>
          <a:lstStyle/>
          <a:p>
            <a:pPr algn="ctr"/>
            <a:r>
              <a:rPr lang="en-US" b="1" dirty="0"/>
              <a:t>Recognizing Sexual Abuse</a:t>
            </a:r>
          </a:p>
        </p:txBody>
      </p:sp>
      <p:sp>
        <p:nvSpPr>
          <p:cNvPr id="3" name="Content Placeholder 2">
            <a:extLst>
              <a:ext uri="{FF2B5EF4-FFF2-40B4-BE49-F238E27FC236}">
                <a16:creationId xmlns:a16="http://schemas.microsoft.com/office/drawing/2014/main" id="{1A2DBBE0-9074-4641-80F1-D8D490F3CACA}"/>
              </a:ext>
            </a:extLst>
          </p:cNvPr>
          <p:cNvSpPr>
            <a:spLocks noGrp="1"/>
          </p:cNvSpPr>
          <p:nvPr>
            <p:ph idx="1"/>
          </p:nvPr>
        </p:nvSpPr>
        <p:spPr/>
        <p:txBody>
          <a:bodyPr/>
          <a:lstStyle/>
          <a:p>
            <a:pPr marL="0" indent="0">
              <a:buNone/>
            </a:pPr>
            <a:r>
              <a:rPr lang="en-US" b="1" dirty="0"/>
              <a:t>Indicators:</a:t>
            </a:r>
          </a:p>
          <a:p>
            <a:r>
              <a:rPr lang="en-US" dirty="0"/>
              <a:t>Physical evidence </a:t>
            </a:r>
          </a:p>
          <a:p>
            <a:r>
              <a:rPr lang="en-US" dirty="0"/>
              <a:t>Running away</a:t>
            </a:r>
          </a:p>
          <a:p>
            <a:r>
              <a:rPr lang="en-US" dirty="0"/>
              <a:t>Pregnancy or contracting a venereal disease </a:t>
            </a:r>
          </a:p>
          <a:p>
            <a:r>
              <a:rPr lang="en-US" dirty="0"/>
              <a:t>Acts secretive and isolated</a:t>
            </a:r>
          </a:p>
          <a:p>
            <a:r>
              <a:rPr lang="en-US" dirty="0"/>
              <a:t>Inappropriate sexualized behavior</a:t>
            </a:r>
          </a:p>
          <a:p>
            <a:r>
              <a:rPr lang="en-US" dirty="0"/>
              <a:t>Self-reports sexual abuse</a:t>
            </a:r>
          </a:p>
        </p:txBody>
      </p:sp>
      <p:sp>
        <p:nvSpPr>
          <p:cNvPr id="4" name="Footer Placeholder 3">
            <a:extLst>
              <a:ext uri="{FF2B5EF4-FFF2-40B4-BE49-F238E27FC236}">
                <a16:creationId xmlns:a16="http://schemas.microsoft.com/office/drawing/2014/main" id="{8F814840-281A-4133-99D7-B5ECA9654318}"/>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00911FC3-65A0-4B44-8D57-ED8511B44EDF}"/>
              </a:ext>
            </a:extLst>
          </p:cNvPr>
          <p:cNvSpPr>
            <a:spLocks noGrp="1"/>
          </p:cNvSpPr>
          <p:nvPr>
            <p:ph type="sldNum" sz="quarter" idx="12"/>
          </p:nvPr>
        </p:nvSpPr>
        <p:spPr/>
        <p:txBody>
          <a:bodyPr/>
          <a:lstStyle/>
          <a:p>
            <a:fld id="{EFE5B314-58A9-4623-AD68-5EFC893E35A3}" type="slidenum">
              <a:rPr lang="en-US" smtClean="0">
                <a:solidFill>
                  <a:schemeClr val="tx1"/>
                </a:solidFill>
              </a:rPr>
              <a:t>22</a:t>
            </a:fld>
            <a:endParaRPr lang="en-US" dirty="0">
              <a:solidFill>
                <a:schemeClr val="tx1"/>
              </a:solidFill>
            </a:endParaRPr>
          </a:p>
        </p:txBody>
      </p:sp>
    </p:spTree>
    <p:extLst>
      <p:ext uri="{BB962C8B-B14F-4D97-AF65-F5344CB8AC3E}">
        <p14:creationId xmlns:p14="http://schemas.microsoft.com/office/powerpoint/2010/main" val="2208045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C80F7-0343-4862-9E27-1515F7A9A5D8}"/>
              </a:ext>
            </a:extLst>
          </p:cNvPr>
          <p:cNvSpPr>
            <a:spLocks noGrp="1"/>
          </p:cNvSpPr>
          <p:nvPr>
            <p:ph type="title"/>
          </p:nvPr>
        </p:nvSpPr>
        <p:spPr/>
        <p:txBody>
          <a:bodyPr/>
          <a:lstStyle/>
          <a:p>
            <a:pPr algn="ctr"/>
            <a:r>
              <a:rPr lang="en-US" b="1" dirty="0"/>
              <a:t>Recognizing Mental Injury</a:t>
            </a:r>
          </a:p>
        </p:txBody>
      </p:sp>
      <p:sp>
        <p:nvSpPr>
          <p:cNvPr id="3" name="Content Placeholder 2">
            <a:extLst>
              <a:ext uri="{FF2B5EF4-FFF2-40B4-BE49-F238E27FC236}">
                <a16:creationId xmlns:a16="http://schemas.microsoft.com/office/drawing/2014/main" id="{BB3EF795-2168-48B3-9203-D46B158DD2F1}"/>
              </a:ext>
            </a:extLst>
          </p:cNvPr>
          <p:cNvSpPr>
            <a:spLocks noGrp="1"/>
          </p:cNvSpPr>
          <p:nvPr>
            <p:ph sz="half" idx="1"/>
          </p:nvPr>
        </p:nvSpPr>
        <p:spPr>
          <a:xfrm>
            <a:off x="838199" y="1825625"/>
            <a:ext cx="10515599" cy="4351338"/>
          </a:xfrm>
        </p:spPr>
        <p:txBody>
          <a:bodyPr/>
          <a:lstStyle/>
          <a:p>
            <a:pPr marL="0" indent="0">
              <a:buNone/>
            </a:pPr>
            <a:r>
              <a:rPr lang="en-US" b="1" dirty="0"/>
              <a:t>An existing pattern of physical or verbal acts and omissions that result in a psychological or emotional injury</a:t>
            </a:r>
          </a:p>
          <a:p>
            <a:pPr marL="0" indent="0">
              <a:buNone/>
            </a:pPr>
            <a:r>
              <a:rPr lang="en-US" b="1" dirty="0"/>
              <a:t>Indicators:</a:t>
            </a:r>
          </a:p>
          <a:p>
            <a:r>
              <a:rPr lang="en-US" dirty="0"/>
              <a:t>Exhibits extremes in behavior (overly compliant or demanding, extremely passive or aggressive)</a:t>
            </a:r>
          </a:p>
          <a:p>
            <a:r>
              <a:rPr lang="en-US" dirty="0"/>
              <a:t>Is inappropriately child-like or inappropriately infantile</a:t>
            </a:r>
          </a:p>
          <a:p>
            <a:r>
              <a:rPr lang="en-US" dirty="0"/>
              <a:t>Exhibits physical or emotional developmental delays</a:t>
            </a:r>
          </a:p>
          <a:p>
            <a:r>
              <a:rPr lang="en-US" dirty="0"/>
              <a:t>Has attempted suicide</a:t>
            </a:r>
          </a:p>
          <a:p>
            <a:r>
              <a:rPr lang="en-US" dirty="0"/>
              <a:t>Self-reports abuse</a:t>
            </a:r>
          </a:p>
          <a:p>
            <a:pPr marL="0" indent="0">
              <a:buNone/>
            </a:pPr>
            <a:endParaRPr lang="en-US" b="1" dirty="0"/>
          </a:p>
        </p:txBody>
      </p:sp>
      <p:sp>
        <p:nvSpPr>
          <p:cNvPr id="5" name="Footer Placeholder 4">
            <a:extLst>
              <a:ext uri="{FF2B5EF4-FFF2-40B4-BE49-F238E27FC236}">
                <a16:creationId xmlns:a16="http://schemas.microsoft.com/office/drawing/2014/main" id="{CF6C0722-628E-4FE1-BC24-F159133566CB}"/>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86AC1899-719B-42B6-813B-C3A0B1B936AE}"/>
              </a:ext>
            </a:extLst>
          </p:cNvPr>
          <p:cNvSpPr>
            <a:spLocks noGrp="1"/>
          </p:cNvSpPr>
          <p:nvPr>
            <p:ph type="sldNum" sz="quarter" idx="12"/>
          </p:nvPr>
        </p:nvSpPr>
        <p:spPr/>
        <p:txBody>
          <a:bodyPr/>
          <a:lstStyle/>
          <a:p>
            <a:fld id="{EFE5B314-58A9-4623-AD68-5EFC893E35A3}" type="slidenum">
              <a:rPr lang="en-US" smtClean="0">
                <a:solidFill>
                  <a:schemeClr val="tx1"/>
                </a:solidFill>
              </a:rPr>
              <a:t>23</a:t>
            </a:fld>
            <a:endParaRPr lang="en-US" dirty="0">
              <a:solidFill>
                <a:schemeClr val="tx1"/>
              </a:solidFill>
            </a:endParaRPr>
          </a:p>
        </p:txBody>
      </p:sp>
    </p:spTree>
    <p:extLst>
      <p:ext uri="{BB962C8B-B14F-4D97-AF65-F5344CB8AC3E}">
        <p14:creationId xmlns:p14="http://schemas.microsoft.com/office/powerpoint/2010/main" val="2976655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53A4D41-DE96-4BF6-BC2D-F7B739BB7EBC}"/>
              </a:ext>
            </a:extLst>
          </p:cNvPr>
          <p:cNvSpPr>
            <a:spLocks noGrp="1"/>
          </p:cNvSpPr>
          <p:nvPr>
            <p:ph type="title"/>
          </p:nvPr>
        </p:nvSpPr>
        <p:spPr/>
        <p:txBody>
          <a:bodyPr/>
          <a:lstStyle/>
          <a:p>
            <a:pPr algn="ctr"/>
            <a:r>
              <a:rPr lang="en-US" b="1" dirty="0"/>
              <a:t>Recognizing Neglect</a:t>
            </a:r>
          </a:p>
        </p:txBody>
      </p:sp>
      <p:sp>
        <p:nvSpPr>
          <p:cNvPr id="8" name="Content Placeholder 7">
            <a:extLst>
              <a:ext uri="{FF2B5EF4-FFF2-40B4-BE49-F238E27FC236}">
                <a16:creationId xmlns:a16="http://schemas.microsoft.com/office/drawing/2014/main" id="{00087C2B-D0E2-43C4-BDFD-824490A31C0F}"/>
              </a:ext>
            </a:extLst>
          </p:cNvPr>
          <p:cNvSpPr>
            <a:spLocks noGrp="1"/>
          </p:cNvSpPr>
          <p:nvPr>
            <p:ph sz="half" idx="1"/>
          </p:nvPr>
        </p:nvSpPr>
        <p:spPr>
          <a:xfrm>
            <a:off x="838199" y="1825625"/>
            <a:ext cx="10515600" cy="4351338"/>
          </a:xfrm>
        </p:spPr>
        <p:txBody>
          <a:bodyPr/>
          <a:lstStyle/>
          <a:p>
            <a:pPr marL="0" indent="0">
              <a:buNone/>
            </a:pPr>
            <a:r>
              <a:rPr lang="en-US" b="1" dirty="0"/>
              <a:t>Types of Neglect:</a:t>
            </a:r>
            <a:endParaRPr lang="en-US" dirty="0"/>
          </a:p>
          <a:p>
            <a:r>
              <a:rPr lang="en-US" dirty="0"/>
              <a:t>Physical neglect</a:t>
            </a:r>
          </a:p>
          <a:p>
            <a:r>
              <a:rPr lang="en-US" dirty="0"/>
              <a:t>Failure to protect</a:t>
            </a:r>
          </a:p>
          <a:p>
            <a:r>
              <a:rPr lang="en-US" dirty="0"/>
              <a:t>Improper supervision</a:t>
            </a:r>
          </a:p>
          <a:p>
            <a:r>
              <a:rPr lang="en-US" dirty="0"/>
              <a:t>Abandonment</a:t>
            </a:r>
          </a:p>
          <a:p>
            <a:r>
              <a:rPr lang="en-US" dirty="0"/>
              <a:t>Medical neglect</a:t>
            </a:r>
          </a:p>
        </p:txBody>
      </p:sp>
      <p:sp>
        <p:nvSpPr>
          <p:cNvPr id="5" name="Footer Placeholder 4">
            <a:extLst>
              <a:ext uri="{FF2B5EF4-FFF2-40B4-BE49-F238E27FC236}">
                <a16:creationId xmlns:a16="http://schemas.microsoft.com/office/drawing/2014/main" id="{206C7B84-5978-452B-A922-1605D275E156}"/>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82A8C12B-75C4-4C6B-9A0C-A7B0FFA7B351}"/>
              </a:ext>
            </a:extLst>
          </p:cNvPr>
          <p:cNvSpPr>
            <a:spLocks noGrp="1"/>
          </p:cNvSpPr>
          <p:nvPr>
            <p:ph type="sldNum" sz="quarter" idx="12"/>
          </p:nvPr>
        </p:nvSpPr>
        <p:spPr/>
        <p:txBody>
          <a:bodyPr/>
          <a:lstStyle/>
          <a:p>
            <a:fld id="{EFE5B314-58A9-4623-AD68-5EFC893E35A3}" type="slidenum">
              <a:rPr lang="en-US" smtClean="0">
                <a:solidFill>
                  <a:schemeClr val="tx1"/>
                </a:solidFill>
              </a:rPr>
              <a:t>24</a:t>
            </a:fld>
            <a:endParaRPr lang="en-US" dirty="0">
              <a:solidFill>
                <a:schemeClr val="tx1"/>
              </a:solidFill>
            </a:endParaRPr>
          </a:p>
        </p:txBody>
      </p:sp>
    </p:spTree>
    <p:extLst>
      <p:ext uri="{BB962C8B-B14F-4D97-AF65-F5344CB8AC3E}">
        <p14:creationId xmlns:p14="http://schemas.microsoft.com/office/powerpoint/2010/main" val="1020387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55CAC-1CAA-420C-80DE-70FDE3510101}"/>
              </a:ext>
            </a:extLst>
          </p:cNvPr>
          <p:cNvSpPr>
            <a:spLocks noGrp="1"/>
          </p:cNvSpPr>
          <p:nvPr>
            <p:ph type="title"/>
          </p:nvPr>
        </p:nvSpPr>
        <p:spPr/>
        <p:txBody>
          <a:bodyPr/>
          <a:lstStyle/>
          <a:p>
            <a:pPr algn="ctr"/>
            <a:r>
              <a:rPr lang="en-US" b="1" dirty="0"/>
              <a:t>Recognizing Neglect</a:t>
            </a:r>
          </a:p>
        </p:txBody>
      </p:sp>
      <p:sp>
        <p:nvSpPr>
          <p:cNvPr id="3" name="Content Placeholder 2">
            <a:extLst>
              <a:ext uri="{FF2B5EF4-FFF2-40B4-BE49-F238E27FC236}">
                <a16:creationId xmlns:a16="http://schemas.microsoft.com/office/drawing/2014/main" id="{D38D30B9-A34E-49AD-A86B-E23D522FC5D4}"/>
              </a:ext>
            </a:extLst>
          </p:cNvPr>
          <p:cNvSpPr>
            <a:spLocks noGrp="1"/>
          </p:cNvSpPr>
          <p:nvPr>
            <p:ph idx="1"/>
          </p:nvPr>
        </p:nvSpPr>
        <p:spPr/>
        <p:txBody>
          <a:bodyPr/>
          <a:lstStyle/>
          <a:p>
            <a:pPr marL="0" indent="0">
              <a:buNone/>
            </a:pPr>
            <a:r>
              <a:rPr lang="en-US" b="1" dirty="0"/>
              <a:t>Indicators:</a:t>
            </a:r>
            <a:endParaRPr lang="en-US" dirty="0"/>
          </a:p>
          <a:p>
            <a:r>
              <a:rPr lang="en-US" dirty="0"/>
              <a:t>Frequent absence from school</a:t>
            </a:r>
          </a:p>
          <a:p>
            <a:r>
              <a:rPr lang="en-US" dirty="0"/>
              <a:t>Steals or begs for food or money</a:t>
            </a:r>
          </a:p>
          <a:p>
            <a:r>
              <a:rPr lang="en-US" dirty="0"/>
              <a:t>Suffers from chronic dental and/or medical issues</a:t>
            </a:r>
          </a:p>
          <a:p>
            <a:r>
              <a:rPr lang="en-US" dirty="0"/>
              <a:t>Lacks sufficient clothing for weather</a:t>
            </a:r>
          </a:p>
          <a:p>
            <a:r>
              <a:rPr lang="en-US" dirty="0"/>
              <a:t>Self-reports no one is home</a:t>
            </a:r>
          </a:p>
        </p:txBody>
      </p:sp>
      <p:sp>
        <p:nvSpPr>
          <p:cNvPr id="4" name="Footer Placeholder 3">
            <a:extLst>
              <a:ext uri="{FF2B5EF4-FFF2-40B4-BE49-F238E27FC236}">
                <a16:creationId xmlns:a16="http://schemas.microsoft.com/office/drawing/2014/main" id="{FE4D78CC-8CBC-4559-9F92-EA571A116A5E}"/>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655651D6-FFAF-448A-A4A0-BB0DA42A6A12}"/>
              </a:ext>
            </a:extLst>
          </p:cNvPr>
          <p:cNvSpPr>
            <a:spLocks noGrp="1"/>
          </p:cNvSpPr>
          <p:nvPr>
            <p:ph type="sldNum" sz="quarter" idx="12"/>
          </p:nvPr>
        </p:nvSpPr>
        <p:spPr/>
        <p:txBody>
          <a:bodyPr/>
          <a:lstStyle/>
          <a:p>
            <a:fld id="{EFE5B314-58A9-4623-AD68-5EFC893E35A3}" type="slidenum">
              <a:rPr lang="en-US" smtClean="0">
                <a:solidFill>
                  <a:schemeClr val="tx1"/>
                </a:solidFill>
              </a:rPr>
              <a:t>25</a:t>
            </a:fld>
            <a:endParaRPr lang="en-US" dirty="0">
              <a:solidFill>
                <a:schemeClr val="tx1"/>
              </a:solidFill>
            </a:endParaRPr>
          </a:p>
        </p:txBody>
      </p:sp>
    </p:spTree>
    <p:extLst>
      <p:ext uri="{BB962C8B-B14F-4D97-AF65-F5344CB8AC3E}">
        <p14:creationId xmlns:p14="http://schemas.microsoft.com/office/powerpoint/2010/main" val="992221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E9F8A-10E4-48D7-A931-72B8F5A6C32C}"/>
              </a:ext>
            </a:extLst>
          </p:cNvPr>
          <p:cNvSpPr>
            <a:spLocks noGrp="1"/>
          </p:cNvSpPr>
          <p:nvPr>
            <p:ph type="title"/>
          </p:nvPr>
        </p:nvSpPr>
        <p:spPr/>
        <p:txBody>
          <a:bodyPr/>
          <a:lstStyle/>
          <a:p>
            <a:pPr algn="ctr"/>
            <a:r>
              <a:rPr lang="en-US" b="1" dirty="0"/>
              <a:t>Recognizing Maltreatment</a:t>
            </a:r>
          </a:p>
        </p:txBody>
      </p:sp>
      <p:sp>
        <p:nvSpPr>
          <p:cNvPr id="3" name="Content Placeholder 2">
            <a:extLst>
              <a:ext uri="{FF2B5EF4-FFF2-40B4-BE49-F238E27FC236}">
                <a16:creationId xmlns:a16="http://schemas.microsoft.com/office/drawing/2014/main" id="{C2DDC19D-98F1-4C33-993C-46A80045E1CC}"/>
              </a:ext>
            </a:extLst>
          </p:cNvPr>
          <p:cNvSpPr>
            <a:spLocks noGrp="1"/>
          </p:cNvSpPr>
          <p:nvPr>
            <p:ph sz="half" idx="1"/>
          </p:nvPr>
        </p:nvSpPr>
        <p:spPr>
          <a:xfrm>
            <a:off x="838199" y="1825625"/>
            <a:ext cx="10515599" cy="4351338"/>
          </a:xfrm>
        </p:spPr>
        <p:txBody>
          <a:bodyPr/>
          <a:lstStyle/>
          <a:p>
            <a:pPr marL="0" indent="0">
              <a:buNone/>
            </a:pPr>
            <a:r>
              <a:rPr lang="en-US" b="1" dirty="0"/>
              <a:t>Child maltreatment is defined as the treatment of a child that involves cruelty or suffering that a reasonable person would recognize as excessive.</a:t>
            </a:r>
          </a:p>
          <a:p>
            <a:pPr marL="0" indent="0">
              <a:buNone/>
            </a:pPr>
            <a:r>
              <a:rPr lang="en-US" b="1" dirty="0"/>
              <a:t>Indicators:</a:t>
            </a:r>
          </a:p>
          <a:p>
            <a:r>
              <a:rPr lang="en-US" dirty="0"/>
              <a:t>Humiliation</a:t>
            </a:r>
          </a:p>
          <a:p>
            <a:r>
              <a:rPr lang="en-US" dirty="0"/>
              <a:t>Treat child like an animal</a:t>
            </a:r>
          </a:p>
          <a:p>
            <a:r>
              <a:rPr lang="en-US" dirty="0"/>
              <a:t>Inappropriate child capability expectations</a:t>
            </a:r>
          </a:p>
          <a:p>
            <a:pPr marL="0" indent="0">
              <a:buNone/>
            </a:pPr>
            <a:endParaRPr lang="en-US" dirty="0"/>
          </a:p>
        </p:txBody>
      </p:sp>
      <p:sp>
        <p:nvSpPr>
          <p:cNvPr id="5" name="Footer Placeholder 4">
            <a:extLst>
              <a:ext uri="{FF2B5EF4-FFF2-40B4-BE49-F238E27FC236}">
                <a16:creationId xmlns:a16="http://schemas.microsoft.com/office/drawing/2014/main" id="{2B3738E7-0ED5-438A-83E9-1091DE8975E4}"/>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6" name="Slide Number Placeholder 5">
            <a:extLst>
              <a:ext uri="{FF2B5EF4-FFF2-40B4-BE49-F238E27FC236}">
                <a16:creationId xmlns:a16="http://schemas.microsoft.com/office/drawing/2014/main" id="{FD98432E-8B70-497F-9689-81A2012AD991}"/>
              </a:ext>
            </a:extLst>
          </p:cNvPr>
          <p:cNvSpPr>
            <a:spLocks noGrp="1"/>
          </p:cNvSpPr>
          <p:nvPr>
            <p:ph type="sldNum" sz="quarter" idx="12"/>
          </p:nvPr>
        </p:nvSpPr>
        <p:spPr/>
        <p:txBody>
          <a:bodyPr/>
          <a:lstStyle/>
          <a:p>
            <a:fld id="{EFE5B314-58A9-4623-AD68-5EFC893E35A3}" type="slidenum">
              <a:rPr lang="en-US" smtClean="0">
                <a:solidFill>
                  <a:schemeClr val="tx1"/>
                </a:solidFill>
              </a:rPr>
              <a:t>26</a:t>
            </a:fld>
            <a:endParaRPr lang="en-US" dirty="0">
              <a:solidFill>
                <a:schemeClr val="tx1"/>
              </a:solidFill>
            </a:endParaRPr>
          </a:p>
        </p:txBody>
      </p:sp>
    </p:spTree>
    <p:extLst>
      <p:ext uri="{BB962C8B-B14F-4D97-AF65-F5344CB8AC3E}">
        <p14:creationId xmlns:p14="http://schemas.microsoft.com/office/powerpoint/2010/main" val="2530170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242C6-6C01-46C9-A987-1E7AAFE14498}"/>
              </a:ext>
            </a:extLst>
          </p:cNvPr>
          <p:cNvSpPr>
            <a:spLocks noGrp="1"/>
          </p:cNvSpPr>
          <p:nvPr>
            <p:ph type="title"/>
          </p:nvPr>
        </p:nvSpPr>
        <p:spPr/>
        <p:txBody>
          <a:bodyPr/>
          <a:lstStyle/>
          <a:p>
            <a:pPr algn="ctr"/>
            <a:r>
              <a:rPr lang="en-US" b="1" dirty="0"/>
              <a:t>Substance Use Concerns</a:t>
            </a:r>
          </a:p>
        </p:txBody>
      </p:sp>
      <p:sp>
        <p:nvSpPr>
          <p:cNvPr id="3" name="Content Placeholder 2">
            <a:extLst>
              <a:ext uri="{FF2B5EF4-FFF2-40B4-BE49-F238E27FC236}">
                <a16:creationId xmlns:a16="http://schemas.microsoft.com/office/drawing/2014/main" id="{1FE09584-1271-44E5-B06F-5727569B3E67}"/>
              </a:ext>
            </a:extLst>
          </p:cNvPr>
          <p:cNvSpPr>
            <a:spLocks noGrp="1"/>
          </p:cNvSpPr>
          <p:nvPr>
            <p:ph idx="1"/>
          </p:nvPr>
        </p:nvSpPr>
        <p:spPr/>
        <p:txBody>
          <a:bodyPr>
            <a:normAutofit fontScale="92500" lnSpcReduction="20000"/>
          </a:bodyPr>
          <a:lstStyle/>
          <a:p>
            <a:pPr marL="0" indent="0">
              <a:buNone/>
            </a:pPr>
            <a:r>
              <a:rPr lang="en-US" b="1" dirty="0"/>
              <a:t>When a parent/caregiver is using/abusing legal or illegal substances, CPS complaint assignment occurs if:</a:t>
            </a:r>
          </a:p>
          <a:p>
            <a:r>
              <a:rPr lang="en-US" dirty="0"/>
              <a:t>Evidence exists a child was exposed to a legal/illegal substance.</a:t>
            </a:r>
          </a:p>
          <a:p>
            <a:pPr lvl="0"/>
            <a:r>
              <a:rPr lang="en-US" dirty="0"/>
              <a:t>Confirmation by a medical professional of withdrawal symptoms in a newborn that are not the result of medical treatment. </a:t>
            </a:r>
          </a:p>
          <a:p>
            <a:r>
              <a:rPr lang="en-US" dirty="0"/>
              <a:t>It is alleged the parent’s use/abuse of a legal/illegal substance affects their ability to safely care for a child.</a:t>
            </a:r>
          </a:p>
          <a:p>
            <a:endParaRPr lang="en-US" dirty="0"/>
          </a:p>
          <a:p>
            <a:pPr marL="0" indent="0">
              <a:buNone/>
            </a:pPr>
            <a:r>
              <a:rPr lang="en-US" dirty="0"/>
              <a:t>Substance Exposed Newborns: CPS complaints </a:t>
            </a:r>
            <a:r>
              <a:rPr lang="en-US" b="1" dirty="0"/>
              <a:t>will be rejected</a:t>
            </a:r>
            <a:r>
              <a:rPr lang="en-US" dirty="0"/>
              <a:t> when it is alleged the newborn’s positive test or symptoms are a result of medical treatment prescribed and/or administered to the parent or the newborn (including medication assisted treatment for opioid use disorder).</a:t>
            </a:r>
          </a:p>
        </p:txBody>
      </p:sp>
      <p:sp>
        <p:nvSpPr>
          <p:cNvPr id="4" name="Footer Placeholder 3">
            <a:extLst>
              <a:ext uri="{FF2B5EF4-FFF2-40B4-BE49-F238E27FC236}">
                <a16:creationId xmlns:a16="http://schemas.microsoft.com/office/drawing/2014/main" id="{B5B83033-CD80-4926-BC04-579D8746E374}"/>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91B76D3C-602C-4335-9D07-D75640F04217}"/>
              </a:ext>
            </a:extLst>
          </p:cNvPr>
          <p:cNvSpPr>
            <a:spLocks noGrp="1"/>
          </p:cNvSpPr>
          <p:nvPr>
            <p:ph type="sldNum" sz="quarter" idx="12"/>
          </p:nvPr>
        </p:nvSpPr>
        <p:spPr/>
        <p:txBody>
          <a:bodyPr/>
          <a:lstStyle/>
          <a:p>
            <a:fld id="{EFE5B314-58A9-4623-AD68-5EFC893E35A3}" type="slidenum">
              <a:rPr lang="en-US" smtClean="0">
                <a:solidFill>
                  <a:schemeClr val="tx1"/>
                </a:solidFill>
              </a:rPr>
              <a:t>27</a:t>
            </a:fld>
            <a:endParaRPr lang="en-US" dirty="0">
              <a:solidFill>
                <a:schemeClr val="tx1"/>
              </a:solidFill>
            </a:endParaRPr>
          </a:p>
        </p:txBody>
      </p:sp>
    </p:spTree>
    <p:extLst>
      <p:ext uri="{BB962C8B-B14F-4D97-AF65-F5344CB8AC3E}">
        <p14:creationId xmlns:p14="http://schemas.microsoft.com/office/powerpoint/2010/main" val="1564019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DC54F-C53F-4DF9-9456-1FB8584CF35A}"/>
              </a:ext>
            </a:extLst>
          </p:cNvPr>
          <p:cNvSpPr>
            <a:spLocks noGrp="1"/>
          </p:cNvSpPr>
          <p:nvPr>
            <p:ph type="title"/>
          </p:nvPr>
        </p:nvSpPr>
        <p:spPr/>
        <p:txBody>
          <a:bodyPr/>
          <a:lstStyle/>
          <a:p>
            <a:pPr algn="ctr"/>
            <a:r>
              <a:rPr lang="en-US" b="1" dirty="0"/>
              <a:t>Human Trafficking</a:t>
            </a:r>
          </a:p>
        </p:txBody>
      </p:sp>
      <p:sp>
        <p:nvSpPr>
          <p:cNvPr id="4" name="Footer Placeholder 3">
            <a:extLst>
              <a:ext uri="{FF2B5EF4-FFF2-40B4-BE49-F238E27FC236}">
                <a16:creationId xmlns:a16="http://schemas.microsoft.com/office/drawing/2014/main" id="{A57E8B22-43E9-41BA-A803-BCFC17150464}"/>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806276DB-BCCA-42E4-89E9-5C2401328322}"/>
              </a:ext>
            </a:extLst>
          </p:cNvPr>
          <p:cNvSpPr>
            <a:spLocks noGrp="1"/>
          </p:cNvSpPr>
          <p:nvPr>
            <p:ph type="sldNum" sz="quarter" idx="12"/>
          </p:nvPr>
        </p:nvSpPr>
        <p:spPr/>
        <p:txBody>
          <a:bodyPr/>
          <a:lstStyle/>
          <a:p>
            <a:fld id="{EFE5B314-58A9-4623-AD68-5EFC893E35A3}" type="slidenum">
              <a:rPr lang="en-US" smtClean="0">
                <a:solidFill>
                  <a:schemeClr val="tx1"/>
                </a:solidFill>
              </a:rPr>
              <a:t>28</a:t>
            </a:fld>
            <a:endParaRPr lang="en-US" dirty="0">
              <a:solidFill>
                <a:schemeClr val="tx1"/>
              </a:solidFill>
            </a:endParaRPr>
          </a:p>
        </p:txBody>
      </p:sp>
      <p:sp>
        <p:nvSpPr>
          <p:cNvPr id="8" name="Rectangle 7">
            <a:extLst>
              <a:ext uri="{FF2B5EF4-FFF2-40B4-BE49-F238E27FC236}">
                <a16:creationId xmlns:a16="http://schemas.microsoft.com/office/drawing/2014/main" id="{30AEF8C1-0180-49A4-A74B-3EAE5F2EF7AF}"/>
              </a:ext>
            </a:extLst>
          </p:cNvPr>
          <p:cNvSpPr/>
          <p:nvPr/>
        </p:nvSpPr>
        <p:spPr>
          <a:xfrm>
            <a:off x="682171" y="1690687"/>
            <a:ext cx="10987315" cy="3539430"/>
          </a:xfrm>
          <a:prstGeom prst="rect">
            <a:avLst/>
          </a:prstGeom>
        </p:spPr>
        <p:txBody>
          <a:bodyPr wrap="square">
            <a:spAutoFit/>
          </a:bodyPr>
          <a:lstStyle/>
          <a:p>
            <a:pPr marL="171450" lvl="0" indent="-171450">
              <a:buFont typeface="Arial" panose="020B0604020202020204" pitchFamily="34" charset="0"/>
              <a:buChar char="•"/>
              <a:defRPr/>
            </a:pPr>
            <a:r>
              <a:rPr lang="en-US" sz="2800" dirty="0"/>
              <a:t>Sex trafficking - a person recruited, enticed, harbored, transported, provided, or obtained for the purposes of a commercial sex act, sexually explicit performance, or the production of pornography. </a:t>
            </a:r>
          </a:p>
          <a:p>
            <a:pPr marL="171450" indent="-171450">
              <a:buFont typeface="Arial" panose="020B0604020202020204" pitchFamily="34" charset="0"/>
              <a:buChar char="•"/>
            </a:pPr>
            <a:endParaRPr lang="en-US" sz="2800" dirty="0"/>
          </a:p>
          <a:p>
            <a:pPr marL="171450" lvl="0" indent="-171450">
              <a:buFont typeface="Arial" panose="020B0604020202020204" pitchFamily="34" charset="0"/>
              <a:buChar char="•"/>
              <a:defRPr/>
            </a:pPr>
            <a:r>
              <a:rPr lang="en-US" sz="2800" dirty="0"/>
              <a:t>Labor Trafficking - a person recruited, enticed, harbored, transported, provided, or obtained for the purposes of labor or services. Labor trafficking can include domestic servitude, forced labor in restaurants or salons, forced agricultural labor, or debt bondage.</a:t>
            </a:r>
          </a:p>
        </p:txBody>
      </p:sp>
    </p:spTree>
    <p:extLst>
      <p:ext uri="{BB962C8B-B14F-4D97-AF65-F5344CB8AC3E}">
        <p14:creationId xmlns:p14="http://schemas.microsoft.com/office/powerpoint/2010/main" val="1738178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CEFC2-101B-4EBC-8341-A9E2F8088137}"/>
              </a:ext>
            </a:extLst>
          </p:cNvPr>
          <p:cNvSpPr>
            <a:spLocks noGrp="1"/>
          </p:cNvSpPr>
          <p:nvPr>
            <p:ph type="title"/>
          </p:nvPr>
        </p:nvSpPr>
        <p:spPr/>
        <p:txBody>
          <a:bodyPr/>
          <a:lstStyle/>
          <a:p>
            <a:pPr algn="ctr"/>
            <a:r>
              <a:rPr lang="en-US" b="1" dirty="0"/>
              <a:t>Human Trafficking Indicators</a:t>
            </a:r>
          </a:p>
        </p:txBody>
      </p:sp>
      <p:sp>
        <p:nvSpPr>
          <p:cNvPr id="3" name="Content Placeholder 2">
            <a:extLst>
              <a:ext uri="{FF2B5EF4-FFF2-40B4-BE49-F238E27FC236}">
                <a16:creationId xmlns:a16="http://schemas.microsoft.com/office/drawing/2014/main" id="{31048F9C-2B26-41A8-ACAD-2581D27FA963}"/>
              </a:ext>
            </a:extLst>
          </p:cNvPr>
          <p:cNvSpPr>
            <a:spLocks noGrp="1"/>
          </p:cNvSpPr>
          <p:nvPr>
            <p:ph idx="1"/>
          </p:nvPr>
        </p:nvSpPr>
        <p:spPr/>
        <p:txBody>
          <a:bodyPr/>
          <a:lstStyle/>
          <a:p>
            <a:r>
              <a:rPr lang="en-US" dirty="0"/>
              <a:t>Sexually transmitted diseases</a:t>
            </a:r>
          </a:p>
          <a:p>
            <a:r>
              <a:rPr lang="en-US" dirty="0"/>
              <a:t>Symptoms of post-traumatic stress</a:t>
            </a:r>
          </a:p>
          <a:p>
            <a:r>
              <a:rPr lang="en-US" dirty="0"/>
              <a:t>Malnourished and/or always hungry</a:t>
            </a:r>
          </a:p>
          <a:p>
            <a:r>
              <a:rPr lang="en-US" dirty="0"/>
              <a:t>Signs of physical and/or sexual abuse, physical restraint, confinement or torture</a:t>
            </a:r>
          </a:p>
          <a:p>
            <a:r>
              <a:rPr lang="en-US" dirty="0"/>
              <a:t>Victims and perpetrators are often skilled at concealing their situations</a:t>
            </a:r>
          </a:p>
          <a:p>
            <a:r>
              <a:rPr lang="en-US" dirty="0"/>
              <a:t>Live with other unrelated youth and with unrelated adults</a:t>
            </a:r>
          </a:p>
          <a:p>
            <a:r>
              <a:rPr lang="en-US" dirty="0"/>
              <a:t>Not in control of their own identification documents</a:t>
            </a:r>
          </a:p>
        </p:txBody>
      </p:sp>
      <p:sp>
        <p:nvSpPr>
          <p:cNvPr id="4" name="Footer Placeholder 3">
            <a:extLst>
              <a:ext uri="{FF2B5EF4-FFF2-40B4-BE49-F238E27FC236}">
                <a16:creationId xmlns:a16="http://schemas.microsoft.com/office/drawing/2014/main" id="{CC69207B-1C78-4623-A445-1D08B71ACEAB}"/>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B11B33AA-DE50-452E-BA43-3BA146BBE77C}"/>
              </a:ext>
            </a:extLst>
          </p:cNvPr>
          <p:cNvSpPr>
            <a:spLocks noGrp="1"/>
          </p:cNvSpPr>
          <p:nvPr>
            <p:ph type="sldNum" sz="quarter" idx="12"/>
          </p:nvPr>
        </p:nvSpPr>
        <p:spPr/>
        <p:txBody>
          <a:bodyPr/>
          <a:lstStyle/>
          <a:p>
            <a:fld id="{EFE5B314-58A9-4623-AD68-5EFC893E35A3}" type="slidenum">
              <a:rPr lang="en-US" smtClean="0">
                <a:solidFill>
                  <a:schemeClr val="tx1"/>
                </a:solidFill>
              </a:rPr>
              <a:t>29</a:t>
            </a:fld>
            <a:endParaRPr lang="en-US" dirty="0">
              <a:solidFill>
                <a:schemeClr val="tx1"/>
              </a:solidFill>
            </a:endParaRPr>
          </a:p>
        </p:txBody>
      </p:sp>
    </p:spTree>
    <p:extLst>
      <p:ext uri="{BB962C8B-B14F-4D97-AF65-F5344CB8AC3E}">
        <p14:creationId xmlns:p14="http://schemas.microsoft.com/office/powerpoint/2010/main" val="2439393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F5025-11FE-4EAD-8A4E-8069203DAB36}"/>
              </a:ext>
            </a:extLst>
          </p:cNvPr>
          <p:cNvSpPr>
            <a:spLocks noGrp="1"/>
          </p:cNvSpPr>
          <p:nvPr>
            <p:ph type="title"/>
          </p:nvPr>
        </p:nvSpPr>
        <p:spPr/>
        <p:txBody>
          <a:bodyPr/>
          <a:lstStyle/>
          <a:p>
            <a:pPr algn="ctr"/>
            <a:r>
              <a:rPr lang="en-US" b="1" dirty="0"/>
              <a:t>State Law</a:t>
            </a:r>
            <a:br>
              <a:rPr lang="en-US" b="1" dirty="0"/>
            </a:br>
            <a:r>
              <a:rPr lang="en-US" b="1" dirty="0"/>
              <a:t>Legal Definition of Child Abuse</a:t>
            </a:r>
          </a:p>
        </p:txBody>
      </p:sp>
      <p:sp>
        <p:nvSpPr>
          <p:cNvPr id="3" name="Content Placeholder 2">
            <a:extLst>
              <a:ext uri="{FF2B5EF4-FFF2-40B4-BE49-F238E27FC236}">
                <a16:creationId xmlns:a16="http://schemas.microsoft.com/office/drawing/2014/main" id="{61DE31AE-C26B-4374-A0B7-F16077466B29}"/>
              </a:ext>
            </a:extLst>
          </p:cNvPr>
          <p:cNvSpPr>
            <a:spLocks noGrp="1"/>
          </p:cNvSpPr>
          <p:nvPr>
            <p:ph idx="1"/>
          </p:nvPr>
        </p:nvSpPr>
        <p:spPr/>
        <p:txBody>
          <a:bodyPr/>
          <a:lstStyle/>
          <a:p>
            <a:pPr marL="0" indent="0">
              <a:buNone/>
            </a:pPr>
            <a:r>
              <a:rPr lang="en-US" b="1" dirty="0"/>
              <a:t>Harm or threatened harm to a child’s health or welfare that occurs:</a:t>
            </a:r>
          </a:p>
          <a:p>
            <a:r>
              <a:rPr lang="en-US" dirty="0"/>
              <a:t>By non-accidental physical or mental injury, sexual abuse, sexual exploitation or maltreatment</a:t>
            </a:r>
          </a:p>
          <a:p>
            <a:r>
              <a:rPr lang="en-US" dirty="0"/>
              <a:t>To a child under 18 years of age</a:t>
            </a:r>
          </a:p>
          <a:p>
            <a:r>
              <a:rPr lang="en-US" dirty="0"/>
              <a:t>By the child’s parent, legal guardian, or other person who is responsible for the child’s health or welfare</a:t>
            </a:r>
          </a:p>
        </p:txBody>
      </p:sp>
      <p:sp>
        <p:nvSpPr>
          <p:cNvPr id="4" name="Footer Placeholder 3">
            <a:extLst>
              <a:ext uri="{FF2B5EF4-FFF2-40B4-BE49-F238E27FC236}">
                <a16:creationId xmlns:a16="http://schemas.microsoft.com/office/drawing/2014/main" id="{B31EDAEF-A9A2-4F50-B6D9-5E2F8D5E1D0E}"/>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68F9F099-BBC2-4203-9BC3-48E70B12B016}"/>
              </a:ext>
            </a:extLst>
          </p:cNvPr>
          <p:cNvSpPr>
            <a:spLocks noGrp="1"/>
          </p:cNvSpPr>
          <p:nvPr>
            <p:ph type="sldNum" sz="quarter" idx="12"/>
          </p:nvPr>
        </p:nvSpPr>
        <p:spPr/>
        <p:txBody>
          <a:bodyPr/>
          <a:lstStyle/>
          <a:p>
            <a:fld id="{EFE5B314-58A9-4623-AD68-5EFC893E35A3}"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3474974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15AE-CA1A-4CB2-AF3F-DB238FCACF6C}"/>
              </a:ext>
            </a:extLst>
          </p:cNvPr>
          <p:cNvSpPr>
            <a:spLocks noGrp="1"/>
          </p:cNvSpPr>
          <p:nvPr>
            <p:ph type="title"/>
          </p:nvPr>
        </p:nvSpPr>
        <p:spPr/>
        <p:txBody>
          <a:bodyPr/>
          <a:lstStyle/>
          <a:p>
            <a:pPr algn="ctr"/>
            <a:r>
              <a:rPr lang="en-US" b="1" dirty="0"/>
              <a:t>Additional Information</a:t>
            </a:r>
          </a:p>
        </p:txBody>
      </p:sp>
      <p:sp>
        <p:nvSpPr>
          <p:cNvPr id="3" name="Content Placeholder 2">
            <a:extLst>
              <a:ext uri="{FF2B5EF4-FFF2-40B4-BE49-F238E27FC236}">
                <a16:creationId xmlns:a16="http://schemas.microsoft.com/office/drawing/2014/main" id="{73DC71FD-5E12-4F5B-BC07-AE813D35E1A9}"/>
              </a:ext>
            </a:extLst>
          </p:cNvPr>
          <p:cNvSpPr>
            <a:spLocks noGrp="1"/>
          </p:cNvSpPr>
          <p:nvPr>
            <p:ph idx="1"/>
          </p:nvPr>
        </p:nvSpPr>
        <p:spPr/>
        <p:txBody>
          <a:bodyPr/>
          <a:lstStyle/>
          <a:p>
            <a:pPr marL="0" indent="0" algn="ctr">
              <a:buNone/>
            </a:pPr>
            <a:r>
              <a:rPr lang="en-US" sz="3600" b="1" dirty="0"/>
              <a:t>Mandated Reporter resources are available online at:</a:t>
            </a:r>
          </a:p>
          <a:p>
            <a:pPr marL="0" indent="0" algn="ctr">
              <a:buNone/>
            </a:pPr>
            <a:r>
              <a:rPr lang="en-US" sz="3600" dirty="0">
                <a:hlinkClick r:id="rId3"/>
              </a:rPr>
              <a:t>www.Michigan.gov/mandatedreporter</a:t>
            </a:r>
            <a:endParaRPr lang="en-US" sz="3600" dirty="0"/>
          </a:p>
          <a:p>
            <a:pPr marL="457200" lvl="1" indent="0" algn="ctr">
              <a:buNone/>
            </a:pPr>
            <a:endParaRPr lang="en-US" sz="3600" b="1" dirty="0"/>
          </a:p>
          <a:p>
            <a:pPr marL="457200" lvl="1" indent="0" algn="ctr">
              <a:buNone/>
            </a:pPr>
            <a:r>
              <a:rPr lang="en-US" sz="3600" b="1" dirty="0"/>
              <a:t>Centralized intake:</a:t>
            </a:r>
          </a:p>
          <a:p>
            <a:pPr marL="457200" lvl="1" indent="0" algn="ctr">
              <a:buNone/>
            </a:pPr>
            <a:r>
              <a:rPr lang="en-US" sz="3600" b="1" dirty="0"/>
              <a:t>855-444-3911</a:t>
            </a:r>
          </a:p>
          <a:p>
            <a:pPr marL="0" indent="0" algn="ctr">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DE32A114-29C5-4FEB-88A9-EF97EAB2F4C2}"/>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8C848C85-2C72-4668-8B47-147834D1FABE}"/>
              </a:ext>
            </a:extLst>
          </p:cNvPr>
          <p:cNvSpPr>
            <a:spLocks noGrp="1"/>
          </p:cNvSpPr>
          <p:nvPr>
            <p:ph type="sldNum" sz="quarter" idx="12"/>
          </p:nvPr>
        </p:nvSpPr>
        <p:spPr/>
        <p:txBody>
          <a:bodyPr/>
          <a:lstStyle/>
          <a:p>
            <a:fld id="{EFE5B314-58A9-4623-AD68-5EFC893E35A3}" type="slidenum">
              <a:rPr lang="en-US" smtClean="0">
                <a:solidFill>
                  <a:schemeClr val="tx1"/>
                </a:solidFill>
              </a:rPr>
              <a:t>30</a:t>
            </a:fld>
            <a:endParaRPr lang="en-US" dirty="0">
              <a:solidFill>
                <a:schemeClr val="tx1"/>
              </a:solidFill>
            </a:endParaRPr>
          </a:p>
        </p:txBody>
      </p:sp>
    </p:spTree>
    <p:extLst>
      <p:ext uri="{BB962C8B-B14F-4D97-AF65-F5344CB8AC3E}">
        <p14:creationId xmlns:p14="http://schemas.microsoft.com/office/powerpoint/2010/main" val="208308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F25FC-0EBA-4307-A7BD-5B34F2C0BCE0}"/>
              </a:ext>
            </a:extLst>
          </p:cNvPr>
          <p:cNvSpPr>
            <a:spLocks noGrp="1"/>
          </p:cNvSpPr>
          <p:nvPr>
            <p:ph type="title"/>
          </p:nvPr>
        </p:nvSpPr>
        <p:spPr/>
        <p:txBody>
          <a:bodyPr/>
          <a:lstStyle/>
          <a:p>
            <a:pPr algn="ctr"/>
            <a:r>
              <a:rPr lang="en-US" b="1" dirty="0"/>
              <a:t>State Law</a:t>
            </a:r>
            <a:br>
              <a:rPr lang="en-US" b="1" dirty="0"/>
            </a:br>
            <a:r>
              <a:rPr lang="en-US" b="1" dirty="0"/>
              <a:t>Legal Definition of Child Neglect</a:t>
            </a:r>
          </a:p>
        </p:txBody>
      </p:sp>
      <p:sp>
        <p:nvSpPr>
          <p:cNvPr id="3" name="Content Placeholder 2">
            <a:extLst>
              <a:ext uri="{FF2B5EF4-FFF2-40B4-BE49-F238E27FC236}">
                <a16:creationId xmlns:a16="http://schemas.microsoft.com/office/drawing/2014/main" id="{D43F4FF4-FB59-4CF8-AAC3-60AD275D87E5}"/>
              </a:ext>
            </a:extLst>
          </p:cNvPr>
          <p:cNvSpPr>
            <a:spLocks noGrp="1"/>
          </p:cNvSpPr>
          <p:nvPr>
            <p:ph idx="1"/>
          </p:nvPr>
        </p:nvSpPr>
        <p:spPr/>
        <p:txBody>
          <a:bodyPr/>
          <a:lstStyle/>
          <a:p>
            <a:pPr marL="0" indent="0">
              <a:buNone/>
            </a:pPr>
            <a:r>
              <a:rPr lang="en-US" b="1" dirty="0"/>
              <a:t>Harm or threatened harm to a child’s health or welfare that occurs through:</a:t>
            </a:r>
          </a:p>
          <a:p>
            <a:r>
              <a:rPr lang="en-US" dirty="0"/>
              <a:t>Negligent treatment, including the failure to provide adequate food, clothing, shelter, or medical care</a:t>
            </a:r>
          </a:p>
          <a:p>
            <a:r>
              <a:rPr lang="en-US" dirty="0"/>
              <a:t>Placing the child at an unreasonable risk by the parent, legal guardian, or other person responsible for the child’s health or welfare</a:t>
            </a:r>
          </a:p>
          <a:p>
            <a:endParaRPr lang="en-US" b="1" dirty="0"/>
          </a:p>
          <a:p>
            <a:endParaRPr lang="en-US" dirty="0"/>
          </a:p>
        </p:txBody>
      </p:sp>
      <p:sp>
        <p:nvSpPr>
          <p:cNvPr id="4" name="Footer Placeholder 3">
            <a:extLst>
              <a:ext uri="{FF2B5EF4-FFF2-40B4-BE49-F238E27FC236}">
                <a16:creationId xmlns:a16="http://schemas.microsoft.com/office/drawing/2014/main" id="{7A6B0E8E-1E12-4525-A155-F3F8521250CB}"/>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0BD1463C-415E-4016-9AC8-FE1426564E4C}"/>
              </a:ext>
            </a:extLst>
          </p:cNvPr>
          <p:cNvSpPr>
            <a:spLocks noGrp="1"/>
          </p:cNvSpPr>
          <p:nvPr>
            <p:ph type="sldNum" sz="quarter" idx="12"/>
          </p:nvPr>
        </p:nvSpPr>
        <p:spPr/>
        <p:txBody>
          <a:bodyPr/>
          <a:lstStyle/>
          <a:p>
            <a:fld id="{EFE5B314-58A9-4623-AD68-5EFC893E35A3}" type="slidenum">
              <a:rPr lang="en-US" smtClean="0">
                <a:solidFill>
                  <a:schemeClr val="tx1"/>
                </a:solidFill>
              </a:rPr>
              <a:t>4</a:t>
            </a:fld>
            <a:endParaRPr lang="en-US" dirty="0">
              <a:solidFill>
                <a:schemeClr val="tx1"/>
              </a:solidFill>
            </a:endParaRPr>
          </a:p>
        </p:txBody>
      </p:sp>
    </p:spTree>
    <p:extLst>
      <p:ext uri="{BB962C8B-B14F-4D97-AF65-F5344CB8AC3E}">
        <p14:creationId xmlns:p14="http://schemas.microsoft.com/office/powerpoint/2010/main" val="1996488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6A819-1DEE-4FF5-AF8F-8F6155622270}"/>
              </a:ext>
            </a:extLst>
          </p:cNvPr>
          <p:cNvSpPr>
            <a:spLocks noGrp="1"/>
          </p:cNvSpPr>
          <p:nvPr>
            <p:ph type="title"/>
          </p:nvPr>
        </p:nvSpPr>
        <p:spPr/>
        <p:txBody>
          <a:bodyPr/>
          <a:lstStyle/>
          <a:p>
            <a:pPr algn="ctr"/>
            <a:r>
              <a:rPr lang="en-US" b="1" dirty="0"/>
              <a:t>State Law</a:t>
            </a:r>
            <a:br>
              <a:rPr lang="en-US" b="1" dirty="0"/>
            </a:br>
            <a:r>
              <a:rPr lang="en-US" b="1" dirty="0"/>
              <a:t>Legal Definition of Vulnerable Adult </a:t>
            </a:r>
          </a:p>
        </p:txBody>
      </p:sp>
      <p:sp>
        <p:nvSpPr>
          <p:cNvPr id="3" name="Content Placeholder 2">
            <a:extLst>
              <a:ext uri="{FF2B5EF4-FFF2-40B4-BE49-F238E27FC236}">
                <a16:creationId xmlns:a16="http://schemas.microsoft.com/office/drawing/2014/main" id="{5EE585F5-BAB8-47B0-B3FA-D030E46D7471}"/>
              </a:ext>
            </a:extLst>
          </p:cNvPr>
          <p:cNvSpPr>
            <a:spLocks noGrp="1"/>
          </p:cNvSpPr>
          <p:nvPr>
            <p:ph idx="1"/>
          </p:nvPr>
        </p:nvSpPr>
        <p:spPr>
          <a:xfrm>
            <a:off x="838200" y="2005012"/>
            <a:ext cx="10515600" cy="4351338"/>
          </a:xfrm>
        </p:spPr>
        <p:txBody>
          <a:bodyPr/>
          <a:lstStyle/>
          <a:p>
            <a:pPr marL="0" indent="0">
              <a:buNone/>
            </a:pPr>
            <a:r>
              <a:rPr lang="en-US" b="1" dirty="0"/>
              <a:t>Vulnerable Adult:</a:t>
            </a:r>
          </a:p>
          <a:p>
            <a:r>
              <a:rPr lang="en-US" dirty="0"/>
              <a:t>An individual age 18 or over whom because of a mental or physical impairment or because of advanced age/frailty, is unable to protect himself or herself from abuse, neglect and/or exploitation.</a:t>
            </a:r>
          </a:p>
        </p:txBody>
      </p:sp>
      <p:sp>
        <p:nvSpPr>
          <p:cNvPr id="4" name="Footer Placeholder 3">
            <a:extLst>
              <a:ext uri="{FF2B5EF4-FFF2-40B4-BE49-F238E27FC236}">
                <a16:creationId xmlns:a16="http://schemas.microsoft.com/office/drawing/2014/main" id="{B563547C-C39A-4603-8C96-F69E75C1C194}"/>
              </a:ext>
            </a:extLst>
          </p:cNvPr>
          <p:cNvSpPr>
            <a:spLocks noGrp="1"/>
          </p:cNvSpPr>
          <p:nvPr>
            <p:ph type="ftr" sz="quarter" idx="11"/>
          </p:nvPr>
        </p:nvSpPr>
        <p:spPr/>
        <p:txBody>
          <a:bodyPr/>
          <a:lstStyle/>
          <a:p>
            <a:r>
              <a:rPr lang="en-US"/>
              <a:t>Product of the Office of Child Welfare Policy and Programs</a:t>
            </a:r>
          </a:p>
        </p:txBody>
      </p:sp>
      <p:sp>
        <p:nvSpPr>
          <p:cNvPr id="5" name="Slide Number Placeholder 4">
            <a:extLst>
              <a:ext uri="{FF2B5EF4-FFF2-40B4-BE49-F238E27FC236}">
                <a16:creationId xmlns:a16="http://schemas.microsoft.com/office/drawing/2014/main" id="{93212BB0-2DCF-4D0C-80E5-379F808BC15D}"/>
              </a:ext>
            </a:extLst>
          </p:cNvPr>
          <p:cNvSpPr>
            <a:spLocks noGrp="1"/>
          </p:cNvSpPr>
          <p:nvPr>
            <p:ph type="sldNum" sz="quarter" idx="12"/>
          </p:nvPr>
        </p:nvSpPr>
        <p:spPr/>
        <p:txBody>
          <a:bodyPr/>
          <a:lstStyle/>
          <a:p>
            <a:fld id="{EFE5B314-58A9-4623-AD68-5EFC893E35A3}" type="slidenum">
              <a:rPr lang="en-US" smtClean="0"/>
              <a:t>5</a:t>
            </a:fld>
            <a:endParaRPr lang="en-US"/>
          </a:p>
        </p:txBody>
      </p:sp>
    </p:spTree>
    <p:extLst>
      <p:ext uri="{BB962C8B-B14F-4D97-AF65-F5344CB8AC3E}">
        <p14:creationId xmlns:p14="http://schemas.microsoft.com/office/powerpoint/2010/main" val="99841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B86DF-681C-497A-A2B1-F991C104F1BD}"/>
              </a:ext>
            </a:extLst>
          </p:cNvPr>
          <p:cNvSpPr>
            <a:spLocks noGrp="1"/>
          </p:cNvSpPr>
          <p:nvPr>
            <p:ph type="title"/>
          </p:nvPr>
        </p:nvSpPr>
        <p:spPr/>
        <p:txBody>
          <a:bodyPr>
            <a:normAutofit fontScale="90000"/>
          </a:bodyPr>
          <a:lstStyle/>
          <a:p>
            <a:pPr algn="ctr"/>
            <a:r>
              <a:rPr lang="en-US" b="1" dirty="0"/>
              <a:t>State Law</a:t>
            </a:r>
            <a:br>
              <a:rPr lang="en-US" b="1" dirty="0"/>
            </a:br>
            <a:r>
              <a:rPr lang="en-US" b="1" dirty="0"/>
              <a:t>Legal Definition of Adult Abuse, Neglect or Exploitation</a:t>
            </a:r>
            <a:endParaRPr lang="en-US" dirty="0"/>
          </a:p>
        </p:txBody>
      </p:sp>
      <p:sp>
        <p:nvSpPr>
          <p:cNvPr id="3" name="Content Placeholder 2">
            <a:extLst>
              <a:ext uri="{FF2B5EF4-FFF2-40B4-BE49-F238E27FC236}">
                <a16:creationId xmlns:a16="http://schemas.microsoft.com/office/drawing/2014/main" id="{D8BA2F0C-09F6-48D6-A867-5FD4E74F93DC}"/>
              </a:ext>
            </a:extLst>
          </p:cNvPr>
          <p:cNvSpPr>
            <a:spLocks noGrp="1"/>
          </p:cNvSpPr>
          <p:nvPr>
            <p:ph idx="1"/>
          </p:nvPr>
        </p:nvSpPr>
        <p:spPr>
          <a:xfrm>
            <a:off x="838200" y="1910443"/>
            <a:ext cx="10515600" cy="4351338"/>
          </a:xfrm>
        </p:spPr>
        <p:txBody>
          <a:bodyPr>
            <a:normAutofit fontScale="92500"/>
          </a:bodyPr>
          <a:lstStyle/>
          <a:p>
            <a:pPr marL="0" indent="0">
              <a:buNone/>
            </a:pPr>
            <a:r>
              <a:rPr lang="en-US" b="1" dirty="0"/>
              <a:t>Abuse</a:t>
            </a:r>
            <a:r>
              <a:rPr lang="en-US" dirty="0"/>
              <a:t>:</a:t>
            </a:r>
          </a:p>
          <a:p>
            <a:r>
              <a:rPr lang="en-US" dirty="0"/>
              <a:t>Harm or threatened harm to an adult's health or welfare caused by another person. Abuse may be physical, sexual or emotional.</a:t>
            </a:r>
          </a:p>
          <a:p>
            <a:pPr marL="0" indent="0">
              <a:buNone/>
            </a:pPr>
            <a:r>
              <a:rPr lang="en-US" b="1" dirty="0"/>
              <a:t>Neglect:</a:t>
            </a:r>
            <a:r>
              <a:rPr lang="en-US" dirty="0"/>
              <a:t> </a:t>
            </a:r>
          </a:p>
          <a:p>
            <a:r>
              <a:rPr lang="en-US" dirty="0"/>
              <a:t>Harm to an adult's health or welfare caused by the inability of the adult to respond to a harmful situation (self-neglect) or the conduct of a person who assumes responsibility for a significant aspect of the adult's health or welfare.</a:t>
            </a:r>
          </a:p>
          <a:p>
            <a:pPr marL="0" indent="0">
              <a:buNone/>
            </a:pPr>
            <a:r>
              <a:rPr lang="en-US" b="1" dirty="0"/>
              <a:t>Exploitation</a:t>
            </a:r>
            <a:r>
              <a:rPr lang="en-US" dirty="0"/>
              <a:t>: </a:t>
            </a:r>
          </a:p>
          <a:p>
            <a:r>
              <a:rPr lang="en-US" dirty="0"/>
              <a:t>Misuse of an adult's funds, property, or personal dignity by another person</a:t>
            </a:r>
          </a:p>
          <a:p>
            <a:pPr marL="0" indent="0">
              <a:buNone/>
            </a:pPr>
            <a:endParaRPr lang="en-US" dirty="0"/>
          </a:p>
        </p:txBody>
      </p:sp>
      <p:sp>
        <p:nvSpPr>
          <p:cNvPr id="4" name="Footer Placeholder 3">
            <a:extLst>
              <a:ext uri="{FF2B5EF4-FFF2-40B4-BE49-F238E27FC236}">
                <a16:creationId xmlns:a16="http://schemas.microsoft.com/office/drawing/2014/main" id="{48BBA2E1-CDF8-4C64-AE40-0427B7E81A46}"/>
              </a:ext>
            </a:extLst>
          </p:cNvPr>
          <p:cNvSpPr>
            <a:spLocks noGrp="1"/>
          </p:cNvSpPr>
          <p:nvPr>
            <p:ph type="ftr" sz="quarter" idx="11"/>
          </p:nvPr>
        </p:nvSpPr>
        <p:spPr/>
        <p:txBody>
          <a:bodyPr/>
          <a:lstStyle/>
          <a:p>
            <a:r>
              <a:rPr lang="en-US"/>
              <a:t>Product of the Office of Child Welfare Policy and Programs</a:t>
            </a:r>
          </a:p>
        </p:txBody>
      </p:sp>
      <p:sp>
        <p:nvSpPr>
          <p:cNvPr id="5" name="Slide Number Placeholder 4">
            <a:extLst>
              <a:ext uri="{FF2B5EF4-FFF2-40B4-BE49-F238E27FC236}">
                <a16:creationId xmlns:a16="http://schemas.microsoft.com/office/drawing/2014/main" id="{B8017D3C-CBC0-4C8C-B07A-A3139FF89E8C}"/>
              </a:ext>
            </a:extLst>
          </p:cNvPr>
          <p:cNvSpPr>
            <a:spLocks noGrp="1"/>
          </p:cNvSpPr>
          <p:nvPr>
            <p:ph type="sldNum" sz="quarter" idx="12"/>
          </p:nvPr>
        </p:nvSpPr>
        <p:spPr/>
        <p:txBody>
          <a:bodyPr/>
          <a:lstStyle/>
          <a:p>
            <a:fld id="{EFE5B314-58A9-4623-AD68-5EFC893E35A3}" type="slidenum">
              <a:rPr lang="en-US" smtClean="0"/>
              <a:t>6</a:t>
            </a:fld>
            <a:endParaRPr lang="en-US"/>
          </a:p>
        </p:txBody>
      </p:sp>
    </p:spTree>
    <p:extLst>
      <p:ext uri="{BB962C8B-B14F-4D97-AF65-F5344CB8AC3E}">
        <p14:creationId xmlns:p14="http://schemas.microsoft.com/office/powerpoint/2010/main" val="2783438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3F2F3-A980-43DD-9A89-EBBD78F46E9B}"/>
              </a:ext>
            </a:extLst>
          </p:cNvPr>
          <p:cNvSpPr>
            <a:spLocks noGrp="1"/>
          </p:cNvSpPr>
          <p:nvPr>
            <p:ph type="title"/>
          </p:nvPr>
        </p:nvSpPr>
        <p:spPr/>
        <p:txBody>
          <a:bodyPr/>
          <a:lstStyle/>
          <a:p>
            <a:pPr algn="ctr"/>
            <a:r>
              <a:rPr lang="en-US" b="1" dirty="0"/>
              <a:t>Mandated Reporters</a:t>
            </a:r>
          </a:p>
        </p:txBody>
      </p:sp>
      <p:sp>
        <p:nvSpPr>
          <p:cNvPr id="3" name="Content Placeholder 2">
            <a:extLst>
              <a:ext uri="{FF2B5EF4-FFF2-40B4-BE49-F238E27FC236}">
                <a16:creationId xmlns:a16="http://schemas.microsoft.com/office/drawing/2014/main" id="{06F51403-23FA-4B21-AFFF-4415F13CC9C6}"/>
              </a:ext>
            </a:extLst>
          </p:cNvPr>
          <p:cNvSpPr>
            <a:spLocks noGrp="1"/>
          </p:cNvSpPr>
          <p:nvPr>
            <p:ph idx="1"/>
          </p:nvPr>
        </p:nvSpPr>
        <p:spPr/>
        <p:txBody>
          <a:bodyPr>
            <a:normAutofit lnSpcReduction="10000"/>
          </a:bodyPr>
          <a:lstStyle/>
          <a:p>
            <a:pPr marL="0" indent="0">
              <a:buNone/>
            </a:pPr>
            <a:r>
              <a:rPr lang="en-US" b="1" dirty="0"/>
              <a:t>People in the following professional roles are required to report any suspected vulnerable adult or child abuse, neglect or exploitation:</a:t>
            </a:r>
          </a:p>
          <a:p>
            <a:r>
              <a:rPr lang="en-US" dirty="0"/>
              <a:t>Medical and Mental Health Care Services </a:t>
            </a:r>
          </a:p>
          <a:p>
            <a:r>
              <a:rPr lang="en-US" dirty="0"/>
              <a:t>Social Welfare Services </a:t>
            </a:r>
          </a:p>
          <a:p>
            <a:r>
              <a:rPr lang="en-US" dirty="0"/>
              <a:t>Adult and Childcare Services</a:t>
            </a:r>
          </a:p>
          <a:p>
            <a:r>
              <a:rPr lang="en-US" dirty="0"/>
              <a:t>Clergy and faith Services</a:t>
            </a:r>
          </a:p>
          <a:p>
            <a:r>
              <a:rPr lang="en-US" dirty="0"/>
              <a:t>Law enforcement</a:t>
            </a:r>
          </a:p>
          <a:p>
            <a:r>
              <a:rPr lang="en-US" dirty="0"/>
              <a:t>Educational Services</a:t>
            </a:r>
          </a:p>
          <a:p>
            <a:r>
              <a:rPr lang="en-US" dirty="0"/>
              <a:t>Other human Services </a:t>
            </a:r>
          </a:p>
        </p:txBody>
      </p:sp>
      <p:sp>
        <p:nvSpPr>
          <p:cNvPr id="4" name="Footer Placeholder 3">
            <a:extLst>
              <a:ext uri="{FF2B5EF4-FFF2-40B4-BE49-F238E27FC236}">
                <a16:creationId xmlns:a16="http://schemas.microsoft.com/office/drawing/2014/main" id="{F3E04595-77D2-4726-8CDB-E20C82733C7B}"/>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A1FF14D5-2D70-44AC-B914-A24D29E02D71}"/>
              </a:ext>
            </a:extLst>
          </p:cNvPr>
          <p:cNvSpPr>
            <a:spLocks noGrp="1"/>
          </p:cNvSpPr>
          <p:nvPr>
            <p:ph type="sldNum" sz="quarter" idx="12"/>
          </p:nvPr>
        </p:nvSpPr>
        <p:spPr/>
        <p:txBody>
          <a:bodyPr/>
          <a:lstStyle/>
          <a:p>
            <a:fld id="{EFE5B314-58A9-4623-AD68-5EFC893E35A3}"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2765532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C3F15-4BD4-47FB-935F-24D80B465A6A}"/>
              </a:ext>
            </a:extLst>
          </p:cNvPr>
          <p:cNvSpPr>
            <a:spLocks noGrp="1"/>
          </p:cNvSpPr>
          <p:nvPr>
            <p:ph type="title"/>
          </p:nvPr>
        </p:nvSpPr>
        <p:spPr/>
        <p:txBody>
          <a:bodyPr/>
          <a:lstStyle/>
          <a:p>
            <a:pPr algn="ctr"/>
            <a:r>
              <a:rPr lang="en-US" b="1" dirty="0"/>
              <a:t>Report or Don’t Report?</a:t>
            </a:r>
          </a:p>
        </p:txBody>
      </p:sp>
      <p:sp>
        <p:nvSpPr>
          <p:cNvPr id="3" name="Content Placeholder 2">
            <a:extLst>
              <a:ext uri="{FF2B5EF4-FFF2-40B4-BE49-F238E27FC236}">
                <a16:creationId xmlns:a16="http://schemas.microsoft.com/office/drawing/2014/main" id="{49CE73E6-2808-4DCC-853A-87F38A84EA28}"/>
              </a:ext>
            </a:extLst>
          </p:cNvPr>
          <p:cNvSpPr>
            <a:spLocks noGrp="1"/>
          </p:cNvSpPr>
          <p:nvPr>
            <p:ph idx="1"/>
          </p:nvPr>
        </p:nvSpPr>
        <p:spPr/>
        <p:txBody>
          <a:bodyPr/>
          <a:lstStyle/>
          <a:p>
            <a:pPr marL="0" indent="0">
              <a:buNone/>
            </a:pPr>
            <a:r>
              <a:rPr lang="en-US" b="1" dirty="0"/>
              <a:t>You don’t need evidence. Reasonable suspicion that vulnerable adult or child abuse or neglect occurred is sufficient.</a:t>
            </a:r>
          </a:p>
          <a:p>
            <a:pPr lvl="1"/>
            <a:r>
              <a:rPr lang="en-US" b="1" dirty="0"/>
              <a:t>Note: </a:t>
            </a:r>
            <a:r>
              <a:rPr lang="en-US" b="1" i="1" dirty="0"/>
              <a:t>Never</a:t>
            </a:r>
            <a:r>
              <a:rPr lang="en-US" b="1" dirty="0"/>
              <a:t> investigate on your own.</a:t>
            </a:r>
          </a:p>
          <a:p>
            <a:pPr marL="0" indent="0">
              <a:buNone/>
            </a:pPr>
            <a:r>
              <a:rPr lang="en-US" dirty="0"/>
              <a:t>“When in doubt, report it out.”</a:t>
            </a:r>
          </a:p>
          <a:p>
            <a:pPr marL="0" indent="0">
              <a:buNone/>
            </a:pPr>
            <a:endParaRPr lang="en-US" dirty="0"/>
          </a:p>
        </p:txBody>
      </p:sp>
      <p:sp>
        <p:nvSpPr>
          <p:cNvPr id="4" name="Footer Placeholder 3">
            <a:extLst>
              <a:ext uri="{FF2B5EF4-FFF2-40B4-BE49-F238E27FC236}">
                <a16:creationId xmlns:a16="http://schemas.microsoft.com/office/drawing/2014/main" id="{E81C707C-6B3B-4204-8DAC-56B76E2B35DC}"/>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AB51B788-8926-4FF7-BEFD-C6ECDE098424}"/>
              </a:ext>
            </a:extLst>
          </p:cNvPr>
          <p:cNvSpPr>
            <a:spLocks noGrp="1"/>
          </p:cNvSpPr>
          <p:nvPr>
            <p:ph type="sldNum" sz="quarter" idx="12"/>
          </p:nvPr>
        </p:nvSpPr>
        <p:spPr/>
        <p:txBody>
          <a:bodyPr/>
          <a:lstStyle/>
          <a:p>
            <a:fld id="{EFE5B314-58A9-4623-AD68-5EFC893E35A3}" type="slidenum">
              <a:rPr lang="en-US" smtClean="0">
                <a:solidFill>
                  <a:schemeClr val="tx1"/>
                </a:solidFill>
              </a:rPr>
              <a:t>8</a:t>
            </a:fld>
            <a:endParaRPr lang="en-US" dirty="0">
              <a:solidFill>
                <a:schemeClr val="tx1"/>
              </a:solidFill>
            </a:endParaRPr>
          </a:p>
        </p:txBody>
      </p:sp>
    </p:spTree>
    <p:extLst>
      <p:ext uri="{BB962C8B-B14F-4D97-AF65-F5344CB8AC3E}">
        <p14:creationId xmlns:p14="http://schemas.microsoft.com/office/powerpoint/2010/main" val="642173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315F7-498B-4B87-87F0-509F948F800C}"/>
              </a:ext>
            </a:extLst>
          </p:cNvPr>
          <p:cNvSpPr>
            <a:spLocks noGrp="1"/>
          </p:cNvSpPr>
          <p:nvPr>
            <p:ph type="title"/>
          </p:nvPr>
        </p:nvSpPr>
        <p:spPr/>
        <p:txBody>
          <a:bodyPr/>
          <a:lstStyle/>
          <a:p>
            <a:pPr algn="ctr"/>
            <a:r>
              <a:rPr lang="en-US" b="1" dirty="0"/>
              <a:t>Reporting Concerns</a:t>
            </a:r>
          </a:p>
        </p:txBody>
      </p:sp>
      <p:sp>
        <p:nvSpPr>
          <p:cNvPr id="3" name="Content Placeholder 2">
            <a:extLst>
              <a:ext uri="{FF2B5EF4-FFF2-40B4-BE49-F238E27FC236}">
                <a16:creationId xmlns:a16="http://schemas.microsoft.com/office/drawing/2014/main" id="{18012402-C2D8-45F9-B5C5-61DED8F3809E}"/>
              </a:ext>
            </a:extLst>
          </p:cNvPr>
          <p:cNvSpPr>
            <a:spLocks noGrp="1"/>
          </p:cNvSpPr>
          <p:nvPr>
            <p:ph idx="1"/>
          </p:nvPr>
        </p:nvSpPr>
        <p:spPr/>
        <p:txBody>
          <a:bodyPr/>
          <a:lstStyle/>
          <a:p>
            <a:r>
              <a:rPr lang="en-US" dirty="0"/>
              <a:t>“I don’t want to interfere in someone’s family.”</a:t>
            </a:r>
          </a:p>
          <a:p>
            <a:pPr lvl="1"/>
            <a:r>
              <a:rPr lang="en-US" sz="2000" b="1" i="1" dirty="0"/>
              <a:t>You may be the only person to intervene and ensure an individuals safety.</a:t>
            </a:r>
          </a:p>
          <a:p>
            <a:pPr marL="0" indent="0">
              <a:buNone/>
            </a:pPr>
            <a:endParaRPr lang="en-US" dirty="0"/>
          </a:p>
          <a:p>
            <a:r>
              <a:rPr lang="en-US" dirty="0"/>
              <a:t>“They will know it was me who called.”</a:t>
            </a:r>
          </a:p>
          <a:p>
            <a:pPr lvl="1"/>
            <a:r>
              <a:rPr lang="en-US" sz="2000" b="1" i="1" dirty="0"/>
              <a:t>PS cannot provide this information without your permission or a court order.</a:t>
            </a:r>
          </a:p>
          <a:p>
            <a:endParaRPr lang="en-US" dirty="0"/>
          </a:p>
          <a:p>
            <a:r>
              <a:rPr lang="en-US" dirty="0"/>
              <a:t>“What I have to say won’t make a difference.”</a:t>
            </a:r>
          </a:p>
          <a:p>
            <a:pPr lvl="1"/>
            <a:r>
              <a:rPr lang="en-US" sz="2000" b="1" i="1" dirty="0"/>
              <a:t>You may never know the difference you will make. Do the right thing anyway.</a:t>
            </a:r>
          </a:p>
        </p:txBody>
      </p:sp>
      <p:sp>
        <p:nvSpPr>
          <p:cNvPr id="4" name="Footer Placeholder 3">
            <a:extLst>
              <a:ext uri="{FF2B5EF4-FFF2-40B4-BE49-F238E27FC236}">
                <a16:creationId xmlns:a16="http://schemas.microsoft.com/office/drawing/2014/main" id="{9D4882C5-2B68-4BB2-AB82-989587B7AFDC}"/>
              </a:ext>
            </a:extLst>
          </p:cNvPr>
          <p:cNvSpPr>
            <a:spLocks noGrp="1"/>
          </p:cNvSpPr>
          <p:nvPr>
            <p:ph type="ftr" sz="quarter" idx="11"/>
          </p:nvPr>
        </p:nvSpPr>
        <p:spPr/>
        <p:txBody>
          <a:bodyPr/>
          <a:lstStyle/>
          <a:p>
            <a:r>
              <a:rPr lang="en-US" dirty="0">
                <a:solidFill>
                  <a:schemeClr val="tx1"/>
                </a:solidFill>
              </a:rPr>
              <a:t>Product of the Office of Child Welfare Policy and Programs</a:t>
            </a:r>
          </a:p>
        </p:txBody>
      </p:sp>
      <p:sp>
        <p:nvSpPr>
          <p:cNvPr id="5" name="Slide Number Placeholder 4">
            <a:extLst>
              <a:ext uri="{FF2B5EF4-FFF2-40B4-BE49-F238E27FC236}">
                <a16:creationId xmlns:a16="http://schemas.microsoft.com/office/drawing/2014/main" id="{29077067-A0CB-4D63-B72F-41EA6B4A88C1}"/>
              </a:ext>
            </a:extLst>
          </p:cNvPr>
          <p:cNvSpPr>
            <a:spLocks noGrp="1"/>
          </p:cNvSpPr>
          <p:nvPr>
            <p:ph type="sldNum" sz="quarter" idx="12"/>
          </p:nvPr>
        </p:nvSpPr>
        <p:spPr/>
        <p:txBody>
          <a:bodyPr/>
          <a:lstStyle/>
          <a:p>
            <a:fld id="{EFE5B314-58A9-4623-AD68-5EFC893E35A3}"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242185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15816</TotalTime>
  <Words>4573</Words>
  <Application>Microsoft Office PowerPoint</Application>
  <PresentationFormat>Widescreen</PresentationFormat>
  <Paragraphs>451</Paragraphs>
  <Slides>30</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Wingdings</vt:lpstr>
      <vt:lpstr>Office Theme</vt:lpstr>
      <vt:lpstr> </vt:lpstr>
      <vt:lpstr>State Laws Child Protection Law, 1975 PA 238</vt:lpstr>
      <vt:lpstr>State Law Legal Definition of Child Abuse</vt:lpstr>
      <vt:lpstr>State Law Legal Definition of Child Neglect</vt:lpstr>
      <vt:lpstr>State Law Legal Definition of Vulnerable Adult </vt:lpstr>
      <vt:lpstr>State Law Legal Definition of Adult Abuse, Neglect or Exploitation</vt:lpstr>
      <vt:lpstr>Mandated Reporters</vt:lpstr>
      <vt:lpstr>Report or Don’t Report?</vt:lpstr>
      <vt:lpstr>Reporting Concerns</vt:lpstr>
      <vt:lpstr>Reporting Obligations</vt:lpstr>
      <vt:lpstr>State Law Penalties for Not Reporting</vt:lpstr>
      <vt:lpstr>State Law Protections for Reporters</vt:lpstr>
      <vt:lpstr>Detailed Reporting Requirements</vt:lpstr>
      <vt:lpstr>Provide All Known Information</vt:lpstr>
      <vt:lpstr>What To Do and What Not To Do When An Individual Discloses Abuse or Neglect</vt:lpstr>
      <vt:lpstr>Reporting Centralized Intake Specialist</vt:lpstr>
      <vt:lpstr>Reporting Next Steps for PS</vt:lpstr>
      <vt:lpstr>What is NOT investigated? </vt:lpstr>
      <vt:lpstr>Recognizing Types of Abuse and Neglect</vt:lpstr>
      <vt:lpstr>Recognizing Physical Abuse </vt:lpstr>
      <vt:lpstr>Recognizing Sexual Abuse or Sexual Exploitation</vt:lpstr>
      <vt:lpstr>Recognizing Sexual Abuse</vt:lpstr>
      <vt:lpstr>Recognizing Mental Injury</vt:lpstr>
      <vt:lpstr>Recognizing Neglect</vt:lpstr>
      <vt:lpstr>Recognizing Neglect</vt:lpstr>
      <vt:lpstr>Recognizing Maltreatment</vt:lpstr>
      <vt:lpstr>Substance Use Concerns</vt:lpstr>
      <vt:lpstr>Human Trafficking</vt:lpstr>
      <vt:lpstr>Human Trafficking Indicators</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Children's Protective Services, Mandated Reporter Training Presentation</dc:title>
  <dc:subject>CPS, Mandated Reporter Training Presentation</dc:subject>
  <dc:creator>Michigan Department of Health and Human Services (MDHHS)</dc:creator>
  <cp:keywords>MDHHS;CPS;Mandated;Reporter;Training;Presentation</cp:keywords>
  <cp:lastModifiedBy>Vallier, Timothy (LEO)</cp:lastModifiedBy>
  <cp:revision>154</cp:revision>
  <dcterms:created xsi:type="dcterms:W3CDTF">2019-03-26T18:26:49Z</dcterms:created>
  <dcterms:modified xsi:type="dcterms:W3CDTF">2020-05-01T17:04:02Z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iteId">
    <vt:lpwstr>d5fb7087-3777-42ad-966a-892ef47225d1</vt:lpwstr>
  </property>
  <property fmtid="{D5CDD505-2E9C-101B-9397-08002B2CF9AE}" pid="4" name="MSIP_Label_3a2fed65-62e7-46ea-af74-187e0c17143a_Owner">
    <vt:lpwstr>VallierT@michigan.gov</vt:lpwstr>
  </property>
  <property fmtid="{D5CDD505-2E9C-101B-9397-08002B2CF9AE}" pid="5" name="MSIP_Label_3a2fed65-62e7-46ea-af74-187e0c17143a_SetDate">
    <vt:lpwstr>2020-04-20T13:32:48.5927517Z</vt:lpwstr>
  </property>
  <property fmtid="{D5CDD505-2E9C-101B-9397-08002B2CF9AE}" pid="6" name="MSIP_Label_3a2fed65-62e7-46ea-af74-187e0c17143a_Name">
    <vt:lpwstr>Internal Data (Standard State Data)</vt:lpwstr>
  </property>
  <property fmtid="{D5CDD505-2E9C-101B-9397-08002B2CF9AE}" pid="7" name="MSIP_Label_3a2fed65-62e7-46ea-af74-187e0c17143a_Application">
    <vt:lpwstr>Microsoft Azure Information Protection</vt:lpwstr>
  </property>
  <property fmtid="{D5CDD505-2E9C-101B-9397-08002B2CF9AE}" pid="8" name="MSIP_Label_3a2fed65-62e7-46ea-af74-187e0c17143a_ActionId">
    <vt:lpwstr>c1c2dfed-f01e-4e97-870c-ec76106e8d31</vt:lpwstr>
  </property>
  <property fmtid="{D5CDD505-2E9C-101B-9397-08002B2CF9AE}" pid="9" name="MSIP_Label_3a2fed65-62e7-46ea-af74-187e0c17143a_Extended_MSFT_Method">
    <vt:lpwstr>Manual</vt:lpwstr>
  </property>
  <property fmtid="{D5CDD505-2E9C-101B-9397-08002B2CF9AE}" pid="10" name="Sensitivity">
    <vt:lpwstr>Internal Data (Standard State Data)</vt:lpwstr>
  </property>
</Properties>
</file>