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84" r:id="rId4"/>
    <p:sldMasterId id="2147484102" r:id="rId5"/>
  </p:sldMasterIdLst>
  <p:notesMasterIdLst>
    <p:notesMasterId r:id="rId51"/>
  </p:notesMasterIdLst>
  <p:sldIdLst>
    <p:sldId id="257" r:id="rId6"/>
    <p:sldId id="538" r:id="rId7"/>
    <p:sldId id="541" r:id="rId8"/>
    <p:sldId id="545" r:id="rId9"/>
    <p:sldId id="543" r:id="rId10"/>
    <p:sldId id="544" r:id="rId11"/>
    <p:sldId id="542" r:id="rId12"/>
    <p:sldId id="262" r:id="rId13"/>
    <p:sldId id="525" r:id="rId14"/>
    <p:sldId id="567" r:id="rId15"/>
    <p:sldId id="568" r:id="rId16"/>
    <p:sldId id="569" r:id="rId17"/>
    <p:sldId id="256" r:id="rId18"/>
    <p:sldId id="566" r:id="rId19"/>
    <p:sldId id="258" r:id="rId20"/>
    <p:sldId id="259" r:id="rId21"/>
    <p:sldId id="519" r:id="rId22"/>
    <p:sldId id="548" r:id="rId23"/>
    <p:sldId id="547" r:id="rId24"/>
    <p:sldId id="263" r:id="rId25"/>
    <p:sldId id="520" r:id="rId26"/>
    <p:sldId id="265" r:id="rId27"/>
    <p:sldId id="267" r:id="rId28"/>
    <p:sldId id="269" r:id="rId29"/>
    <p:sldId id="270" r:id="rId30"/>
    <p:sldId id="271" r:id="rId31"/>
    <p:sldId id="272" r:id="rId32"/>
    <p:sldId id="264" r:id="rId33"/>
    <p:sldId id="274" r:id="rId34"/>
    <p:sldId id="531" r:id="rId35"/>
    <p:sldId id="535" r:id="rId36"/>
    <p:sldId id="340" r:id="rId37"/>
    <p:sldId id="553" r:id="rId38"/>
    <p:sldId id="549" r:id="rId39"/>
    <p:sldId id="551" r:id="rId40"/>
    <p:sldId id="552" r:id="rId41"/>
    <p:sldId id="532" r:id="rId42"/>
    <p:sldId id="277" r:id="rId43"/>
    <p:sldId id="523" r:id="rId44"/>
    <p:sldId id="537" r:id="rId45"/>
    <p:sldId id="554" r:id="rId46"/>
    <p:sldId id="555" r:id="rId47"/>
    <p:sldId id="556" r:id="rId48"/>
    <p:sldId id="557" r:id="rId49"/>
    <p:sldId id="276"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werman, Rashell (MDE)" initials="BR(" lastIdx="1" clrIdx="0">
    <p:extLst>
      <p:ext uri="{19B8F6BF-5375-455C-9EA6-DF929625EA0E}">
        <p15:presenceInfo xmlns:p15="http://schemas.microsoft.com/office/powerpoint/2012/main" userId="S-1-5-21-1935655697-1844823847-842925246-2962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F732A-56A8-4655-957D-3D851400F1DF}" v="45" dt="2021-10-12T16:33:40.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9900" autoAdjust="0"/>
  </p:normalViewPr>
  <p:slideViewPr>
    <p:cSldViewPr snapToGrid="0">
      <p:cViewPr varScale="1">
        <p:scale>
          <a:sx n="47" d="100"/>
          <a:sy n="47" d="100"/>
        </p:scale>
        <p:origin x="82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04047736220473"/>
          <c:y val="4.7361279074724469E-2"/>
          <c:w val="0.8445220226377953"/>
          <c:h val="0.84007247538924246"/>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9E-43B3-A0A1-3D59717DC6D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MMC</c:v>
                </c:pt>
                <c:pt idx="1">
                  <c:v>MMC+District</c:v>
                </c:pt>
              </c:strCache>
            </c:strRef>
          </c:cat>
          <c:val>
            <c:numRef>
              <c:f>Sheet1!$B$2:$B$3</c:f>
              <c:numCache>
                <c:formatCode>General</c:formatCode>
                <c:ptCount val="2"/>
                <c:pt idx="0">
                  <c:v>18</c:v>
                </c:pt>
                <c:pt idx="1">
                  <c:v>18</c:v>
                </c:pt>
              </c:numCache>
            </c:numRef>
          </c:val>
          <c:extLst>
            <c:ext xmlns:c16="http://schemas.microsoft.com/office/drawing/2014/chart" uri="{C3380CC4-5D6E-409C-BE32-E72D297353CC}">
              <c16:uniqueId val="{00000000-EB9E-43B3-A0A1-3D59717DC6D9}"/>
            </c:ext>
          </c:extLst>
        </c:ser>
        <c:ser>
          <c:idx val="1"/>
          <c:order val="1"/>
          <c:tx>
            <c:strRef>
              <c:f>Sheet1!$C$1</c:f>
              <c:strCache>
                <c:ptCount val="1"/>
                <c:pt idx="0">
                  <c:v>Series 2</c:v>
                </c:pt>
              </c:strCache>
            </c:strRef>
          </c:tx>
          <c:spPr>
            <a:solidFill>
              <a:schemeClr val="accent2"/>
            </a:solidFill>
            <a:ln>
              <a:noFill/>
            </a:ln>
            <a:effectLst/>
          </c:spPr>
          <c:invertIfNegative val="0"/>
          <c:dLbls>
            <c:dLbl>
              <c:idx val="0"/>
              <c:layout>
                <c:manualLayout>
                  <c:x val="0.41249999999999998"/>
                  <c:y val="0.26484373370793962"/>
                </c:manualLayout>
              </c:layout>
              <c:tx>
                <c:rich>
                  <a:bodyPr/>
                  <a:lstStyle/>
                  <a:p>
                    <a:r>
                      <a:rPr lang="en-US" dirty="0"/>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B9E-43B3-A0A1-3D59717DC6D9}"/>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MMC</c:v>
                </c:pt>
                <c:pt idx="1">
                  <c:v>MMC+District</c:v>
                </c:pt>
              </c:strCache>
            </c:strRef>
          </c:cat>
          <c:val>
            <c:numRef>
              <c:f>Sheet1!$C$2:$C$3</c:f>
              <c:numCache>
                <c:formatCode>General</c:formatCode>
                <c:ptCount val="2"/>
                <c:pt idx="0">
                  <c:v>0</c:v>
                </c:pt>
                <c:pt idx="1">
                  <c:v>6</c:v>
                </c:pt>
              </c:numCache>
            </c:numRef>
          </c:val>
          <c:extLst>
            <c:ext xmlns:c16="http://schemas.microsoft.com/office/drawing/2014/chart" uri="{C3380CC4-5D6E-409C-BE32-E72D297353CC}">
              <c16:uniqueId val="{00000001-EB9E-43B3-A0A1-3D59717DC6D9}"/>
            </c:ext>
          </c:extLst>
        </c:ser>
        <c:dLbls>
          <c:showLegendKey val="0"/>
          <c:showVal val="0"/>
          <c:showCatName val="0"/>
          <c:showSerName val="0"/>
          <c:showPercent val="0"/>
          <c:showBubbleSize val="0"/>
        </c:dLbls>
        <c:gapWidth val="150"/>
        <c:overlap val="100"/>
        <c:axId val="929382016"/>
        <c:axId val="929373488"/>
      </c:barChart>
      <c:catAx>
        <c:axId val="92938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29373488"/>
        <c:crosses val="autoZero"/>
        <c:auto val="1"/>
        <c:lblAlgn val="ctr"/>
        <c:lblOffset val="100"/>
        <c:noMultiLvlLbl val="0"/>
      </c:catAx>
      <c:valAx>
        <c:axId val="92937348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dirty="0"/>
                  <a:t>Credits</a:t>
                </a:r>
              </a:p>
            </c:rich>
          </c:tx>
          <c:layout>
            <c:manualLayout>
              <c:xMode val="edge"/>
              <c:yMode val="edge"/>
              <c:x val="1.2500000000000001E-2"/>
              <c:y val="0.62476269532709794"/>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29382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MMC</c:v>
                </c:pt>
                <c:pt idx="1">
                  <c:v>MMC+District</c:v>
                </c:pt>
              </c:strCache>
            </c:strRef>
          </c:cat>
          <c:val>
            <c:numRef>
              <c:f>Sheet1!$B$2:$B$3</c:f>
              <c:numCache>
                <c:formatCode>General</c:formatCode>
                <c:ptCount val="2"/>
                <c:pt idx="0">
                  <c:v>12</c:v>
                </c:pt>
                <c:pt idx="1">
                  <c:v>12</c:v>
                </c:pt>
              </c:numCache>
            </c:numRef>
          </c:val>
          <c:extLst>
            <c:ext xmlns:c16="http://schemas.microsoft.com/office/drawing/2014/chart" uri="{C3380CC4-5D6E-409C-BE32-E72D297353CC}">
              <c16:uniqueId val="{00000000-EB9E-43B3-A0A1-3D59717DC6D9}"/>
            </c:ext>
          </c:extLst>
        </c:ser>
        <c:ser>
          <c:idx val="1"/>
          <c:order val="1"/>
          <c:tx>
            <c:strRef>
              <c:f>Sheet1!$C$1</c:f>
              <c:strCache>
                <c:ptCount val="1"/>
                <c:pt idx="0">
                  <c:v>Series 2</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BAA1-4DD0-ABD4-CED8A6F2979E}"/>
                </c:ext>
              </c:extLst>
            </c:dLbl>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MMC</c:v>
                </c:pt>
                <c:pt idx="1">
                  <c:v>MMC+District</c:v>
                </c:pt>
              </c:strCache>
            </c:strRef>
          </c:cat>
          <c:val>
            <c:numRef>
              <c:f>Sheet1!$C$2:$C$3</c:f>
              <c:numCache>
                <c:formatCode>General</c:formatCode>
                <c:ptCount val="2"/>
                <c:pt idx="0">
                  <c:v>0</c:v>
                </c:pt>
                <c:pt idx="1">
                  <c:v>12</c:v>
                </c:pt>
              </c:numCache>
            </c:numRef>
          </c:val>
          <c:extLst>
            <c:ext xmlns:c16="http://schemas.microsoft.com/office/drawing/2014/chart" uri="{C3380CC4-5D6E-409C-BE32-E72D297353CC}">
              <c16:uniqueId val="{00000001-EB9E-43B3-A0A1-3D59717DC6D9}"/>
            </c:ext>
          </c:extLst>
        </c:ser>
        <c:dLbls>
          <c:showLegendKey val="0"/>
          <c:showVal val="0"/>
          <c:showCatName val="0"/>
          <c:showSerName val="0"/>
          <c:showPercent val="0"/>
          <c:showBubbleSize val="0"/>
        </c:dLbls>
        <c:gapWidth val="150"/>
        <c:overlap val="100"/>
        <c:axId val="929382016"/>
        <c:axId val="929373488"/>
      </c:barChart>
      <c:catAx>
        <c:axId val="92938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29373488"/>
        <c:crosses val="autoZero"/>
        <c:auto val="1"/>
        <c:lblAlgn val="ctr"/>
        <c:lblOffset val="100"/>
        <c:noMultiLvlLbl val="0"/>
      </c:catAx>
      <c:valAx>
        <c:axId val="92937348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dirty="0"/>
                  <a:t>Credits</a:t>
                </a:r>
              </a:p>
            </c:rich>
          </c:tx>
          <c:layout>
            <c:manualLayout>
              <c:xMode val="edge"/>
              <c:yMode val="edge"/>
              <c:x val="1.2500000000000001E-2"/>
              <c:y val="0.68804394143430481"/>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29382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MMC</c:v>
                </c:pt>
                <c:pt idx="1">
                  <c:v>MMC+District</c:v>
                </c:pt>
              </c:strCache>
            </c:strRef>
          </c:cat>
          <c:val>
            <c:numRef>
              <c:f>Sheet1!$B$2:$B$3</c:f>
              <c:numCache>
                <c:formatCode>General</c:formatCode>
                <c:ptCount val="2"/>
                <c:pt idx="0">
                  <c:v>12</c:v>
                </c:pt>
                <c:pt idx="1">
                  <c:v>12</c:v>
                </c:pt>
              </c:numCache>
            </c:numRef>
          </c:val>
          <c:extLst>
            <c:ext xmlns:c16="http://schemas.microsoft.com/office/drawing/2014/chart" uri="{C3380CC4-5D6E-409C-BE32-E72D297353CC}">
              <c16:uniqueId val="{00000000-EB9E-43B3-A0A1-3D59717DC6D9}"/>
            </c:ext>
          </c:extLst>
        </c:ser>
        <c:ser>
          <c:idx val="1"/>
          <c:order val="1"/>
          <c:tx>
            <c:strRef>
              <c:f>Sheet1!$C$1</c:f>
              <c:strCache>
                <c:ptCount val="1"/>
                <c:pt idx="0">
                  <c:v>Series 2</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1EC7-420C-ABC9-C63D0EDCBE43}"/>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MMC</c:v>
                </c:pt>
                <c:pt idx="1">
                  <c:v>MMC+District</c:v>
                </c:pt>
              </c:strCache>
            </c:strRef>
          </c:cat>
          <c:val>
            <c:numRef>
              <c:f>Sheet1!$C$2:$C$3</c:f>
              <c:numCache>
                <c:formatCode>General</c:formatCode>
                <c:ptCount val="2"/>
                <c:pt idx="0">
                  <c:v>0</c:v>
                </c:pt>
                <c:pt idx="1">
                  <c:v>6</c:v>
                </c:pt>
              </c:numCache>
            </c:numRef>
          </c:val>
          <c:extLst>
            <c:ext xmlns:c16="http://schemas.microsoft.com/office/drawing/2014/chart" uri="{C3380CC4-5D6E-409C-BE32-E72D297353CC}">
              <c16:uniqueId val="{00000001-EB9E-43B3-A0A1-3D59717DC6D9}"/>
            </c:ext>
          </c:extLst>
        </c:ser>
        <c:dLbls>
          <c:showLegendKey val="0"/>
          <c:showVal val="0"/>
          <c:showCatName val="0"/>
          <c:showSerName val="0"/>
          <c:showPercent val="0"/>
          <c:showBubbleSize val="0"/>
        </c:dLbls>
        <c:gapWidth val="150"/>
        <c:overlap val="100"/>
        <c:axId val="929382016"/>
        <c:axId val="929373488"/>
      </c:barChart>
      <c:catAx>
        <c:axId val="92938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29373488"/>
        <c:crosses val="autoZero"/>
        <c:auto val="1"/>
        <c:lblAlgn val="ctr"/>
        <c:lblOffset val="100"/>
        <c:noMultiLvlLbl val="0"/>
      </c:catAx>
      <c:valAx>
        <c:axId val="929373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dirty="0"/>
                  <a:t>Credits</a:t>
                </a:r>
              </a:p>
            </c:rich>
          </c:tx>
          <c:layout>
            <c:manualLayout>
              <c:xMode val="edge"/>
              <c:yMode val="edge"/>
              <c:x val="1.5625E-2"/>
              <c:y val="0.70913769013670702"/>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29382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MMC</c:v>
                </c:pt>
                <c:pt idx="1">
                  <c:v>MMC+District</c:v>
                </c:pt>
              </c:strCache>
            </c:strRef>
          </c:cat>
          <c:val>
            <c:numRef>
              <c:f>Sheet1!$B$2:$B$3</c:f>
              <c:numCache>
                <c:formatCode>General</c:formatCode>
                <c:ptCount val="2"/>
                <c:pt idx="0">
                  <c:v>12</c:v>
                </c:pt>
                <c:pt idx="1">
                  <c:v>12</c:v>
                </c:pt>
              </c:numCache>
            </c:numRef>
          </c:val>
          <c:extLst>
            <c:ext xmlns:c16="http://schemas.microsoft.com/office/drawing/2014/chart" uri="{C3380CC4-5D6E-409C-BE32-E72D297353CC}">
              <c16:uniqueId val="{00000000-EB9E-43B3-A0A1-3D59717DC6D9}"/>
            </c:ext>
          </c:extLst>
        </c:ser>
        <c:ser>
          <c:idx val="1"/>
          <c:order val="1"/>
          <c:tx>
            <c:strRef>
              <c:f>Sheet1!$C$1</c:f>
              <c:strCache>
                <c:ptCount val="1"/>
                <c:pt idx="0">
                  <c:v>Series 2</c:v>
                </c:pt>
              </c:strCache>
            </c:strRef>
          </c:tx>
          <c:spPr>
            <a:solidFill>
              <a:schemeClr val="accent2"/>
            </a:solidFill>
            <a:ln>
              <a:noFill/>
            </a:ln>
            <a:effectLst/>
          </c:spPr>
          <c:invertIfNegative val="0"/>
          <c:cat>
            <c:strRef>
              <c:f>Sheet1!$A$2:$A$3</c:f>
              <c:strCache>
                <c:ptCount val="2"/>
                <c:pt idx="0">
                  <c:v>MMC</c:v>
                </c:pt>
                <c:pt idx="1">
                  <c:v>MMC+District</c:v>
                </c:pt>
              </c:strCache>
            </c:strRef>
          </c:cat>
          <c:val>
            <c:numRef>
              <c:f>Sheet1!$C$2:$C$3</c:f>
              <c:numCache>
                <c:formatCode>General</c:formatCode>
                <c:ptCount val="2"/>
                <c:pt idx="0">
                  <c:v>0</c:v>
                </c:pt>
                <c:pt idx="1">
                  <c:v>0</c:v>
                </c:pt>
              </c:numCache>
            </c:numRef>
          </c:val>
          <c:extLst>
            <c:ext xmlns:c16="http://schemas.microsoft.com/office/drawing/2014/chart" uri="{C3380CC4-5D6E-409C-BE32-E72D297353CC}">
              <c16:uniqueId val="{00000001-EB9E-43B3-A0A1-3D59717DC6D9}"/>
            </c:ext>
          </c:extLst>
        </c:ser>
        <c:dLbls>
          <c:showLegendKey val="0"/>
          <c:showVal val="0"/>
          <c:showCatName val="0"/>
          <c:showSerName val="0"/>
          <c:showPercent val="0"/>
          <c:showBubbleSize val="0"/>
        </c:dLbls>
        <c:gapWidth val="150"/>
        <c:overlap val="100"/>
        <c:axId val="929382016"/>
        <c:axId val="929373488"/>
      </c:barChart>
      <c:catAx>
        <c:axId val="92938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29373488"/>
        <c:crosses val="autoZero"/>
        <c:auto val="1"/>
        <c:lblAlgn val="ctr"/>
        <c:lblOffset val="100"/>
        <c:noMultiLvlLbl val="0"/>
      </c:catAx>
      <c:valAx>
        <c:axId val="929373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dirty="0"/>
                  <a:t>Credits</a:t>
                </a:r>
              </a:p>
            </c:rich>
          </c:tx>
          <c:layout>
            <c:manualLayout>
              <c:xMode val="edge"/>
              <c:yMode val="edge"/>
              <c:x val="1.5625E-2"/>
              <c:y val="0.70913769013670702"/>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29382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914DD0-D0AD-49BC-A48D-A7E4EE361AC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C1F2747-CDB5-4EE3-9554-4B4E6C78FBAA}">
      <dgm:prSet/>
      <dgm:spPr/>
      <dgm:t>
        <a:bodyPr/>
        <a:lstStyle/>
        <a:p>
          <a:r>
            <a:rPr lang="en-US" dirty="0">
              <a:solidFill>
                <a:schemeClr val="tx1"/>
              </a:solidFill>
            </a:rPr>
            <a:t>To go beyond the academic credit requirements (Enrichment)</a:t>
          </a:r>
        </a:p>
      </dgm:t>
    </dgm:pt>
    <dgm:pt modelId="{BB6297B5-9400-4302-88E1-C7D71D29E237}" type="parTrans" cxnId="{3445638E-3767-457C-9F0A-5756F98514D9}">
      <dgm:prSet/>
      <dgm:spPr/>
      <dgm:t>
        <a:bodyPr/>
        <a:lstStyle/>
        <a:p>
          <a:endParaRPr lang="en-US">
            <a:solidFill>
              <a:schemeClr val="tx1"/>
            </a:solidFill>
          </a:endParaRPr>
        </a:p>
      </dgm:t>
    </dgm:pt>
    <dgm:pt modelId="{E050F0A2-0167-476D-8F94-0CBEBD010D31}" type="sibTrans" cxnId="{3445638E-3767-457C-9F0A-5756F98514D9}">
      <dgm:prSet/>
      <dgm:spPr/>
      <dgm:t>
        <a:bodyPr/>
        <a:lstStyle/>
        <a:p>
          <a:endParaRPr lang="en-US">
            <a:solidFill>
              <a:schemeClr val="tx1"/>
            </a:solidFill>
          </a:endParaRPr>
        </a:p>
      </dgm:t>
    </dgm:pt>
    <dgm:pt modelId="{58F08DFE-BA7B-4A8E-B96B-0B752B78F1F8}">
      <dgm:prSet/>
      <dgm:spPr/>
      <dgm:t>
        <a:bodyPr/>
        <a:lstStyle/>
        <a:p>
          <a:r>
            <a:rPr lang="en-US" dirty="0">
              <a:solidFill>
                <a:schemeClr val="tx1"/>
              </a:solidFill>
            </a:rPr>
            <a:t>To modify the mathematics requirement (General Modified)</a:t>
          </a:r>
        </a:p>
      </dgm:t>
    </dgm:pt>
    <dgm:pt modelId="{D2E1BE59-2F00-4F94-A4F8-0F6C31757DC0}" type="parTrans" cxnId="{93E01047-DB1F-4EEC-8695-FB65D1721011}">
      <dgm:prSet/>
      <dgm:spPr/>
      <dgm:t>
        <a:bodyPr/>
        <a:lstStyle/>
        <a:p>
          <a:endParaRPr lang="en-US">
            <a:solidFill>
              <a:schemeClr val="tx1"/>
            </a:solidFill>
          </a:endParaRPr>
        </a:p>
      </dgm:t>
    </dgm:pt>
    <dgm:pt modelId="{FCFE3D45-A651-4760-9BB3-FB5BA8AA03C8}" type="sibTrans" cxnId="{93E01047-DB1F-4EEC-8695-FB65D1721011}">
      <dgm:prSet/>
      <dgm:spPr/>
      <dgm:t>
        <a:bodyPr/>
        <a:lstStyle/>
        <a:p>
          <a:endParaRPr lang="en-US">
            <a:solidFill>
              <a:schemeClr val="tx1"/>
            </a:solidFill>
          </a:endParaRPr>
        </a:p>
      </dgm:t>
    </dgm:pt>
    <dgm:pt modelId="{3C70B399-0702-424B-8020-01D63231B012}">
      <dgm:prSet/>
      <dgm:spPr/>
      <dgm:t>
        <a:bodyPr/>
        <a:lstStyle/>
        <a:p>
          <a:r>
            <a:rPr lang="en-US" dirty="0">
              <a:solidFill>
                <a:schemeClr val="tx1"/>
              </a:solidFill>
            </a:rPr>
            <a:t>To modify the requirements based on the disability of a student with an IEP</a:t>
          </a:r>
        </a:p>
      </dgm:t>
    </dgm:pt>
    <dgm:pt modelId="{25E6794F-8690-42FF-8A28-0A31D7F92B91}" type="parTrans" cxnId="{D111DE20-0D6F-477A-AB23-65183743C077}">
      <dgm:prSet/>
      <dgm:spPr/>
      <dgm:t>
        <a:bodyPr/>
        <a:lstStyle/>
        <a:p>
          <a:endParaRPr lang="en-US">
            <a:solidFill>
              <a:schemeClr val="tx1"/>
            </a:solidFill>
          </a:endParaRPr>
        </a:p>
      </dgm:t>
    </dgm:pt>
    <dgm:pt modelId="{705FA1EA-0ABD-44D9-9DB1-93B35A91B3ED}" type="sibTrans" cxnId="{D111DE20-0D6F-477A-AB23-65183743C077}">
      <dgm:prSet/>
      <dgm:spPr/>
      <dgm:t>
        <a:bodyPr/>
        <a:lstStyle/>
        <a:p>
          <a:endParaRPr lang="en-US">
            <a:solidFill>
              <a:schemeClr val="tx1"/>
            </a:solidFill>
          </a:endParaRPr>
        </a:p>
      </dgm:t>
    </dgm:pt>
    <dgm:pt modelId="{9AA257F6-7CE4-40E0-A867-4911FFEF2A8C}">
      <dgm:prSet/>
      <dgm:spPr/>
      <dgm:t>
        <a:bodyPr/>
        <a:lstStyle/>
        <a:p>
          <a:r>
            <a:rPr lang="en-US" dirty="0">
              <a:solidFill>
                <a:schemeClr val="tx1"/>
              </a:solidFill>
            </a:rPr>
            <a:t>To modify credit requirements for a transfer student</a:t>
          </a:r>
        </a:p>
      </dgm:t>
    </dgm:pt>
    <dgm:pt modelId="{A745A68B-C949-4F51-8B48-6B4AA119199C}" type="parTrans" cxnId="{2CCEE131-5BA8-4C0B-AC8C-9E317E887565}">
      <dgm:prSet/>
      <dgm:spPr/>
      <dgm:t>
        <a:bodyPr/>
        <a:lstStyle/>
        <a:p>
          <a:endParaRPr lang="en-US">
            <a:solidFill>
              <a:schemeClr val="tx1"/>
            </a:solidFill>
          </a:endParaRPr>
        </a:p>
      </dgm:t>
    </dgm:pt>
    <dgm:pt modelId="{D21979CE-EBA2-48FD-BED5-BCDBDEA13712}" type="sibTrans" cxnId="{2CCEE131-5BA8-4C0B-AC8C-9E317E887565}">
      <dgm:prSet/>
      <dgm:spPr/>
      <dgm:t>
        <a:bodyPr/>
        <a:lstStyle/>
        <a:p>
          <a:endParaRPr lang="en-US">
            <a:solidFill>
              <a:schemeClr val="tx1"/>
            </a:solidFill>
          </a:endParaRPr>
        </a:p>
      </dgm:t>
    </dgm:pt>
    <dgm:pt modelId="{02D5EDFF-18EE-44E7-8E97-E42EC38236B5}" type="pres">
      <dgm:prSet presAssocID="{1E914DD0-D0AD-49BC-A48D-A7E4EE361AC1}" presName="linear" presStyleCnt="0">
        <dgm:presLayoutVars>
          <dgm:animLvl val="lvl"/>
          <dgm:resizeHandles val="exact"/>
        </dgm:presLayoutVars>
      </dgm:prSet>
      <dgm:spPr/>
    </dgm:pt>
    <dgm:pt modelId="{FA6EB85C-A1C9-46AE-BF5F-00758CBC0FF4}" type="pres">
      <dgm:prSet presAssocID="{8C1F2747-CDB5-4EE3-9554-4B4E6C78FBAA}" presName="parentText" presStyleLbl="node1" presStyleIdx="0" presStyleCnt="4">
        <dgm:presLayoutVars>
          <dgm:chMax val="0"/>
          <dgm:bulletEnabled val="1"/>
        </dgm:presLayoutVars>
      </dgm:prSet>
      <dgm:spPr/>
    </dgm:pt>
    <dgm:pt modelId="{D2198071-E2C6-4D95-9589-33B05FA70BF1}" type="pres">
      <dgm:prSet presAssocID="{E050F0A2-0167-476D-8F94-0CBEBD010D31}" presName="spacer" presStyleCnt="0"/>
      <dgm:spPr/>
    </dgm:pt>
    <dgm:pt modelId="{1649114B-F213-4EC4-8BEE-84DF3F2B2352}" type="pres">
      <dgm:prSet presAssocID="{58F08DFE-BA7B-4A8E-B96B-0B752B78F1F8}" presName="parentText" presStyleLbl="node1" presStyleIdx="1" presStyleCnt="4">
        <dgm:presLayoutVars>
          <dgm:chMax val="0"/>
          <dgm:bulletEnabled val="1"/>
        </dgm:presLayoutVars>
      </dgm:prSet>
      <dgm:spPr/>
    </dgm:pt>
    <dgm:pt modelId="{CE0BA05D-3127-43D0-A09D-FDAE15298195}" type="pres">
      <dgm:prSet presAssocID="{FCFE3D45-A651-4760-9BB3-FB5BA8AA03C8}" presName="spacer" presStyleCnt="0"/>
      <dgm:spPr/>
    </dgm:pt>
    <dgm:pt modelId="{E22E2C20-772B-45C2-ADF9-B38DFF59E477}" type="pres">
      <dgm:prSet presAssocID="{3C70B399-0702-424B-8020-01D63231B012}" presName="parentText" presStyleLbl="node1" presStyleIdx="2" presStyleCnt="4">
        <dgm:presLayoutVars>
          <dgm:chMax val="0"/>
          <dgm:bulletEnabled val="1"/>
        </dgm:presLayoutVars>
      </dgm:prSet>
      <dgm:spPr/>
    </dgm:pt>
    <dgm:pt modelId="{C934D9DF-BFFC-46C5-ABFF-02883E609A01}" type="pres">
      <dgm:prSet presAssocID="{705FA1EA-0ABD-44D9-9DB1-93B35A91B3ED}" presName="spacer" presStyleCnt="0"/>
      <dgm:spPr/>
    </dgm:pt>
    <dgm:pt modelId="{D03C4CC9-AE07-4AA6-9683-E4FEB621CC95}" type="pres">
      <dgm:prSet presAssocID="{9AA257F6-7CE4-40E0-A867-4911FFEF2A8C}" presName="parentText" presStyleLbl="node1" presStyleIdx="3" presStyleCnt="4">
        <dgm:presLayoutVars>
          <dgm:chMax val="0"/>
          <dgm:bulletEnabled val="1"/>
        </dgm:presLayoutVars>
      </dgm:prSet>
      <dgm:spPr/>
    </dgm:pt>
  </dgm:ptLst>
  <dgm:cxnLst>
    <dgm:cxn modelId="{6703CE0B-D846-4E30-A51D-CEEFE857FA64}" type="presOf" srcId="{9AA257F6-7CE4-40E0-A867-4911FFEF2A8C}" destId="{D03C4CC9-AE07-4AA6-9683-E4FEB621CC95}" srcOrd="0" destOrd="0" presId="urn:microsoft.com/office/officeart/2005/8/layout/vList2"/>
    <dgm:cxn modelId="{D111DE20-0D6F-477A-AB23-65183743C077}" srcId="{1E914DD0-D0AD-49BC-A48D-A7E4EE361AC1}" destId="{3C70B399-0702-424B-8020-01D63231B012}" srcOrd="2" destOrd="0" parTransId="{25E6794F-8690-42FF-8A28-0A31D7F92B91}" sibTransId="{705FA1EA-0ABD-44D9-9DB1-93B35A91B3ED}"/>
    <dgm:cxn modelId="{087EF42E-3339-4572-9BA9-8DE12A7F72B2}" type="presOf" srcId="{3C70B399-0702-424B-8020-01D63231B012}" destId="{E22E2C20-772B-45C2-ADF9-B38DFF59E477}" srcOrd="0" destOrd="0" presId="urn:microsoft.com/office/officeart/2005/8/layout/vList2"/>
    <dgm:cxn modelId="{17EB5231-6E84-4986-9062-AED9E381FE6C}" type="presOf" srcId="{1E914DD0-D0AD-49BC-A48D-A7E4EE361AC1}" destId="{02D5EDFF-18EE-44E7-8E97-E42EC38236B5}" srcOrd="0" destOrd="0" presId="urn:microsoft.com/office/officeart/2005/8/layout/vList2"/>
    <dgm:cxn modelId="{2CCEE131-5BA8-4C0B-AC8C-9E317E887565}" srcId="{1E914DD0-D0AD-49BC-A48D-A7E4EE361AC1}" destId="{9AA257F6-7CE4-40E0-A867-4911FFEF2A8C}" srcOrd="3" destOrd="0" parTransId="{A745A68B-C949-4F51-8B48-6B4AA119199C}" sibTransId="{D21979CE-EBA2-48FD-BED5-BCDBDEA13712}"/>
    <dgm:cxn modelId="{93E01047-DB1F-4EEC-8695-FB65D1721011}" srcId="{1E914DD0-D0AD-49BC-A48D-A7E4EE361AC1}" destId="{58F08DFE-BA7B-4A8E-B96B-0B752B78F1F8}" srcOrd="1" destOrd="0" parTransId="{D2E1BE59-2F00-4F94-A4F8-0F6C31757DC0}" sibTransId="{FCFE3D45-A651-4760-9BB3-FB5BA8AA03C8}"/>
    <dgm:cxn modelId="{3445638E-3767-457C-9F0A-5756F98514D9}" srcId="{1E914DD0-D0AD-49BC-A48D-A7E4EE361AC1}" destId="{8C1F2747-CDB5-4EE3-9554-4B4E6C78FBAA}" srcOrd="0" destOrd="0" parTransId="{BB6297B5-9400-4302-88E1-C7D71D29E237}" sibTransId="{E050F0A2-0167-476D-8F94-0CBEBD010D31}"/>
    <dgm:cxn modelId="{38D26999-DDCE-4381-8EE4-2653B0A71332}" type="presOf" srcId="{8C1F2747-CDB5-4EE3-9554-4B4E6C78FBAA}" destId="{FA6EB85C-A1C9-46AE-BF5F-00758CBC0FF4}" srcOrd="0" destOrd="0" presId="urn:microsoft.com/office/officeart/2005/8/layout/vList2"/>
    <dgm:cxn modelId="{A75752CC-7CC5-40E1-A4DA-4B4F768A9429}" type="presOf" srcId="{58F08DFE-BA7B-4A8E-B96B-0B752B78F1F8}" destId="{1649114B-F213-4EC4-8BEE-84DF3F2B2352}" srcOrd="0" destOrd="0" presId="urn:microsoft.com/office/officeart/2005/8/layout/vList2"/>
    <dgm:cxn modelId="{2B048DFB-D2BD-4162-BFF2-C22AFC53A584}" type="presParOf" srcId="{02D5EDFF-18EE-44E7-8E97-E42EC38236B5}" destId="{FA6EB85C-A1C9-46AE-BF5F-00758CBC0FF4}" srcOrd="0" destOrd="0" presId="urn:microsoft.com/office/officeart/2005/8/layout/vList2"/>
    <dgm:cxn modelId="{F40838AE-2506-4DB8-96DC-A6A26A3E1B76}" type="presParOf" srcId="{02D5EDFF-18EE-44E7-8E97-E42EC38236B5}" destId="{D2198071-E2C6-4D95-9589-33B05FA70BF1}" srcOrd="1" destOrd="0" presId="urn:microsoft.com/office/officeart/2005/8/layout/vList2"/>
    <dgm:cxn modelId="{1B0D245F-E14B-4A75-AB2F-3E0E1FDC2A27}" type="presParOf" srcId="{02D5EDFF-18EE-44E7-8E97-E42EC38236B5}" destId="{1649114B-F213-4EC4-8BEE-84DF3F2B2352}" srcOrd="2" destOrd="0" presId="urn:microsoft.com/office/officeart/2005/8/layout/vList2"/>
    <dgm:cxn modelId="{61ABEDD7-5D22-473B-A5DA-4BBFAB36E794}" type="presParOf" srcId="{02D5EDFF-18EE-44E7-8E97-E42EC38236B5}" destId="{CE0BA05D-3127-43D0-A09D-FDAE15298195}" srcOrd="3" destOrd="0" presId="urn:microsoft.com/office/officeart/2005/8/layout/vList2"/>
    <dgm:cxn modelId="{CD3F80B8-884B-4A4E-B054-CDBCA8661B46}" type="presParOf" srcId="{02D5EDFF-18EE-44E7-8E97-E42EC38236B5}" destId="{E22E2C20-772B-45C2-ADF9-B38DFF59E477}" srcOrd="4" destOrd="0" presId="urn:microsoft.com/office/officeart/2005/8/layout/vList2"/>
    <dgm:cxn modelId="{0A755AB0-639E-474D-B8E4-95399B034A14}" type="presParOf" srcId="{02D5EDFF-18EE-44E7-8E97-E42EC38236B5}" destId="{C934D9DF-BFFC-46C5-ABFF-02883E609A01}" srcOrd="5" destOrd="0" presId="urn:microsoft.com/office/officeart/2005/8/layout/vList2"/>
    <dgm:cxn modelId="{69AFC7C9-BACF-43CA-845F-560BD748C553}" type="presParOf" srcId="{02D5EDFF-18EE-44E7-8E97-E42EC38236B5}" destId="{D03C4CC9-AE07-4AA6-9683-E4FEB621CC95}"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EB85C-A1C9-46AE-BF5F-00758CBC0FF4}">
      <dsp:nvSpPr>
        <dsp:cNvPr id="0" name=""/>
        <dsp:cNvSpPr/>
      </dsp:nvSpPr>
      <dsp:spPr>
        <a:xfrm>
          <a:off x="0" y="353014"/>
          <a:ext cx="7089794" cy="115362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To go beyond the academic credit requirements (Enrichment)</a:t>
          </a:r>
        </a:p>
      </dsp:txBody>
      <dsp:txXfrm>
        <a:off x="56315" y="409329"/>
        <a:ext cx="6977164" cy="1040990"/>
      </dsp:txXfrm>
    </dsp:sp>
    <dsp:sp modelId="{1649114B-F213-4EC4-8BEE-84DF3F2B2352}">
      <dsp:nvSpPr>
        <dsp:cNvPr id="0" name=""/>
        <dsp:cNvSpPr/>
      </dsp:nvSpPr>
      <dsp:spPr>
        <a:xfrm>
          <a:off x="0" y="1590154"/>
          <a:ext cx="7089794" cy="1153620"/>
        </a:xfrm>
        <a:prstGeom prst="roundRect">
          <a:avLst/>
        </a:prstGeom>
        <a:gradFill rotWithShape="0">
          <a:gsLst>
            <a:gs pos="0">
              <a:schemeClr val="accent2">
                <a:hueOff val="383163"/>
                <a:satOff val="-6257"/>
                <a:lumOff val="392"/>
                <a:alphaOff val="0"/>
                <a:tint val="96000"/>
                <a:satMod val="100000"/>
                <a:lumMod val="104000"/>
              </a:schemeClr>
            </a:gs>
            <a:gs pos="78000">
              <a:schemeClr val="accent2">
                <a:hueOff val="383163"/>
                <a:satOff val="-6257"/>
                <a:lumOff val="392"/>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To modify the mathematics requirement (General Modified)</a:t>
          </a:r>
        </a:p>
      </dsp:txBody>
      <dsp:txXfrm>
        <a:off x="56315" y="1646469"/>
        <a:ext cx="6977164" cy="1040990"/>
      </dsp:txXfrm>
    </dsp:sp>
    <dsp:sp modelId="{E22E2C20-772B-45C2-ADF9-B38DFF59E477}">
      <dsp:nvSpPr>
        <dsp:cNvPr id="0" name=""/>
        <dsp:cNvSpPr/>
      </dsp:nvSpPr>
      <dsp:spPr>
        <a:xfrm>
          <a:off x="0" y="2827293"/>
          <a:ext cx="7089794" cy="1153620"/>
        </a:xfrm>
        <a:prstGeom prst="roundRect">
          <a:avLst/>
        </a:prstGeom>
        <a:gradFill rotWithShape="0">
          <a:gsLst>
            <a:gs pos="0">
              <a:schemeClr val="accent2">
                <a:hueOff val="766327"/>
                <a:satOff val="-12515"/>
                <a:lumOff val="784"/>
                <a:alphaOff val="0"/>
                <a:tint val="96000"/>
                <a:satMod val="100000"/>
                <a:lumMod val="104000"/>
              </a:schemeClr>
            </a:gs>
            <a:gs pos="78000">
              <a:schemeClr val="accent2">
                <a:hueOff val="766327"/>
                <a:satOff val="-12515"/>
                <a:lumOff val="784"/>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To modify the requirements based on the disability of a student with an IEP</a:t>
          </a:r>
        </a:p>
      </dsp:txBody>
      <dsp:txXfrm>
        <a:off x="56315" y="2883608"/>
        <a:ext cx="6977164" cy="1040990"/>
      </dsp:txXfrm>
    </dsp:sp>
    <dsp:sp modelId="{D03C4CC9-AE07-4AA6-9683-E4FEB621CC95}">
      <dsp:nvSpPr>
        <dsp:cNvPr id="0" name=""/>
        <dsp:cNvSpPr/>
      </dsp:nvSpPr>
      <dsp:spPr>
        <a:xfrm>
          <a:off x="0" y="4064434"/>
          <a:ext cx="7089794" cy="1153620"/>
        </a:xfrm>
        <a:prstGeom prst="roundRect">
          <a:avLst/>
        </a:prstGeom>
        <a:gradFill rotWithShape="0">
          <a:gsLst>
            <a:gs pos="0">
              <a:schemeClr val="accent2">
                <a:hueOff val="1149490"/>
                <a:satOff val="-18772"/>
                <a:lumOff val="1176"/>
                <a:alphaOff val="0"/>
                <a:tint val="96000"/>
                <a:satMod val="100000"/>
                <a:lumMod val="104000"/>
              </a:schemeClr>
            </a:gs>
            <a:gs pos="78000">
              <a:schemeClr val="accent2">
                <a:hueOff val="1149490"/>
                <a:satOff val="-18772"/>
                <a:lumOff val="1176"/>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To modify credit requirements for a transfer student</a:t>
          </a:r>
        </a:p>
      </dsp:txBody>
      <dsp:txXfrm>
        <a:off x="56315" y="4120749"/>
        <a:ext cx="6977164" cy="10409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570DA-96BE-4576-BDBB-92D1B317B01F}" type="datetimeFigureOut">
              <a:rPr lang="en-US" smtClean="0"/>
              <a:t>10/13/2021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349DD-BD6F-48E7-A56C-FCDD1166D0C4}" type="slidenum">
              <a:rPr lang="en-US" smtClean="0"/>
              <a:t>‹#›</a:t>
            </a:fld>
            <a:endParaRPr lang="en-US" dirty="0"/>
          </a:p>
        </p:txBody>
      </p:sp>
    </p:spTree>
    <p:extLst>
      <p:ext uri="{BB962C8B-B14F-4D97-AF65-F5344CB8AC3E}">
        <p14:creationId xmlns:p14="http://schemas.microsoft.com/office/powerpoint/2010/main" val="330361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intro</a:t>
            </a:r>
          </a:p>
        </p:txBody>
      </p:sp>
      <p:sp>
        <p:nvSpPr>
          <p:cNvPr id="4" name="Slide Number Placeholder 3"/>
          <p:cNvSpPr>
            <a:spLocks noGrp="1"/>
          </p:cNvSpPr>
          <p:nvPr>
            <p:ph type="sldNum" sz="quarter" idx="10"/>
          </p:nvPr>
        </p:nvSpPr>
        <p:spPr/>
        <p:txBody>
          <a:bodyPr/>
          <a:lstStyle/>
          <a:p>
            <a:fld id="{CE2349DD-BD6F-48E7-A56C-FCDD1166D0C4}" type="slidenum">
              <a:rPr lang="en-US" smtClean="0"/>
              <a:t>1</a:t>
            </a:fld>
            <a:endParaRPr lang="en-US" dirty="0"/>
          </a:p>
        </p:txBody>
      </p:sp>
    </p:spTree>
    <p:extLst>
      <p:ext uri="{BB962C8B-B14F-4D97-AF65-F5344CB8AC3E}">
        <p14:creationId xmlns:p14="http://schemas.microsoft.com/office/powerpoint/2010/main" val="2082104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FCA3A4A-9B98-447E-A6C1-C807831B58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5013" indent="-282575">
              <a:spcBef>
                <a:spcPct val="30000"/>
              </a:spcBef>
              <a:defRPr sz="1200">
                <a:solidFill>
                  <a:schemeClr val="tx1"/>
                </a:solidFill>
                <a:latin typeface="Calibri" panose="020F0502020204030204" pitchFamily="34" charset="0"/>
              </a:defRPr>
            </a:lvl2pPr>
            <a:lvl3pPr marL="1130300" indent="-225425">
              <a:spcBef>
                <a:spcPct val="30000"/>
              </a:spcBef>
              <a:defRPr sz="1200">
                <a:solidFill>
                  <a:schemeClr val="tx1"/>
                </a:solidFill>
                <a:latin typeface="Calibri" panose="020F0502020204030204" pitchFamily="34" charset="0"/>
              </a:defRPr>
            </a:lvl3pPr>
            <a:lvl4pPr marL="1582738" indent="-225425">
              <a:spcBef>
                <a:spcPct val="30000"/>
              </a:spcBef>
              <a:defRPr sz="1200">
                <a:solidFill>
                  <a:schemeClr val="tx1"/>
                </a:solidFill>
                <a:latin typeface="Calibri" panose="020F0502020204030204" pitchFamily="34" charset="0"/>
              </a:defRPr>
            </a:lvl4pPr>
            <a:lvl5pPr marL="2035175" indent="-225425">
              <a:spcBef>
                <a:spcPct val="30000"/>
              </a:spcBef>
              <a:defRPr sz="1200">
                <a:solidFill>
                  <a:schemeClr val="tx1"/>
                </a:solidFill>
                <a:latin typeface="Calibri" panose="020F0502020204030204" pitchFamily="34" charset="0"/>
              </a:defRPr>
            </a:lvl5pPr>
            <a:lvl6pPr marL="2492375" indent="-225425" eaLnBrk="0" fontAlgn="base" hangingPunct="0">
              <a:spcBef>
                <a:spcPct val="30000"/>
              </a:spcBef>
              <a:spcAft>
                <a:spcPct val="0"/>
              </a:spcAft>
              <a:defRPr sz="1200">
                <a:solidFill>
                  <a:schemeClr val="tx1"/>
                </a:solidFill>
                <a:latin typeface="Calibri" panose="020F0502020204030204" pitchFamily="34" charset="0"/>
              </a:defRPr>
            </a:lvl6pPr>
            <a:lvl7pPr marL="2949575" indent="-225425" eaLnBrk="0" fontAlgn="base" hangingPunct="0">
              <a:spcBef>
                <a:spcPct val="30000"/>
              </a:spcBef>
              <a:spcAft>
                <a:spcPct val="0"/>
              </a:spcAft>
              <a:defRPr sz="1200">
                <a:solidFill>
                  <a:schemeClr val="tx1"/>
                </a:solidFill>
                <a:latin typeface="Calibri" panose="020F0502020204030204" pitchFamily="34" charset="0"/>
              </a:defRPr>
            </a:lvl7pPr>
            <a:lvl8pPr marL="3406775" indent="-225425" eaLnBrk="0" fontAlgn="base" hangingPunct="0">
              <a:spcBef>
                <a:spcPct val="30000"/>
              </a:spcBef>
              <a:spcAft>
                <a:spcPct val="0"/>
              </a:spcAft>
              <a:defRPr sz="1200">
                <a:solidFill>
                  <a:schemeClr val="tx1"/>
                </a:solidFill>
                <a:latin typeface="Calibri" panose="020F0502020204030204" pitchFamily="34" charset="0"/>
              </a:defRPr>
            </a:lvl8pPr>
            <a:lvl9pPr marL="386397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5D3E4F-B268-40B2-A90C-25CC2CB5DA58}" type="slidenum">
              <a:rPr lang="en-US" altLang="en-US" smtClean="0"/>
              <a:pPr>
                <a:spcBef>
                  <a:spcPct val="0"/>
                </a:spcBef>
              </a:pPr>
              <a:t>22</a:t>
            </a:fld>
            <a:endParaRPr lang="en-US" altLang="en-US" dirty="0"/>
          </a:p>
        </p:txBody>
      </p:sp>
      <p:sp>
        <p:nvSpPr>
          <p:cNvPr id="20483" name="Rectangle 2">
            <a:extLst>
              <a:ext uri="{FF2B5EF4-FFF2-40B4-BE49-F238E27FC236}">
                <a16:creationId xmlns:a16="http://schemas.microsoft.com/office/drawing/2014/main" id="{E3E87AB4-EEE0-4F99-9B01-66B84F0804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EB9E71A4-5348-4AAC-A754-BDC70B8B4F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900" dirty="0">
                <a:ea typeface="MS PGothic" panose="020B0600070205080204" pitchFamily="34" charset="-128"/>
              </a:rPr>
              <a:t>Tougher graduation requirements means that some districts will need to think about an “alternative” pathway for exiting HS. </a:t>
            </a:r>
          </a:p>
          <a:p>
            <a:pPr>
              <a:lnSpc>
                <a:spcPct val="90000"/>
              </a:lnSpc>
            </a:pPr>
            <a:endParaRPr lang="en-US" altLang="en-US" sz="900" dirty="0">
              <a:ea typeface="MS PGothic" panose="020B0600070205080204" pitchFamily="34" charset="-128"/>
            </a:endParaRPr>
          </a:p>
          <a:p>
            <a:pPr>
              <a:lnSpc>
                <a:spcPct val="90000"/>
              </a:lnSpc>
            </a:pPr>
            <a:r>
              <a:rPr lang="en-US" altLang="en-US" sz="900" dirty="0">
                <a:ea typeface="MS PGothic" panose="020B0600070205080204" pitchFamily="34" charset="-128"/>
              </a:rPr>
              <a:t>School districts may issue a “certificate of completion” for those students who do not meet all of the requirements of the Michigan Merit Curriculum </a:t>
            </a:r>
            <a:r>
              <a:rPr lang="en-US" altLang="en-US" sz="900" u="sng" dirty="0">
                <a:ea typeface="MS PGothic" panose="020B0600070205080204" pitchFamily="34" charset="-128"/>
              </a:rPr>
              <a:t>and</a:t>
            </a:r>
            <a:r>
              <a:rPr lang="en-US" altLang="en-US" sz="900" dirty="0">
                <a:ea typeface="MS PGothic" panose="020B0600070205080204" pitchFamily="34" charset="-128"/>
              </a:rPr>
              <a:t> have completed the school district’s credit requirements.</a:t>
            </a:r>
          </a:p>
          <a:p>
            <a:pPr>
              <a:lnSpc>
                <a:spcPct val="90000"/>
              </a:lnSpc>
            </a:pPr>
            <a:endParaRPr lang="en-US" altLang="en-US" sz="900" dirty="0">
              <a:ea typeface="MS PGothic" panose="020B0600070205080204" pitchFamily="34" charset="-128"/>
            </a:endParaRPr>
          </a:p>
          <a:p>
            <a:pPr>
              <a:lnSpc>
                <a:spcPct val="90000"/>
              </a:lnSpc>
            </a:pPr>
            <a:r>
              <a:rPr lang="en-US" altLang="en-US" sz="900" dirty="0">
                <a:ea typeface="MS PGothic" panose="020B0600070205080204" pitchFamily="34" charset="-128"/>
              </a:rPr>
              <a:t>Students with a cert of Completion Can….</a:t>
            </a:r>
            <a:endParaRPr lang="en-US" altLang="en-US" sz="900" baseline="30000" dirty="0">
              <a:ea typeface="MS PGothic" panose="020B0600070205080204" pitchFamily="34" charset="-128"/>
            </a:endParaRPr>
          </a:p>
          <a:p>
            <a:pPr>
              <a:lnSpc>
                <a:spcPct val="90000"/>
              </a:lnSpc>
            </a:pPr>
            <a:r>
              <a:rPr lang="en-US" altLang="en-US" sz="900" dirty="0">
                <a:ea typeface="MS PGothic" panose="020B0600070205080204" pitchFamily="34" charset="-128"/>
              </a:rPr>
              <a:t>Enter trade or vocational school</a:t>
            </a:r>
          </a:p>
          <a:p>
            <a:pPr>
              <a:lnSpc>
                <a:spcPct val="90000"/>
              </a:lnSpc>
            </a:pPr>
            <a:r>
              <a:rPr lang="en-US" altLang="en-US" sz="900" dirty="0">
                <a:ea typeface="MS PGothic" panose="020B0600070205080204" pitchFamily="34" charset="-128"/>
              </a:rPr>
              <a:t>Attend most CC</a:t>
            </a:r>
          </a:p>
          <a:p>
            <a:pPr>
              <a:lnSpc>
                <a:spcPct val="90000"/>
              </a:lnSpc>
            </a:pPr>
            <a:r>
              <a:rPr lang="en-US" altLang="en-US" sz="900" dirty="0">
                <a:ea typeface="MS PGothic" panose="020B0600070205080204" pitchFamily="34" charset="-128"/>
              </a:rPr>
              <a:t>Enter certain branches of the U.S. armed forces</a:t>
            </a:r>
          </a:p>
          <a:p>
            <a:pPr>
              <a:lnSpc>
                <a:spcPct val="90000"/>
              </a:lnSpc>
            </a:pPr>
            <a:r>
              <a:rPr lang="en-US" altLang="en-US" sz="900" dirty="0">
                <a:ea typeface="MS PGothic" panose="020B0600070205080204" pitchFamily="34" charset="-128"/>
              </a:rPr>
              <a:t>Apply for certain financial aid and scholarships</a:t>
            </a:r>
          </a:p>
          <a:p>
            <a:pPr>
              <a:lnSpc>
                <a:spcPct val="90000"/>
              </a:lnSpc>
            </a:pPr>
            <a:endParaRPr lang="en-US" altLang="en-US" sz="900" dirty="0">
              <a:ea typeface="MS PGothic" panose="020B0600070205080204" pitchFamily="34" charset="-128"/>
            </a:endParaRPr>
          </a:p>
          <a:p>
            <a:pPr>
              <a:lnSpc>
                <a:spcPct val="90000"/>
              </a:lnSpc>
            </a:pPr>
            <a:endParaRPr lang="en-US" altLang="en-US" sz="900" dirty="0">
              <a:ea typeface="MS PGothic" panose="020B0600070205080204" pitchFamily="34" charset="-128"/>
            </a:endParaRPr>
          </a:p>
          <a:p>
            <a:pPr>
              <a:lnSpc>
                <a:spcPct val="90000"/>
              </a:lnSpc>
            </a:pPr>
            <a:endParaRPr lang="en-US" altLang="en-US" sz="900" baseline="30000" dirty="0">
              <a:ea typeface="MS PGothic" panose="020B0600070205080204" pitchFamily="34" charset="-128"/>
            </a:endParaRPr>
          </a:p>
          <a:p>
            <a:pPr>
              <a:lnSpc>
                <a:spcPct val="90000"/>
              </a:lnSpc>
            </a:pPr>
            <a:endParaRPr lang="en-US" altLang="en-US" sz="900" dirty="0"/>
          </a:p>
        </p:txBody>
      </p:sp>
    </p:spTree>
    <p:extLst>
      <p:ext uri="{BB962C8B-B14F-4D97-AF65-F5344CB8AC3E}">
        <p14:creationId xmlns:p14="http://schemas.microsoft.com/office/powerpoint/2010/main" val="1471089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D1A1BB7-3083-4311-8AB5-219D9BE92C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6A9E436A-4DDD-44C8-BCC5-741B58134E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Let’s go into more detail about when a PC can be used. The use of a PC modification is allowed by state statute for only four reasons:</a:t>
            </a:r>
          </a:p>
          <a:p>
            <a:pPr eaLnBrk="1" hangingPunct="1">
              <a:buFontTx/>
              <a:buChar char="•"/>
            </a:pPr>
            <a:r>
              <a:rPr lang="en-US" altLang="en-US" dirty="0"/>
              <a:t>To go beyond the academic credit requirements by adding more math, science, English language arts, or world language credits. </a:t>
            </a:r>
          </a:p>
          <a:p>
            <a:pPr eaLnBrk="1" hangingPunct="1">
              <a:buFontTx/>
              <a:buChar char="•"/>
            </a:pPr>
            <a:r>
              <a:rPr lang="en-US" altLang="en-US" dirty="0"/>
              <a:t>To modify the mathematics requirement.</a:t>
            </a:r>
          </a:p>
          <a:p>
            <a:pPr eaLnBrk="1" hangingPunct="1">
              <a:buFontTx/>
              <a:buChar char="•"/>
            </a:pPr>
            <a:r>
              <a:rPr lang="en-US" altLang="en-US" dirty="0"/>
              <a:t>To modify the credit requirements based on the disability of a student with an IEP</a:t>
            </a:r>
          </a:p>
          <a:p>
            <a:pPr eaLnBrk="1" hangingPunct="1">
              <a:buFontTx/>
              <a:buChar char="•"/>
            </a:pPr>
            <a:r>
              <a:rPr lang="en-US" altLang="en-US" dirty="0"/>
              <a:t>To modify requirements for a student who transfers from out of state or from a nonpublic school and is unable to meet the MMC requirements.</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37378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3C437D2-5803-49BE-B917-E1C1A6B5CF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8791009C-CAF0-489C-99F3-EAE4562DEFDF}"/>
              </a:ext>
            </a:extLst>
          </p:cNvPr>
          <p:cNvSpPr>
            <a:spLocks noGrp="1" noChangeArrowheads="1"/>
          </p:cNvSpPr>
          <p:nvPr>
            <p:ph type="body" idx="1"/>
          </p:nvPr>
        </p:nvSpPr>
        <p:spPr bwMode="auto">
          <a:xfrm>
            <a:off x="685800" y="42672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100" dirty="0"/>
              <a:t>The first option is available to students who are motivated to access advanced or specialized content that cannot be met through electives. For example, a district lacks the resources to provide the course or the schedule does not allow the student to access a district offering. It is also a flexible option for those with the motivation to succeed in accelerated or advanced math, science, English language arts, or world languages. It allows any student to earn additional credit in specific subject areas and count these credits toward the meeting of the state graduation requirements. </a:t>
            </a:r>
          </a:p>
          <a:p>
            <a:pPr eaLnBrk="1" hangingPunct="1"/>
            <a:r>
              <a:rPr lang="en-US" altLang="en-US" sz="1100" dirty="0"/>
              <a:t>A request may be made to substitute up to 1 credit of Visual, Performing and Applied Arts, if the student wants to take more math, science, English language arts or world languages. </a:t>
            </a:r>
          </a:p>
          <a:p>
            <a:pPr eaLnBrk="1" hangingPunct="1"/>
            <a:r>
              <a:rPr lang="en-US" altLang="en-US" sz="1100" dirty="0"/>
              <a:t>In addition to or instead of substituting 1 credit of Visual, Performing and Applied Arts, students may substitute the 3rd social studies credit, excluding Civics, if the student wants to take more math, science, English language arts or world languages. Substituting credit requirement for one social studies credit may be done once a student has successfully completed two required social studies credits (which must include a ½ credit in Civics). </a:t>
            </a:r>
          </a:p>
          <a:p>
            <a:pPr eaLnBrk="1" hangingPunct="1"/>
            <a:r>
              <a:rPr lang="en-US" altLang="en-US" sz="1100" dirty="0"/>
              <a:t>Students who request a PC are expected to meet proficiency requirements for all credits in a content area prior to implementing a Personal Curriculum to go beyond the academic requirements in that content area. For Example, a student must meet expectations for Algebra I, Geometry, Algebra II, and a fourth credit before implementing a PC to take additional mathematics in lieu of 1 social studies credit. The additional courses or credits may be taken concurrently with the final required credit. </a:t>
            </a:r>
          </a:p>
          <a:p>
            <a:pPr eaLnBrk="1" hangingPunct="1"/>
            <a:r>
              <a:rPr lang="en-US" altLang="en-US" sz="1100" dirty="0"/>
              <a:t>If a Personal Curriculum is requested and granted and the student does not achieve proficiency in the required credits, the Personal Curriculum is null and void and the student will have to take the substituted credits to graduate. </a:t>
            </a:r>
          </a:p>
        </p:txBody>
      </p:sp>
    </p:spTree>
    <p:extLst>
      <p:ext uri="{BB962C8B-B14F-4D97-AF65-F5344CB8AC3E}">
        <p14:creationId xmlns:p14="http://schemas.microsoft.com/office/powerpoint/2010/main" val="4185388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B4817E2-2095-4E8A-8F67-EC8BBFBB2B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54FB1D7-D32A-456D-9DFC-DC95761942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Gen ed can already replace 3</a:t>
            </a:r>
            <a:r>
              <a:rPr lang="en-US" altLang="en-US" baseline="30000" dirty="0"/>
              <a:t>rd</a:t>
            </a:r>
            <a:r>
              <a:rPr lang="en-US" altLang="en-US" dirty="0"/>
              <a:t> science and 2</a:t>
            </a:r>
            <a:r>
              <a:rPr lang="en-US" altLang="en-US" baseline="30000" dirty="0"/>
              <a:t>nd</a:t>
            </a:r>
            <a:r>
              <a:rPr lang="en-US" altLang="en-US" dirty="0"/>
              <a:t> WL</a:t>
            </a:r>
          </a:p>
        </p:txBody>
      </p:sp>
      <p:sp>
        <p:nvSpPr>
          <p:cNvPr id="28676" name="Slide Number Placeholder 3">
            <a:extLst>
              <a:ext uri="{FF2B5EF4-FFF2-40B4-BE49-F238E27FC236}">
                <a16:creationId xmlns:a16="http://schemas.microsoft.com/office/drawing/2014/main" id="{040DE947-D7B5-4D47-A80E-33322A84DA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5013" indent="-282575">
              <a:defRPr>
                <a:solidFill>
                  <a:schemeClr val="tx1"/>
                </a:solidFill>
                <a:latin typeface="Calibri" panose="020F0502020204030204" pitchFamily="34" charset="0"/>
              </a:defRPr>
            </a:lvl2pPr>
            <a:lvl3pPr marL="1130300" indent="-225425">
              <a:defRPr>
                <a:solidFill>
                  <a:schemeClr val="tx1"/>
                </a:solidFill>
                <a:latin typeface="Calibri" panose="020F0502020204030204" pitchFamily="34" charset="0"/>
              </a:defRPr>
            </a:lvl3pPr>
            <a:lvl4pPr marL="1582738" indent="-225425">
              <a:defRPr>
                <a:solidFill>
                  <a:schemeClr val="tx1"/>
                </a:solidFill>
                <a:latin typeface="Calibri" panose="020F0502020204030204" pitchFamily="34" charset="0"/>
              </a:defRPr>
            </a:lvl4pPr>
            <a:lvl5pPr marL="2035175" indent="-225425">
              <a:defRPr>
                <a:solidFill>
                  <a:schemeClr val="tx1"/>
                </a:solidFill>
                <a:latin typeface="Calibri" panose="020F0502020204030204" pitchFamily="34" charset="0"/>
              </a:defRPr>
            </a:lvl5pPr>
            <a:lvl6pPr marL="2492375" indent="-225425" eaLnBrk="0" fontAlgn="base" hangingPunct="0">
              <a:spcBef>
                <a:spcPct val="0"/>
              </a:spcBef>
              <a:spcAft>
                <a:spcPct val="0"/>
              </a:spcAft>
              <a:defRPr>
                <a:solidFill>
                  <a:schemeClr val="tx1"/>
                </a:solidFill>
                <a:latin typeface="Calibri" panose="020F0502020204030204" pitchFamily="34" charset="0"/>
              </a:defRPr>
            </a:lvl6pPr>
            <a:lvl7pPr marL="2949575" indent="-225425" eaLnBrk="0" fontAlgn="base" hangingPunct="0">
              <a:spcBef>
                <a:spcPct val="0"/>
              </a:spcBef>
              <a:spcAft>
                <a:spcPct val="0"/>
              </a:spcAft>
              <a:defRPr>
                <a:solidFill>
                  <a:schemeClr val="tx1"/>
                </a:solidFill>
                <a:latin typeface="Calibri" panose="020F0502020204030204" pitchFamily="34" charset="0"/>
              </a:defRPr>
            </a:lvl7pPr>
            <a:lvl8pPr marL="3406775" indent="-225425" eaLnBrk="0" fontAlgn="base" hangingPunct="0">
              <a:spcBef>
                <a:spcPct val="0"/>
              </a:spcBef>
              <a:spcAft>
                <a:spcPct val="0"/>
              </a:spcAft>
              <a:defRPr>
                <a:solidFill>
                  <a:schemeClr val="tx1"/>
                </a:solidFill>
                <a:latin typeface="Calibri" panose="020F0502020204030204" pitchFamily="34" charset="0"/>
              </a:defRPr>
            </a:lvl8pPr>
            <a:lvl9pPr marL="3863975" indent="-225425" eaLnBrk="0" fontAlgn="base" hangingPunct="0">
              <a:spcBef>
                <a:spcPct val="0"/>
              </a:spcBef>
              <a:spcAft>
                <a:spcPct val="0"/>
              </a:spcAft>
              <a:defRPr>
                <a:solidFill>
                  <a:schemeClr val="tx1"/>
                </a:solidFill>
                <a:latin typeface="Calibri" panose="020F0502020204030204" pitchFamily="34" charset="0"/>
              </a:defRPr>
            </a:lvl9pPr>
          </a:lstStyle>
          <a:p>
            <a:fld id="{CB45EE0B-F071-49EC-AF33-ABBAEEDB0D74}" type="slidenum">
              <a:rPr lang="en-US" altLang="en-US" smtClean="0"/>
              <a:pPr/>
              <a:t>25</a:t>
            </a:fld>
            <a:endParaRPr lang="en-US" altLang="en-US" dirty="0"/>
          </a:p>
        </p:txBody>
      </p:sp>
    </p:spTree>
    <p:extLst>
      <p:ext uri="{BB962C8B-B14F-4D97-AF65-F5344CB8AC3E}">
        <p14:creationId xmlns:p14="http://schemas.microsoft.com/office/powerpoint/2010/main" val="2888337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481A6AD-3B18-4B12-8C5A-65BF1DC8BA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id="{F532B856-1B44-49CA-A3C6-88E7C9DA45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second reason for a personal curriculum allows adjustment of the mathematics requirement.  </a:t>
            </a:r>
          </a:p>
          <a:p>
            <a:endParaRPr lang="en-US" altLang="en-US" dirty="0"/>
          </a:p>
          <a:p>
            <a:r>
              <a:rPr lang="en-US" altLang="en-US" dirty="0"/>
              <a:t>For students challenged with meeting Algebra II expectations, the law requires that a student successfully completes ninth grade before a PC can be implemented to modify the Algebra II requirement. A student earns the Algebra II credit when he or she has demonstrated proficiency in the required content expectations for Algebra II. This option allows a student to demonstrate proficiency in only half of the required content expectations for Algebra II and fulfill the Algebra II requirement </a:t>
            </a:r>
            <a:r>
              <a:rPr lang="en-US" altLang="en-US" u="sng" dirty="0"/>
              <a:t>by earning one-half credit of Algebra II, statistics, or functions and data analysis.</a:t>
            </a:r>
            <a:r>
              <a:rPr lang="en-US" altLang="en-US" dirty="0"/>
              <a:t> </a:t>
            </a:r>
          </a:p>
          <a:p>
            <a:endParaRPr lang="en-US" altLang="en-US" dirty="0"/>
          </a:p>
          <a:p>
            <a:r>
              <a:rPr lang="en-US" altLang="en-US" dirty="0"/>
              <a:t>Modification of Algebra II requires students to complete a minimum of two-and-a-half math credits including Algebra I, Geometry, and one-half credit of Algebra II, or the equivalent of these credit requirements in an integrated math or other program, such as Career and Technical Education (CTE). Once this requirement has been met, a student must still earn one additional math or math-related credit. </a:t>
            </a:r>
          </a:p>
          <a:p>
            <a:endParaRPr lang="en-US" altLang="en-US" dirty="0"/>
          </a:p>
          <a:p>
            <a:r>
              <a:rPr lang="en-US" altLang="en-US" dirty="0"/>
              <a:t>Students must earn a total of three and a half math credits and take a math or math-related credit in their senior year. </a:t>
            </a:r>
          </a:p>
          <a:p>
            <a:endParaRPr lang="en-US" altLang="en-US" dirty="0"/>
          </a:p>
          <a:p>
            <a:r>
              <a:rPr lang="en-US" altLang="en-US" dirty="0"/>
              <a:t>Any student may take Algebra II over two years for two credits </a:t>
            </a:r>
            <a:r>
              <a:rPr lang="en-US" altLang="en-US" u="sng" dirty="0"/>
              <a:t>or earn full or partial Algebra II credit for content embedded in a formal career and technical education program or curriculum without requesting a personal curriculum. </a:t>
            </a:r>
          </a:p>
          <a:p>
            <a:pPr eaLnBrk="1" hangingPunct="1"/>
            <a:r>
              <a:rPr lang="en-US" altLang="en-US" dirty="0"/>
              <a:t> </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047288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682A35C-492F-435A-8E1C-865FB7112F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04F4F6C8-E792-4A45-BD14-AAD54D163C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third option applies to students with disabilities and allows specific modifications to the Michigan Merit Curriculum made necessary by the impact the disability has on accessing or demonstrating proficiency in meeting the expectations. </a:t>
            </a:r>
          </a:p>
          <a:p>
            <a:pPr eaLnBrk="1" hangingPunct="1"/>
            <a:endParaRPr lang="en-US" altLang="en-US" dirty="0"/>
          </a:p>
          <a:p>
            <a:pPr eaLnBrk="1" hangingPunct="1"/>
            <a:r>
              <a:rPr lang="en-US" altLang="en-US" dirty="0"/>
              <a:t>There must be a documented need to make modifications, because the student’s disability prevents access to and/or demonstration of proficiency in the curriculum, and there must be a lack of progress on the MMC despite documented interventions, supports, and accommodations. We’ll cover this more in the next section.</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42827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the highlighted</a:t>
            </a:r>
          </a:p>
        </p:txBody>
      </p:sp>
      <p:sp>
        <p:nvSpPr>
          <p:cNvPr id="4" name="Slide Number Placeholder 3"/>
          <p:cNvSpPr>
            <a:spLocks noGrp="1"/>
          </p:cNvSpPr>
          <p:nvPr>
            <p:ph type="sldNum" sz="quarter" idx="10"/>
          </p:nvPr>
        </p:nvSpPr>
        <p:spPr/>
        <p:txBody>
          <a:bodyPr/>
          <a:lstStyle/>
          <a:p>
            <a:fld id="{CE2349DD-BD6F-48E7-A56C-FCDD1166D0C4}" type="slidenum">
              <a:rPr lang="en-US" smtClean="0"/>
              <a:t>29</a:t>
            </a:fld>
            <a:endParaRPr lang="en-US" dirty="0"/>
          </a:p>
        </p:txBody>
      </p:sp>
    </p:spTree>
    <p:extLst>
      <p:ext uri="{BB962C8B-B14F-4D97-AF65-F5344CB8AC3E}">
        <p14:creationId xmlns:p14="http://schemas.microsoft.com/office/powerpoint/2010/main" val="3535971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defRPr/>
            </a:pPr>
            <a:fld id="{1BA52F97-3012-47BA-9DAF-83C621BBAA04}" type="slidenum">
              <a:rPr lang="en-US" smtClean="0"/>
              <a:pPr>
                <a:defRPr/>
              </a:pPr>
              <a:t>30</a:t>
            </a:fld>
            <a:endParaRPr lang="en-US" dirty="0"/>
          </a:p>
        </p:txBody>
      </p:sp>
    </p:spTree>
    <p:extLst>
      <p:ext uri="{BB962C8B-B14F-4D97-AF65-F5344CB8AC3E}">
        <p14:creationId xmlns:p14="http://schemas.microsoft.com/office/powerpoint/2010/main" val="2756902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defRPr/>
            </a:pPr>
            <a:fld id="{1BA52F97-3012-47BA-9DAF-83C621BBAA04}" type="slidenum">
              <a:rPr lang="en-US" smtClean="0"/>
              <a:pPr>
                <a:defRPr/>
              </a:pPr>
              <a:t>31</a:t>
            </a:fld>
            <a:endParaRPr lang="en-US" dirty="0"/>
          </a:p>
        </p:txBody>
      </p:sp>
    </p:spTree>
    <p:extLst>
      <p:ext uri="{BB962C8B-B14F-4D97-AF65-F5344CB8AC3E}">
        <p14:creationId xmlns:p14="http://schemas.microsoft.com/office/powerpoint/2010/main" val="3446533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2349DD-BD6F-48E7-A56C-FCDD1166D0C4}" type="slidenum">
              <a:rPr lang="en-US" smtClean="0"/>
              <a:t>32</a:t>
            </a:fld>
            <a:endParaRPr lang="en-US" dirty="0"/>
          </a:p>
        </p:txBody>
      </p:sp>
    </p:spTree>
    <p:extLst>
      <p:ext uri="{BB962C8B-B14F-4D97-AF65-F5344CB8AC3E}">
        <p14:creationId xmlns:p14="http://schemas.microsoft.com/office/powerpoint/2010/main" val="185372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2349DD-BD6F-48E7-A56C-FCDD1166D0C4}" type="slidenum">
              <a:rPr lang="en-US" smtClean="0"/>
              <a:t>2</a:t>
            </a:fld>
            <a:endParaRPr lang="en-US" dirty="0"/>
          </a:p>
        </p:txBody>
      </p:sp>
    </p:spTree>
    <p:extLst>
      <p:ext uri="{BB962C8B-B14F-4D97-AF65-F5344CB8AC3E}">
        <p14:creationId xmlns:p14="http://schemas.microsoft.com/office/powerpoint/2010/main" val="3423554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Linked </a:t>
            </a:r>
          </a:p>
          <a:p>
            <a:r>
              <a:rPr lang="en-US" dirty="0"/>
              <a:t>Importance of EDP in MMC, PC discussion</a:t>
            </a:r>
          </a:p>
        </p:txBody>
      </p:sp>
      <p:sp>
        <p:nvSpPr>
          <p:cNvPr id="4" name="Slide Number Placeholder 3"/>
          <p:cNvSpPr>
            <a:spLocks noGrp="1"/>
          </p:cNvSpPr>
          <p:nvPr>
            <p:ph type="sldNum" sz="quarter" idx="5"/>
          </p:nvPr>
        </p:nvSpPr>
        <p:spPr/>
        <p:txBody>
          <a:bodyPr/>
          <a:lstStyle/>
          <a:p>
            <a:fld id="{CE2349DD-BD6F-48E7-A56C-FCDD1166D0C4}" type="slidenum">
              <a:rPr lang="en-US" smtClean="0"/>
              <a:t>34</a:t>
            </a:fld>
            <a:endParaRPr lang="en-US" dirty="0"/>
          </a:p>
        </p:txBody>
      </p:sp>
    </p:spTree>
    <p:extLst>
      <p:ext uri="{BB962C8B-B14F-4D97-AF65-F5344CB8AC3E}">
        <p14:creationId xmlns:p14="http://schemas.microsoft.com/office/powerpoint/2010/main" val="866274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Linked </a:t>
            </a:r>
          </a:p>
          <a:p>
            <a:r>
              <a:rPr lang="en-US" dirty="0"/>
              <a:t>Importance of EDP in MMC, PC discussion</a:t>
            </a:r>
          </a:p>
        </p:txBody>
      </p:sp>
      <p:sp>
        <p:nvSpPr>
          <p:cNvPr id="4" name="Slide Number Placeholder 3"/>
          <p:cNvSpPr>
            <a:spLocks noGrp="1"/>
          </p:cNvSpPr>
          <p:nvPr>
            <p:ph type="sldNum" sz="quarter" idx="5"/>
          </p:nvPr>
        </p:nvSpPr>
        <p:spPr/>
        <p:txBody>
          <a:bodyPr/>
          <a:lstStyle/>
          <a:p>
            <a:fld id="{CE2349DD-BD6F-48E7-A56C-FCDD1166D0C4}" type="slidenum">
              <a:rPr lang="en-US" smtClean="0"/>
              <a:t>35</a:t>
            </a:fld>
            <a:endParaRPr lang="en-US" dirty="0"/>
          </a:p>
        </p:txBody>
      </p:sp>
    </p:spTree>
    <p:extLst>
      <p:ext uri="{BB962C8B-B14F-4D97-AF65-F5344CB8AC3E}">
        <p14:creationId xmlns:p14="http://schemas.microsoft.com/office/powerpoint/2010/main" val="2661836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Linked </a:t>
            </a:r>
          </a:p>
          <a:p>
            <a:r>
              <a:rPr lang="en-US" dirty="0"/>
              <a:t>Importance of EDP in MMC, PC discussion</a:t>
            </a:r>
          </a:p>
        </p:txBody>
      </p:sp>
      <p:sp>
        <p:nvSpPr>
          <p:cNvPr id="4" name="Slide Number Placeholder 3"/>
          <p:cNvSpPr>
            <a:spLocks noGrp="1"/>
          </p:cNvSpPr>
          <p:nvPr>
            <p:ph type="sldNum" sz="quarter" idx="5"/>
          </p:nvPr>
        </p:nvSpPr>
        <p:spPr/>
        <p:txBody>
          <a:bodyPr/>
          <a:lstStyle/>
          <a:p>
            <a:fld id="{CE2349DD-BD6F-48E7-A56C-FCDD1166D0C4}" type="slidenum">
              <a:rPr lang="en-US" smtClean="0"/>
              <a:t>36</a:t>
            </a:fld>
            <a:endParaRPr lang="en-US" dirty="0"/>
          </a:p>
        </p:txBody>
      </p:sp>
    </p:spTree>
    <p:extLst>
      <p:ext uri="{BB962C8B-B14F-4D97-AF65-F5344CB8AC3E}">
        <p14:creationId xmlns:p14="http://schemas.microsoft.com/office/powerpoint/2010/main" val="779041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A52F97-3012-47BA-9DAF-83C621BBAA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067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A52F97-3012-47BA-9DAF-83C621BBAA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385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A52F97-3012-47BA-9DAF-83C621BBAA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785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A52F97-3012-47BA-9DAF-83C621BBAA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749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A52F97-3012-47BA-9DAF-83C621BBAA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616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A52F97-3012-47BA-9DAF-83C621BBAA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145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info was in Info session, but there will be team members here that were not in that session. </a:t>
            </a:r>
          </a:p>
          <a:p>
            <a:endParaRPr lang="en-US" dirty="0"/>
          </a:p>
          <a:p>
            <a:r>
              <a:rPr lang="en-US" dirty="0"/>
              <a:t>Reminder of the things they should do to get the most out of the event. Team approach all sessions, 3</a:t>
            </a:r>
            <a:r>
              <a:rPr lang="en-US" baseline="30000" dirty="0"/>
              <a:t>rd</a:t>
            </a:r>
            <a:r>
              <a:rPr lang="en-US" dirty="0"/>
              <a:t>/4</a:t>
            </a:r>
            <a:r>
              <a:rPr lang="en-US" baseline="30000" dirty="0"/>
              <a:t>th</a:t>
            </a:r>
            <a:r>
              <a:rPr lang="en-US" dirty="0"/>
              <a:t> session added team members. </a:t>
            </a:r>
          </a:p>
          <a:p>
            <a:r>
              <a:rPr lang="en-US" dirty="0"/>
              <a:t>Homework done as a team. </a:t>
            </a:r>
          </a:p>
          <a:p>
            <a:r>
              <a:rPr lang="en-US" dirty="0"/>
              <a:t>Logistics. </a:t>
            </a:r>
          </a:p>
        </p:txBody>
      </p:sp>
      <p:sp>
        <p:nvSpPr>
          <p:cNvPr id="4" name="Slide Number Placeholder 3"/>
          <p:cNvSpPr>
            <a:spLocks noGrp="1"/>
          </p:cNvSpPr>
          <p:nvPr>
            <p:ph type="sldNum" sz="quarter" idx="5"/>
          </p:nvPr>
        </p:nvSpPr>
        <p:spPr/>
        <p:txBody>
          <a:bodyPr/>
          <a:lstStyle/>
          <a:p>
            <a:fld id="{CE2349DD-BD6F-48E7-A56C-FCDD1166D0C4}" type="slidenum">
              <a:rPr lang="en-US" smtClean="0"/>
              <a:t>3</a:t>
            </a:fld>
            <a:endParaRPr lang="en-US" dirty="0"/>
          </a:p>
        </p:txBody>
      </p:sp>
    </p:spTree>
    <p:extLst>
      <p:ext uri="{BB962C8B-B14F-4D97-AF65-F5344CB8AC3E}">
        <p14:creationId xmlns:p14="http://schemas.microsoft.com/office/powerpoint/2010/main" val="1710792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HS page, assessment page, next slide is HS page</a:t>
            </a:r>
          </a:p>
        </p:txBody>
      </p:sp>
      <p:sp>
        <p:nvSpPr>
          <p:cNvPr id="4" name="Slide Number Placeholder 3"/>
          <p:cNvSpPr>
            <a:spLocks noGrp="1"/>
          </p:cNvSpPr>
          <p:nvPr>
            <p:ph type="sldNum" sz="quarter" idx="5"/>
          </p:nvPr>
        </p:nvSpPr>
        <p:spPr/>
        <p:txBody>
          <a:bodyPr/>
          <a:lstStyle/>
          <a:p>
            <a:fld id="{CE2349DD-BD6F-48E7-A56C-FCDD1166D0C4}" type="slidenum">
              <a:rPr lang="en-US" smtClean="0"/>
              <a:t>7</a:t>
            </a:fld>
            <a:endParaRPr lang="en-US" dirty="0"/>
          </a:p>
        </p:txBody>
      </p:sp>
    </p:spTree>
    <p:extLst>
      <p:ext uri="{BB962C8B-B14F-4D97-AF65-F5344CB8AC3E}">
        <p14:creationId xmlns:p14="http://schemas.microsoft.com/office/powerpoint/2010/main" val="3210861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2349DD-BD6F-48E7-A56C-FCDD1166D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16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2349DD-BD6F-48E7-A56C-FCDD1166D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805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2349DD-BD6F-48E7-A56C-FCDD1166D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565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Linked to FAQ</a:t>
            </a:r>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defRPr/>
            </a:pPr>
            <a:fld id="{1BA52F97-3012-47BA-9DAF-83C621BBAA04}" type="slidenum">
              <a:rPr lang="en-US" smtClean="0"/>
              <a:pPr>
                <a:defRPr/>
              </a:pPr>
              <a:t>17</a:t>
            </a:fld>
            <a:endParaRPr lang="en-US" dirty="0"/>
          </a:p>
        </p:txBody>
      </p:sp>
    </p:spTree>
    <p:extLst>
      <p:ext uri="{BB962C8B-B14F-4D97-AF65-F5344CB8AC3E}">
        <p14:creationId xmlns:p14="http://schemas.microsoft.com/office/powerpoint/2010/main" val="349792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2349DD-BD6F-48E7-A56C-FCDD1166D0C4}" type="slidenum">
              <a:rPr lang="en-US" smtClean="0"/>
              <a:t>21</a:t>
            </a:fld>
            <a:endParaRPr lang="en-US" dirty="0"/>
          </a:p>
        </p:txBody>
      </p:sp>
    </p:spTree>
    <p:extLst>
      <p:ext uri="{BB962C8B-B14F-4D97-AF65-F5344CB8AC3E}">
        <p14:creationId xmlns:p14="http://schemas.microsoft.com/office/powerpoint/2010/main" val="828008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334D819-9F07-4261-B09B-9E467E5D9002}" type="datetimeFigureOut">
              <a:rPr lang="en-US" smtClean="0"/>
              <a:pPr/>
              <a:t>10/13/2021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09401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pPr/>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17358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334D819-9F07-4261-B09B-9E467E5D9002}" type="datetimeFigureOut">
              <a:rPr lang="en-US" smtClean="0"/>
              <a:pPr/>
              <a:t>10/13/2021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47735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334D819-9F07-4261-B09B-9E467E5D9002}" type="datetimeFigureOut">
              <a:rPr lang="en-US" smtClean="0"/>
              <a:pPr/>
              <a:t>10/13/2021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71766878-3199-4EAB-94E7-2D6D11070E14}"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1618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334D819-9F07-4261-B09B-9E467E5D9002}" type="datetimeFigureOut">
              <a:rPr lang="en-US" smtClean="0"/>
              <a:pPr/>
              <a:t>10/13/2021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879846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334D819-9F07-4261-B09B-9E467E5D9002}" type="datetimeFigureOut">
              <a:rPr lang="en-US" smtClean="0"/>
              <a:pPr/>
              <a:t>10/13/2021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248951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334D819-9F07-4261-B09B-9E467E5D9002}" type="datetimeFigureOut">
              <a:rPr lang="en-US" smtClean="0"/>
              <a:pPr/>
              <a:t>10/13/2021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837593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12058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334D819-9F07-4261-B09B-9E467E5D9002}" type="datetimeFigureOut">
              <a:rPr lang="en-US" smtClean="0"/>
              <a:t>10/13/2021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717308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43D7-6E00-4CCC-9410-0E754E5060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498FC8-0435-440E-A57E-2C65B52B41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3C18BE-0D33-444A-BB89-52F73EDDBE5B}"/>
              </a:ext>
            </a:extLst>
          </p:cNvPr>
          <p:cNvSpPr>
            <a:spLocks noGrp="1"/>
          </p:cNvSpPr>
          <p:nvPr>
            <p:ph type="dt" sz="half" idx="10"/>
          </p:nvPr>
        </p:nvSpPr>
        <p:spPr/>
        <p:txBody>
          <a:bodyPr/>
          <a:lstStyle/>
          <a:p>
            <a:fld id="{3B23DDB5-AEDF-43B5-8603-C26A89A36B3F}" type="datetimeFigureOut">
              <a:rPr lang="en-US" smtClean="0"/>
              <a:t>10/13/2021</a:t>
            </a:fld>
            <a:endParaRPr lang="en-US"/>
          </a:p>
        </p:txBody>
      </p:sp>
      <p:sp>
        <p:nvSpPr>
          <p:cNvPr id="5" name="Footer Placeholder 4">
            <a:extLst>
              <a:ext uri="{FF2B5EF4-FFF2-40B4-BE49-F238E27FC236}">
                <a16:creationId xmlns:a16="http://schemas.microsoft.com/office/drawing/2014/main" id="{7058CC59-73C6-4DFF-9C11-DE757CD53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5CA14-205F-4C80-8BA8-EB2F52F7E1F8}"/>
              </a:ext>
            </a:extLst>
          </p:cNvPr>
          <p:cNvSpPr>
            <a:spLocks noGrp="1"/>
          </p:cNvSpPr>
          <p:nvPr>
            <p:ph type="sldNum" sz="quarter" idx="12"/>
          </p:nvPr>
        </p:nvSpPr>
        <p:spPr/>
        <p:txBody>
          <a:bodyPr/>
          <a:lstStyle/>
          <a:p>
            <a:fld id="{602B4BB3-0B65-415D-B809-C55716EF026E}" type="slidenum">
              <a:rPr lang="en-US" smtClean="0"/>
              <a:t>‹#›</a:t>
            </a:fld>
            <a:endParaRPr lang="en-US"/>
          </a:p>
        </p:txBody>
      </p:sp>
    </p:spTree>
    <p:extLst>
      <p:ext uri="{BB962C8B-B14F-4D97-AF65-F5344CB8AC3E}">
        <p14:creationId xmlns:p14="http://schemas.microsoft.com/office/powerpoint/2010/main" val="3354436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5B38-400E-46BA-868A-CEBAAEF23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273497-5D18-45B4-9919-B3777C095E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0D7EC-5319-4E76-87B2-47FE6D52826C}"/>
              </a:ext>
            </a:extLst>
          </p:cNvPr>
          <p:cNvSpPr>
            <a:spLocks noGrp="1"/>
          </p:cNvSpPr>
          <p:nvPr>
            <p:ph type="dt" sz="half" idx="10"/>
          </p:nvPr>
        </p:nvSpPr>
        <p:spPr/>
        <p:txBody>
          <a:bodyPr/>
          <a:lstStyle/>
          <a:p>
            <a:fld id="{3B23DDB5-AEDF-43B5-8603-C26A89A36B3F}" type="datetimeFigureOut">
              <a:rPr lang="en-US" smtClean="0"/>
              <a:t>10/13/2021</a:t>
            </a:fld>
            <a:endParaRPr lang="en-US"/>
          </a:p>
        </p:txBody>
      </p:sp>
      <p:sp>
        <p:nvSpPr>
          <p:cNvPr id="5" name="Footer Placeholder 4">
            <a:extLst>
              <a:ext uri="{FF2B5EF4-FFF2-40B4-BE49-F238E27FC236}">
                <a16:creationId xmlns:a16="http://schemas.microsoft.com/office/drawing/2014/main" id="{6FDC1D07-A8FF-4073-95FE-32BC7191B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324EA-53BB-412F-B33C-424E9725C8EF}"/>
              </a:ext>
            </a:extLst>
          </p:cNvPr>
          <p:cNvSpPr>
            <a:spLocks noGrp="1"/>
          </p:cNvSpPr>
          <p:nvPr>
            <p:ph type="sldNum" sz="quarter" idx="12"/>
          </p:nvPr>
        </p:nvSpPr>
        <p:spPr/>
        <p:txBody>
          <a:bodyPr/>
          <a:lstStyle/>
          <a:p>
            <a:fld id="{602B4BB3-0B65-415D-B809-C55716EF026E}" type="slidenum">
              <a:rPr lang="en-US" smtClean="0"/>
              <a:t>‹#›</a:t>
            </a:fld>
            <a:endParaRPr lang="en-US"/>
          </a:p>
        </p:txBody>
      </p:sp>
    </p:spTree>
    <p:extLst>
      <p:ext uri="{BB962C8B-B14F-4D97-AF65-F5344CB8AC3E}">
        <p14:creationId xmlns:p14="http://schemas.microsoft.com/office/powerpoint/2010/main" val="263161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246770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5168D-38A0-4E10-BB37-21E8126A83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2867A9-A961-4B17-8186-E1F100862A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D3192D-77CB-4D43-BBE4-2486A052D5C3}"/>
              </a:ext>
            </a:extLst>
          </p:cNvPr>
          <p:cNvSpPr>
            <a:spLocks noGrp="1"/>
          </p:cNvSpPr>
          <p:nvPr>
            <p:ph type="dt" sz="half" idx="10"/>
          </p:nvPr>
        </p:nvSpPr>
        <p:spPr/>
        <p:txBody>
          <a:bodyPr/>
          <a:lstStyle/>
          <a:p>
            <a:fld id="{3B23DDB5-AEDF-43B5-8603-C26A89A36B3F}" type="datetimeFigureOut">
              <a:rPr lang="en-US" smtClean="0"/>
              <a:t>10/13/2021</a:t>
            </a:fld>
            <a:endParaRPr lang="en-US"/>
          </a:p>
        </p:txBody>
      </p:sp>
      <p:sp>
        <p:nvSpPr>
          <p:cNvPr id="5" name="Footer Placeholder 4">
            <a:extLst>
              <a:ext uri="{FF2B5EF4-FFF2-40B4-BE49-F238E27FC236}">
                <a16:creationId xmlns:a16="http://schemas.microsoft.com/office/drawing/2014/main" id="{DEF1DA53-98F8-45F9-A6E2-0604A15BD6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75A0B-0982-4607-8ED7-D1A0F78DE8C3}"/>
              </a:ext>
            </a:extLst>
          </p:cNvPr>
          <p:cNvSpPr>
            <a:spLocks noGrp="1"/>
          </p:cNvSpPr>
          <p:nvPr>
            <p:ph type="sldNum" sz="quarter" idx="12"/>
          </p:nvPr>
        </p:nvSpPr>
        <p:spPr/>
        <p:txBody>
          <a:bodyPr/>
          <a:lstStyle/>
          <a:p>
            <a:fld id="{602B4BB3-0B65-415D-B809-C55716EF026E}" type="slidenum">
              <a:rPr lang="en-US" smtClean="0"/>
              <a:t>‹#›</a:t>
            </a:fld>
            <a:endParaRPr lang="en-US"/>
          </a:p>
        </p:txBody>
      </p:sp>
    </p:spTree>
    <p:extLst>
      <p:ext uri="{BB962C8B-B14F-4D97-AF65-F5344CB8AC3E}">
        <p14:creationId xmlns:p14="http://schemas.microsoft.com/office/powerpoint/2010/main" val="123234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721A2-166C-4874-83E8-CB2C867BAB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D8E14F-5DBF-4C80-8082-74E24D981F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87AA3F-1877-47BD-91AC-825908276C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B4D286-DE55-4835-8923-4DDB8C7D23C1}"/>
              </a:ext>
            </a:extLst>
          </p:cNvPr>
          <p:cNvSpPr>
            <a:spLocks noGrp="1"/>
          </p:cNvSpPr>
          <p:nvPr>
            <p:ph type="dt" sz="half" idx="10"/>
          </p:nvPr>
        </p:nvSpPr>
        <p:spPr/>
        <p:txBody>
          <a:bodyPr/>
          <a:lstStyle/>
          <a:p>
            <a:fld id="{3B23DDB5-AEDF-43B5-8603-C26A89A36B3F}" type="datetimeFigureOut">
              <a:rPr lang="en-US" smtClean="0"/>
              <a:t>10/13/2021</a:t>
            </a:fld>
            <a:endParaRPr lang="en-US"/>
          </a:p>
        </p:txBody>
      </p:sp>
      <p:sp>
        <p:nvSpPr>
          <p:cNvPr id="6" name="Footer Placeholder 5">
            <a:extLst>
              <a:ext uri="{FF2B5EF4-FFF2-40B4-BE49-F238E27FC236}">
                <a16:creationId xmlns:a16="http://schemas.microsoft.com/office/drawing/2014/main" id="{CEB414B7-0AF3-4E9D-9717-B31021F4F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4280E-C8D4-4EC1-8B39-5879591EE1B8}"/>
              </a:ext>
            </a:extLst>
          </p:cNvPr>
          <p:cNvSpPr>
            <a:spLocks noGrp="1"/>
          </p:cNvSpPr>
          <p:nvPr>
            <p:ph type="sldNum" sz="quarter" idx="12"/>
          </p:nvPr>
        </p:nvSpPr>
        <p:spPr/>
        <p:txBody>
          <a:bodyPr/>
          <a:lstStyle/>
          <a:p>
            <a:fld id="{602B4BB3-0B65-415D-B809-C55716EF026E}" type="slidenum">
              <a:rPr lang="en-US" smtClean="0"/>
              <a:t>‹#›</a:t>
            </a:fld>
            <a:endParaRPr lang="en-US"/>
          </a:p>
        </p:txBody>
      </p:sp>
    </p:spTree>
    <p:extLst>
      <p:ext uri="{BB962C8B-B14F-4D97-AF65-F5344CB8AC3E}">
        <p14:creationId xmlns:p14="http://schemas.microsoft.com/office/powerpoint/2010/main" val="3556849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73BBF-F062-4244-8537-AF8FF15625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4C05C9-A123-455D-95EE-85B406CBBF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06EA8D-5996-499F-8C04-81F2BFBBD5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575CF0-0425-4BA2-A7BF-043B320A83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547D39-1DE2-4902-8156-0A7E22BA84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0270E-9B77-4720-9C7E-CCFCEAEF03F3}"/>
              </a:ext>
            </a:extLst>
          </p:cNvPr>
          <p:cNvSpPr>
            <a:spLocks noGrp="1"/>
          </p:cNvSpPr>
          <p:nvPr>
            <p:ph type="dt" sz="half" idx="10"/>
          </p:nvPr>
        </p:nvSpPr>
        <p:spPr/>
        <p:txBody>
          <a:bodyPr/>
          <a:lstStyle/>
          <a:p>
            <a:fld id="{3B23DDB5-AEDF-43B5-8603-C26A89A36B3F}" type="datetimeFigureOut">
              <a:rPr lang="en-US" smtClean="0"/>
              <a:t>10/13/2021</a:t>
            </a:fld>
            <a:endParaRPr lang="en-US"/>
          </a:p>
        </p:txBody>
      </p:sp>
      <p:sp>
        <p:nvSpPr>
          <p:cNvPr id="8" name="Footer Placeholder 7">
            <a:extLst>
              <a:ext uri="{FF2B5EF4-FFF2-40B4-BE49-F238E27FC236}">
                <a16:creationId xmlns:a16="http://schemas.microsoft.com/office/drawing/2014/main" id="{6DDBBBBB-58C9-49C5-9522-C2D6F8E1D5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677256-F2AA-4F7D-847F-17C5958377DE}"/>
              </a:ext>
            </a:extLst>
          </p:cNvPr>
          <p:cNvSpPr>
            <a:spLocks noGrp="1"/>
          </p:cNvSpPr>
          <p:nvPr>
            <p:ph type="sldNum" sz="quarter" idx="12"/>
          </p:nvPr>
        </p:nvSpPr>
        <p:spPr/>
        <p:txBody>
          <a:bodyPr/>
          <a:lstStyle/>
          <a:p>
            <a:fld id="{602B4BB3-0B65-415D-B809-C55716EF026E}" type="slidenum">
              <a:rPr lang="en-US" smtClean="0"/>
              <a:t>‹#›</a:t>
            </a:fld>
            <a:endParaRPr lang="en-US"/>
          </a:p>
        </p:txBody>
      </p:sp>
    </p:spTree>
    <p:extLst>
      <p:ext uri="{BB962C8B-B14F-4D97-AF65-F5344CB8AC3E}">
        <p14:creationId xmlns:p14="http://schemas.microsoft.com/office/powerpoint/2010/main" val="3611643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EDA94-1A8C-4C01-A525-3B6D955A19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1CCE36-6265-4825-9155-BA89519428B4}"/>
              </a:ext>
            </a:extLst>
          </p:cNvPr>
          <p:cNvSpPr>
            <a:spLocks noGrp="1"/>
          </p:cNvSpPr>
          <p:nvPr>
            <p:ph type="dt" sz="half" idx="10"/>
          </p:nvPr>
        </p:nvSpPr>
        <p:spPr/>
        <p:txBody>
          <a:bodyPr/>
          <a:lstStyle/>
          <a:p>
            <a:fld id="{3B23DDB5-AEDF-43B5-8603-C26A89A36B3F}" type="datetimeFigureOut">
              <a:rPr lang="en-US" smtClean="0"/>
              <a:t>10/13/2021</a:t>
            </a:fld>
            <a:endParaRPr lang="en-US"/>
          </a:p>
        </p:txBody>
      </p:sp>
      <p:sp>
        <p:nvSpPr>
          <p:cNvPr id="4" name="Footer Placeholder 3">
            <a:extLst>
              <a:ext uri="{FF2B5EF4-FFF2-40B4-BE49-F238E27FC236}">
                <a16:creationId xmlns:a16="http://schemas.microsoft.com/office/drawing/2014/main" id="{ACBAD13F-5ADE-4373-84A9-D326FF850F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6383C7-3610-4F95-BE72-827B9F3BBC9D}"/>
              </a:ext>
            </a:extLst>
          </p:cNvPr>
          <p:cNvSpPr>
            <a:spLocks noGrp="1"/>
          </p:cNvSpPr>
          <p:nvPr>
            <p:ph type="sldNum" sz="quarter" idx="12"/>
          </p:nvPr>
        </p:nvSpPr>
        <p:spPr/>
        <p:txBody>
          <a:bodyPr/>
          <a:lstStyle/>
          <a:p>
            <a:fld id="{602B4BB3-0B65-415D-B809-C55716EF026E}" type="slidenum">
              <a:rPr lang="en-US" smtClean="0"/>
              <a:t>‹#›</a:t>
            </a:fld>
            <a:endParaRPr lang="en-US"/>
          </a:p>
        </p:txBody>
      </p:sp>
    </p:spTree>
    <p:extLst>
      <p:ext uri="{BB962C8B-B14F-4D97-AF65-F5344CB8AC3E}">
        <p14:creationId xmlns:p14="http://schemas.microsoft.com/office/powerpoint/2010/main" val="1287497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773AEE-A799-4099-9DE0-6BFB0CA31768}"/>
              </a:ext>
            </a:extLst>
          </p:cNvPr>
          <p:cNvSpPr>
            <a:spLocks noGrp="1"/>
          </p:cNvSpPr>
          <p:nvPr>
            <p:ph type="dt" sz="half" idx="10"/>
          </p:nvPr>
        </p:nvSpPr>
        <p:spPr/>
        <p:txBody>
          <a:bodyPr/>
          <a:lstStyle/>
          <a:p>
            <a:fld id="{3B23DDB5-AEDF-43B5-8603-C26A89A36B3F}" type="datetimeFigureOut">
              <a:rPr lang="en-US" smtClean="0"/>
              <a:t>10/13/2021</a:t>
            </a:fld>
            <a:endParaRPr lang="en-US"/>
          </a:p>
        </p:txBody>
      </p:sp>
      <p:sp>
        <p:nvSpPr>
          <p:cNvPr id="3" name="Footer Placeholder 2">
            <a:extLst>
              <a:ext uri="{FF2B5EF4-FFF2-40B4-BE49-F238E27FC236}">
                <a16:creationId xmlns:a16="http://schemas.microsoft.com/office/drawing/2014/main" id="{8E0F169F-1258-4C07-AD90-50AC2E45EE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34E79F-6277-4E05-981F-4DED49EF0A70}"/>
              </a:ext>
            </a:extLst>
          </p:cNvPr>
          <p:cNvSpPr>
            <a:spLocks noGrp="1"/>
          </p:cNvSpPr>
          <p:nvPr>
            <p:ph type="sldNum" sz="quarter" idx="12"/>
          </p:nvPr>
        </p:nvSpPr>
        <p:spPr/>
        <p:txBody>
          <a:bodyPr/>
          <a:lstStyle/>
          <a:p>
            <a:fld id="{602B4BB3-0B65-415D-B809-C55716EF026E}" type="slidenum">
              <a:rPr lang="en-US" smtClean="0"/>
              <a:t>‹#›</a:t>
            </a:fld>
            <a:endParaRPr lang="en-US"/>
          </a:p>
        </p:txBody>
      </p:sp>
    </p:spTree>
    <p:extLst>
      <p:ext uri="{BB962C8B-B14F-4D97-AF65-F5344CB8AC3E}">
        <p14:creationId xmlns:p14="http://schemas.microsoft.com/office/powerpoint/2010/main" val="4082063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11C5A-C398-4D53-B2EE-B463EDC7D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C3E566-284B-4BFF-9BFC-A335BEB72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3D109-8E92-49DB-8450-DCD789630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E3B297-A448-460E-901D-33C804CD9E10}"/>
              </a:ext>
            </a:extLst>
          </p:cNvPr>
          <p:cNvSpPr>
            <a:spLocks noGrp="1"/>
          </p:cNvSpPr>
          <p:nvPr>
            <p:ph type="dt" sz="half" idx="10"/>
          </p:nvPr>
        </p:nvSpPr>
        <p:spPr/>
        <p:txBody>
          <a:bodyPr/>
          <a:lstStyle/>
          <a:p>
            <a:fld id="{3B23DDB5-AEDF-43B5-8603-C26A89A36B3F}" type="datetimeFigureOut">
              <a:rPr lang="en-US" smtClean="0"/>
              <a:t>10/13/2021</a:t>
            </a:fld>
            <a:endParaRPr lang="en-US"/>
          </a:p>
        </p:txBody>
      </p:sp>
      <p:sp>
        <p:nvSpPr>
          <p:cNvPr id="6" name="Footer Placeholder 5">
            <a:extLst>
              <a:ext uri="{FF2B5EF4-FFF2-40B4-BE49-F238E27FC236}">
                <a16:creationId xmlns:a16="http://schemas.microsoft.com/office/drawing/2014/main" id="{3D6CBB1F-E765-496D-9637-6F6878221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E37344-5043-4DE8-B822-45B6177E473D}"/>
              </a:ext>
            </a:extLst>
          </p:cNvPr>
          <p:cNvSpPr>
            <a:spLocks noGrp="1"/>
          </p:cNvSpPr>
          <p:nvPr>
            <p:ph type="sldNum" sz="quarter" idx="12"/>
          </p:nvPr>
        </p:nvSpPr>
        <p:spPr/>
        <p:txBody>
          <a:bodyPr/>
          <a:lstStyle/>
          <a:p>
            <a:fld id="{602B4BB3-0B65-415D-B809-C55716EF026E}" type="slidenum">
              <a:rPr lang="en-US" smtClean="0"/>
              <a:t>‹#›</a:t>
            </a:fld>
            <a:endParaRPr lang="en-US"/>
          </a:p>
        </p:txBody>
      </p:sp>
    </p:spTree>
    <p:extLst>
      <p:ext uri="{BB962C8B-B14F-4D97-AF65-F5344CB8AC3E}">
        <p14:creationId xmlns:p14="http://schemas.microsoft.com/office/powerpoint/2010/main" val="2078280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D7E5F-F02F-4842-BE25-267F5CD1BB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83ADE6-FA66-4EFB-8FEB-D536A5C5EE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103825-ECC1-440F-BC5D-3758B9E38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E0853E-FC7E-4518-B501-6C4289638B43}"/>
              </a:ext>
            </a:extLst>
          </p:cNvPr>
          <p:cNvSpPr>
            <a:spLocks noGrp="1"/>
          </p:cNvSpPr>
          <p:nvPr>
            <p:ph type="dt" sz="half" idx="10"/>
          </p:nvPr>
        </p:nvSpPr>
        <p:spPr/>
        <p:txBody>
          <a:bodyPr/>
          <a:lstStyle/>
          <a:p>
            <a:fld id="{3B23DDB5-AEDF-43B5-8603-C26A89A36B3F}" type="datetimeFigureOut">
              <a:rPr lang="en-US" smtClean="0"/>
              <a:t>10/13/2021</a:t>
            </a:fld>
            <a:endParaRPr lang="en-US"/>
          </a:p>
        </p:txBody>
      </p:sp>
      <p:sp>
        <p:nvSpPr>
          <p:cNvPr id="6" name="Footer Placeholder 5">
            <a:extLst>
              <a:ext uri="{FF2B5EF4-FFF2-40B4-BE49-F238E27FC236}">
                <a16:creationId xmlns:a16="http://schemas.microsoft.com/office/drawing/2014/main" id="{A3F85703-903D-49E0-ADE9-0BBE94696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598337-D93B-47BD-AA9C-E46F536238C0}"/>
              </a:ext>
            </a:extLst>
          </p:cNvPr>
          <p:cNvSpPr>
            <a:spLocks noGrp="1"/>
          </p:cNvSpPr>
          <p:nvPr>
            <p:ph type="sldNum" sz="quarter" idx="12"/>
          </p:nvPr>
        </p:nvSpPr>
        <p:spPr/>
        <p:txBody>
          <a:bodyPr/>
          <a:lstStyle/>
          <a:p>
            <a:fld id="{602B4BB3-0B65-415D-B809-C55716EF026E}" type="slidenum">
              <a:rPr lang="en-US" smtClean="0"/>
              <a:t>‹#›</a:t>
            </a:fld>
            <a:endParaRPr lang="en-US"/>
          </a:p>
        </p:txBody>
      </p:sp>
    </p:spTree>
    <p:extLst>
      <p:ext uri="{BB962C8B-B14F-4D97-AF65-F5344CB8AC3E}">
        <p14:creationId xmlns:p14="http://schemas.microsoft.com/office/powerpoint/2010/main" val="1363067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FB125-64A2-43AE-B0D0-117511BD6E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8F3874-8274-42A5-80E6-D62BB79514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E21EF-271A-4C3E-B729-A29DFCF309F2}"/>
              </a:ext>
            </a:extLst>
          </p:cNvPr>
          <p:cNvSpPr>
            <a:spLocks noGrp="1"/>
          </p:cNvSpPr>
          <p:nvPr>
            <p:ph type="dt" sz="half" idx="10"/>
          </p:nvPr>
        </p:nvSpPr>
        <p:spPr/>
        <p:txBody>
          <a:bodyPr/>
          <a:lstStyle/>
          <a:p>
            <a:fld id="{3B23DDB5-AEDF-43B5-8603-C26A89A36B3F}" type="datetimeFigureOut">
              <a:rPr lang="en-US" smtClean="0"/>
              <a:t>10/13/2021</a:t>
            </a:fld>
            <a:endParaRPr lang="en-US"/>
          </a:p>
        </p:txBody>
      </p:sp>
      <p:sp>
        <p:nvSpPr>
          <p:cNvPr id="5" name="Footer Placeholder 4">
            <a:extLst>
              <a:ext uri="{FF2B5EF4-FFF2-40B4-BE49-F238E27FC236}">
                <a16:creationId xmlns:a16="http://schemas.microsoft.com/office/drawing/2014/main" id="{D13C849F-DAF6-4229-9410-78A3DFACB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0E343-16B9-4BFF-9291-DEE99C3433BD}"/>
              </a:ext>
            </a:extLst>
          </p:cNvPr>
          <p:cNvSpPr>
            <a:spLocks noGrp="1"/>
          </p:cNvSpPr>
          <p:nvPr>
            <p:ph type="sldNum" sz="quarter" idx="12"/>
          </p:nvPr>
        </p:nvSpPr>
        <p:spPr/>
        <p:txBody>
          <a:bodyPr/>
          <a:lstStyle/>
          <a:p>
            <a:fld id="{602B4BB3-0B65-415D-B809-C55716EF026E}" type="slidenum">
              <a:rPr lang="en-US" smtClean="0"/>
              <a:t>‹#›</a:t>
            </a:fld>
            <a:endParaRPr lang="en-US"/>
          </a:p>
        </p:txBody>
      </p:sp>
    </p:spTree>
    <p:extLst>
      <p:ext uri="{BB962C8B-B14F-4D97-AF65-F5344CB8AC3E}">
        <p14:creationId xmlns:p14="http://schemas.microsoft.com/office/powerpoint/2010/main" val="3129695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7EF4AF-7F11-4E0F-A5D1-0B7DD659BD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C3CA04-D4C7-49C5-8349-4F9B97EA3C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3A04F-1FDC-4FF5-BAA7-20C28C0A95E8}"/>
              </a:ext>
            </a:extLst>
          </p:cNvPr>
          <p:cNvSpPr>
            <a:spLocks noGrp="1"/>
          </p:cNvSpPr>
          <p:nvPr>
            <p:ph type="dt" sz="half" idx="10"/>
          </p:nvPr>
        </p:nvSpPr>
        <p:spPr/>
        <p:txBody>
          <a:bodyPr/>
          <a:lstStyle/>
          <a:p>
            <a:fld id="{3B23DDB5-AEDF-43B5-8603-C26A89A36B3F}" type="datetimeFigureOut">
              <a:rPr lang="en-US" smtClean="0"/>
              <a:t>10/13/2021</a:t>
            </a:fld>
            <a:endParaRPr lang="en-US"/>
          </a:p>
        </p:txBody>
      </p:sp>
      <p:sp>
        <p:nvSpPr>
          <p:cNvPr id="5" name="Footer Placeholder 4">
            <a:extLst>
              <a:ext uri="{FF2B5EF4-FFF2-40B4-BE49-F238E27FC236}">
                <a16:creationId xmlns:a16="http://schemas.microsoft.com/office/drawing/2014/main" id="{4B739265-DC4A-4714-98F1-100BB0B55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C3D1D-4BAE-4D18-A4CD-63227193D7C5}"/>
              </a:ext>
            </a:extLst>
          </p:cNvPr>
          <p:cNvSpPr>
            <a:spLocks noGrp="1"/>
          </p:cNvSpPr>
          <p:nvPr>
            <p:ph type="sldNum" sz="quarter" idx="12"/>
          </p:nvPr>
        </p:nvSpPr>
        <p:spPr/>
        <p:txBody>
          <a:bodyPr/>
          <a:lstStyle/>
          <a:p>
            <a:fld id="{602B4BB3-0B65-415D-B809-C55716EF026E}" type="slidenum">
              <a:rPr lang="en-US" smtClean="0"/>
              <a:t>‹#›</a:t>
            </a:fld>
            <a:endParaRPr lang="en-US"/>
          </a:p>
        </p:txBody>
      </p:sp>
    </p:spTree>
    <p:extLst>
      <p:ext uri="{BB962C8B-B14F-4D97-AF65-F5344CB8AC3E}">
        <p14:creationId xmlns:p14="http://schemas.microsoft.com/office/powerpoint/2010/main" val="27320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334D819-9F07-4261-B09B-9E467E5D9002}" type="datetimeFigureOut">
              <a:rPr lang="en-US" smtClean="0"/>
              <a:pPr/>
              <a:t>10/13/2021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71766878-3199-4EAB-94E7-2D6D11070E14}" type="slidenum">
              <a:rPr lang="en-US" smtClean="0"/>
              <a:pPr/>
              <a:t>‹#›</a:t>
            </a:fld>
            <a:endParaRPr lang="en-US" dirty="0"/>
          </a:p>
        </p:txBody>
      </p:sp>
      <p:pic>
        <p:nvPicPr>
          <p:cNvPr id="8" name="Picture 7">
            <a:extLst>
              <a:ext uri="{FF2B5EF4-FFF2-40B4-BE49-F238E27FC236}">
                <a16:creationId xmlns:a16="http://schemas.microsoft.com/office/drawing/2014/main" id="{6ACD58F2-0F12-4E3A-B94A-453CB8DEA20B}"/>
              </a:ext>
            </a:extLst>
          </p:cNvPr>
          <p:cNvPicPr>
            <a:picLocks noChangeAspect="1"/>
          </p:cNvPicPr>
          <p:nvPr userDrawn="1"/>
        </p:nvPicPr>
        <p:blipFill>
          <a:blip r:embed="rId3">
            <a:biLevel thresh="75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9047284" y="136132"/>
            <a:ext cx="3011893" cy="1136388"/>
          </a:xfrm>
          <a:prstGeom prst="rect">
            <a:avLst/>
          </a:prstGeom>
        </p:spPr>
      </p:pic>
    </p:spTree>
    <p:extLst>
      <p:ext uri="{BB962C8B-B14F-4D97-AF65-F5344CB8AC3E}">
        <p14:creationId xmlns:p14="http://schemas.microsoft.com/office/powerpoint/2010/main" val="366955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197214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10/13/2021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3523156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10/13/2021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751717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10/13/2021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7062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9804905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10/13/2021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953607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334D819-9F07-4261-B09B-9E467E5D9002}" type="datetimeFigureOut">
              <a:rPr lang="en-US" smtClean="0"/>
              <a:pPr/>
              <a:t>10/13/2021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1766878-3199-4EAB-94E7-2D6D11070E14}" type="slidenum">
              <a:rPr lang="en-US" smtClean="0"/>
              <a:pPr/>
              <a:t>‹#›</a:t>
            </a:fld>
            <a:endParaRPr lang="en-US" dirty="0"/>
          </a:p>
        </p:txBody>
      </p:sp>
      <p:pic>
        <p:nvPicPr>
          <p:cNvPr id="8" name="Picture 7">
            <a:extLst>
              <a:ext uri="{FF2B5EF4-FFF2-40B4-BE49-F238E27FC236}">
                <a16:creationId xmlns:a16="http://schemas.microsoft.com/office/drawing/2014/main" id="{3306E903-1506-485E-BDD4-3B4642897CF5}"/>
              </a:ext>
            </a:extLst>
          </p:cNvPr>
          <p:cNvPicPr>
            <a:picLocks noChangeAspect="1"/>
          </p:cNvPicPr>
          <p:nvPr userDrawn="1"/>
        </p:nvPicPr>
        <p:blipFill>
          <a:blip r:embed="rId20">
            <a:biLevel thresh="75000"/>
            <a:extLst>
              <a:ext uri="{BEBA8EAE-BF5A-486C-A8C5-ECC9F3942E4B}">
                <a14:imgProps xmlns:a14="http://schemas.microsoft.com/office/drawing/2010/main">
                  <a14:imgLayer r:embed="rId21">
                    <a14:imgEffect>
                      <a14:saturation sat="0"/>
                    </a14:imgEffect>
                  </a14:imgLayer>
                </a14:imgProps>
              </a:ext>
            </a:extLst>
          </a:blip>
          <a:stretch>
            <a:fillRect/>
          </a:stretch>
        </p:blipFill>
        <p:spPr>
          <a:xfrm>
            <a:off x="9290304" y="5538144"/>
            <a:ext cx="2799546" cy="1237895"/>
          </a:xfrm>
          <a:prstGeom prst="rect">
            <a:avLst/>
          </a:prstGeom>
        </p:spPr>
      </p:pic>
    </p:spTree>
    <p:extLst>
      <p:ext uri="{BB962C8B-B14F-4D97-AF65-F5344CB8AC3E}">
        <p14:creationId xmlns:p14="http://schemas.microsoft.com/office/powerpoint/2010/main" val="830149970"/>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99" r:id="rId15"/>
    <p:sldLayoutId id="2147484100" r:id="rId16"/>
    <p:sldLayoutId id="214748410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25B850-F58E-454A-9E9C-538B7370DA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292C5D-A2E3-4963-95C1-4BF5D0F908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173CF-1956-42A3-A8BE-E22260B9CB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3DDB5-AEDF-43B5-8603-C26A89A36B3F}" type="datetimeFigureOut">
              <a:rPr lang="en-US" smtClean="0"/>
              <a:t>10/13/2021</a:t>
            </a:fld>
            <a:endParaRPr lang="en-US"/>
          </a:p>
        </p:txBody>
      </p:sp>
      <p:sp>
        <p:nvSpPr>
          <p:cNvPr id="5" name="Footer Placeholder 4">
            <a:extLst>
              <a:ext uri="{FF2B5EF4-FFF2-40B4-BE49-F238E27FC236}">
                <a16:creationId xmlns:a16="http://schemas.microsoft.com/office/drawing/2014/main" id="{ADFFD9C5-8CFC-490C-AFD2-45BD6A48D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633AF6-09AD-451A-AD03-3996FE8E75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B4BB3-0B65-415D-B809-C55716EF026E}" type="slidenum">
              <a:rPr lang="en-US" smtClean="0"/>
              <a:t>‹#›</a:t>
            </a:fld>
            <a:endParaRPr lang="en-US"/>
          </a:p>
        </p:txBody>
      </p:sp>
    </p:spTree>
    <p:extLst>
      <p:ext uri="{BB962C8B-B14F-4D97-AF65-F5344CB8AC3E}">
        <p14:creationId xmlns:p14="http://schemas.microsoft.com/office/powerpoint/2010/main" val="1592185799"/>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michigan.gov/documents/mde/TESTING_OUT_FAQ_469160_7.pdf" TargetMode="Externa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hyperlink" Target="https://www.michigan.gov/documents/mde/TESTING_OUT_FAQ_469160_7.pdf"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9.sv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michigan.gov/documents/mde/EDP_Fundamentals_Guide_703180_7.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9">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1" name="Picture 11">
            <a:extLst>
              <a:ext uri="{FF2B5EF4-FFF2-40B4-BE49-F238E27FC236}">
                <a16:creationId xmlns:a16="http://schemas.microsoft.com/office/drawing/2014/main" id="{A995140B-9736-47E4-9A7D-ABB32F3AA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22" name="Rectangle 13">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15">
            <a:extLst>
              <a:ext uri="{FF2B5EF4-FFF2-40B4-BE49-F238E27FC236}">
                <a16:creationId xmlns:a16="http://schemas.microsoft.com/office/drawing/2014/main" id="{3C51B9DA-B0CC-480A-8EA5-4D5C3E05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4" name="Title 3">
            <a:extLst>
              <a:ext uri="{FF2B5EF4-FFF2-40B4-BE49-F238E27FC236}">
                <a16:creationId xmlns:a16="http://schemas.microsoft.com/office/drawing/2014/main" id="{35E61A0E-1333-4572-8A48-59B7961B2271}"/>
              </a:ext>
            </a:extLst>
          </p:cNvPr>
          <p:cNvSpPr>
            <a:spLocks noGrp="1"/>
          </p:cNvSpPr>
          <p:nvPr>
            <p:ph type="title"/>
          </p:nvPr>
        </p:nvSpPr>
        <p:spPr>
          <a:xfrm>
            <a:off x="4630067" y="1152362"/>
            <a:ext cx="7264428" cy="4329641"/>
          </a:xfrm>
        </p:spPr>
        <p:txBody>
          <a:bodyPr vert="horz" lIns="91440" tIns="45720" rIns="91440" bIns="45720" rtlCol="0" anchor="ctr">
            <a:normAutofit/>
          </a:bodyPr>
          <a:lstStyle/>
          <a:p>
            <a:pPr algn="l"/>
            <a:r>
              <a:rPr lang="en-US" sz="4800" b="1" dirty="0"/>
              <a:t>Michigan Merit Curriculum and Personal Curriculum</a:t>
            </a:r>
            <a:br>
              <a:rPr lang="en-US" sz="4800" b="1" dirty="0"/>
            </a:br>
            <a:br>
              <a:rPr lang="en-US" sz="4800" b="1" dirty="0"/>
            </a:br>
            <a:endParaRPr lang="en-US" sz="4800" dirty="0"/>
          </a:p>
        </p:txBody>
      </p:sp>
      <p:sp>
        <p:nvSpPr>
          <p:cNvPr id="5" name="Text Placeholder 4">
            <a:extLst>
              <a:ext uri="{FF2B5EF4-FFF2-40B4-BE49-F238E27FC236}">
                <a16:creationId xmlns:a16="http://schemas.microsoft.com/office/drawing/2014/main" id="{3CB8E2E6-E765-4BEE-82AF-00700F4692DA}"/>
              </a:ext>
            </a:extLst>
          </p:cNvPr>
          <p:cNvSpPr>
            <a:spLocks noGrp="1"/>
          </p:cNvSpPr>
          <p:nvPr>
            <p:ph type="body" idx="1"/>
          </p:nvPr>
        </p:nvSpPr>
        <p:spPr>
          <a:xfrm>
            <a:off x="297505" y="965198"/>
            <a:ext cx="4059286" cy="4329641"/>
          </a:xfrm>
        </p:spPr>
        <p:txBody>
          <a:bodyPr vert="horz" lIns="91440" tIns="45720" rIns="91440" bIns="45720" rtlCol="0" anchor="ctr">
            <a:normAutofit/>
          </a:bodyPr>
          <a:lstStyle/>
          <a:p>
            <a:r>
              <a:rPr lang="en-US" sz="2800" dirty="0">
                <a:solidFill>
                  <a:schemeClr val="accent6">
                    <a:lumMod val="75000"/>
                  </a:schemeClr>
                </a:solidFill>
              </a:rPr>
              <a:t>Session #1</a:t>
            </a:r>
          </a:p>
          <a:p>
            <a:r>
              <a:rPr lang="en-US" sz="2800" dirty="0">
                <a:solidFill>
                  <a:schemeClr val="accent6">
                    <a:lumMod val="75000"/>
                  </a:schemeClr>
                </a:solidFill>
              </a:rPr>
              <a:t>Oct 13, 2021</a:t>
            </a:r>
          </a:p>
          <a:p>
            <a:r>
              <a:rPr lang="en-US" sz="2800" dirty="0">
                <a:solidFill>
                  <a:schemeClr val="accent6">
                    <a:lumMod val="75000"/>
                  </a:schemeClr>
                </a:solidFill>
              </a:rPr>
              <a:t>Session #2</a:t>
            </a:r>
          </a:p>
          <a:p>
            <a:r>
              <a:rPr lang="en-US" sz="2800" dirty="0">
                <a:solidFill>
                  <a:schemeClr val="accent6">
                    <a:lumMod val="75000"/>
                  </a:schemeClr>
                </a:solidFill>
              </a:rPr>
              <a:t>Oct. 27, 2021</a:t>
            </a:r>
          </a:p>
          <a:p>
            <a:endParaRPr lang="en-US" sz="2800" dirty="0">
              <a:solidFill>
                <a:schemeClr val="accent6">
                  <a:lumMod val="75000"/>
                </a:schemeClr>
              </a:solidFill>
            </a:endParaRPr>
          </a:p>
        </p:txBody>
      </p:sp>
      <p:cxnSp>
        <p:nvCxnSpPr>
          <p:cNvPr id="24" name="Straight Connector 17">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051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432A9C-C12F-4D69-8435-F5184ABF6707}"/>
              </a:ext>
            </a:extLst>
          </p:cNvPr>
          <p:cNvSpPr txBox="1"/>
          <p:nvPr/>
        </p:nvSpPr>
        <p:spPr>
          <a:xfrm>
            <a:off x="9131808" y="5327904"/>
            <a:ext cx="3060192" cy="153009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5" name="Picture 2" descr="Image result for michigan department of ed logo">
            <a:extLst>
              <a:ext uri="{FF2B5EF4-FFF2-40B4-BE49-F238E27FC236}">
                <a16:creationId xmlns:a16="http://schemas.microsoft.com/office/drawing/2014/main" id="{9D5EECFE-91CB-4FE3-9B66-A0060F601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72" y="5553455"/>
            <a:ext cx="1584961" cy="130454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47CC445-3983-4857-B4DA-5E363E5D6B72}"/>
              </a:ext>
            </a:extLst>
          </p:cNvPr>
          <p:cNvSpPr>
            <a:spLocks noGrp="1"/>
          </p:cNvSpPr>
          <p:nvPr>
            <p:ph type="title"/>
          </p:nvPr>
        </p:nvSpPr>
        <p:spPr>
          <a:xfrm>
            <a:off x="5589270" y="216245"/>
            <a:ext cx="5822655" cy="844205"/>
          </a:xfrm>
        </p:spPr>
        <p:txBody>
          <a:bodyPr anchor="b">
            <a:noAutofit/>
          </a:bodyPr>
          <a:lstStyle/>
          <a:p>
            <a:pPr algn="l"/>
            <a:r>
              <a:rPr lang="en-US" sz="3600" dirty="0"/>
              <a:t>Teacher Certification</a:t>
            </a:r>
          </a:p>
        </p:txBody>
      </p:sp>
      <p:sp>
        <p:nvSpPr>
          <p:cNvPr id="8" name="Content Placeholder 5">
            <a:extLst>
              <a:ext uri="{FF2B5EF4-FFF2-40B4-BE49-F238E27FC236}">
                <a16:creationId xmlns:a16="http://schemas.microsoft.com/office/drawing/2014/main" id="{8EDB0847-3C5B-4CE0-976B-7AB488A0F9CF}"/>
              </a:ext>
            </a:extLst>
          </p:cNvPr>
          <p:cNvSpPr>
            <a:spLocks noGrp="1"/>
          </p:cNvSpPr>
          <p:nvPr>
            <p:ph idx="1"/>
          </p:nvPr>
        </p:nvSpPr>
        <p:spPr>
          <a:xfrm>
            <a:off x="685800" y="1416844"/>
            <a:ext cx="10908792" cy="4508468"/>
          </a:xfrm>
        </p:spPr>
        <p:txBody>
          <a:bodyPr>
            <a:normAutofit/>
          </a:bodyPr>
          <a:lstStyle/>
          <a:p>
            <a:r>
              <a:rPr lang="en-US" sz="3200" dirty="0"/>
              <a:t>Two Different Conversations, different pieces of legislation</a:t>
            </a:r>
          </a:p>
          <a:p>
            <a:pPr lvl="1"/>
            <a:r>
              <a:rPr lang="en-US" sz="3000" dirty="0"/>
              <a:t>Who is assigned to a course?</a:t>
            </a:r>
          </a:p>
          <a:p>
            <a:pPr lvl="1"/>
            <a:r>
              <a:rPr lang="en-US" sz="3000" dirty="0"/>
              <a:t>MMC Credit for proficiency</a:t>
            </a:r>
          </a:p>
          <a:p>
            <a:pPr lvl="1"/>
            <a:endParaRPr lang="en-US" sz="3000" dirty="0"/>
          </a:p>
          <a:p>
            <a:r>
              <a:rPr lang="en-US" sz="3200" dirty="0"/>
              <a:t>Courses must have qualified teacher assigned</a:t>
            </a:r>
          </a:p>
          <a:p>
            <a:r>
              <a:rPr lang="en-US" sz="3200" dirty="0"/>
              <a:t>Credit is given by a district for </a:t>
            </a:r>
            <a:r>
              <a:rPr lang="en-US" sz="3200" dirty="0">
                <a:highlight>
                  <a:srgbClr val="FFFF00"/>
                </a:highlight>
              </a:rPr>
              <a:t>PROFICIENCY</a:t>
            </a:r>
          </a:p>
          <a:p>
            <a:r>
              <a:rPr lang="en-US" sz="3200" dirty="0"/>
              <a:t>Credit is </a:t>
            </a:r>
            <a:r>
              <a:rPr lang="en-US" sz="3200" dirty="0">
                <a:highlight>
                  <a:srgbClr val="FFFF00"/>
                </a:highlight>
              </a:rPr>
              <a:t>not </a:t>
            </a:r>
            <a:r>
              <a:rPr lang="en-US" sz="3200" dirty="0"/>
              <a:t>dependent on teacher certification</a:t>
            </a:r>
          </a:p>
          <a:p>
            <a:endParaRPr lang="en-US" sz="3200" dirty="0"/>
          </a:p>
          <a:p>
            <a:endParaRPr lang="en-US" sz="3200" dirty="0"/>
          </a:p>
        </p:txBody>
      </p:sp>
    </p:spTree>
    <p:extLst>
      <p:ext uri="{BB962C8B-B14F-4D97-AF65-F5344CB8AC3E}">
        <p14:creationId xmlns:p14="http://schemas.microsoft.com/office/powerpoint/2010/main" val="30059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432A9C-C12F-4D69-8435-F5184ABF6707}"/>
              </a:ext>
            </a:extLst>
          </p:cNvPr>
          <p:cNvSpPr txBox="1"/>
          <p:nvPr/>
        </p:nvSpPr>
        <p:spPr>
          <a:xfrm>
            <a:off x="9131808" y="5327904"/>
            <a:ext cx="3060192" cy="153009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5" name="Picture 2" descr="Image result for michigan department of ed logo">
            <a:extLst>
              <a:ext uri="{FF2B5EF4-FFF2-40B4-BE49-F238E27FC236}">
                <a16:creationId xmlns:a16="http://schemas.microsoft.com/office/drawing/2014/main" id="{9D5EECFE-91CB-4FE3-9B66-A0060F601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72" y="5553455"/>
            <a:ext cx="1584961" cy="130454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47CC445-3983-4857-B4DA-5E363E5D6B72}"/>
              </a:ext>
            </a:extLst>
          </p:cNvPr>
          <p:cNvSpPr>
            <a:spLocks noGrp="1"/>
          </p:cNvSpPr>
          <p:nvPr>
            <p:ph type="title"/>
          </p:nvPr>
        </p:nvSpPr>
        <p:spPr>
          <a:xfrm>
            <a:off x="5589270" y="216245"/>
            <a:ext cx="5822655" cy="844205"/>
          </a:xfrm>
        </p:spPr>
        <p:txBody>
          <a:bodyPr anchor="b">
            <a:noAutofit/>
          </a:bodyPr>
          <a:lstStyle/>
          <a:p>
            <a:pPr algn="l"/>
            <a:r>
              <a:rPr lang="en-US" sz="3600" dirty="0"/>
              <a:t>Teacher Certification</a:t>
            </a:r>
          </a:p>
        </p:txBody>
      </p:sp>
      <p:sp>
        <p:nvSpPr>
          <p:cNvPr id="8" name="Content Placeholder 5">
            <a:extLst>
              <a:ext uri="{FF2B5EF4-FFF2-40B4-BE49-F238E27FC236}">
                <a16:creationId xmlns:a16="http://schemas.microsoft.com/office/drawing/2014/main" id="{8EDB0847-3C5B-4CE0-976B-7AB488A0F9CF}"/>
              </a:ext>
            </a:extLst>
          </p:cNvPr>
          <p:cNvSpPr>
            <a:spLocks noGrp="1"/>
          </p:cNvSpPr>
          <p:nvPr>
            <p:ph idx="1"/>
          </p:nvPr>
        </p:nvSpPr>
        <p:spPr>
          <a:xfrm>
            <a:off x="754380" y="1313212"/>
            <a:ext cx="10908792" cy="5041868"/>
          </a:xfrm>
        </p:spPr>
        <p:txBody>
          <a:bodyPr>
            <a:normAutofit lnSpcReduction="10000"/>
          </a:bodyPr>
          <a:lstStyle/>
          <a:p>
            <a:r>
              <a:rPr lang="en-US" sz="3200" dirty="0"/>
              <a:t>Let's look at an example.</a:t>
            </a:r>
          </a:p>
          <a:p>
            <a:r>
              <a:rPr lang="en-US" sz="3200" dirty="0"/>
              <a:t>Course: </a:t>
            </a:r>
            <a:r>
              <a:rPr lang="en-US" sz="3200" dirty="0">
                <a:highlight>
                  <a:srgbClr val="FFFF00"/>
                </a:highlight>
              </a:rPr>
              <a:t>Statistical Biology</a:t>
            </a:r>
          </a:p>
          <a:p>
            <a:pPr lvl="1"/>
            <a:r>
              <a:rPr lang="en-US" sz="3000" dirty="0"/>
              <a:t>What will you call it (in reporting), who will teach it?</a:t>
            </a:r>
          </a:p>
          <a:p>
            <a:pPr lvl="2"/>
            <a:r>
              <a:rPr lang="en-US" sz="2600" i="1" dirty="0"/>
              <a:t>You could code it as a math course, must have certified math teacher tied to it. Or tie 2 teachers to it.</a:t>
            </a:r>
          </a:p>
          <a:p>
            <a:pPr lvl="1"/>
            <a:r>
              <a:rPr lang="en-US" sz="3000" dirty="0"/>
              <a:t>What standards will be covered?</a:t>
            </a:r>
          </a:p>
          <a:p>
            <a:pPr lvl="2"/>
            <a:r>
              <a:rPr lang="en-US" sz="2800" i="1" dirty="0"/>
              <a:t>Math and science, 1 credit worth of each, 2 total.</a:t>
            </a:r>
          </a:p>
          <a:p>
            <a:pPr lvl="1"/>
            <a:r>
              <a:rPr lang="en-US" sz="3000" dirty="0"/>
              <a:t>What will students gain proficiency in, get credit for?</a:t>
            </a:r>
          </a:p>
          <a:p>
            <a:pPr lvl="2"/>
            <a:r>
              <a:rPr lang="en-US" sz="2800" i="1" dirty="0"/>
              <a:t>Algebra 2 and Biology</a:t>
            </a:r>
          </a:p>
          <a:p>
            <a:pPr lvl="1"/>
            <a:r>
              <a:rPr lang="en-US" sz="3000" dirty="0"/>
              <a:t>District grants credit when students demonstrate they know standards.</a:t>
            </a:r>
          </a:p>
          <a:p>
            <a:pPr lvl="1"/>
            <a:endParaRPr lang="en-US" sz="3000" dirty="0"/>
          </a:p>
          <a:p>
            <a:endParaRPr lang="en-US" sz="3200" dirty="0"/>
          </a:p>
        </p:txBody>
      </p:sp>
    </p:spTree>
    <p:extLst>
      <p:ext uri="{BB962C8B-B14F-4D97-AF65-F5344CB8AC3E}">
        <p14:creationId xmlns:p14="http://schemas.microsoft.com/office/powerpoint/2010/main" val="3556505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432A9C-C12F-4D69-8435-F5184ABF6707}"/>
              </a:ext>
            </a:extLst>
          </p:cNvPr>
          <p:cNvSpPr txBox="1"/>
          <p:nvPr/>
        </p:nvSpPr>
        <p:spPr>
          <a:xfrm>
            <a:off x="9131808" y="5327904"/>
            <a:ext cx="3060192" cy="153009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5" name="Picture 2" descr="Image result for michigan department of ed logo">
            <a:extLst>
              <a:ext uri="{FF2B5EF4-FFF2-40B4-BE49-F238E27FC236}">
                <a16:creationId xmlns:a16="http://schemas.microsoft.com/office/drawing/2014/main" id="{9D5EECFE-91CB-4FE3-9B66-A0060F601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72" y="5553455"/>
            <a:ext cx="1584961" cy="130454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47CC445-3983-4857-B4DA-5E363E5D6B72}"/>
              </a:ext>
            </a:extLst>
          </p:cNvPr>
          <p:cNvSpPr>
            <a:spLocks noGrp="1"/>
          </p:cNvSpPr>
          <p:nvPr>
            <p:ph type="title"/>
          </p:nvPr>
        </p:nvSpPr>
        <p:spPr>
          <a:xfrm>
            <a:off x="5589270" y="216245"/>
            <a:ext cx="5822655" cy="844205"/>
          </a:xfrm>
        </p:spPr>
        <p:txBody>
          <a:bodyPr anchor="b">
            <a:noAutofit/>
          </a:bodyPr>
          <a:lstStyle/>
          <a:p>
            <a:pPr algn="l"/>
            <a:r>
              <a:rPr lang="en-US" sz="3600" dirty="0"/>
              <a:t>Teacher Certification</a:t>
            </a:r>
          </a:p>
        </p:txBody>
      </p:sp>
      <p:sp>
        <p:nvSpPr>
          <p:cNvPr id="8" name="Content Placeholder 5">
            <a:extLst>
              <a:ext uri="{FF2B5EF4-FFF2-40B4-BE49-F238E27FC236}">
                <a16:creationId xmlns:a16="http://schemas.microsoft.com/office/drawing/2014/main" id="{8EDB0847-3C5B-4CE0-976B-7AB488A0F9CF}"/>
              </a:ext>
            </a:extLst>
          </p:cNvPr>
          <p:cNvSpPr>
            <a:spLocks noGrp="1"/>
          </p:cNvSpPr>
          <p:nvPr>
            <p:ph idx="1"/>
          </p:nvPr>
        </p:nvSpPr>
        <p:spPr>
          <a:xfrm>
            <a:off x="685800" y="1416844"/>
            <a:ext cx="10908792" cy="4508468"/>
          </a:xfrm>
        </p:spPr>
        <p:txBody>
          <a:bodyPr>
            <a:normAutofit lnSpcReduction="10000"/>
          </a:bodyPr>
          <a:lstStyle/>
          <a:p>
            <a:r>
              <a:rPr lang="en-US" sz="3200" dirty="0"/>
              <a:t>Let's look at another example.</a:t>
            </a:r>
          </a:p>
          <a:p>
            <a:r>
              <a:rPr lang="en-US" sz="3200" dirty="0"/>
              <a:t>Experience: </a:t>
            </a:r>
            <a:r>
              <a:rPr lang="en-US" sz="3200" dirty="0">
                <a:highlight>
                  <a:srgbClr val="FFFF00"/>
                </a:highlight>
              </a:rPr>
              <a:t>After school science camp at MSU</a:t>
            </a:r>
          </a:p>
          <a:p>
            <a:pPr lvl="1"/>
            <a:r>
              <a:rPr lang="en-US" sz="3000" dirty="0"/>
              <a:t>Students learn dozens of science standards, including majority of the standards taught in traditional biology course.</a:t>
            </a:r>
          </a:p>
          <a:p>
            <a:pPr lvl="1"/>
            <a:r>
              <a:rPr lang="en-US" sz="3000" dirty="0"/>
              <a:t>Students test out of “Biology” after the 8-week program using final exam for district Biology course.</a:t>
            </a:r>
          </a:p>
          <a:p>
            <a:pPr lvl="1"/>
            <a:r>
              <a:rPr lang="en-US" sz="3000" dirty="0"/>
              <a:t>District, must grant credit if student show proficiency (C+) or better. </a:t>
            </a:r>
          </a:p>
          <a:p>
            <a:pPr lvl="1"/>
            <a:r>
              <a:rPr lang="en-US" sz="3000" dirty="0"/>
              <a:t>No teacher cert discussion, district grants credit.</a:t>
            </a:r>
          </a:p>
          <a:p>
            <a:pPr lvl="1"/>
            <a:endParaRPr lang="en-US" sz="2800" dirty="0"/>
          </a:p>
          <a:p>
            <a:endParaRPr lang="en-US" sz="3200" dirty="0"/>
          </a:p>
        </p:txBody>
      </p:sp>
    </p:spTree>
    <p:extLst>
      <p:ext uri="{BB962C8B-B14F-4D97-AF65-F5344CB8AC3E}">
        <p14:creationId xmlns:p14="http://schemas.microsoft.com/office/powerpoint/2010/main" val="1614321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711DE69-28BC-4D4A-BEC5-5286FB6CC924}"/>
              </a:ext>
            </a:extLst>
          </p:cNvPr>
          <p:cNvGraphicFramePr/>
          <p:nvPr/>
        </p:nvGraphicFramePr>
        <p:xfrm>
          <a:off x="3844472"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EF43E94-CF91-4752-A100-5CA9E4F0074B}"/>
              </a:ext>
            </a:extLst>
          </p:cNvPr>
          <p:cNvSpPr txBox="1"/>
          <p:nvPr/>
        </p:nvSpPr>
        <p:spPr>
          <a:xfrm>
            <a:off x="163286" y="473529"/>
            <a:ext cx="3681186" cy="39087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No PC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Student earns: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18 MMC credits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6 District credits totaling 24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(district requirement is 24).</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croll: Vertical 7">
            <a:extLst>
              <a:ext uri="{FF2B5EF4-FFF2-40B4-BE49-F238E27FC236}">
                <a16:creationId xmlns:a16="http://schemas.microsoft.com/office/drawing/2014/main" id="{4E2F823A-E594-428D-9035-C85DE6AD69F5}"/>
              </a:ext>
            </a:extLst>
          </p:cNvPr>
          <p:cNvSpPr/>
          <p:nvPr/>
        </p:nvSpPr>
        <p:spPr>
          <a:xfrm>
            <a:off x="10428512" y="158099"/>
            <a:ext cx="1651907" cy="1099202"/>
          </a:xfrm>
          <a:prstGeom prst="verticalScroll">
            <a:avLst/>
          </a:prstGeom>
          <a:solidFill>
            <a:srgbClr val="FFFF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3265925-90C4-433C-AD9A-204CFEBF85F9}"/>
              </a:ext>
            </a:extLst>
          </p:cNvPr>
          <p:cNvSpPr txBox="1"/>
          <p:nvPr/>
        </p:nvSpPr>
        <p:spPr>
          <a:xfrm>
            <a:off x="10639421" y="707700"/>
            <a:ext cx="12300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Diploma</a:t>
            </a:r>
          </a:p>
        </p:txBody>
      </p:sp>
      <p:cxnSp>
        <p:nvCxnSpPr>
          <p:cNvPr id="11" name="Straight Arrow Connector 10">
            <a:extLst>
              <a:ext uri="{FF2B5EF4-FFF2-40B4-BE49-F238E27FC236}">
                <a16:creationId xmlns:a16="http://schemas.microsoft.com/office/drawing/2014/main" id="{A01FB0A7-D6E8-402C-8EB5-84AB4A680D68}"/>
              </a:ext>
            </a:extLst>
          </p:cNvPr>
          <p:cNvCxnSpPr>
            <a:cxnSpLocks/>
          </p:cNvCxnSpPr>
          <p:nvPr/>
        </p:nvCxnSpPr>
        <p:spPr>
          <a:xfrm>
            <a:off x="3429908" y="2547257"/>
            <a:ext cx="3019878" cy="114300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FFC0B82-D8B3-4824-96CA-0DC5A356FA7C}"/>
              </a:ext>
            </a:extLst>
          </p:cNvPr>
          <p:cNvCxnSpPr>
            <a:cxnSpLocks/>
          </p:cNvCxnSpPr>
          <p:nvPr/>
        </p:nvCxnSpPr>
        <p:spPr>
          <a:xfrm flipV="1">
            <a:off x="3429908" y="1927477"/>
            <a:ext cx="6416220" cy="1143000"/>
          </a:xfrm>
          <a:prstGeom prst="straightConnector1">
            <a:avLst/>
          </a:prstGeom>
          <a:ln w="349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544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711DE69-28BC-4D4A-BEC5-5286FB6CC924}"/>
              </a:ext>
            </a:extLst>
          </p:cNvPr>
          <p:cNvGraphicFramePr/>
          <p:nvPr/>
        </p:nvGraphicFramePr>
        <p:xfrm>
          <a:off x="3664857" y="1111551"/>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74EB234-B68B-4801-8F02-7ACBB5AAEA74}"/>
              </a:ext>
            </a:extLst>
          </p:cNvPr>
          <p:cNvSpPr txBox="1"/>
          <p:nvPr/>
        </p:nvSpPr>
        <p:spPr>
          <a:xfrm>
            <a:off x="163286" y="473529"/>
            <a:ext cx="3681186"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PC- Removes 6 MMC credits.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Student earns: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12 MMC credits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12 District credits still totaling 24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(district requirement is 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Student would need 6 additional electives to meet district total.</a:t>
            </a:r>
          </a:p>
        </p:txBody>
      </p:sp>
      <p:cxnSp>
        <p:nvCxnSpPr>
          <p:cNvPr id="4" name="Straight Arrow Connector 3">
            <a:extLst>
              <a:ext uri="{FF2B5EF4-FFF2-40B4-BE49-F238E27FC236}">
                <a16:creationId xmlns:a16="http://schemas.microsoft.com/office/drawing/2014/main" id="{AFE84476-893D-4DEA-A5BD-DEB24DADFB5A}"/>
              </a:ext>
            </a:extLst>
          </p:cNvPr>
          <p:cNvCxnSpPr/>
          <p:nvPr/>
        </p:nvCxnSpPr>
        <p:spPr>
          <a:xfrm>
            <a:off x="3298371" y="3037114"/>
            <a:ext cx="2797629" cy="213904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45B21EC-CBA6-4C08-8AC7-E18EBA06FBA5}"/>
              </a:ext>
            </a:extLst>
          </p:cNvPr>
          <p:cNvCxnSpPr>
            <a:cxnSpLocks/>
          </p:cNvCxnSpPr>
          <p:nvPr/>
        </p:nvCxnSpPr>
        <p:spPr>
          <a:xfrm flipV="1">
            <a:off x="3321957" y="3429000"/>
            <a:ext cx="6275614" cy="178406"/>
          </a:xfrm>
          <a:prstGeom prst="straightConnector1">
            <a:avLst/>
          </a:prstGeom>
          <a:ln w="317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Scroll: Vertical 7">
            <a:extLst>
              <a:ext uri="{FF2B5EF4-FFF2-40B4-BE49-F238E27FC236}">
                <a16:creationId xmlns:a16="http://schemas.microsoft.com/office/drawing/2014/main" id="{A9941351-3E88-4091-94B7-B22F2720EF20}"/>
              </a:ext>
            </a:extLst>
          </p:cNvPr>
          <p:cNvSpPr/>
          <p:nvPr/>
        </p:nvSpPr>
        <p:spPr>
          <a:xfrm>
            <a:off x="9813471" y="277586"/>
            <a:ext cx="2041072" cy="1102327"/>
          </a:xfrm>
          <a:prstGeom prst="verticalScroll">
            <a:avLst/>
          </a:prstGeom>
          <a:solidFill>
            <a:srgbClr val="FFFF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570BE9F-290A-4C15-9DD3-04C79E1BC013}"/>
              </a:ext>
            </a:extLst>
          </p:cNvPr>
          <p:cNvSpPr txBox="1"/>
          <p:nvPr/>
        </p:nvSpPr>
        <p:spPr>
          <a:xfrm>
            <a:off x="9960428" y="588331"/>
            <a:ext cx="17471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Diploma</a:t>
            </a:r>
          </a:p>
        </p:txBody>
      </p:sp>
    </p:spTree>
    <p:extLst>
      <p:ext uri="{BB962C8B-B14F-4D97-AF65-F5344CB8AC3E}">
        <p14:creationId xmlns:p14="http://schemas.microsoft.com/office/powerpoint/2010/main" val="2665259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711DE69-28BC-4D4A-BEC5-5286FB6CC924}"/>
              </a:ext>
            </a:extLst>
          </p:cNvPr>
          <p:cNvGraphicFramePr/>
          <p:nvPr/>
        </p:nvGraphicFramePr>
        <p:xfrm>
          <a:off x="4064000" y="1242180"/>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B69A044-7BF2-44FD-87EF-3918D53FB84E}"/>
              </a:ext>
            </a:extLst>
          </p:cNvPr>
          <p:cNvSpPr txBox="1"/>
          <p:nvPr/>
        </p:nvSpPr>
        <p:spPr>
          <a:xfrm>
            <a:off x="163286" y="473529"/>
            <a:ext cx="3681186"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PC- Removes 6 MMC credits.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Student earns: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12 MMC credits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6 District credits still totaling 18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(district requirement is 24).</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Student would not take extra and graduates with 18 total if district approves. </a:t>
            </a:r>
          </a:p>
        </p:txBody>
      </p:sp>
      <p:cxnSp>
        <p:nvCxnSpPr>
          <p:cNvPr id="4" name="Straight Arrow Connector 3">
            <a:extLst>
              <a:ext uri="{FF2B5EF4-FFF2-40B4-BE49-F238E27FC236}">
                <a16:creationId xmlns:a16="http://schemas.microsoft.com/office/drawing/2014/main" id="{700A171C-987B-4C49-B03A-B69864265EC5}"/>
              </a:ext>
            </a:extLst>
          </p:cNvPr>
          <p:cNvCxnSpPr/>
          <p:nvPr/>
        </p:nvCxnSpPr>
        <p:spPr>
          <a:xfrm>
            <a:off x="3298371" y="3037114"/>
            <a:ext cx="2797629" cy="213904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7E183326-8BC4-4E8A-85BF-AF8DEBE898DB}"/>
              </a:ext>
            </a:extLst>
          </p:cNvPr>
          <p:cNvCxnSpPr>
            <a:cxnSpLocks/>
          </p:cNvCxnSpPr>
          <p:nvPr/>
        </p:nvCxnSpPr>
        <p:spPr>
          <a:xfrm flipV="1">
            <a:off x="3321957" y="2759529"/>
            <a:ext cx="6801757" cy="847877"/>
          </a:xfrm>
          <a:prstGeom prst="straightConnector1">
            <a:avLst/>
          </a:prstGeom>
          <a:ln w="317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Scroll: Vertical 6">
            <a:extLst>
              <a:ext uri="{FF2B5EF4-FFF2-40B4-BE49-F238E27FC236}">
                <a16:creationId xmlns:a16="http://schemas.microsoft.com/office/drawing/2014/main" id="{29405E86-0842-49D8-8765-B838982341A4}"/>
              </a:ext>
            </a:extLst>
          </p:cNvPr>
          <p:cNvSpPr/>
          <p:nvPr/>
        </p:nvSpPr>
        <p:spPr>
          <a:xfrm>
            <a:off x="9519557" y="277586"/>
            <a:ext cx="2334986" cy="1338943"/>
          </a:xfrm>
          <a:prstGeom prst="verticalScroll">
            <a:avLst/>
          </a:prstGeom>
          <a:solidFill>
            <a:srgbClr val="FFFF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D1F07B4-5A93-4093-99D1-DEA49D375CFE}"/>
              </a:ext>
            </a:extLst>
          </p:cNvPr>
          <p:cNvSpPr txBox="1"/>
          <p:nvPr/>
        </p:nvSpPr>
        <p:spPr>
          <a:xfrm>
            <a:off x="9813471" y="719666"/>
            <a:ext cx="17471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Diploma</a:t>
            </a:r>
          </a:p>
        </p:txBody>
      </p:sp>
    </p:spTree>
    <p:extLst>
      <p:ext uri="{BB962C8B-B14F-4D97-AF65-F5344CB8AC3E}">
        <p14:creationId xmlns:p14="http://schemas.microsoft.com/office/powerpoint/2010/main" val="1581108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711DE69-28BC-4D4A-BEC5-5286FB6CC924}"/>
              </a:ext>
            </a:extLst>
          </p:cNvPr>
          <p:cNvGraphicFramePr/>
          <p:nvPr/>
        </p:nvGraphicFramePr>
        <p:xfrm>
          <a:off x="4064000" y="1242180"/>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B69A044-7BF2-44FD-87EF-3918D53FB84E}"/>
              </a:ext>
            </a:extLst>
          </p:cNvPr>
          <p:cNvSpPr txBox="1"/>
          <p:nvPr/>
        </p:nvSpPr>
        <p:spPr>
          <a:xfrm>
            <a:off x="163286" y="473529"/>
            <a:ext cx="3681186"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PC- Removes 6 MMC credits.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Student earns: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12 MMC credits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0 District credits still totaling 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Student would not take any extra and graduates with 12 total.</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4" name="Straight Arrow Connector 3">
            <a:extLst>
              <a:ext uri="{FF2B5EF4-FFF2-40B4-BE49-F238E27FC236}">
                <a16:creationId xmlns:a16="http://schemas.microsoft.com/office/drawing/2014/main" id="{700A171C-987B-4C49-B03A-B69864265EC5}"/>
              </a:ext>
            </a:extLst>
          </p:cNvPr>
          <p:cNvCxnSpPr/>
          <p:nvPr/>
        </p:nvCxnSpPr>
        <p:spPr>
          <a:xfrm>
            <a:off x="3298371" y="3037114"/>
            <a:ext cx="2797629" cy="213904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croll: Vertical 6">
            <a:extLst>
              <a:ext uri="{FF2B5EF4-FFF2-40B4-BE49-F238E27FC236}">
                <a16:creationId xmlns:a16="http://schemas.microsoft.com/office/drawing/2014/main" id="{E13C6B8E-4726-4928-88C4-76045A6D6B54}"/>
              </a:ext>
            </a:extLst>
          </p:cNvPr>
          <p:cNvSpPr/>
          <p:nvPr/>
        </p:nvSpPr>
        <p:spPr>
          <a:xfrm>
            <a:off x="9519557" y="277586"/>
            <a:ext cx="2334986" cy="1338943"/>
          </a:xfrm>
          <a:prstGeom prst="verticalScroll">
            <a:avLst/>
          </a:prstGeom>
          <a:solidFill>
            <a:srgbClr val="FFFF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9194208-8684-4019-A4B6-AE8A4D60A284}"/>
              </a:ext>
            </a:extLst>
          </p:cNvPr>
          <p:cNvSpPr txBox="1"/>
          <p:nvPr/>
        </p:nvSpPr>
        <p:spPr>
          <a:xfrm>
            <a:off x="9813471" y="719666"/>
            <a:ext cx="17471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Diploma</a:t>
            </a:r>
          </a:p>
        </p:txBody>
      </p:sp>
    </p:spTree>
    <p:extLst>
      <p:ext uri="{BB962C8B-B14F-4D97-AF65-F5344CB8AC3E}">
        <p14:creationId xmlns:p14="http://schemas.microsoft.com/office/powerpoint/2010/main" val="887913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6146" name="Picture 2" descr="Image result for michigan department of ed logo">
            <a:extLst>
              <a:ext uri="{FF2B5EF4-FFF2-40B4-BE49-F238E27FC236}">
                <a16:creationId xmlns:a16="http://schemas.microsoft.com/office/drawing/2014/main" id="{D35322B8-5E97-4024-B66C-3A92D7DDA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17" y="5129542"/>
            <a:ext cx="1593959" cy="159395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81175097-1C69-4BA4-8961-503BD774725C}"/>
              </a:ext>
            </a:extLst>
          </p:cNvPr>
          <p:cNvSpPr>
            <a:spLocks noGrp="1"/>
          </p:cNvSpPr>
          <p:nvPr>
            <p:ph idx="1"/>
          </p:nvPr>
        </p:nvSpPr>
        <p:spPr>
          <a:xfrm>
            <a:off x="499515" y="1578862"/>
            <a:ext cx="10820400" cy="4024125"/>
          </a:xfrm>
        </p:spPr>
        <p:txBody>
          <a:bodyPr>
            <a:normAutofit/>
          </a:bodyPr>
          <a:lstStyle/>
          <a:p>
            <a:pPr marL="0" indent="0">
              <a:buNone/>
            </a:pPr>
            <a:r>
              <a:rPr lang="en-US" sz="3200" dirty="0">
                <a:latin typeface="+mj-lt"/>
              </a:rPr>
              <a:t>What the MMC Law States: </a:t>
            </a:r>
          </a:p>
          <a:p>
            <a:pPr marL="0" indent="0">
              <a:buNone/>
            </a:pPr>
            <a:r>
              <a:rPr lang="en-US" sz="3200" dirty="0">
                <a:latin typeface="+mj-lt"/>
              </a:rPr>
              <a:t>A school district or PSA shall also grant a student a credit if the student earns a qualifying score, as determined by the school district or PSA, on 1 or more assessments developed or selected by the school district or PSA that measure a student’s understanding of the subject area content expectations or guidelines that apply to the credit.</a:t>
            </a:r>
            <a:endParaRPr lang="en-US" sz="4000" dirty="0">
              <a:latin typeface="+mj-lt"/>
            </a:endParaRPr>
          </a:p>
        </p:txBody>
      </p:sp>
      <p:sp>
        <p:nvSpPr>
          <p:cNvPr id="9" name="Title 8">
            <a:extLst>
              <a:ext uri="{FF2B5EF4-FFF2-40B4-BE49-F238E27FC236}">
                <a16:creationId xmlns:a16="http://schemas.microsoft.com/office/drawing/2014/main" id="{E5E28AC4-E8BB-42A4-AC15-CEF5EAA08892}"/>
              </a:ext>
            </a:extLst>
          </p:cNvPr>
          <p:cNvSpPr>
            <a:spLocks noGrp="1"/>
          </p:cNvSpPr>
          <p:nvPr>
            <p:ph type="title"/>
          </p:nvPr>
        </p:nvSpPr>
        <p:spPr>
          <a:xfrm>
            <a:off x="6900530" y="458348"/>
            <a:ext cx="3733800" cy="1293028"/>
          </a:xfrm>
        </p:spPr>
        <p:txBody>
          <a:bodyPr/>
          <a:lstStyle/>
          <a:p>
            <a:r>
              <a:rPr lang="en-US" dirty="0">
                <a:hlinkClick r:id="rId5"/>
              </a:rPr>
              <a:t>Testing Out</a:t>
            </a:r>
            <a:br>
              <a:rPr lang="en-US" dirty="0"/>
            </a:br>
            <a:endParaRPr lang="en-US" dirty="0"/>
          </a:p>
        </p:txBody>
      </p:sp>
    </p:spTree>
    <p:extLst>
      <p:ext uri="{BB962C8B-B14F-4D97-AF65-F5344CB8AC3E}">
        <p14:creationId xmlns:p14="http://schemas.microsoft.com/office/powerpoint/2010/main" val="3556459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432A9C-C12F-4D69-8435-F5184ABF6707}"/>
              </a:ext>
            </a:extLst>
          </p:cNvPr>
          <p:cNvSpPr txBox="1"/>
          <p:nvPr/>
        </p:nvSpPr>
        <p:spPr>
          <a:xfrm>
            <a:off x="9131808" y="5327904"/>
            <a:ext cx="3060192" cy="1530096"/>
          </a:xfrm>
          <a:prstGeom prst="rect">
            <a:avLst/>
          </a:prstGeom>
          <a:solidFill>
            <a:schemeClr val="bg1"/>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9D5EECFE-91CB-4FE3-9B66-A0060F601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72" y="5553455"/>
            <a:ext cx="1584961" cy="130454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E857BACA-324D-42D8-BEDC-B13CA0C6F9BD}"/>
              </a:ext>
            </a:extLst>
          </p:cNvPr>
          <p:cNvSpPr>
            <a:spLocks noGrp="1"/>
          </p:cNvSpPr>
          <p:nvPr>
            <p:ph idx="1"/>
          </p:nvPr>
        </p:nvSpPr>
        <p:spPr>
          <a:xfrm>
            <a:off x="685800" y="1511300"/>
            <a:ext cx="10820400" cy="4229100"/>
          </a:xfrm>
        </p:spPr>
        <p:txBody>
          <a:bodyPr>
            <a:normAutofit lnSpcReduction="10000"/>
          </a:bodyPr>
          <a:lstStyle/>
          <a:p>
            <a:r>
              <a:rPr lang="en-US" sz="2800" dirty="0"/>
              <a:t>Testing out Windows</a:t>
            </a:r>
          </a:p>
          <a:p>
            <a:pPr lvl="1"/>
            <a:r>
              <a:rPr lang="en-US" sz="2800" dirty="0"/>
              <a:t>Flexible and not restrictive</a:t>
            </a:r>
          </a:p>
          <a:p>
            <a:r>
              <a:rPr lang="en-US" sz="2800" dirty="0"/>
              <a:t>Assessments</a:t>
            </a:r>
          </a:p>
          <a:p>
            <a:pPr lvl="1"/>
            <a:r>
              <a:rPr lang="en-US" sz="2800" dirty="0"/>
              <a:t>Standards based, comprehensive</a:t>
            </a:r>
          </a:p>
          <a:p>
            <a:pPr lvl="1"/>
            <a:r>
              <a:rPr lang="en-US" sz="2800" dirty="0"/>
              <a:t>Could also includes projects, papers etc.</a:t>
            </a:r>
          </a:p>
          <a:p>
            <a:r>
              <a:rPr lang="en-US" sz="2800" dirty="0"/>
              <a:t>Do students have to attempt a course before testing out?</a:t>
            </a:r>
          </a:p>
          <a:p>
            <a:pPr lvl="1"/>
            <a:r>
              <a:rPr lang="en-US" sz="2800" dirty="0"/>
              <a:t>NO</a:t>
            </a:r>
          </a:p>
          <a:p>
            <a:r>
              <a:rPr lang="en-US" sz="2800" dirty="0"/>
              <a:t>Can students test out of a course they already failed?</a:t>
            </a:r>
          </a:p>
          <a:p>
            <a:pPr lvl="1"/>
            <a:r>
              <a:rPr lang="en-US" sz="2800" dirty="0"/>
              <a:t>Yes</a:t>
            </a:r>
          </a:p>
          <a:p>
            <a:endParaRPr lang="en-US" sz="2800" dirty="0"/>
          </a:p>
        </p:txBody>
      </p:sp>
      <p:sp>
        <p:nvSpPr>
          <p:cNvPr id="10" name="Title 9">
            <a:extLst>
              <a:ext uri="{FF2B5EF4-FFF2-40B4-BE49-F238E27FC236}">
                <a16:creationId xmlns:a16="http://schemas.microsoft.com/office/drawing/2014/main" id="{7DA10797-8BA1-40D5-9280-29CB00145F37}"/>
              </a:ext>
            </a:extLst>
          </p:cNvPr>
          <p:cNvSpPr>
            <a:spLocks noGrp="1"/>
          </p:cNvSpPr>
          <p:nvPr>
            <p:ph type="title"/>
          </p:nvPr>
        </p:nvSpPr>
        <p:spPr>
          <a:xfrm>
            <a:off x="7764426" y="92140"/>
            <a:ext cx="3627474" cy="1293028"/>
          </a:xfrm>
        </p:spPr>
        <p:txBody>
          <a:bodyPr/>
          <a:lstStyle/>
          <a:p>
            <a:r>
              <a:rPr lang="en-US" dirty="0">
                <a:hlinkClick r:id="rId3"/>
              </a:rPr>
              <a:t>Testing Out</a:t>
            </a:r>
            <a:endParaRPr lang="en-US" dirty="0"/>
          </a:p>
        </p:txBody>
      </p:sp>
    </p:spTree>
    <p:extLst>
      <p:ext uri="{BB962C8B-B14F-4D97-AF65-F5344CB8AC3E}">
        <p14:creationId xmlns:p14="http://schemas.microsoft.com/office/powerpoint/2010/main" val="2788162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432A9C-C12F-4D69-8435-F5184ABF6707}"/>
              </a:ext>
            </a:extLst>
          </p:cNvPr>
          <p:cNvSpPr txBox="1"/>
          <p:nvPr/>
        </p:nvSpPr>
        <p:spPr>
          <a:xfrm>
            <a:off x="9131808" y="5327904"/>
            <a:ext cx="3060192" cy="1530096"/>
          </a:xfrm>
          <a:prstGeom prst="rect">
            <a:avLst/>
          </a:prstGeom>
          <a:solidFill>
            <a:schemeClr val="bg1"/>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9D5EECFE-91CB-4FE3-9B66-A0060F601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72" y="5553455"/>
            <a:ext cx="1584961" cy="13045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278939E-595C-4FD6-839A-2D9F823A9440}"/>
              </a:ext>
            </a:extLst>
          </p:cNvPr>
          <p:cNvSpPr/>
          <p:nvPr/>
        </p:nvSpPr>
        <p:spPr>
          <a:xfrm>
            <a:off x="1392865" y="1626715"/>
            <a:ext cx="10217888" cy="3046988"/>
          </a:xfrm>
          <a:prstGeom prst="rect">
            <a:avLst/>
          </a:prstGeom>
          <a:noFill/>
        </p:spPr>
        <p:txBody>
          <a:bodyPr wrap="square" lIns="91440" tIns="45720" rIns="91440" bIns="45720">
            <a:spAutoFit/>
          </a:bodyPr>
          <a:lstStyle/>
          <a:p>
            <a:pPr algn="ct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Questions </a:t>
            </a:r>
          </a:p>
          <a:p>
            <a:pPr algn="ct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Might you Have?</a:t>
            </a:r>
          </a:p>
        </p:txBody>
      </p:sp>
    </p:spTree>
    <p:extLst>
      <p:ext uri="{BB962C8B-B14F-4D97-AF65-F5344CB8AC3E}">
        <p14:creationId xmlns:p14="http://schemas.microsoft.com/office/powerpoint/2010/main" val="273540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432A9C-C12F-4D69-8435-F5184ABF6707}"/>
              </a:ext>
            </a:extLst>
          </p:cNvPr>
          <p:cNvSpPr txBox="1"/>
          <p:nvPr/>
        </p:nvSpPr>
        <p:spPr>
          <a:xfrm>
            <a:off x="9131808" y="5327904"/>
            <a:ext cx="3060192" cy="1530096"/>
          </a:xfrm>
          <a:prstGeom prst="rect">
            <a:avLst/>
          </a:prstGeom>
          <a:solidFill>
            <a:schemeClr val="bg1"/>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9D5EECFE-91CB-4FE3-9B66-A0060F601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72" y="5553455"/>
            <a:ext cx="1584961" cy="130454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47CC445-3983-4857-B4DA-5E363E5D6B72}"/>
              </a:ext>
            </a:extLst>
          </p:cNvPr>
          <p:cNvSpPr>
            <a:spLocks noGrp="1"/>
          </p:cNvSpPr>
          <p:nvPr>
            <p:ph type="title"/>
          </p:nvPr>
        </p:nvSpPr>
        <p:spPr>
          <a:xfrm>
            <a:off x="6687880" y="273395"/>
            <a:ext cx="4678325" cy="844205"/>
          </a:xfrm>
        </p:spPr>
        <p:txBody>
          <a:bodyPr anchor="b">
            <a:noAutofit/>
          </a:bodyPr>
          <a:lstStyle/>
          <a:p>
            <a:pPr algn="l"/>
            <a:r>
              <a:rPr lang="en-US" sz="3600" dirty="0"/>
              <a:t>Series Agenda</a:t>
            </a:r>
          </a:p>
        </p:txBody>
      </p:sp>
      <p:sp>
        <p:nvSpPr>
          <p:cNvPr id="8" name="Content Placeholder 5">
            <a:extLst>
              <a:ext uri="{FF2B5EF4-FFF2-40B4-BE49-F238E27FC236}">
                <a16:creationId xmlns:a16="http://schemas.microsoft.com/office/drawing/2014/main" id="{8EDB0847-3C5B-4CE0-976B-7AB488A0F9CF}"/>
              </a:ext>
            </a:extLst>
          </p:cNvPr>
          <p:cNvSpPr>
            <a:spLocks noGrp="1"/>
          </p:cNvSpPr>
          <p:nvPr>
            <p:ph idx="1"/>
          </p:nvPr>
        </p:nvSpPr>
        <p:spPr>
          <a:xfrm>
            <a:off x="937260" y="1303782"/>
            <a:ext cx="10820400" cy="4789170"/>
          </a:xfrm>
        </p:spPr>
        <p:txBody>
          <a:bodyPr>
            <a:normAutofit fontScale="92500"/>
          </a:bodyPr>
          <a:lstStyle/>
          <a:p>
            <a:r>
              <a:rPr lang="en-US" sz="3200" dirty="0"/>
              <a:t>Introduction and Welcome</a:t>
            </a:r>
          </a:p>
          <a:p>
            <a:r>
              <a:rPr lang="en-US" sz="3200" dirty="0"/>
              <a:t>Michigan Merit Curriculum (MMC) Overview, History, and Current Legislation</a:t>
            </a:r>
          </a:p>
          <a:p>
            <a:r>
              <a:rPr lang="en-US" sz="3200" dirty="0"/>
              <a:t>High School Website Tour</a:t>
            </a:r>
          </a:p>
          <a:p>
            <a:r>
              <a:rPr lang="en-US" sz="3200" dirty="0"/>
              <a:t>Testing Out and Proficiency</a:t>
            </a:r>
          </a:p>
          <a:p>
            <a:r>
              <a:rPr lang="en-US" sz="3200" dirty="0"/>
              <a:t>Teacher Certification</a:t>
            </a:r>
          </a:p>
          <a:p>
            <a:r>
              <a:rPr lang="en-US" sz="3200" dirty="0"/>
              <a:t>Personal Curriculum (PC) Overview and Legislation</a:t>
            </a:r>
          </a:p>
          <a:p>
            <a:r>
              <a:rPr lang="en-US" sz="3200" dirty="0"/>
              <a:t>Educational Development Plan (EDP), connection to PC</a:t>
            </a:r>
          </a:p>
          <a:p>
            <a:r>
              <a:rPr lang="en-US" sz="3200" dirty="0"/>
              <a:t>Scenarios</a:t>
            </a:r>
          </a:p>
          <a:p>
            <a:pPr marL="0" indent="0">
              <a:buNone/>
            </a:pPr>
            <a:endParaRPr lang="en-US" sz="3200" dirty="0"/>
          </a:p>
          <a:p>
            <a:endParaRPr lang="en-US" sz="3200" dirty="0"/>
          </a:p>
        </p:txBody>
      </p:sp>
    </p:spTree>
    <p:extLst>
      <p:ext uri="{BB962C8B-B14F-4D97-AF65-F5344CB8AC3E}">
        <p14:creationId xmlns:p14="http://schemas.microsoft.com/office/powerpoint/2010/main" val="958269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useBgFill="1">
        <p:nvSpPr>
          <p:cNvPr id="15" name="Rectangle 9">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6" name="Picture 11">
            <a:extLst>
              <a:ext uri="{FF2B5EF4-FFF2-40B4-BE49-F238E27FC236}">
                <a16:creationId xmlns:a16="http://schemas.microsoft.com/office/drawing/2014/main" id="{D2B93162-635C-46F5-97EC-E98C1659F1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90BEF3F4-2537-4DBB-8610-B0FFD6D07DC9}"/>
              </a:ext>
            </a:extLst>
          </p:cNvPr>
          <p:cNvSpPr>
            <a:spLocks noGrp="1"/>
          </p:cNvSpPr>
          <p:nvPr>
            <p:ph type="title"/>
          </p:nvPr>
        </p:nvSpPr>
        <p:spPr>
          <a:xfrm>
            <a:off x="665922" y="987287"/>
            <a:ext cx="3548269" cy="4697896"/>
          </a:xfrm>
        </p:spPr>
        <p:txBody>
          <a:bodyPr>
            <a:normAutofit/>
          </a:bodyPr>
          <a:lstStyle/>
          <a:p>
            <a:r>
              <a:rPr lang="en-US" sz="3600" dirty="0"/>
              <a:t>Personal Curriculum Defined</a:t>
            </a:r>
          </a:p>
        </p:txBody>
      </p:sp>
      <p:sp>
        <p:nvSpPr>
          <p:cNvPr id="3" name="Content Placeholder 2">
            <a:extLst>
              <a:ext uri="{FF2B5EF4-FFF2-40B4-BE49-F238E27FC236}">
                <a16:creationId xmlns:a16="http://schemas.microsoft.com/office/drawing/2014/main" id="{9AFEF6C3-7CE7-4A28-BF04-B53C90FDAA88}"/>
              </a:ext>
            </a:extLst>
          </p:cNvPr>
          <p:cNvSpPr>
            <a:spLocks noGrp="1"/>
          </p:cNvSpPr>
          <p:nvPr>
            <p:ph idx="1"/>
          </p:nvPr>
        </p:nvSpPr>
        <p:spPr>
          <a:xfrm>
            <a:off x="5057825" y="987287"/>
            <a:ext cx="6955499" cy="4697895"/>
          </a:xfrm>
        </p:spPr>
        <p:txBody>
          <a:bodyPr anchor="ctr">
            <a:normAutofit/>
          </a:bodyPr>
          <a:lstStyle/>
          <a:p>
            <a:pPr>
              <a:buNone/>
            </a:pPr>
            <a:r>
              <a:rPr lang="en-US" altLang="en-US" sz="1800" dirty="0">
                <a:latin typeface="Verdana "/>
                <a:ea typeface="MS PGothic" panose="020B0600070205080204" pitchFamily="34" charset="-128"/>
              </a:rPr>
              <a:t> </a:t>
            </a:r>
            <a:r>
              <a:rPr lang="en-US" altLang="en-US" sz="3200" dirty="0">
                <a:ea typeface="MS PGothic" panose="020B0600070205080204" pitchFamily="34" charset="-128"/>
              </a:rPr>
              <a:t>“The legislative intent of the Personal Curriculum (PC) is to individualize the rigor and relevance of the educational experience and provide a tool to help ALL students succeed with the Michigan Merit Curriculum (MMC).”</a:t>
            </a:r>
          </a:p>
          <a:p>
            <a:pPr>
              <a:buNone/>
            </a:pPr>
            <a:r>
              <a:rPr lang="en-US" altLang="en-US" sz="3200" baseline="30000" dirty="0">
                <a:ea typeface="MS PGothic" panose="020B0600070205080204" pitchFamily="34" charset="-128"/>
              </a:rPr>
              <a:t>	</a:t>
            </a:r>
          </a:p>
          <a:p>
            <a:pPr>
              <a:buNone/>
            </a:pPr>
            <a:r>
              <a:rPr lang="en-US" altLang="en-US" sz="3200" baseline="30000" dirty="0">
                <a:ea typeface="MS PGothic" panose="020B0600070205080204" pitchFamily="34" charset="-128"/>
              </a:rPr>
              <a:t>	Personal Curriculum Guidelines 2009</a:t>
            </a:r>
            <a:endParaRPr lang="en-US" sz="3200" dirty="0"/>
          </a:p>
        </p:txBody>
      </p:sp>
      <p:pic>
        <p:nvPicPr>
          <p:cNvPr id="8194" name="Picture 2" descr="Image result for michigan department of ed logo">
            <a:extLst>
              <a:ext uri="{FF2B5EF4-FFF2-40B4-BE49-F238E27FC236}">
                <a16:creationId xmlns:a16="http://schemas.microsoft.com/office/drawing/2014/main" id="{29091A9E-8E46-4A7F-B317-A9E10CECC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76" y="232783"/>
            <a:ext cx="1592961" cy="159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885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1">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4" name="Title 3">
            <a:extLst>
              <a:ext uri="{FF2B5EF4-FFF2-40B4-BE49-F238E27FC236}">
                <a16:creationId xmlns:a16="http://schemas.microsoft.com/office/drawing/2014/main" id="{C251B27E-E967-4DA5-AB74-3BC6114B3684}"/>
              </a:ext>
            </a:extLst>
          </p:cNvPr>
          <p:cNvSpPr>
            <a:spLocks noGrp="1"/>
          </p:cNvSpPr>
          <p:nvPr>
            <p:ph type="title"/>
          </p:nvPr>
        </p:nvSpPr>
        <p:spPr>
          <a:xfrm>
            <a:off x="914463" y="418239"/>
            <a:ext cx="6832600" cy="1293028"/>
          </a:xfrm>
        </p:spPr>
        <p:txBody>
          <a:bodyPr vert="horz" lIns="91440" tIns="45720" rIns="91440" bIns="45720" rtlCol="0" anchor="ctr">
            <a:normAutofit/>
          </a:bodyPr>
          <a:lstStyle/>
          <a:p>
            <a:r>
              <a:rPr lang="en-US" kern="1200" cap="all" baseline="0" dirty="0">
                <a:solidFill>
                  <a:schemeClr val="tx1"/>
                </a:solidFill>
                <a:latin typeface="+mj-lt"/>
                <a:ea typeface="+mj-ea"/>
                <a:cs typeface="+mj-cs"/>
              </a:rPr>
              <a:t>A PC Can….</a:t>
            </a:r>
          </a:p>
        </p:txBody>
      </p:sp>
      <p:sp>
        <p:nvSpPr>
          <p:cNvPr id="5" name="Content Placeholder 4">
            <a:extLst>
              <a:ext uri="{FF2B5EF4-FFF2-40B4-BE49-F238E27FC236}">
                <a16:creationId xmlns:a16="http://schemas.microsoft.com/office/drawing/2014/main" id="{E8C01F0A-21C3-4882-AB4D-4934D5FD2F2A}"/>
              </a:ext>
            </a:extLst>
          </p:cNvPr>
          <p:cNvSpPr>
            <a:spLocks noGrp="1"/>
          </p:cNvSpPr>
          <p:nvPr>
            <p:ph sz="half" idx="1"/>
          </p:nvPr>
        </p:nvSpPr>
        <p:spPr>
          <a:xfrm>
            <a:off x="619760" y="1328928"/>
            <a:ext cx="6832600" cy="5327903"/>
          </a:xfrm>
        </p:spPr>
        <p:txBody>
          <a:bodyPr vert="horz" lIns="91440" tIns="45720" rIns="91440" bIns="45720" rtlCol="0">
            <a:normAutofit/>
          </a:bodyPr>
          <a:lstStyle/>
          <a:p>
            <a:pPr marL="0" indent="0">
              <a:buNone/>
            </a:pPr>
            <a:r>
              <a:rPr lang="en-US" dirty="0"/>
              <a:t>	</a:t>
            </a:r>
          </a:p>
          <a:p>
            <a:pPr lvl="1"/>
            <a:r>
              <a:rPr lang="en-US" sz="2800" dirty="0"/>
              <a:t>Change the 18 credits required in the MMC.</a:t>
            </a:r>
          </a:p>
          <a:p>
            <a:pPr lvl="1"/>
            <a:endParaRPr lang="en-US" sz="2800" dirty="0"/>
          </a:p>
          <a:p>
            <a:pPr lvl="1"/>
            <a:r>
              <a:rPr lang="en-US" sz="2800" dirty="0"/>
              <a:t>Remove an MMC credit/course allowing something that better meets the students needs to be built into their course of study.</a:t>
            </a:r>
          </a:p>
          <a:p>
            <a:pPr lvl="1"/>
            <a:endParaRPr lang="en-US" sz="2800" dirty="0"/>
          </a:p>
          <a:p>
            <a:pPr lvl="1"/>
            <a:r>
              <a:rPr lang="en-US" sz="2800" dirty="0"/>
              <a:t>Be used by ALL students though different types of students have different rules.</a:t>
            </a:r>
          </a:p>
        </p:txBody>
      </p:sp>
      <p:pic>
        <p:nvPicPr>
          <p:cNvPr id="15" name="Graphic 8" descr="Smiling face with no fill">
            <a:extLst>
              <a:ext uri="{FF2B5EF4-FFF2-40B4-BE49-F238E27FC236}">
                <a16:creationId xmlns:a16="http://schemas.microsoft.com/office/drawing/2014/main" id="{BA9773A4-FD22-4F88-BC93-047AC56149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61238" y="1659923"/>
            <a:ext cx="3644962" cy="3644962"/>
          </a:xfrm>
          <a:prstGeom prst="rect">
            <a:avLst/>
          </a:prstGeom>
        </p:spPr>
      </p:pic>
      <p:sp>
        <p:nvSpPr>
          <p:cNvPr id="7" name="TextBox 6">
            <a:extLst>
              <a:ext uri="{FF2B5EF4-FFF2-40B4-BE49-F238E27FC236}">
                <a16:creationId xmlns:a16="http://schemas.microsoft.com/office/drawing/2014/main" id="{F7F11BD6-DD1F-451D-AE2A-68430C18946B}"/>
              </a:ext>
            </a:extLst>
          </p:cNvPr>
          <p:cNvSpPr txBox="1"/>
          <p:nvPr/>
        </p:nvSpPr>
        <p:spPr>
          <a:xfrm>
            <a:off x="8970579" y="5304885"/>
            <a:ext cx="3221421" cy="1553115"/>
          </a:xfrm>
          <a:prstGeom prst="rect">
            <a:avLst/>
          </a:prstGeom>
          <a:solidFill>
            <a:schemeClr val="bg1"/>
          </a:solidFill>
        </p:spPr>
        <p:txBody>
          <a:bodyPr wrap="square" rtlCol="0">
            <a:spAutoFit/>
          </a:bodyPr>
          <a:lstStyle/>
          <a:p>
            <a:endParaRPr lang="en-US" dirty="0"/>
          </a:p>
        </p:txBody>
      </p:sp>
      <p:pic>
        <p:nvPicPr>
          <p:cNvPr id="9218" name="Picture 2" descr="Image result for michigan department of ed logo">
            <a:extLst>
              <a:ext uri="{FF2B5EF4-FFF2-40B4-BE49-F238E27FC236}">
                <a16:creationId xmlns:a16="http://schemas.microsoft.com/office/drawing/2014/main" id="{2A36C9AB-B431-4942-A983-5EA4DBB5C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5992" y="5248286"/>
            <a:ext cx="1553115" cy="155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80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00422298">
            <a:extLst>
              <a:ext uri="{FF2B5EF4-FFF2-40B4-BE49-F238E27FC236}">
                <a16:creationId xmlns:a16="http://schemas.microsoft.com/office/drawing/2014/main" id="{C27535F7-63BC-4B6A-8092-5F96CE3E4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2222"/>
          <a:stretch>
            <a:fillRect/>
          </a:stretch>
        </p:blipFill>
        <p:spPr bwMode="auto">
          <a:xfrm>
            <a:off x="1" y="0"/>
            <a:ext cx="6099176" cy="541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j0399737">
            <a:extLst>
              <a:ext uri="{FF2B5EF4-FFF2-40B4-BE49-F238E27FC236}">
                <a16:creationId xmlns:a16="http://schemas.microsoft.com/office/drawing/2014/main" id="{1C420BA7-0CFF-4D03-BCEA-D1E4A24651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667" b="5556"/>
          <a:stretch>
            <a:fillRect/>
          </a:stretch>
        </p:blipFill>
        <p:spPr bwMode="auto">
          <a:xfrm>
            <a:off x="6099177" y="1"/>
            <a:ext cx="6092822" cy="541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a:extLst>
              <a:ext uri="{FF2B5EF4-FFF2-40B4-BE49-F238E27FC236}">
                <a16:creationId xmlns:a16="http://schemas.microsoft.com/office/drawing/2014/main" id="{1B148BAA-B98A-447A-A149-A7820E4B7FFD}"/>
              </a:ext>
            </a:extLst>
          </p:cNvPr>
          <p:cNvSpPr txBox="1">
            <a:spLocks noChangeArrowheads="1"/>
          </p:cNvSpPr>
          <p:nvPr/>
        </p:nvSpPr>
        <p:spPr bwMode="auto">
          <a:xfrm>
            <a:off x="315310" y="5812457"/>
            <a:ext cx="90749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en-US" sz="3600" b="1" dirty="0">
                <a:latin typeface="+mj-lt"/>
                <a:ea typeface="Verdana" panose="020B0604030504040204" pitchFamily="34" charset="0"/>
                <a:cs typeface="Verdana" panose="020B0604030504040204" pitchFamily="34" charset="0"/>
              </a:rPr>
              <a:t>Diploma or Certificate of Completion?</a:t>
            </a:r>
          </a:p>
        </p:txBody>
      </p:sp>
      <p:sp>
        <p:nvSpPr>
          <p:cNvPr id="5" name="TextBox 4">
            <a:extLst>
              <a:ext uri="{FF2B5EF4-FFF2-40B4-BE49-F238E27FC236}">
                <a16:creationId xmlns:a16="http://schemas.microsoft.com/office/drawing/2014/main" id="{1F10F0D9-1290-4963-A9DB-5AB6F2E966ED}"/>
              </a:ext>
            </a:extLst>
          </p:cNvPr>
          <p:cNvSpPr txBox="1"/>
          <p:nvPr/>
        </p:nvSpPr>
        <p:spPr>
          <a:xfrm>
            <a:off x="9119616" y="5413248"/>
            <a:ext cx="3072384" cy="1444752"/>
          </a:xfrm>
          <a:prstGeom prst="rect">
            <a:avLst/>
          </a:prstGeom>
          <a:solidFill>
            <a:srgbClr val="FFFFFF"/>
          </a:solidFill>
        </p:spPr>
        <p:txBody>
          <a:bodyPr wrap="square" rtlCol="0">
            <a:spAutoFit/>
          </a:bodyPr>
          <a:lstStyle/>
          <a:p>
            <a:endParaRPr lang="en-US" dirty="0"/>
          </a:p>
        </p:txBody>
      </p:sp>
      <p:pic>
        <p:nvPicPr>
          <p:cNvPr id="11266" name="Picture 2" descr="Image result for michigan department of ed logo">
            <a:extLst>
              <a:ext uri="{FF2B5EF4-FFF2-40B4-BE49-F238E27FC236}">
                <a16:creationId xmlns:a16="http://schemas.microsoft.com/office/drawing/2014/main" id="{9AF5C8EA-0B87-4170-85C6-138A1DEEA9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5808" y="5413247"/>
            <a:ext cx="1489348" cy="144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673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711" name="Rectangle 74">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712" name="Picture 76">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3556" name="Text Box 6">
            <a:extLst>
              <a:ext uri="{FF2B5EF4-FFF2-40B4-BE49-F238E27FC236}">
                <a16:creationId xmlns:a16="http://schemas.microsoft.com/office/drawing/2014/main" id="{64B5F059-CFED-4810-9F9D-1E463867AE39}"/>
              </a:ext>
            </a:extLst>
          </p:cNvPr>
          <p:cNvSpPr txBox="1">
            <a:spLocks noChangeArrowheads="1"/>
          </p:cNvSpPr>
          <p:nvPr/>
        </p:nvSpPr>
        <p:spPr bwMode="auto">
          <a:xfrm>
            <a:off x="342899" y="1066164"/>
            <a:ext cx="3580171" cy="514837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defTabSz="914400">
              <a:lnSpc>
                <a:spcPct val="90000"/>
              </a:lnSpc>
              <a:spcBef>
                <a:spcPct val="0"/>
              </a:spcBef>
              <a:spcAft>
                <a:spcPts val="600"/>
              </a:spcAft>
              <a:defRPr/>
            </a:pPr>
            <a:r>
              <a:rPr lang="en-US" sz="4000" cap="all" dirty="0">
                <a:latin typeface="+mj-lt"/>
                <a:ea typeface="+mj-ea"/>
                <a:cs typeface="+mj-cs"/>
              </a:rPr>
              <a:t>PERSONAL CURRICULUM TYPES</a:t>
            </a:r>
          </a:p>
        </p:txBody>
      </p:sp>
      <p:graphicFrame>
        <p:nvGraphicFramePr>
          <p:cNvPr id="72713" name="Rectangle 2">
            <a:extLst>
              <a:ext uri="{FF2B5EF4-FFF2-40B4-BE49-F238E27FC236}">
                <a16:creationId xmlns:a16="http://schemas.microsoft.com/office/drawing/2014/main" id="{59D15909-9143-4B78-B582-257F2E0B418D}"/>
              </a:ext>
            </a:extLst>
          </p:cNvPr>
          <p:cNvGraphicFramePr>
            <a:graphicFrameLocks noGrp="1"/>
          </p:cNvGraphicFramePr>
          <p:nvPr>
            <p:ph idx="1"/>
            <p:extLst>
              <p:ext uri="{D42A27DB-BD31-4B8C-83A1-F6EECF244321}">
                <p14:modId xmlns:p14="http://schemas.microsoft.com/office/powerpoint/2010/main" val="539049144"/>
              </p:ext>
            </p:extLst>
          </p:nvPr>
        </p:nvGraphicFramePr>
        <p:xfrm>
          <a:off x="4375925" y="720725"/>
          <a:ext cx="7089794" cy="55710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2" descr="Image result for michigan department of ed logo">
            <a:extLst>
              <a:ext uri="{FF2B5EF4-FFF2-40B4-BE49-F238E27FC236}">
                <a16:creationId xmlns:a16="http://schemas.microsoft.com/office/drawing/2014/main" id="{FEB43027-0075-41B2-8B0B-8D64DBFD02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899" y="5137443"/>
            <a:ext cx="1720557" cy="172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245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F871EC2-5800-4F2E-BD3D-28182F5B2FEB}"/>
              </a:ext>
            </a:extLst>
          </p:cNvPr>
          <p:cNvSpPr>
            <a:spLocks noGrp="1"/>
          </p:cNvSpPr>
          <p:nvPr>
            <p:ph idx="1"/>
          </p:nvPr>
        </p:nvSpPr>
        <p:spPr>
          <a:xfrm>
            <a:off x="548148" y="1889760"/>
            <a:ext cx="10820400" cy="4024125"/>
          </a:xfrm>
        </p:spPr>
        <p:txBody>
          <a:bodyPr vert="horz" lIns="0" tIns="0" rIns="0" bIns="0" rtlCol="0">
            <a:normAutofit/>
          </a:bodyPr>
          <a:lstStyle/>
          <a:p>
            <a:pPr marL="720725" lvl="1" indent="-571500">
              <a:spcBef>
                <a:spcPct val="0"/>
              </a:spcBef>
              <a:spcAft>
                <a:spcPts val="600"/>
              </a:spcAft>
              <a:buSzPct val="130000"/>
            </a:pPr>
            <a:r>
              <a:rPr lang="en-US" altLang="en-US" sz="3600" dirty="0">
                <a:latin typeface="+mj-lt"/>
              </a:rPr>
              <a:t>To go beyond the academic requirements by substituting 1 credit of the following for additional course work in the core content areas:</a:t>
            </a:r>
          </a:p>
          <a:p>
            <a:pPr marL="1063625" lvl="2" indent="-457200" algn="l">
              <a:spcBef>
                <a:spcPct val="0"/>
              </a:spcBef>
              <a:buSzPct val="130000"/>
              <a:buFont typeface="Arial" panose="020B0604020202020204" pitchFamily="34" charset="0"/>
              <a:buChar char="•"/>
            </a:pPr>
            <a:r>
              <a:rPr lang="en-US" altLang="en-US" sz="3600" dirty="0">
                <a:latin typeface="+mj-lt"/>
              </a:rPr>
              <a:t>Visual, Performing and Applied Arts credit </a:t>
            </a:r>
          </a:p>
          <a:p>
            <a:pPr marL="1063625" lvl="2" indent="-457200" algn="l">
              <a:spcBef>
                <a:spcPct val="0"/>
              </a:spcBef>
              <a:buSzPct val="130000"/>
              <a:buFont typeface="Arial" panose="020B0604020202020204" pitchFamily="34" charset="0"/>
              <a:buChar char="•"/>
            </a:pPr>
            <a:r>
              <a:rPr lang="en-US" altLang="en-US" sz="3600" dirty="0">
                <a:latin typeface="+mj-lt"/>
              </a:rPr>
              <a:t>PE/Health</a:t>
            </a:r>
          </a:p>
          <a:p>
            <a:pPr marL="1063625" lvl="2" indent="-457200" algn="l">
              <a:spcBef>
                <a:spcPct val="0"/>
              </a:spcBef>
              <a:buSzPct val="130000"/>
              <a:buFont typeface="Arial" panose="020B0604020202020204" pitchFamily="34" charset="0"/>
              <a:buChar char="•"/>
            </a:pPr>
            <a:r>
              <a:rPr lang="en-US" altLang="en-US" sz="3600" dirty="0">
                <a:latin typeface="+mj-lt"/>
              </a:rPr>
              <a:t>Social studies credit (excluding Civics)</a:t>
            </a:r>
          </a:p>
        </p:txBody>
      </p:sp>
      <p:sp>
        <p:nvSpPr>
          <p:cNvPr id="25604" name="Text Box 6">
            <a:extLst>
              <a:ext uri="{FF2B5EF4-FFF2-40B4-BE49-F238E27FC236}">
                <a16:creationId xmlns:a16="http://schemas.microsoft.com/office/drawing/2014/main" id="{6BDFE070-85FE-4CF8-9169-45B79744E695}"/>
              </a:ext>
            </a:extLst>
          </p:cNvPr>
          <p:cNvSpPr txBox="1">
            <a:spLocks noChangeArrowheads="1"/>
          </p:cNvSpPr>
          <p:nvPr/>
        </p:nvSpPr>
        <p:spPr bwMode="auto">
          <a:xfrm>
            <a:off x="2748408" y="783336"/>
            <a:ext cx="9064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eaLnBrk="1" hangingPunct="1">
              <a:lnSpc>
                <a:spcPct val="95000"/>
              </a:lnSpc>
              <a:defRPr/>
            </a:pPr>
            <a:r>
              <a:rPr lang="en-US" sz="4000" b="1" u="sng" dirty="0">
                <a:latin typeface="+mj-lt"/>
              </a:rPr>
              <a:t>PC TYPE #1</a:t>
            </a:r>
            <a:r>
              <a:rPr lang="en-US" sz="4000" dirty="0">
                <a:latin typeface="+mj-lt"/>
              </a:rPr>
              <a:t>: ENRICHMENT</a:t>
            </a:r>
          </a:p>
        </p:txBody>
      </p:sp>
      <p:sp>
        <p:nvSpPr>
          <p:cNvPr id="2" name="TextBox 1">
            <a:extLst>
              <a:ext uri="{FF2B5EF4-FFF2-40B4-BE49-F238E27FC236}">
                <a16:creationId xmlns:a16="http://schemas.microsoft.com/office/drawing/2014/main" id="{87991432-4A6A-4944-BBBB-BAA13A07301B}"/>
              </a:ext>
            </a:extLst>
          </p:cNvPr>
          <p:cNvSpPr txBox="1"/>
          <p:nvPr/>
        </p:nvSpPr>
        <p:spPr>
          <a:xfrm>
            <a:off x="9119616" y="5413248"/>
            <a:ext cx="3072384" cy="1444752"/>
          </a:xfrm>
          <a:prstGeom prst="rect">
            <a:avLst/>
          </a:prstGeom>
          <a:solidFill>
            <a:srgbClr val="FFFFFF"/>
          </a:solidFill>
        </p:spPr>
        <p:txBody>
          <a:bodyPr wrap="square" rtlCol="0">
            <a:spAutoFit/>
          </a:bodyPr>
          <a:lstStyle/>
          <a:p>
            <a:endParaRPr lang="en-US" dirty="0"/>
          </a:p>
        </p:txBody>
      </p:sp>
      <p:pic>
        <p:nvPicPr>
          <p:cNvPr id="10" name="Picture 2" descr="Image result for michigan department of ed logo">
            <a:extLst>
              <a:ext uri="{FF2B5EF4-FFF2-40B4-BE49-F238E27FC236}">
                <a16:creationId xmlns:a16="http://schemas.microsoft.com/office/drawing/2014/main" id="{6998EFF1-FFA3-4410-A6E6-55D76293C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9404" y="5352288"/>
            <a:ext cx="1627207" cy="144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244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9E36-109B-4B52-B941-780230D54D2B}"/>
              </a:ext>
            </a:extLst>
          </p:cNvPr>
          <p:cNvSpPr>
            <a:spLocks noGrp="1"/>
          </p:cNvSpPr>
          <p:nvPr>
            <p:ph type="title"/>
          </p:nvPr>
        </p:nvSpPr>
        <p:spPr>
          <a:xfrm>
            <a:off x="3571478" y="401331"/>
            <a:ext cx="8229600" cy="1143000"/>
          </a:xfrm>
        </p:spPr>
        <p:txBody>
          <a:bodyPr/>
          <a:lstStyle/>
          <a:p>
            <a:pPr>
              <a:defRPr/>
            </a:pPr>
            <a:r>
              <a:rPr lang="en-US" b="1" u="sng" dirty="0">
                <a:ea typeface="Verdana" panose="020B0604030504040204" pitchFamily="34" charset="0"/>
                <a:cs typeface="Verdana" panose="020B0604030504040204" pitchFamily="34" charset="0"/>
              </a:rPr>
              <a:t>type #1</a:t>
            </a:r>
            <a:r>
              <a:rPr lang="en-US" dirty="0">
                <a:ea typeface="Verdana" panose="020B0604030504040204" pitchFamily="34" charset="0"/>
                <a:cs typeface="Verdana" panose="020B0604030504040204" pitchFamily="34" charset="0"/>
              </a:rPr>
              <a:t>: Enrichment using cte</a:t>
            </a:r>
          </a:p>
        </p:txBody>
      </p:sp>
      <p:sp>
        <p:nvSpPr>
          <p:cNvPr id="27651" name="Content Placeholder 2">
            <a:extLst>
              <a:ext uri="{FF2B5EF4-FFF2-40B4-BE49-F238E27FC236}">
                <a16:creationId xmlns:a16="http://schemas.microsoft.com/office/drawing/2014/main" id="{CB7518C9-D5DB-4D13-BAEC-AC4FBD4EEF67}"/>
              </a:ext>
            </a:extLst>
          </p:cNvPr>
          <p:cNvSpPr>
            <a:spLocks noGrp="1"/>
          </p:cNvSpPr>
          <p:nvPr>
            <p:ph idx="1"/>
          </p:nvPr>
        </p:nvSpPr>
        <p:spPr>
          <a:xfrm>
            <a:off x="662940" y="1654409"/>
            <a:ext cx="10866120" cy="4824937"/>
          </a:xfrm>
        </p:spPr>
        <p:txBody>
          <a:bodyPr>
            <a:normAutofit lnSpcReduction="10000"/>
          </a:bodyPr>
          <a:lstStyle/>
          <a:p>
            <a:r>
              <a:rPr lang="en-US" altLang="en-US" sz="4000" dirty="0"/>
              <a:t>Students may substitute, upon completion (be a COMPLETER), a state approved formal Career and Technical Education (CTE) program for:</a:t>
            </a:r>
          </a:p>
          <a:p>
            <a:r>
              <a:rPr lang="en-US" altLang="en-US" sz="4000" dirty="0"/>
              <a:t>1 credit of social studies and/or,</a:t>
            </a:r>
          </a:p>
          <a:p>
            <a:r>
              <a:rPr lang="en-US" altLang="en-US" sz="4000" dirty="0"/>
              <a:t>1 credit of health and physical  education and/or</a:t>
            </a:r>
          </a:p>
          <a:p>
            <a:r>
              <a:rPr lang="en-US" altLang="en-US" sz="4000" dirty="0"/>
              <a:t>1 credit of VPAA </a:t>
            </a:r>
          </a:p>
          <a:p>
            <a:endParaRPr lang="en-US" altLang="en-US" dirty="0"/>
          </a:p>
        </p:txBody>
      </p:sp>
      <p:sp>
        <p:nvSpPr>
          <p:cNvPr id="4" name="TextBox 3">
            <a:extLst>
              <a:ext uri="{FF2B5EF4-FFF2-40B4-BE49-F238E27FC236}">
                <a16:creationId xmlns:a16="http://schemas.microsoft.com/office/drawing/2014/main" id="{BAEFABFD-8AA7-4495-ABA5-6BA905C7D838}"/>
              </a:ext>
            </a:extLst>
          </p:cNvPr>
          <p:cNvSpPr txBox="1"/>
          <p:nvPr/>
        </p:nvSpPr>
        <p:spPr>
          <a:xfrm>
            <a:off x="9119616" y="5413248"/>
            <a:ext cx="3072384" cy="1444752"/>
          </a:xfrm>
          <a:prstGeom prst="rect">
            <a:avLst/>
          </a:prstGeom>
          <a:solidFill>
            <a:srgbClr val="FFFFFF"/>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0C14A3B8-D871-436B-B5BD-BA82CA55A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8764" y="5313669"/>
            <a:ext cx="1544331" cy="154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063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a:extLst>
              <a:ext uri="{FF2B5EF4-FFF2-40B4-BE49-F238E27FC236}">
                <a16:creationId xmlns:a16="http://schemas.microsoft.com/office/drawing/2014/main" id="{59FD3E15-46A7-4765-B363-FB28E32FB259}"/>
              </a:ext>
            </a:extLst>
          </p:cNvPr>
          <p:cNvSpPr txBox="1">
            <a:spLocks noChangeArrowheads="1"/>
          </p:cNvSpPr>
          <p:nvPr/>
        </p:nvSpPr>
        <p:spPr bwMode="auto">
          <a:xfrm>
            <a:off x="3361998" y="722376"/>
            <a:ext cx="9064625" cy="5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eaLnBrk="1" hangingPunct="1">
              <a:lnSpc>
                <a:spcPct val="95000"/>
              </a:lnSpc>
              <a:defRPr/>
            </a:pPr>
            <a:r>
              <a:rPr lang="en-US" sz="3600" b="1" u="sng" dirty="0">
                <a:latin typeface="+mj-lt"/>
              </a:rPr>
              <a:t>PC TYPE #2</a:t>
            </a:r>
            <a:r>
              <a:rPr lang="en-US" sz="3600" dirty="0">
                <a:latin typeface="+mj-lt"/>
              </a:rPr>
              <a:t>: General Modified (Math)</a:t>
            </a:r>
          </a:p>
        </p:txBody>
      </p:sp>
      <p:sp>
        <p:nvSpPr>
          <p:cNvPr id="7" name="Rectangle 2">
            <a:extLst>
              <a:ext uri="{FF2B5EF4-FFF2-40B4-BE49-F238E27FC236}">
                <a16:creationId xmlns:a16="http://schemas.microsoft.com/office/drawing/2014/main" id="{F320A65C-442F-41E6-ADF6-88FF4B9F1D02}"/>
              </a:ext>
            </a:extLst>
          </p:cNvPr>
          <p:cNvSpPr>
            <a:spLocks noGrp="1" noChangeArrowheads="1"/>
          </p:cNvSpPr>
          <p:nvPr>
            <p:ph idx="1"/>
          </p:nvPr>
        </p:nvSpPr>
        <p:spPr>
          <a:xfrm>
            <a:off x="716676" y="1543190"/>
            <a:ext cx="10758647" cy="4645362"/>
          </a:xfrm>
        </p:spPr>
        <p:txBody>
          <a:bodyPr vert="horz" lIns="0" tIns="0" rIns="0" bIns="0" rtlCol="0">
            <a:normAutofit fontScale="85000" lnSpcReduction="10000"/>
          </a:bodyPr>
          <a:lstStyle/>
          <a:p>
            <a:pPr marL="1085850" lvl="2" indent="-571500" algn="l">
              <a:spcBef>
                <a:spcPct val="0"/>
              </a:spcBef>
              <a:spcAft>
                <a:spcPts val="600"/>
              </a:spcAft>
              <a:buSzPct val="130000"/>
              <a:defRPr/>
            </a:pPr>
            <a:r>
              <a:rPr lang="en-US" sz="3600" dirty="0">
                <a:latin typeface="+mj-lt"/>
              </a:rPr>
              <a:t>Remember the MMC math requirement =4 credits</a:t>
            </a:r>
          </a:p>
          <a:p>
            <a:pPr marL="1085850" lvl="2" indent="-571500" algn="l">
              <a:spcBef>
                <a:spcPct val="0"/>
              </a:spcBef>
              <a:spcAft>
                <a:spcPts val="600"/>
              </a:spcAft>
              <a:buSzPct val="130000"/>
              <a:defRPr/>
            </a:pPr>
            <a:r>
              <a:rPr lang="en-US" sz="3600" dirty="0">
                <a:latin typeface="+mj-lt"/>
              </a:rPr>
              <a:t>This type of PC will modify the following component of the math requirement by .5 credits</a:t>
            </a:r>
          </a:p>
          <a:p>
            <a:pPr marL="1428750" lvl="3" indent="-457200">
              <a:spcBef>
                <a:spcPct val="0"/>
              </a:spcBef>
              <a:spcAft>
                <a:spcPts val="600"/>
              </a:spcAft>
              <a:buSzPct val="130000"/>
              <a:defRPr/>
            </a:pPr>
            <a:r>
              <a:rPr lang="en-US" sz="3400" dirty="0">
                <a:latin typeface="+mj-lt"/>
              </a:rPr>
              <a:t>“</a:t>
            </a:r>
            <a:r>
              <a:rPr lang="en-US" sz="3200" i="1" dirty="0">
                <a:latin typeface="+mj-lt"/>
              </a:rPr>
              <a:t>Students must earn at least 3 credits in mathematics that are aligned with subject area standards approved by the State Board”</a:t>
            </a:r>
          </a:p>
          <a:p>
            <a:pPr marL="1085850" lvl="2" indent="-571500">
              <a:spcBef>
                <a:spcPct val="0"/>
              </a:spcBef>
              <a:spcAft>
                <a:spcPts val="600"/>
              </a:spcAft>
              <a:buSzPct val="130000"/>
              <a:defRPr/>
            </a:pPr>
            <a:r>
              <a:rPr lang="en-US" sz="3800" dirty="0">
                <a:latin typeface="+mj-lt"/>
              </a:rPr>
              <a:t>With a PC in place, students must earn 3.5 math credits overall and take a math or math-related experience in one of their final two years</a:t>
            </a:r>
          </a:p>
          <a:p>
            <a:pPr marL="1085850" lvl="2" indent="-571500">
              <a:spcBef>
                <a:spcPct val="0"/>
              </a:spcBef>
              <a:spcAft>
                <a:spcPts val="600"/>
              </a:spcAft>
              <a:buSzPct val="130000"/>
              <a:defRPr/>
            </a:pPr>
            <a:r>
              <a:rPr lang="en-US" sz="3800" dirty="0">
                <a:latin typeface="+mj-lt"/>
              </a:rPr>
              <a:t>Most typically done by reducing </a:t>
            </a:r>
          </a:p>
          <a:p>
            <a:pPr marL="514350" lvl="2" indent="0">
              <a:spcBef>
                <a:spcPct val="0"/>
              </a:spcBef>
              <a:spcAft>
                <a:spcPts val="600"/>
              </a:spcAft>
              <a:buSzPct val="130000"/>
              <a:buNone/>
              <a:defRPr/>
            </a:pPr>
            <a:r>
              <a:rPr lang="en-US" sz="3800" dirty="0">
                <a:latin typeface="+mj-lt"/>
              </a:rPr>
              <a:t>     Algebra II by .5 credits</a:t>
            </a:r>
          </a:p>
          <a:p>
            <a:pPr marL="771525" lvl="2" indent="-257175" algn="l">
              <a:spcBef>
                <a:spcPct val="0"/>
              </a:spcBef>
              <a:buClr>
                <a:srgbClr val="E6B9B8"/>
              </a:buClr>
              <a:buSzPct val="130000"/>
              <a:defRPr/>
            </a:pPr>
            <a:endParaRPr lang="en-US" sz="2600" i="1" dirty="0">
              <a:effectLst>
                <a:outerShdw blurRad="38100" dist="38100" dir="2700000" algn="tl">
                  <a:srgbClr val="C0C0C0"/>
                </a:outerShdw>
              </a:effectLst>
              <a:latin typeface="Verdana" pitchFamily="34" charset="0"/>
            </a:endParaRPr>
          </a:p>
        </p:txBody>
      </p:sp>
      <p:sp>
        <p:nvSpPr>
          <p:cNvPr id="4" name="TextBox 3">
            <a:extLst>
              <a:ext uri="{FF2B5EF4-FFF2-40B4-BE49-F238E27FC236}">
                <a16:creationId xmlns:a16="http://schemas.microsoft.com/office/drawing/2014/main" id="{9328E7E4-4E85-4630-8FFC-5B75066AF2B0}"/>
              </a:ext>
            </a:extLst>
          </p:cNvPr>
          <p:cNvSpPr txBox="1"/>
          <p:nvPr/>
        </p:nvSpPr>
        <p:spPr>
          <a:xfrm>
            <a:off x="9175530" y="5413247"/>
            <a:ext cx="3016469" cy="1444753"/>
          </a:xfrm>
          <a:prstGeom prst="rect">
            <a:avLst/>
          </a:prstGeom>
          <a:solidFill>
            <a:srgbClr val="FFFFFF"/>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05C9251E-3C03-446F-959A-7FDED2876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2963" y="5466176"/>
            <a:ext cx="1444753" cy="144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458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655E7-E610-4543-B888-E44B67AE480F}"/>
              </a:ext>
            </a:extLst>
          </p:cNvPr>
          <p:cNvSpPr>
            <a:spLocks noGrp="1"/>
          </p:cNvSpPr>
          <p:nvPr>
            <p:ph type="title"/>
          </p:nvPr>
        </p:nvSpPr>
        <p:spPr>
          <a:xfrm>
            <a:off x="2875936" y="548063"/>
            <a:ext cx="8610600" cy="1293028"/>
          </a:xfrm>
        </p:spPr>
        <p:txBody>
          <a:bodyPr/>
          <a:lstStyle/>
          <a:p>
            <a:r>
              <a:rPr lang="en-US" b="1" u="sng" dirty="0"/>
              <a:t>Pc type #3</a:t>
            </a:r>
            <a:r>
              <a:rPr lang="en-US" dirty="0"/>
              <a:t>: students with iep’s</a:t>
            </a:r>
          </a:p>
        </p:txBody>
      </p:sp>
      <p:sp>
        <p:nvSpPr>
          <p:cNvPr id="16386" name="Rectangle 2">
            <a:extLst>
              <a:ext uri="{FF2B5EF4-FFF2-40B4-BE49-F238E27FC236}">
                <a16:creationId xmlns:a16="http://schemas.microsoft.com/office/drawing/2014/main" id="{0031286F-2DA4-46B6-8EDC-344A6005132B}"/>
              </a:ext>
            </a:extLst>
          </p:cNvPr>
          <p:cNvSpPr>
            <a:spLocks noGrp="1" noChangeArrowheads="1"/>
          </p:cNvSpPr>
          <p:nvPr>
            <p:ph idx="1"/>
          </p:nvPr>
        </p:nvSpPr>
        <p:spPr>
          <a:xfrm>
            <a:off x="839557" y="1992130"/>
            <a:ext cx="10117478" cy="3421118"/>
          </a:xfrm>
        </p:spPr>
        <p:txBody>
          <a:bodyPr vert="horz" lIns="0" tIns="0" rIns="0" bIns="0" rtlCol="0">
            <a:normAutofit lnSpcReduction="10000"/>
          </a:bodyPr>
          <a:lstStyle/>
          <a:p>
            <a:pPr marL="720725" lvl="1" indent="-571500">
              <a:spcBef>
                <a:spcPct val="0"/>
              </a:spcBef>
              <a:spcAft>
                <a:spcPts val="600"/>
              </a:spcAft>
              <a:buSzPct val="130000"/>
              <a:buFont typeface="Arial" panose="020B0604020202020204" pitchFamily="34" charset="0"/>
              <a:buChar char="•"/>
              <a:defRPr/>
            </a:pPr>
            <a:r>
              <a:rPr lang="en-US" altLang="en-US" sz="3600" dirty="0">
                <a:latin typeface="+mj-lt"/>
              </a:rPr>
              <a:t>To modify based on the needs of a student with an IEP</a:t>
            </a:r>
          </a:p>
          <a:p>
            <a:pPr marL="1006475" lvl="2" indent="-457200">
              <a:spcBef>
                <a:spcPct val="0"/>
              </a:spcBef>
              <a:buSzPct val="130000"/>
              <a:buFont typeface="Arial" panose="020B0604020202020204" pitchFamily="34" charset="0"/>
              <a:buChar char="•"/>
              <a:defRPr/>
            </a:pPr>
            <a:r>
              <a:rPr lang="en-US" altLang="en-US" sz="3200" dirty="0">
                <a:latin typeface="+mj-lt"/>
              </a:rPr>
              <a:t>Allows modifications to any MMC requirement due to the impact their disability has on accessing or demonstrating proficiency in meeting expectations</a:t>
            </a:r>
          </a:p>
          <a:p>
            <a:pPr marL="549275" lvl="1" indent="-457200">
              <a:spcBef>
                <a:spcPct val="0"/>
              </a:spcBef>
              <a:buSzPct val="130000"/>
              <a:defRPr/>
            </a:pPr>
            <a:r>
              <a:rPr lang="en-US" altLang="en-US" sz="3400" dirty="0">
                <a:latin typeface="+mj-lt"/>
              </a:rPr>
              <a:t>Must align IEP, transition plan, and EDP while keeping the MMC relevant and rigorous</a:t>
            </a:r>
          </a:p>
        </p:txBody>
      </p:sp>
      <p:sp>
        <p:nvSpPr>
          <p:cNvPr id="4" name="TextBox 3">
            <a:extLst>
              <a:ext uri="{FF2B5EF4-FFF2-40B4-BE49-F238E27FC236}">
                <a16:creationId xmlns:a16="http://schemas.microsoft.com/office/drawing/2014/main" id="{B1F36038-BB27-4CFC-AA65-1CF182ED1C07}"/>
              </a:ext>
            </a:extLst>
          </p:cNvPr>
          <p:cNvSpPr txBox="1"/>
          <p:nvPr/>
        </p:nvSpPr>
        <p:spPr>
          <a:xfrm>
            <a:off x="9119616" y="5413248"/>
            <a:ext cx="3072384" cy="1444752"/>
          </a:xfrm>
          <a:prstGeom prst="rect">
            <a:avLst/>
          </a:prstGeom>
          <a:solidFill>
            <a:srgbClr val="FFFFFF"/>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43036277-4764-4ED9-B709-428B4C297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7648" y="5133160"/>
            <a:ext cx="1791679" cy="172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195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4F77-2CB3-452B-AEA8-7F3905C22AFF}"/>
              </a:ext>
            </a:extLst>
          </p:cNvPr>
          <p:cNvSpPr>
            <a:spLocks noGrp="1"/>
          </p:cNvSpPr>
          <p:nvPr>
            <p:ph type="title"/>
          </p:nvPr>
        </p:nvSpPr>
        <p:spPr>
          <a:xfrm>
            <a:off x="2895600" y="313063"/>
            <a:ext cx="8610600" cy="1293028"/>
          </a:xfrm>
        </p:spPr>
        <p:txBody>
          <a:bodyPr/>
          <a:lstStyle/>
          <a:p>
            <a:r>
              <a:rPr lang="en-US" b="1" u="sng" dirty="0"/>
              <a:t>PC TYPE #4:</a:t>
            </a:r>
            <a:r>
              <a:rPr lang="en-US" b="1" dirty="0"/>
              <a:t> </a:t>
            </a:r>
            <a:r>
              <a:rPr lang="en-US" dirty="0"/>
              <a:t>Transfer</a:t>
            </a:r>
          </a:p>
        </p:txBody>
      </p:sp>
      <p:sp>
        <p:nvSpPr>
          <p:cNvPr id="3" name="Content Placeholder 2">
            <a:extLst>
              <a:ext uri="{FF2B5EF4-FFF2-40B4-BE49-F238E27FC236}">
                <a16:creationId xmlns:a16="http://schemas.microsoft.com/office/drawing/2014/main" id="{2435730B-7442-4AF6-AB65-5E9872E91E1B}"/>
              </a:ext>
            </a:extLst>
          </p:cNvPr>
          <p:cNvSpPr>
            <a:spLocks noGrp="1"/>
          </p:cNvSpPr>
          <p:nvPr>
            <p:ph idx="1"/>
          </p:nvPr>
        </p:nvSpPr>
        <p:spPr>
          <a:xfrm>
            <a:off x="685800" y="1753175"/>
            <a:ext cx="10820400" cy="4311227"/>
          </a:xfrm>
        </p:spPr>
        <p:txBody>
          <a:bodyPr>
            <a:normAutofit fontScale="92500" lnSpcReduction="20000"/>
          </a:bodyPr>
          <a:lstStyle/>
          <a:p>
            <a:pPr marL="720725" lvl="1" indent="-571500">
              <a:lnSpc>
                <a:spcPct val="80000"/>
              </a:lnSpc>
              <a:spcBef>
                <a:spcPct val="0"/>
              </a:spcBef>
              <a:spcAft>
                <a:spcPts val="600"/>
              </a:spcAft>
              <a:buSzPct val="130000"/>
              <a:defRPr/>
            </a:pPr>
            <a:r>
              <a:rPr lang="en-US" sz="3600" dirty="0">
                <a:latin typeface="+mj-lt"/>
              </a:rPr>
              <a:t>First, let’s define Transfer students</a:t>
            </a:r>
          </a:p>
          <a:p>
            <a:pPr marL="1063625" lvl="2" indent="-457200">
              <a:lnSpc>
                <a:spcPct val="80000"/>
              </a:lnSpc>
              <a:spcBef>
                <a:spcPct val="0"/>
              </a:spcBef>
              <a:buSzPct val="130000"/>
              <a:defRPr/>
            </a:pPr>
            <a:r>
              <a:rPr lang="en-US" sz="3200" dirty="0">
                <a:latin typeface="+mj-lt"/>
              </a:rPr>
              <a:t>Completion of the equivalent of 2 years high school content </a:t>
            </a:r>
            <a:r>
              <a:rPr lang="en-US" sz="3200" u="sng" dirty="0">
                <a:latin typeface="+mj-lt"/>
              </a:rPr>
              <a:t>out of state/country or nonpublic school</a:t>
            </a:r>
          </a:p>
          <a:p>
            <a:pPr marL="1063625" lvl="2" indent="-457200">
              <a:lnSpc>
                <a:spcPct val="80000"/>
              </a:lnSpc>
              <a:spcBef>
                <a:spcPct val="0"/>
              </a:spcBef>
              <a:buSzPct val="130000"/>
              <a:defRPr/>
            </a:pPr>
            <a:endParaRPr lang="en-US" sz="3200" dirty="0">
              <a:latin typeface="+mj-lt"/>
            </a:endParaRPr>
          </a:p>
          <a:p>
            <a:pPr marL="606425" lvl="1" indent="-457200">
              <a:lnSpc>
                <a:spcPct val="80000"/>
              </a:lnSpc>
              <a:spcBef>
                <a:spcPct val="0"/>
              </a:spcBef>
              <a:buSzPct val="130000"/>
              <a:defRPr/>
            </a:pPr>
            <a:r>
              <a:rPr lang="en-US" sz="3600" dirty="0">
                <a:latin typeface="+mj-lt"/>
              </a:rPr>
              <a:t>Once YOU designate them as a transfer student, modifications are allowed in any MMC content area (similar to students with IEP’s)</a:t>
            </a:r>
          </a:p>
          <a:p>
            <a:pPr marL="606425" lvl="1" indent="-457200">
              <a:lnSpc>
                <a:spcPct val="80000"/>
              </a:lnSpc>
              <a:spcBef>
                <a:spcPct val="0"/>
              </a:spcBef>
              <a:buSzPct val="130000"/>
              <a:defRPr/>
            </a:pPr>
            <a:endParaRPr lang="en-US" sz="3600" dirty="0">
              <a:latin typeface="+mj-lt"/>
            </a:endParaRPr>
          </a:p>
          <a:p>
            <a:pPr marL="606425" lvl="1" indent="-457200">
              <a:lnSpc>
                <a:spcPct val="80000"/>
              </a:lnSpc>
              <a:spcBef>
                <a:spcPct val="0"/>
              </a:spcBef>
              <a:buSzPct val="130000"/>
              <a:defRPr/>
            </a:pPr>
            <a:r>
              <a:rPr lang="en-US" sz="3600" dirty="0">
                <a:latin typeface="+mj-lt"/>
              </a:rPr>
              <a:t>PC must be aligned with EDP (postsecondary and post-school goals)</a:t>
            </a:r>
          </a:p>
          <a:p>
            <a:pPr marL="606425" lvl="2">
              <a:lnSpc>
                <a:spcPct val="80000"/>
              </a:lnSpc>
              <a:spcBef>
                <a:spcPct val="0"/>
              </a:spcBef>
              <a:buSzPct val="130000"/>
              <a:defRPr/>
            </a:pPr>
            <a:endParaRPr lang="en-US" sz="3200" dirty="0">
              <a:latin typeface="+mj-lt"/>
            </a:endParaRPr>
          </a:p>
          <a:p>
            <a:pPr marL="606425" lvl="2">
              <a:lnSpc>
                <a:spcPct val="80000"/>
              </a:lnSpc>
              <a:spcBef>
                <a:spcPct val="0"/>
              </a:spcBef>
              <a:buSzPct val="130000"/>
              <a:defRPr/>
            </a:pPr>
            <a:endParaRPr lang="en-US" sz="3200" dirty="0">
              <a:latin typeface="+mj-lt"/>
            </a:endParaRPr>
          </a:p>
          <a:p>
            <a:pPr marL="606425" lvl="1" indent="-457200">
              <a:lnSpc>
                <a:spcPct val="80000"/>
              </a:lnSpc>
              <a:spcBef>
                <a:spcPct val="0"/>
              </a:spcBef>
              <a:buSzPct val="130000"/>
              <a:defRPr/>
            </a:pPr>
            <a:r>
              <a:rPr lang="en-US" sz="3600" dirty="0">
                <a:latin typeface="+mj-lt"/>
              </a:rPr>
              <a:t>Can’t modify Civics</a:t>
            </a:r>
          </a:p>
          <a:p>
            <a:endParaRPr lang="en-US" dirty="0"/>
          </a:p>
        </p:txBody>
      </p:sp>
      <p:sp>
        <p:nvSpPr>
          <p:cNvPr id="4" name="TextBox 3">
            <a:extLst>
              <a:ext uri="{FF2B5EF4-FFF2-40B4-BE49-F238E27FC236}">
                <a16:creationId xmlns:a16="http://schemas.microsoft.com/office/drawing/2014/main" id="{41C3EBBF-0CB7-474D-A4CF-E6037C846D2C}"/>
              </a:ext>
            </a:extLst>
          </p:cNvPr>
          <p:cNvSpPr txBox="1"/>
          <p:nvPr/>
        </p:nvSpPr>
        <p:spPr>
          <a:xfrm>
            <a:off x="9119616" y="5413248"/>
            <a:ext cx="3072384" cy="1444752"/>
          </a:xfrm>
          <a:prstGeom prst="rect">
            <a:avLst/>
          </a:prstGeom>
          <a:solidFill>
            <a:srgbClr val="FFFFFF"/>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53203387-4BFA-47DA-A3F3-296CA044B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7421" y="5066321"/>
            <a:ext cx="1791679" cy="179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548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F52B-A1CA-475D-B1F1-13B4F36F4732}"/>
              </a:ext>
            </a:extLst>
          </p:cNvPr>
          <p:cNvSpPr>
            <a:spLocks noGrp="1"/>
          </p:cNvSpPr>
          <p:nvPr>
            <p:ph type="title"/>
          </p:nvPr>
        </p:nvSpPr>
        <p:spPr>
          <a:xfrm>
            <a:off x="7269480" y="425330"/>
            <a:ext cx="4328464" cy="959696"/>
          </a:xfrm>
        </p:spPr>
        <p:txBody>
          <a:bodyPr>
            <a:normAutofit/>
          </a:bodyPr>
          <a:lstStyle/>
          <a:p>
            <a:r>
              <a:rPr lang="en-US" sz="4400" dirty="0"/>
              <a:t>Must Do’s</a:t>
            </a:r>
          </a:p>
        </p:txBody>
      </p:sp>
      <p:sp>
        <p:nvSpPr>
          <p:cNvPr id="3" name="Content Placeholder 2">
            <a:extLst>
              <a:ext uri="{FF2B5EF4-FFF2-40B4-BE49-F238E27FC236}">
                <a16:creationId xmlns:a16="http://schemas.microsoft.com/office/drawing/2014/main" id="{5BBC58DE-0B79-4474-8740-01C5014ED468}"/>
              </a:ext>
            </a:extLst>
          </p:cNvPr>
          <p:cNvSpPr>
            <a:spLocks noGrp="1"/>
          </p:cNvSpPr>
          <p:nvPr>
            <p:ph idx="1"/>
          </p:nvPr>
        </p:nvSpPr>
        <p:spPr>
          <a:xfrm>
            <a:off x="909374" y="1254831"/>
            <a:ext cx="11045493" cy="4753380"/>
          </a:xfrm>
        </p:spPr>
        <p:txBody>
          <a:bodyPr>
            <a:normAutofit/>
          </a:bodyPr>
          <a:lstStyle/>
          <a:p>
            <a:r>
              <a:rPr lang="en-US" sz="3200" dirty="0"/>
              <a:t>Create local policy/procedure and communicate system wide because:</a:t>
            </a:r>
          </a:p>
          <a:p>
            <a:pPr lvl="1"/>
            <a:r>
              <a:rPr lang="en-US" sz="2800" dirty="0"/>
              <a:t>When a PC is requested, one MUST be developed</a:t>
            </a:r>
          </a:p>
          <a:p>
            <a:pPr lvl="1"/>
            <a:r>
              <a:rPr lang="en-US" sz="2800" dirty="0"/>
              <a:t>Written annual notice and website visibility is mandated</a:t>
            </a:r>
          </a:p>
          <a:p>
            <a:pPr lvl="1"/>
            <a:r>
              <a:rPr lang="en-US" sz="2800" dirty="0"/>
              <a:t>A team is required which must include a parent, student, counselor or teacher, and special education representative (If IEP) </a:t>
            </a:r>
          </a:p>
          <a:p>
            <a:r>
              <a:rPr lang="en-US" sz="3200" dirty="0"/>
              <a:t>PC must be approved by Supt or Designee after       being developed, before implementation</a:t>
            </a:r>
          </a:p>
          <a:p>
            <a:r>
              <a:rPr lang="en-US" sz="3200" dirty="0"/>
              <a:t>Parents must approve PC</a:t>
            </a:r>
          </a:p>
          <a:p>
            <a:pPr marL="0" indent="0">
              <a:buNone/>
            </a:pPr>
            <a:endParaRPr lang="en-US" sz="3000" dirty="0"/>
          </a:p>
          <a:p>
            <a:pPr marL="0" indent="0">
              <a:buNone/>
            </a:pPr>
            <a:endParaRPr lang="en-US" sz="3000" dirty="0"/>
          </a:p>
        </p:txBody>
      </p:sp>
      <p:sp>
        <p:nvSpPr>
          <p:cNvPr id="4" name="TextBox 3">
            <a:extLst>
              <a:ext uri="{FF2B5EF4-FFF2-40B4-BE49-F238E27FC236}">
                <a16:creationId xmlns:a16="http://schemas.microsoft.com/office/drawing/2014/main" id="{99275504-0CE5-48B3-AE85-5938BE0CA148}"/>
              </a:ext>
            </a:extLst>
          </p:cNvPr>
          <p:cNvSpPr txBox="1"/>
          <p:nvPr/>
        </p:nvSpPr>
        <p:spPr>
          <a:xfrm>
            <a:off x="9241536" y="5439103"/>
            <a:ext cx="2950464" cy="1418897"/>
          </a:xfrm>
          <a:prstGeom prst="rect">
            <a:avLst/>
          </a:prstGeom>
          <a:solidFill>
            <a:srgbClr val="FFFFFF"/>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97C7A4CB-6BB6-494F-B0F2-26BF0D9EB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1152" y="5658559"/>
            <a:ext cx="1389462" cy="118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16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432A9C-C12F-4D69-8435-F5184ABF6707}"/>
              </a:ext>
            </a:extLst>
          </p:cNvPr>
          <p:cNvSpPr txBox="1"/>
          <p:nvPr/>
        </p:nvSpPr>
        <p:spPr>
          <a:xfrm>
            <a:off x="9131808" y="5327904"/>
            <a:ext cx="3060192" cy="1530096"/>
          </a:xfrm>
          <a:prstGeom prst="rect">
            <a:avLst/>
          </a:prstGeom>
          <a:solidFill>
            <a:schemeClr val="bg1"/>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9D5EECFE-91CB-4FE3-9B66-A0060F601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72" y="5553455"/>
            <a:ext cx="1584961" cy="130454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CBB1AB8C-7994-4E18-8AE7-D2312C13564A}"/>
              </a:ext>
            </a:extLst>
          </p:cNvPr>
          <p:cNvSpPr>
            <a:spLocks noGrp="1"/>
          </p:cNvSpPr>
          <p:nvPr>
            <p:ph idx="1"/>
          </p:nvPr>
        </p:nvSpPr>
        <p:spPr>
          <a:xfrm>
            <a:off x="685800" y="1467293"/>
            <a:ext cx="10820400" cy="4444409"/>
          </a:xfrm>
        </p:spPr>
        <p:txBody>
          <a:bodyPr>
            <a:normAutofit/>
          </a:bodyPr>
          <a:lstStyle/>
          <a:p>
            <a:pPr marL="0" indent="0" rtl="0">
              <a:spcBef>
                <a:spcPts val="0"/>
              </a:spcBef>
              <a:spcAft>
                <a:spcPts val="0"/>
              </a:spcAft>
              <a:buNone/>
            </a:pPr>
            <a:r>
              <a:rPr lang="en-US" sz="2400" b="1" i="0" u="none" strike="noStrike" dirty="0">
                <a:effectLst/>
              </a:rPr>
              <a:t>Participants will:</a:t>
            </a:r>
            <a:endParaRPr lang="en-US" sz="2800" b="0" dirty="0">
              <a:effectLst/>
            </a:endParaRPr>
          </a:p>
          <a:p>
            <a:pPr rtl="0" fontAlgn="base">
              <a:spcBef>
                <a:spcPts val="1000"/>
              </a:spcBef>
              <a:spcAft>
                <a:spcPts val="0"/>
              </a:spcAft>
              <a:buFont typeface="Arial" panose="020B0604020202020204" pitchFamily="34" charset="0"/>
              <a:buChar char="•"/>
            </a:pPr>
            <a:r>
              <a:rPr lang="en-US" sz="2400" b="1" i="0" u="none" strike="noStrike" dirty="0">
                <a:effectLst/>
              </a:rPr>
              <a:t>Understand the legal framework/requirements of the Michigan Merit Curriculum (MMC) and the Personal Curriculum (PC) </a:t>
            </a:r>
            <a:r>
              <a:rPr lang="en-US" sz="2400" b="0" i="0" u="none" strike="noStrike" dirty="0">
                <a:effectLst/>
              </a:rPr>
              <a:t>including alignment to the student’s </a:t>
            </a:r>
            <a:r>
              <a:rPr lang="en-US" sz="2400" b="0" i="1" u="none" strike="noStrike" dirty="0">
                <a:effectLst/>
              </a:rPr>
              <a:t>EDP</a:t>
            </a:r>
            <a:r>
              <a:rPr lang="en-US" sz="2400" b="0" i="0" u="none" strike="noStrike" dirty="0">
                <a:effectLst/>
              </a:rPr>
              <a:t> </a:t>
            </a:r>
            <a:r>
              <a:rPr lang="en-US" sz="2400" b="0" i="1" u="none" strike="noStrike" dirty="0">
                <a:effectLst/>
              </a:rPr>
              <a:t>IEPs</a:t>
            </a:r>
            <a:r>
              <a:rPr lang="en-US" sz="2400" b="0" i="0" u="none" strike="noStrike" dirty="0">
                <a:effectLst/>
              </a:rPr>
              <a:t>, and </a:t>
            </a:r>
            <a:r>
              <a:rPr lang="en-US" sz="2400" b="0" i="1" u="none" strike="noStrike" dirty="0">
                <a:effectLst/>
              </a:rPr>
              <a:t>transition plan (when applicable).</a:t>
            </a:r>
            <a:endParaRPr lang="en-US" sz="2400" b="0" i="0" u="none" strike="noStrike" dirty="0">
              <a:effectLst/>
            </a:endParaRPr>
          </a:p>
          <a:p>
            <a:pPr rtl="0" fontAlgn="base">
              <a:spcBef>
                <a:spcPts val="1000"/>
              </a:spcBef>
              <a:spcAft>
                <a:spcPts val="0"/>
              </a:spcAft>
              <a:buFont typeface="Arial" panose="020B0604020202020204" pitchFamily="34" charset="0"/>
              <a:buChar char="•"/>
            </a:pPr>
            <a:r>
              <a:rPr lang="en-US" sz="2400" b="1" i="0" u="none" strike="noStrike" dirty="0">
                <a:effectLst/>
              </a:rPr>
              <a:t>Apply the legal framework/requirements </a:t>
            </a:r>
            <a:r>
              <a:rPr lang="en-US" sz="2400" b="0" i="0" u="none" strike="noStrike" dirty="0">
                <a:effectLst/>
              </a:rPr>
              <a:t>of the MMC and the PC to general education and special education case studies/scenarios.</a:t>
            </a:r>
            <a:endParaRPr lang="en-US" sz="2400" b="1" i="0" u="none" strike="noStrike" dirty="0">
              <a:effectLst/>
            </a:endParaRPr>
          </a:p>
          <a:p>
            <a:pPr marL="0" indent="0" rtl="0" fontAlgn="base">
              <a:spcBef>
                <a:spcPts val="1000"/>
              </a:spcBef>
              <a:spcAft>
                <a:spcPts val="0"/>
              </a:spcAft>
              <a:buNone/>
            </a:pPr>
            <a:endParaRPr lang="en-US" sz="2000" b="1" i="1" u="none" strike="noStrike" dirty="0">
              <a:effectLst/>
            </a:endParaRPr>
          </a:p>
          <a:p>
            <a:pPr marL="0" indent="0" rtl="0" fontAlgn="base">
              <a:spcBef>
                <a:spcPts val="1000"/>
              </a:spcBef>
              <a:spcAft>
                <a:spcPts val="0"/>
              </a:spcAft>
              <a:buNone/>
            </a:pPr>
            <a:r>
              <a:rPr lang="en-US" sz="2400" b="1" i="0" u="none" strike="noStrike" dirty="0">
                <a:effectLst/>
              </a:rPr>
              <a:t>The </a:t>
            </a:r>
            <a:r>
              <a:rPr lang="en-US" sz="2400" b="1" dirty="0"/>
              <a:t>U</a:t>
            </a:r>
            <a:r>
              <a:rPr lang="en-US" sz="2400" b="1" i="0" u="none" strike="noStrike" dirty="0">
                <a:effectLst/>
              </a:rPr>
              <a:t>ltimate </a:t>
            </a:r>
            <a:r>
              <a:rPr lang="en-US" sz="2400" b="1" dirty="0"/>
              <a:t>G</a:t>
            </a:r>
            <a:r>
              <a:rPr lang="en-US" sz="2400" b="1" i="0" u="none" strike="noStrike" dirty="0">
                <a:effectLst/>
              </a:rPr>
              <a:t>oal:  Post HS Readiness upon graduation for ALL students!</a:t>
            </a:r>
          </a:p>
          <a:p>
            <a:pPr marL="0" indent="0">
              <a:buNone/>
            </a:pPr>
            <a:endParaRPr lang="en-US" sz="2400" dirty="0"/>
          </a:p>
        </p:txBody>
      </p:sp>
      <p:sp>
        <p:nvSpPr>
          <p:cNvPr id="7" name="Title 1">
            <a:extLst>
              <a:ext uri="{FF2B5EF4-FFF2-40B4-BE49-F238E27FC236}">
                <a16:creationId xmlns:a16="http://schemas.microsoft.com/office/drawing/2014/main" id="{D47CC445-3983-4857-B4DA-5E363E5D6B72}"/>
              </a:ext>
            </a:extLst>
          </p:cNvPr>
          <p:cNvSpPr>
            <a:spLocks noGrp="1"/>
          </p:cNvSpPr>
          <p:nvPr>
            <p:ph type="title"/>
          </p:nvPr>
        </p:nvSpPr>
        <p:spPr>
          <a:xfrm>
            <a:off x="7297391" y="102093"/>
            <a:ext cx="4017547" cy="844205"/>
          </a:xfrm>
        </p:spPr>
        <p:txBody>
          <a:bodyPr anchor="b">
            <a:noAutofit/>
          </a:bodyPr>
          <a:lstStyle/>
          <a:p>
            <a:pPr algn="l"/>
            <a:r>
              <a:rPr lang="en-US" sz="3600" dirty="0"/>
              <a:t>Series Overview</a:t>
            </a:r>
          </a:p>
        </p:txBody>
      </p:sp>
    </p:spTree>
    <p:extLst>
      <p:ext uri="{BB962C8B-B14F-4D97-AF65-F5344CB8AC3E}">
        <p14:creationId xmlns:p14="http://schemas.microsoft.com/office/powerpoint/2010/main" val="141854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6457950" y="500082"/>
            <a:ext cx="5446756" cy="999120"/>
          </a:xfrm>
        </p:spPr>
        <p:txBody>
          <a:bodyPr>
            <a:normAutofit/>
          </a:bodyPr>
          <a:lstStyle/>
          <a:p>
            <a:r>
              <a:rPr lang="en-US" sz="4400" dirty="0"/>
              <a:t>Should Do’s</a:t>
            </a:r>
          </a:p>
        </p:txBody>
      </p:sp>
      <p:pic>
        <p:nvPicPr>
          <p:cNvPr id="6146" name="Picture 2" descr="Image result for michigan department of ed logo">
            <a:extLst>
              <a:ext uri="{FF2B5EF4-FFF2-40B4-BE49-F238E27FC236}">
                <a16:creationId xmlns:a16="http://schemas.microsoft.com/office/drawing/2014/main" id="{D35322B8-5E97-4024-B66C-3A92D7DDA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0747" y="5026672"/>
            <a:ext cx="1593959" cy="159395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D14A09C-22F7-4BAC-926B-7E01D7C382FE}"/>
              </a:ext>
            </a:extLst>
          </p:cNvPr>
          <p:cNvSpPr>
            <a:spLocks noGrp="1"/>
          </p:cNvSpPr>
          <p:nvPr>
            <p:ph idx="1"/>
          </p:nvPr>
        </p:nvSpPr>
        <p:spPr>
          <a:xfrm>
            <a:off x="1084306" y="1335838"/>
            <a:ext cx="10820400" cy="4756150"/>
          </a:xfrm>
        </p:spPr>
        <p:txBody>
          <a:bodyPr>
            <a:normAutofit lnSpcReduction="10000"/>
          </a:bodyPr>
          <a:lstStyle/>
          <a:p>
            <a:r>
              <a:rPr lang="en-US" sz="3200" dirty="0"/>
              <a:t>PC Request Form</a:t>
            </a:r>
          </a:p>
          <a:p>
            <a:pPr lvl="1"/>
            <a:r>
              <a:rPr lang="en-US" sz="2800" dirty="0"/>
              <a:t>In office, online, easily accessible </a:t>
            </a:r>
          </a:p>
          <a:p>
            <a:r>
              <a:rPr lang="en-US" sz="3200" dirty="0"/>
              <a:t>PC Forms</a:t>
            </a:r>
          </a:p>
          <a:p>
            <a:pPr lvl="1"/>
            <a:r>
              <a:rPr lang="en-US" sz="2800" dirty="0"/>
              <a:t>Should include student info, post-school pathway, modifications, and sign-off by parents (more on this to come)</a:t>
            </a:r>
          </a:p>
          <a:p>
            <a:r>
              <a:rPr lang="en-US" sz="3200" dirty="0"/>
              <a:t>PC Record keeping protocol</a:t>
            </a:r>
          </a:p>
          <a:p>
            <a:r>
              <a:rPr lang="en-US" sz="3200" dirty="0"/>
              <a:t>Annual Update of PC</a:t>
            </a:r>
          </a:p>
          <a:p>
            <a:pPr lvl="1"/>
            <a:r>
              <a:rPr lang="en-US" sz="2800" dirty="0"/>
              <a:t>If student has IEP, this would align with transition plan update</a:t>
            </a:r>
          </a:p>
          <a:p>
            <a:pPr lvl="1"/>
            <a:r>
              <a:rPr lang="en-US" sz="2800" dirty="0"/>
              <a:t>PC should be easily amendable</a:t>
            </a:r>
          </a:p>
          <a:p>
            <a:endParaRPr lang="en-US" sz="3200" dirty="0"/>
          </a:p>
          <a:p>
            <a:endParaRPr lang="en-US" sz="2800" dirty="0"/>
          </a:p>
        </p:txBody>
      </p:sp>
    </p:spTree>
    <p:extLst>
      <p:ext uri="{BB962C8B-B14F-4D97-AF65-F5344CB8AC3E}">
        <p14:creationId xmlns:p14="http://schemas.microsoft.com/office/powerpoint/2010/main" val="1375581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3525334" y="237369"/>
            <a:ext cx="8379372" cy="999120"/>
          </a:xfrm>
        </p:spPr>
        <p:txBody>
          <a:bodyPr>
            <a:normAutofit/>
          </a:bodyPr>
          <a:lstStyle/>
          <a:p>
            <a:r>
              <a:rPr lang="en-US" sz="4400" dirty="0"/>
              <a:t>About the team</a:t>
            </a:r>
          </a:p>
        </p:txBody>
      </p:sp>
      <p:pic>
        <p:nvPicPr>
          <p:cNvPr id="6146" name="Picture 2" descr="Image result for michigan department of ed logo">
            <a:extLst>
              <a:ext uri="{FF2B5EF4-FFF2-40B4-BE49-F238E27FC236}">
                <a16:creationId xmlns:a16="http://schemas.microsoft.com/office/drawing/2014/main" id="{D35322B8-5E97-4024-B66C-3A92D7DDA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0747" y="5026672"/>
            <a:ext cx="1593959" cy="159395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D14A09C-22F7-4BAC-926B-7E01D7C382FE}"/>
              </a:ext>
            </a:extLst>
          </p:cNvPr>
          <p:cNvSpPr>
            <a:spLocks noGrp="1"/>
          </p:cNvSpPr>
          <p:nvPr>
            <p:ph idx="1"/>
          </p:nvPr>
        </p:nvSpPr>
        <p:spPr>
          <a:xfrm>
            <a:off x="685800" y="1473858"/>
            <a:ext cx="11132820" cy="4406065"/>
          </a:xfrm>
        </p:spPr>
        <p:txBody>
          <a:bodyPr>
            <a:normAutofit/>
          </a:bodyPr>
          <a:lstStyle/>
          <a:p>
            <a:r>
              <a:rPr lang="en-US" sz="3200" dirty="0"/>
              <a:t>A team is required which must include a parent, student, counselor or teacher, and special education representative (If IEP) and have:</a:t>
            </a:r>
          </a:p>
          <a:p>
            <a:pPr lvl="1"/>
            <a:r>
              <a:rPr lang="en-US" sz="2800" dirty="0"/>
              <a:t>Knowledge about the academic content being modified and behavior records/concerns</a:t>
            </a:r>
          </a:p>
          <a:p>
            <a:pPr lvl="1"/>
            <a:r>
              <a:rPr lang="en-US" sz="2800" dirty="0"/>
              <a:t>Knowledge around student’s past achievement and true present levels</a:t>
            </a:r>
          </a:p>
          <a:p>
            <a:pPr lvl="1"/>
            <a:r>
              <a:rPr lang="en-US" sz="2800" dirty="0"/>
              <a:t>Knowledge about student, post-school goals</a:t>
            </a:r>
          </a:p>
          <a:p>
            <a:pPr lvl="1"/>
            <a:r>
              <a:rPr lang="en-US" sz="2800" dirty="0"/>
              <a:t>Knowledge on district course of study options, course offerings</a:t>
            </a:r>
          </a:p>
          <a:p>
            <a:pPr lvl="1"/>
            <a:endParaRPr lang="en-US" sz="2200" dirty="0"/>
          </a:p>
          <a:p>
            <a:pPr lvl="1"/>
            <a:endParaRPr lang="en-US" sz="2200" dirty="0"/>
          </a:p>
          <a:p>
            <a:pPr lvl="1"/>
            <a:endParaRPr lang="en-US" sz="2200" dirty="0"/>
          </a:p>
          <a:p>
            <a:endParaRPr lang="en-US" dirty="0"/>
          </a:p>
        </p:txBody>
      </p:sp>
    </p:spTree>
    <p:extLst>
      <p:ext uri="{BB962C8B-B14F-4D97-AF65-F5344CB8AC3E}">
        <p14:creationId xmlns:p14="http://schemas.microsoft.com/office/powerpoint/2010/main" val="2054464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24343-9975-4CE9-99B3-3C86CDB46693}"/>
              </a:ext>
            </a:extLst>
          </p:cNvPr>
          <p:cNvSpPr>
            <a:spLocks noGrp="1"/>
          </p:cNvSpPr>
          <p:nvPr>
            <p:ph type="title"/>
          </p:nvPr>
        </p:nvSpPr>
        <p:spPr>
          <a:xfrm>
            <a:off x="2610293" y="302600"/>
            <a:ext cx="9581707" cy="1293028"/>
          </a:xfrm>
        </p:spPr>
        <p:txBody>
          <a:bodyPr>
            <a:normAutofit/>
          </a:bodyPr>
          <a:lstStyle/>
          <a:p>
            <a:r>
              <a:rPr lang="en-US" sz="3600" dirty="0"/>
              <a:t>Communicate to Parents/families</a:t>
            </a:r>
          </a:p>
        </p:txBody>
      </p:sp>
      <p:sp>
        <p:nvSpPr>
          <p:cNvPr id="3" name="Content Placeholder 2">
            <a:extLst>
              <a:ext uri="{FF2B5EF4-FFF2-40B4-BE49-F238E27FC236}">
                <a16:creationId xmlns:a16="http://schemas.microsoft.com/office/drawing/2014/main" id="{E3D0FD92-74B2-4467-97F3-3B6FF5100B00}"/>
              </a:ext>
            </a:extLst>
          </p:cNvPr>
          <p:cNvSpPr>
            <a:spLocks noGrp="1"/>
          </p:cNvSpPr>
          <p:nvPr>
            <p:ph idx="1"/>
          </p:nvPr>
        </p:nvSpPr>
        <p:spPr>
          <a:xfrm>
            <a:off x="636270" y="1604226"/>
            <a:ext cx="11212830" cy="4951174"/>
          </a:xfrm>
        </p:spPr>
        <p:txBody>
          <a:bodyPr>
            <a:normAutofit/>
          </a:bodyPr>
          <a:lstStyle/>
          <a:p>
            <a:r>
              <a:rPr lang="en-US" sz="2800" dirty="0"/>
              <a:t>PC’s DO NOT transfer…anywhere</a:t>
            </a:r>
          </a:p>
          <a:p>
            <a:r>
              <a:rPr lang="en-US" sz="2800" dirty="0"/>
              <a:t>A PC requires district approval and there is no “grievance process” therefore they should be written to include as much of the MMC as possible, not requesting excessive modifications</a:t>
            </a:r>
          </a:p>
          <a:p>
            <a:r>
              <a:rPr lang="en-US" sz="2800" dirty="0"/>
              <a:t>State testing scores “could” be lower if a student has PC modifications</a:t>
            </a:r>
          </a:p>
          <a:p>
            <a:r>
              <a:rPr lang="en-US" sz="2800" dirty="0"/>
              <a:t>If students change their mind </a:t>
            </a:r>
            <a:r>
              <a:rPr lang="en-US" sz="2800" u="sng" dirty="0"/>
              <a:t>during</a:t>
            </a:r>
            <a:r>
              <a:rPr lang="en-US" sz="2800" dirty="0"/>
              <a:t> HS on post-school goals it could void the PC and could mean extra time in HS to complete MMC</a:t>
            </a:r>
          </a:p>
          <a:p>
            <a:r>
              <a:rPr lang="en-US" sz="2800" dirty="0"/>
              <a:t>They must agree to any modifications</a:t>
            </a:r>
          </a:p>
          <a:p>
            <a:endParaRPr lang="en-US" sz="2800" dirty="0"/>
          </a:p>
          <a:p>
            <a:endParaRPr lang="en-US" sz="2800" dirty="0"/>
          </a:p>
        </p:txBody>
      </p:sp>
      <p:sp>
        <p:nvSpPr>
          <p:cNvPr id="4" name="TextBox 3">
            <a:extLst>
              <a:ext uri="{FF2B5EF4-FFF2-40B4-BE49-F238E27FC236}">
                <a16:creationId xmlns:a16="http://schemas.microsoft.com/office/drawing/2014/main" id="{4527E656-9A32-45FC-AA7B-ABB9DFFFD8D9}"/>
              </a:ext>
            </a:extLst>
          </p:cNvPr>
          <p:cNvSpPr txBox="1"/>
          <p:nvPr/>
        </p:nvSpPr>
        <p:spPr>
          <a:xfrm>
            <a:off x="9119616" y="5413248"/>
            <a:ext cx="3072384" cy="1444752"/>
          </a:xfrm>
          <a:prstGeom prst="rect">
            <a:avLst/>
          </a:prstGeom>
          <a:solidFill>
            <a:srgbClr val="FFFFFF"/>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90CF218D-8FEE-4030-83F1-916AC35B2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4922" y="5253774"/>
            <a:ext cx="1595628" cy="159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014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432A9C-C12F-4D69-8435-F5184ABF6707}"/>
              </a:ext>
            </a:extLst>
          </p:cNvPr>
          <p:cNvSpPr txBox="1"/>
          <p:nvPr/>
        </p:nvSpPr>
        <p:spPr>
          <a:xfrm>
            <a:off x="9131808" y="5327904"/>
            <a:ext cx="3060192" cy="1530096"/>
          </a:xfrm>
          <a:prstGeom prst="rect">
            <a:avLst/>
          </a:prstGeom>
          <a:solidFill>
            <a:schemeClr val="bg1"/>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9D5EECFE-91CB-4FE3-9B66-A0060F601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72" y="5553455"/>
            <a:ext cx="1584961" cy="13045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278939E-595C-4FD6-839A-2D9F823A9440}"/>
              </a:ext>
            </a:extLst>
          </p:cNvPr>
          <p:cNvSpPr/>
          <p:nvPr/>
        </p:nvSpPr>
        <p:spPr>
          <a:xfrm>
            <a:off x="1392865" y="1626715"/>
            <a:ext cx="10217888" cy="3046988"/>
          </a:xfrm>
          <a:prstGeom prst="rect">
            <a:avLst/>
          </a:prstGeom>
          <a:noFill/>
        </p:spPr>
        <p:txBody>
          <a:bodyPr wrap="square" lIns="91440" tIns="45720" rIns="91440" bIns="45720">
            <a:spAutoFit/>
          </a:bodyPr>
          <a:lstStyle/>
          <a:p>
            <a:pPr algn="ct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Questions </a:t>
            </a:r>
          </a:p>
          <a:p>
            <a:pPr algn="ct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Might you Have?</a:t>
            </a:r>
          </a:p>
        </p:txBody>
      </p:sp>
    </p:spTree>
    <p:extLst>
      <p:ext uri="{BB962C8B-B14F-4D97-AF65-F5344CB8AC3E}">
        <p14:creationId xmlns:p14="http://schemas.microsoft.com/office/powerpoint/2010/main" val="3610203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432A9C-C12F-4D69-8435-F5184ABF6707}"/>
              </a:ext>
            </a:extLst>
          </p:cNvPr>
          <p:cNvSpPr txBox="1"/>
          <p:nvPr/>
        </p:nvSpPr>
        <p:spPr>
          <a:xfrm>
            <a:off x="9131808" y="5327904"/>
            <a:ext cx="3060192" cy="1530096"/>
          </a:xfrm>
          <a:prstGeom prst="rect">
            <a:avLst/>
          </a:prstGeom>
          <a:solidFill>
            <a:schemeClr val="bg1"/>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9D5EECFE-91CB-4FE3-9B66-A0060F601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72" y="5553455"/>
            <a:ext cx="1584961" cy="130454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E857BACA-324D-42D8-BEDC-B13CA0C6F9BD}"/>
              </a:ext>
            </a:extLst>
          </p:cNvPr>
          <p:cNvSpPr>
            <a:spLocks noGrp="1"/>
          </p:cNvSpPr>
          <p:nvPr>
            <p:ph idx="1"/>
          </p:nvPr>
        </p:nvSpPr>
        <p:spPr>
          <a:xfrm>
            <a:off x="685800" y="1435394"/>
            <a:ext cx="10820400" cy="4699591"/>
          </a:xfrm>
        </p:spPr>
        <p:txBody>
          <a:bodyPr>
            <a:normAutofit lnSpcReduction="10000"/>
          </a:bodyPr>
          <a:lstStyle/>
          <a:p>
            <a:r>
              <a:rPr lang="en-US" sz="2400" dirty="0"/>
              <a:t>All students are required to have a completed EDP when they enter high school. </a:t>
            </a:r>
          </a:p>
          <a:p>
            <a:r>
              <a:rPr lang="en-US" sz="2400" dirty="0"/>
              <a:t>EDPs must be started during 7th grade, completed during 8th grade and updated annually through high school.</a:t>
            </a:r>
          </a:p>
          <a:p>
            <a:r>
              <a:rPr lang="en-US" sz="2400" dirty="0"/>
              <a:t>Must include: </a:t>
            </a:r>
          </a:p>
          <a:p>
            <a:pPr lvl="1"/>
            <a:r>
              <a:rPr lang="en-US" sz="2400" dirty="0"/>
              <a:t>Personal Information</a:t>
            </a:r>
          </a:p>
          <a:p>
            <a:pPr lvl="1"/>
            <a:r>
              <a:rPr lang="en-US" sz="2400" dirty="0"/>
              <a:t>Career Goals</a:t>
            </a:r>
          </a:p>
          <a:p>
            <a:pPr lvl="1"/>
            <a:r>
              <a:rPr lang="en-US" sz="2400" dirty="0"/>
              <a:t>Awareness of career opportunities and job openings</a:t>
            </a:r>
          </a:p>
          <a:p>
            <a:pPr lvl="1"/>
            <a:r>
              <a:rPr lang="en-US" sz="2400" dirty="0"/>
              <a:t>Education/training goals needed for each career goal</a:t>
            </a:r>
          </a:p>
          <a:p>
            <a:pPr lvl="1"/>
            <a:r>
              <a:rPr lang="en-US" sz="2400" dirty="0"/>
              <a:t>Assessment Results</a:t>
            </a:r>
          </a:p>
          <a:p>
            <a:pPr lvl="1"/>
            <a:r>
              <a:rPr lang="en-US" sz="2400" dirty="0"/>
              <a:t>Plan of Action</a:t>
            </a:r>
          </a:p>
          <a:p>
            <a:pPr lvl="1"/>
            <a:r>
              <a:rPr lang="en-US" sz="2400" dirty="0"/>
              <a:t>Parent endorsement</a:t>
            </a:r>
          </a:p>
        </p:txBody>
      </p:sp>
      <p:sp>
        <p:nvSpPr>
          <p:cNvPr id="10" name="Title 9">
            <a:extLst>
              <a:ext uri="{FF2B5EF4-FFF2-40B4-BE49-F238E27FC236}">
                <a16:creationId xmlns:a16="http://schemas.microsoft.com/office/drawing/2014/main" id="{7DA10797-8BA1-40D5-9280-29CB00145F37}"/>
              </a:ext>
            </a:extLst>
          </p:cNvPr>
          <p:cNvSpPr>
            <a:spLocks noGrp="1"/>
          </p:cNvSpPr>
          <p:nvPr>
            <p:ph type="title"/>
          </p:nvPr>
        </p:nvSpPr>
        <p:spPr>
          <a:xfrm>
            <a:off x="3581400" y="265730"/>
            <a:ext cx="8610600" cy="1293028"/>
          </a:xfrm>
        </p:spPr>
        <p:txBody>
          <a:bodyPr>
            <a:normAutofit/>
          </a:bodyPr>
          <a:lstStyle/>
          <a:p>
            <a:r>
              <a:rPr lang="en-US" sz="3600" dirty="0">
                <a:hlinkClick r:id="rId4"/>
              </a:rPr>
              <a:t>Educational Development plans </a:t>
            </a:r>
            <a:endParaRPr lang="en-US" sz="3600" dirty="0"/>
          </a:p>
        </p:txBody>
      </p:sp>
    </p:spTree>
    <p:extLst>
      <p:ext uri="{BB962C8B-B14F-4D97-AF65-F5344CB8AC3E}">
        <p14:creationId xmlns:p14="http://schemas.microsoft.com/office/powerpoint/2010/main" val="330700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432A9C-C12F-4D69-8435-F5184ABF6707}"/>
              </a:ext>
            </a:extLst>
          </p:cNvPr>
          <p:cNvSpPr txBox="1"/>
          <p:nvPr/>
        </p:nvSpPr>
        <p:spPr>
          <a:xfrm>
            <a:off x="9131808" y="5327904"/>
            <a:ext cx="3060192" cy="1530096"/>
          </a:xfrm>
          <a:prstGeom prst="rect">
            <a:avLst/>
          </a:prstGeom>
          <a:solidFill>
            <a:schemeClr val="bg1"/>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9D5EECFE-91CB-4FE3-9B66-A0060F601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72" y="5553455"/>
            <a:ext cx="1584961" cy="130454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B8EE7994-D87D-48CF-A3EF-695B3E8655DE}"/>
              </a:ext>
            </a:extLst>
          </p:cNvPr>
          <p:cNvSpPr txBox="1">
            <a:spLocks/>
          </p:cNvSpPr>
          <p:nvPr/>
        </p:nvSpPr>
        <p:spPr>
          <a:xfrm>
            <a:off x="786514" y="1651000"/>
            <a:ext cx="10394707" cy="48386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800" dirty="0"/>
              <a:t>Develops postsecondary goals in education, training,  employment, and, when appropriate, adult living. </a:t>
            </a:r>
          </a:p>
          <a:p>
            <a:r>
              <a:rPr lang="en-US" sz="2800" dirty="0"/>
              <a:t>Identifies student preferences, interests, strengths, and needs. </a:t>
            </a:r>
          </a:p>
          <a:p>
            <a:r>
              <a:rPr lang="en-US" sz="2800" dirty="0"/>
              <a:t>Reviews academic performance, learning style, and effective support strategies for students in grades K-8. </a:t>
            </a:r>
          </a:p>
          <a:p>
            <a:r>
              <a:rPr lang="en-US" sz="2800" dirty="0"/>
              <a:t>Identifies and coordinates courses, experiences, support, and possible consideration of a Personal Curriculum (PC). </a:t>
            </a:r>
          </a:p>
        </p:txBody>
      </p:sp>
      <p:sp>
        <p:nvSpPr>
          <p:cNvPr id="6" name="Title 5">
            <a:extLst>
              <a:ext uri="{FF2B5EF4-FFF2-40B4-BE49-F238E27FC236}">
                <a16:creationId xmlns:a16="http://schemas.microsoft.com/office/drawing/2014/main" id="{A426D981-6787-40A0-A3A1-051EA7374959}"/>
              </a:ext>
            </a:extLst>
          </p:cNvPr>
          <p:cNvSpPr>
            <a:spLocks noGrp="1"/>
          </p:cNvSpPr>
          <p:nvPr>
            <p:ph type="title"/>
          </p:nvPr>
        </p:nvSpPr>
        <p:spPr/>
        <p:txBody>
          <a:bodyPr/>
          <a:lstStyle/>
          <a:p>
            <a:r>
              <a:rPr lang="en-US" b="1" dirty="0"/>
              <a:t>What does an EDP do?</a:t>
            </a:r>
            <a:br>
              <a:rPr lang="en-US" b="1" dirty="0"/>
            </a:br>
            <a:endParaRPr lang="en-US" dirty="0"/>
          </a:p>
        </p:txBody>
      </p:sp>
    </p:spTree>
    <p:extLst>
      <p:ext uri="{BB962C8B-B14F-4D97-AF65-F5344CB8AC3E}">
        <p14:creationId xmlns:p14="http://schemas.microsoft.com/office/powerpoint/2010/main" val="563604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432A9C-C12F-4D69-8435-F5184ABF6707}"/>
              </a:ext>
            </a:extLst>
          </p:cNvPr>
          <p:cNvSpPr txBox="1"/>
          <p:nvPr/>
        </p:nvSpPr>
        <p:spPr>
          <a:xfrm>
            <a:off x="9131808" y="5327904"/>
            <a:ext cx="3060192" cy="1530096"/>
          </a:xfrm>
          <a:prstGeom prst="rect">
            <a:avLst/>
          </a:prstGeom>
          <a:solidFill>
            <a:schemeClr val="bg1"/>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9D5EECFE-91CB-4FE3-9B66-A0060F601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72" y="5553455"/>
            <a:ext cx="1584961" cy="130454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B8EE7994-D87D-48CF-A3EF-695B3E8655DE}"/>
              </a:ext>
            </a:extLst>
          </p:cNvPr>
          <p:cNvSpPr txBox="1">
            <a:spLocks/>
          </p:cNvSpPr>
          <p:nvPr/>
        </p:nvSpPr>
        <p:spPr>
          <a:xfrm>
            <a:off x="898646" y="1424766"/>
            <a:ext cx="10394707" cy="48386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US" sz="2800" dirty="0"/>
          </a:p>
        </p:txBody>
      </p:sp>
      <p:sp>
        <p:nvSpPr>
          <p:cNvPr id="6" name="Title 5">
            <a:extLst>
              <a:ext uri="{FF2B5EF4-FFF2-40B4-BE49-F238E27FC236}">
                <a16:creationId xmlns:a16="http://schemas.microsoft.com/office/drawing/2014/main" id="{A426D981-6787-40A0-A3A1-051EA7374959}"/>
              </a:ext>
            </a:extLst>
          </p:cNvPr>
          <p:cNvSpPr>
            <a:spLocks noGrp="1"/>
          </p:cNvSpPr>
          <p:nvPr>
            <p:ph type="title"/>
          </p:nvPr>
        </p:nvSpPr>
        <p:spPr/>
        <p:txBody>
          <a:bodyPr/>
          <a:lstStyle/>
          <a:p>
            <a:br>
              <a:rPr lang="en-US" b="1" dirty="0"/>
            </a:br>
            <a:endParaRPr lang="en-US" dirty="0"/>
          </a:p>
        </p:txBody>
      </p:sp>
      <p:sp>
        <p:nvSpPr>
          <p:cNvPr id="3" name="Rectangle 2">
            <a:extLst>
              <a:ext uri="{FF2B5EF4-FFF2-40B4-BE49-F238E27FC236}">
                <a16:creationId xmlns:a16="http://schemas.microsoft.com/office/drawing/2014/main" id="{EA5A6BD9-C0A8-42B6-991B-EEDC2D828743}"/>
              </a:ext>
            </a:extLst>
          </p:cNvPr>
          <p:cNvSpPr/>
          <p:nvPr/>
        </p:nvSpPr>
        <p:spPr>
          <a:xfrm>
            <a:off x="1023139" y="1505812"/>
            <a:ext cx="10145726"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That was ALOT of information!!</a:t>
            </a:r>
          </a:p>
        </p:txBody>
      </p:sp>
      <p:sp>
        <p:nvSpPr>
          <p:cNvPr id="4" name="Rectangle 3">
            <a:extLst>
              <a:ext uri="{FF2B5EF4-FFF2-40B4-BE49-F238E27FC236}">
                <a16:creationId xmlns:a16="http://schemas.microsoft.com/office/drawing/2014/main" id="{FAB62F46-CD36-40E8-87E9-9EA9D01E5957}"/>
              </a:ext>
            </a:extLst>
          </p:cNvPr>
          <p:cNvSpPr/>
          <p:nvPr/>
        </p:nvSpPr>
        <p:spPr>
          <a:xfrm>
            <a:off x="696131" y="2967335"/>
            <a:ext cx="10799752" cy="923330"/>
          </a:xfrm>
          <a:prstGeom prst="rect">
            <a:avLst/>
          </a:prstGeom>
          <a:noFill/>
        </p:spPr>
        <p:txBody>
          <a:bodyPr wrap="none" lIns="91440" tIns="45720" rIns="91440" bIns="45720">
            <a:spAutoFit/>
          </a:bodyPr>
          <a:lstStyle/>
          <a:p>
            <a:pPr algn="ct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What QUESTIONS do you have? </a:t>
            </a:r>
          </a:p>
        </p:txBody>
      </p:sp>
    </p:spTree>
    <p:extLst>
      <p:ext uri="{BB962C8B-B14F-4D97-AF65-F5344CB8AC3E}">
        <p14:creationId xmlns:p14="http://schemas.microsoft.com/office/powerpoint/2010/main" val="2543844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3483424" y="719942"/>
            <a:ext cx="8379372" cy="999120"/>
          </a:xfrm>
        </p:spPr>
        <p:txBody>
          <a:bodyPr>
            <a:normAutofit/>
          </a:bodyPr>
          <a:lstStyle/>
          <a:p>
            <a:r>
              <a:rPr lang="en-US" sz="4400" dirty="0"/>
              <a:t>Scenarios and Discussion</a:t>
            </a:r>
          </a:p>
        </p:txBody>
      </p:sp>
      <p:pic>
        <p:nvPicPr>
          <p:cNvPr id="6146" name="Picture 2" descr="Image result for michigan department of ed logo">
            <a:extLst>
              <a:ext uri="{FF2B5EF4-FFF2-40B4-BE49-F238E27FC236}">
                <a16:creationId xmlns:a16="http://schemas.microsoft.com/office/drawing/2014/main" id="{D35322B8-5E97-4024-B66C-3A92D7DDA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0747" y="5026672"/>
            <a:ext cx="1593959" cy="159395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D14A09C-22F7-4BAC-926B-7E01D7C382FE}"/>
              </a:ext>
            </a:extLst>
          </p:cNvPr>
          <p:cNvSpPr>
            <a:spLocks noGrp="1"/>
          </p:cNvSpPr>
          <p:nvPr>
            <p:ph idx="1"/>
          </p:nvPr>
        </p:nvSpPr>
        <p:spPr>
          <a:xfrm>
            <a:off x="685800" y="2137568"/>
            <a:ext cx="10820400" cy="4024313"/>
          </a:xfrm>
        </p:spPr>
        <p:txBody>
          <a:bodyPr>
            <a:normAutofit/>
          </a:bodyPr>
          <a:lstStyle/>
          <a:p>
            <a:r>
              <a:rPr lang="en-US" sz="2800" dirty="0"/>
              <a:t>Let’s look at several scenarios based on typical students. </a:t>
            </a:r>
          </a:p>
          <a:p>
            <a:r>
              <a:rPr lang="en-US" sz="2800" dirty="0"/>
              <a:t>There will be enough general information, but you will need to know more and ask the right questions to get at the real need for a PC. </a:t>
            </a:r>
          </a:p>
          <a:p>
            <a:r>
              <a:rPr lang="en-US" sz="2800" dirty="0"/>
              <a:t>There is no right or wrong answers or questions.</a:t>
            </a:r>
          </a:p>
          <a:p>
            <a:r>
              <a:rPr lang="en-US" sz="2800" dirty="0"/>
              <a:t>You will decide as a team what to modify if there should be a PC implemented.</a:t>
            </a:r>
          </a:p>
        </p:txBody>
      </p:sp>
    </p:spTree>
    <p:extLst>
      <p:ext uri="{BB962C8B-B14F-4D97-AF65-F5344CB8AC3E}">
        <p14:creationId xmlns:p14="http://schemas.microsoft.com/office/powerpoint/2010/main" val="1508245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28FFFCB-1436-44E7-9CC2-6FAD016D16AD}"/>
              </a:ext>
            </a:extLst>
          </p:cNvPr>
          <p:cNvSpPr>
            <a:spLocks noGrp="1"/>
          </p:cNvSpPr>
          <p:nvPr>
            <p:ph type="title"/>
          </p:nvPr>
        </p:nvSpPr>
        <p:spPr>
          <a:xfrm>
            <a:off x="2709445" y="368514"/>
            <a:ext cx="8229600" cy="838200"/>
          </a:xfrm>
        </p:spPr>
        <p:txBody>
          <a:bodyPr/>
          <a:lstStyle/>
          <a:p>
            <a:pPr>
              <a:defRPr/>
            </a:pPr>
            <a:r>
              <a:rPr lang="en-US" altLang="en-US" dirty="0">
                <a:ea typeface="Verdana" panose="020B0604030504040204" pitchFamily="34" charset="0"/>
                <a:cs typeface="Verdana" panose="020B0604030504040204" pitchFamily="34" charset="0"/>
              </a:rPr>
              <a:t>Scenario: Nicole</a:t>
            </a:r>
          </a:p>
        </p:txBody>
      </p:sp>
      <p:sp>
        <p:nvSpPr>
          <p:cNvPr id="41987" name="Content Placeholder 2">
            <a:extLst>
              <a:ext uri="{FF2B5EF4-FFF2-40B4-BE49-F238E27FC236}">
                <a16:creationId xmlns:a16="http://schemas.microsoft.com/office/drawing/2014/main" id="{758F2C36-7C40-4AED-94A8-0837F9A2EDA9}"/>
              </a:ext>
            </a:extLst>
          </p:cNvPr>
          <p:cNvSpPr>
            <a:spLocks noGrp="1"/>
          </p:cNvSpPr>
          <p:nvPr>
            <p:ph idx="1"/>
          </p:nvPr>
        </p:nvSpPr>
        <p:spPr>
          <a:xfrm>
            <a:off x="754134" y="1553641"/>
            <a:ext cx="10958052" cy="4301469"/>
          </a:xfrm>
        </p:spPr>
        <p:txBody>
          <a:bodyPr>
            <a:normAutofit fontScale="92500"/>
          </a:bodyPr>
          <a:lstStyle/>
          <a:p>
            <a:r>
              <a:rPr lang="en-US" altLang="en-US" sz="2800" dirty="0">
                <a:latin typeface="+mj-lt"/>
              </a:rPr>
              <a:t>Nicole is a 10</a:t>
            </a:r>
            <a:r>
              <a:rPr lang="en-US" altLang="en-US" sz="2800" baseline="30000" dirty="0">
                <a:latin typeface="+mj-lt"/>
              </a:rPr>
              <a:t>th</a:t>
            </a:r>
            <a:r>
              <a:rPr lang="en-US" altLang="en-US" sz="2800" dirty="0">
                <a:latin typeface="+mj-lt"/>
              </a:rPr>
              <a:t> grader who receives special education services due to her certification as a student with a disability in math. </a:t>
            </a:r>
          </a:p>
          <a:p>
            <a:r>
              <a:rPr lang="en-US" altLang="en-US" sz="2800" dirty="0">
                <a:latin typeface="+mj-lt"/>
              </a:rPr>
              <a:t>Parents requested a PC to modify both Geometry and Algebra II, reducing the math requirement from 4 credits to 2 credits. </a:t>
            </a:r>
          </a:p>
          <a:p>
            <a:r>
              <a:rPr lang="en-US" altLang="en-US" sz="2800" dirty="0">
                <a:latin typeface="+mj-lt"/>
              </a:rPr>
              <a:t>She has taken Algebra I with accommodations and support per her IEP, but she has failed once and is currently failing in her 2</a:t>
            </a:r>
            <a:r>
              <a:rPr lang="en-US" altLang="en-US" sz="2800" baseline="30000" dirty="0">
                <a:latin typeface="+mj-lt"/>
              </a:rPr>
              <a:t>nd</a:t>
            </a:r>
            <a:r>
              <a:rPr lang="en-US" altLang="en-US" sz="2800" dirty="0">
                <a:latin typeface="+mj-lt"/>
              </a:rPr>
              <a:t> attempt.</a:t>
            </a:r>
          </a:p>
          <a:p>
            <a:r>
              <a:rPr lang="en-US" altLang="en-US" sz="2800" dirty="0">
                <a:latin typeface="+mj-lt"/>
              </a:rPr>
              <a:t>According to Nicole’s EDP and transition plan she wants to become a Child Care Provider after high school.</a:t>
            </a:r>
          </a:p>
          <a:p>
            <a:r>
              <a:rPr lang="en-US" altLang="en-US" sz="2800" dirty="0">
                <a:latin typeface="+mj-lt"/>
              </a:rPr>
              <a:t>She is barely passing most of her other courses.</a:t>
            </a:r>
            <a:endParaRPr lang="en-US" altLang="en-US" sz="2400" dirty="0">
              <a:latin typeface="+mj-lt"/>
            </a:endParaRPr>
          </a:p>
        </p:txBody>
      </p:sp>
      <p:sp>
        <p:nvSpPr>
          <p:cNvPr id="4" name="TextBox 3">
            <a:extLst>
              <a:ext uri="{FF2B5EF4-FFF2-40B4-BE49-F238E27FC236}">
                <a16:creationId xmlns:a16="http://schemas.microsoft.com/office/drawing/2014/main" id="{DA5F9F07-87AA-4ECA-B709-20DE86F23144}"/>
              </a:ext>
            </a:extLst>
          </p:cNvPr>
          <p:cNvSpPr txBox="1"/>
          <p:nvPr/>
        </p:nvSpPr>
        <p:spPr>
          <a:xfrm>
            <a:off x="9119616" y="5413248"/>
            <a:ext cx="3072384" cy="1444752"/>
          </a:xfrm>
          <a:prstGeom prst="rect">
            <a:avLst/>
          </a:prstGeom>
          <a:solidFill>
            <a:srgbClr val="FFFFF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5" name="Picture 2" descr="Image result for michigan department of ed logo">
            <a:extLst>
              <a:ext uri="{FF2B5EF4-FFF2-40B4-BE49-F238E27FC236}">
                <a16:creationId xmlns:a16="http://schemas.microsoft.com/office/drawing/2014/main" id="{242ABB31-62C7-4EB9-9015-2A3B1CECE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7421" y="5066321"/>
            <a:ext cx="1791679" cy="179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59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28FFFCB-1436-44E7-9CC2-6FAD016D16AD}"/>
              </a:ext>
            </a:extLst>
          </p:cNvPr>
          <p:cNvSpPr>
            <a:spLocks noGrp="1"/>
          </p:cNvSpPr>
          <p:nvPr>
            <p:ph type="title"/>
          </p:nvPr>
        </p:nvSpPr>
        <p:spPr>
          <a:xfrm>
            <a:off x="2709445" y="368514"/>
            <a:ext cx="8229600" cy="838200"/>
          </a:xfrm>
        </p:spPr>
        <p:txBody>
          <a:bodyPr/>
          <a:lstStyle/>
          <a:p>
            <a:pPr>
              <a:defRPr/>
            </a:pPr>
            <a:r>
              <a:rPr lang="en-US" altLang="en-US" dirty="0">
                <a:ea typeface="Verdana" panose="020B0604030504040204" pitchFamily="34" charset="0"/>
                <a:cs typeface="Verdana" panose="020B0604030504040204" pitchFamily="34" charset="0"/>
              </a:rPr>
              <a:t>Scenario: Ryan</a:t>
            </a:r>
          </a:p>
        </p:txBody>
      </p:sp>
      <p:sp>
        <p:nvSpPr>
          <p:cNvPr id="41987" name="Content Placeholder 2">
            <a:extLst>
              <a:ext uri="{FF2B5EF4-FFF2-40B4-BE49-F238E27FC236}">
                <a16:creationId xmlns:a16="http://schemas.microsoft.com/office/drawing/2014/main" id="{758F2C36-7C40-4AED-94A8-0837F9A2EDA9}"/>
              </a:ext>
            </a:extLst>
          </p:cNvPr>
          <p:cNvSpPr>
            <a:spLocks noGrp="1"/>
          </p:cNvSpPr>
          <p:nvPr>
            <p:ph idx="1"/>
          </p:nvPr>
        </p:nvSpPr>
        <p:spPr>
          <a:xfrm>
            <a:off x="452365" y="1432430"/>
            <a:ext cx="10500895" cy="4529730"/>
          </a:xfrm>
        </p:spPr>
        <p:txBody>
          <a:bodyPr>
            <a:normAutofit lnSpcReduction="10000"/>
          </a:bodyPr>
          <a:lstStyle/>
          <a:p>
            <a:r>
              <a:rPr lang="en-US" altLang="en-US" sz="2800" dirty="0"/>
              <a:t>Ryan in starting his 11</a:t>
            </a:r>
            <a:r>
              <a:rPr lang="en-US" altLang="en-US" sz="2800" baseline="30000" dirty="0"/>
              <a:t>th</a:t>
            </a:r>
            <a:r>
              <a:rPr lang="en-US" altLang="en-US" sz="2800" dirty="0"/>
              <a:t> grade year in the fall, he has an IEP and qualifies in both reading and math. </a:t>
            </a:r>
          </a:p>
          <a:p>
            <a:r>
              <a:rPr lang="en-US" altLang="en-US" sz="2800" dirty="0"/>
              <a:t>He wants to be a chef and own a restaurant one day. </a:t>
            </a:r>
          </a:p>
          <a:p>
            <a:r>
              <a:rPr lang="en-US" altLang="en-US" sz="2800" dirty="0"/>
              <a:t>Ryan hopes to enroll in the culinary arts sequence through CTE his last two years of HS.</a:t>
            </a:r>
          </a:p>
          <a:p>
            <a:r>
              <a:rPr lang="en-US" altLang="en-US" sz="2800" dirty="0"/>
              <a:t>Ryan hasn’t earned any world language credits due to the extra support needed in ELA and math. </a:t>
            </a:r>
          </a:p>
          <a:p>
            <a:r>
              <a:rPr lang="en-US" altLang="en-US" sz="2800" dirty="0"/>
              <a:t>Ryan’s special education case manager has requested a PC to modify the world language requirement to make room in his day for CTE. This request is to modify the 2-credit requirement, changing it to 0 credits.</a:t>
            </a:r>
          </a:p>
        </p:txBody>
      </p:sp>
      <p:sp>
        <p:nvSpPr>
          <p:cNvPr id="4" name="TextBox 3">
            <a:extLst>
              <a:ext uri="{FF2B5EF4-FFF2-40B4-BE49-F238E27FC236}">
                <a16:creationId xmlns:a16="http://schemas.microsoft.com/office/drawing/2014/main" id="{DA5F9F07-87AA-4ECA-B709-20DE86F23144}"/>
              </a:ext>
            </a:extLst>
          </p:cNvPr>
          <p:cNvSpPr txBox="1"/>
          <p:nvPr/>
        </p:nvSpPr>
        <p:spPr>
          <a:xfrm>
            <a:off x="9253728" y="5535168"/>
            <a:ext cx="2938272" cy="1322832"/>
          </a:xfrm>
          <a:prstGeom prst="rect">
            <a:avLst/>
          </a:prstGeom>
          <a:solidFill>
            <a:srgbClr val="FFFFF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5" name="Picture 2" descr="Image result for michigan department of ed logo">
            <a:extLst>
              <a:ext uri="{FF2B5EF4-FFF2-40B4-BE49-F238E27FC236}">
                <a16:creationId xmlns:a16="http://schemas.microsoft.com/office/drawing/2014/main" id="{242ABB31-62C7-4EB9-9015-2A3B1CECE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7421" y="5066321"/>
            <a:ext cx="1791679" cy="179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784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432A9C-C12F-4D69-8435-F5184ABF6707}"/>
              </a:ext>
            </a:extLst>
          </p:cNvPr>
          <p:cNvSpPr txBox="1"/>
          <p:nvPr/>
        </p:nvSpPr>
        <p:spPr>
          <a:xfrm>
            <a:off x="9131808" y="5327904"/>
            <a:ext cx="3060192" cy="1530096"/>
          </a:xfrm>
          <a:prstGeom prst="rect">
            <a:avLst/>
          </a:prstGeom>
          <a:solidFill>
            <a:schemeClr val="bg1"/>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9D5EECFE-91CB-4FE3-9B66-A0060F601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72" y="5553455"/>
            <a:ext cx="1584961" cy="130454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CBB1AB8C-7994-4E18-8AE7-D2312C13564A}"/>
              </a:ext>
            </a:extLst>
          </p:cNvPr>
          <p:cNvSpPr>
            <a:spLocks noGrp="1"/>
          </p:cNvSpPr>
          <p:nvPr>
            <p:ph idx="1"/>
          </p:nvPr>
        </p:nvSpPr>
        <p:spPr>
          <a:xfrm>
            <a:off x="685800" y="1716095"/>
            <a:ext cx="10820400" cy="4024125"/>
          </a:xfrm>
        </p:spPr>
        <p:txBody>
          <a:bodyPr>
            <a:normAutofit/>
          </a:bodyPr>
          <a:lstStyle/>
          <a:p>
            <a:r>
              <a:rPr lang="en-US" sz="2800" dirty="0"/>
              <a:t>MMC credit requirements began with students who started 8</a:t>
            </a:r>
            <a:r>
              <a:rPr lang="en-US" sz="2800" baseline="30000" dirty="0"/>
              <a:t>th</a:t>
            </a:r>
            <a:r>
              <a:rPr lang="en-US" sz="2800" dirty="0"/>
              <a:t> grade in 2006. </a:t>
            </a:r>
          </a:p>
          <a:p>
            <a:r>
              <a:rPr lang="en-US" sz="2800" dirty="0"/>
              <a:t>Prior to this legislation, Civics (.5 credits) was the only Michigan requirement. </a:t>
            </a:r>
          </a:p>
          <a:p>
            <a:r>
              <a:rPr lang="en-US" sz="2800" dirty="0"/>
              <a:t>World Language credit requirement (2 credits) kicked in for the graduating class of 2016 and beyond.</a:t>
            </a:r>
          </a:p>
          <a:p>
            <a:r>
              <a:rPr lang="en-US" sz="2800" dirty="0"/>
              <a:t>Requirements have been consistent since inception, with few exceptions.</a:t>
            </a:r>
          </a:p>
          <a:p>
            <a:pPr marL="0" indent="0">
              <a:buNone/>
            </a:pPr>
            <a:endParaRPr lang="en-US" sz="2800" dirty="0"/>
          </a:p>
        </p:txBody>
      </p:sp>
      <p:sp>
        <p:nvSpPr>
          <p:cNvPr id="7" name="Title 1">
            <a:extLst>
              <a:ext uri="{FF2B5EF4-FFF2-40B4-BE49-F238E27FC236}">
                <a16:creationId xmlns:a16="http://schemas.microsoft.com/office/drawing/2014/main" id="{D47CC445-3983-4857-B4DA-5E363E5D6B72}"/>
              </a:ext>
            </a:extLst>
          </p:cNvPr>
          <p:cNvSpPr>
            <a:spLocks noGrp="1"/>
          </p:cNvSpPr>
          <p:nvPr>
            <p:ph type="title"/>
          </p:nvPr>
        </p:nvSpPr>
        <p:spPr>
          <a:xfrm>
            <a:off x="7081284" y="436845"/>
            <a:ext cx="5110716" cy="844205"/>
          </a:xfrm>
        </p:spPr>
        <p:txBody>
          <a:bodyPr anchor="b">
            <a:noAutofit/>
          </a:bodyPr>
          <a:lstStyle/>
          <a:p>
            <a:pPr algn="l"/>
            <a:r>
              <a:rPr lang="en-US" sz="3600" dirty="0"/>
              <a:t>MMC: Brief History</a:t>
            </a:r>
          </a:p>
        </p:txBody>
      </p:sp>
    </p:spTree>
    <p:extLst>
      <p:ext uri="{BB962C8B-B14F-4D97-AF65-F5344CB8AC3E}">
        <p14:creationId xmlns:p14="http://schemas.microsoft.com/office/powerpoint/2010/main" val="1144342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3525334" y="237369"/>
            <a:ext cx="8379372" cy="999120"/>
          </a:xfrm>
        </p:spPr>
        <p:txBody>
          <a:bodyPr>
            <a:normAutofit/>
          </a:bodyPr>
          <a:lstStyle/>
          <a:p>
            <a:r>
              <a:rPr lang="en-US" sz="4400" dirty="0"/>
              <a:t>Scenario: Josh</a:t>
            </a:r>
          </a:p>
        </p:txBody>
      </p:sp>
      <p:pic>
        <p:nvPicPr>
          <p:cNvPr id="6146" name="Picture 2" descr="Image result for michigan department of ed logo">
            <a:extLst>
              <a:ext uri="{FF2B5EF4-FFF2-40B4-BE49-F238E27FC236}">
                <a16:creationId xmlns:a16="http://schemas.microsoft.com/office/drawing/2014/main" id="{D35322B8-5E97-4024-B66C-3A92D7DDA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5057" y="5366521"/>
            <a:ext cx="1593959" cy="149147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8895ED55-079E-49BA-9667-0ABE83F84BD8}"/>
              </a:ext>
            </a:extLst>
          </p:cNvPr>
          <p:cNvSpPr>
            <a:spLocks noGrp="1"/>
          </p:cNvSpPr>
          <p:nvPr>
            <p:ph idx="1"/>
          </p:nvPr>
        </p:nvSpPr>
        <p:spPr>
          <a:xfrm>
            <a:off x="600075" y="1473858"/>
            <a:ext cx="10991850" cy="5179180"/>
          </a:xfrm>
        </p:spPr>
        <p:txBody>
          <a:bodyPr>
            <a:normAutofit fontScale="85000" lnSpcReduction="20000"/>
          </a:bodyPr>
          <a:lstStyle/>
          <a:p>
            <a:r>
              <a:rPr lang="en-US" sz="2800" dirty="0"/>
              <a:t>Josh has a cognitive impairment and is in 12</a:t>
            </a:r>
            <a:r>
              <a:rPr lang="en-US" sz="2800" baseline="30000" dirty="0"/>
              <a:t>th</a:t>
            </a:r>
            <a:r>
              <a:rPr lang="en-US" sz="2800" dirty="0"/>
              <a:t> grade. </a:t>
            </a:r>
          </a:p>
          <a:p>
            <a:r>
              <a:rPr lang="en-US" sz="2800" dirty="0"/>
              <a:t>He spends half of the day in a CI room for core academics and the other half of the day he attends a CTE employability program, he will not be a “completer”. </a:t>
            </a:r>
          </a:p>
          <a:p>
            <a:pPr lvl="1"/>
            <a:r>
              <a:rPr lang="en-US" sz="2800" dirty="0"/>
              <a:t>Math functioning- 9</a:t>
            </a:r>
            <a:r>
              <a:rPr lang="en-US" sz="2800" baseline="30000" dirty="0"/>
              <a:t>th</a:t>
            </a:r>
            <a:r>
              <a:rPr lang="en-US" sz="2800" dirty="0"/>
              <a:t> percentile, currently working on single digit multiplication and division.</a:t>
            </a:r>
          </a:p>
          <a:p>
            <a:pPr lvl="1"/>
            <a:r>
              <a:rPr lang="en-US" sz="2800" dirty="0"/>
              <a:t>ELA functioning- &lt;10th</a:t>
            </a:r>
            <a:r>
              <a:rPr lang="en-US" sz="2800" baseline="30000" dirty="0"/>
              <a:t>th</a:t>
            </a:r>
            <a:r>
              <a:rPr lang="en-US" sz="2800" dirty="0"/>
              <a:t> percentile, currently reading level 3 books with average comprehension.</a:t>
            </a:r>
          </a:p>
          <a:p>
            <a:r>
              <a:rPr lang="en-US" sz="2800" dirty="0"/>
              <a:t>He has been on a certificate of completion pathway since 6</a:t>
            </a:r>
            <a:r>
              <a:rPr lang="en-US" sz="2800" baseline="30000" dirty="0"/>
              <a:t>th</a:t>
            </a:r>
            <a:r>
              <a:rPr lang="en-US" sz="2800" dirty="0"/>
              <a:t> grade. Focusing on functional learning.</a:t>
            </a:r>
          </a:p>
          <a:p>
            <a:r>
              <a:rPr lang="en-US" sz="2800" dirty="0"/>
              <a:t>Josh’s parents learned about the PC and want his IEP to be changed to “Diploma”. They have requested all MMC math, ELA,WL, and science removed (13 credits).</a:t>
            </a:r>
          </a:p>
          <a:p>
            <a:r>
              <a:rPr lang="en-US" sz="2800" dirty="0"/>
              <a:t>He has earned 3 Social studies, 1 PE/Health, and 1 arts credit.</a:t>
            </a:r>
          </a:p>
          <a:p>
            <a:pPr>
              <a:lnSpc>
                <a:spcPct val="110000"/>
              </a:lnSpc>
              <a:spcBef>
                <a:spcPts val="0"/>
              </a:spcBef>
            </a:pPr>
            <a:r>
              <a:rPr lang="en-US" sz="2800" dirty="0"/>
              <a:t>Based on his TP, Josh wants to mow lawns and work at his             parent's business.</a:t>
            </a:r>
          </a:p>
          <a:p>
            <a:pPr marL="0" indent="0">
              <a:buNone/>
            </a:pPr>
            <a:endParaRPr lang="en-US" sz="2400" dirty="0"/>
          </a:p>
        </p:txBody>
      </p:sp>
    </p:spTree>
    <p:extLst>
      <p:ext uri="{BB962C8B-B14F-4D97-AF65-F5344CB8AC3E}">
        <p14:creationId xmlns:p14="http://schemas.microsoft.com/office/powerpoint/2010/main" val="1597850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4508204" y="368476"/>
            <a:ext cx="7503447" cy="999120"/>
          </a:xfrm>
        </p:spPr>
        <p:txBody>
          <a:bodyPr>
            <a:normAutofit/>
          </a:bodyPr>
          <a:lstStyle/>
          <a:p>
            <a:r>
              <a:rPr lang="en-US" sz="4400" dirty="0"/>
              <a:t>Scenario: Justin</a:t>
            </a:r>
          </a:p>
        </p:txBody>
      </p:sp>
      <p:pic>
        <p:nvPicPr>
          <p:cNvPr id="6146" name="Picture 2" descr="Image result for michigan department of ed logo">
            <a:extLst>
              <a:ext uri="{FF2B5EF4-FFF2-40B4-BE49-F238E27FC236}">
                <a16:creationId xmlns:a16="http://schemas.microsoft.com/office/drawing/2014/main" id="{D35322B8-5E97-4024-B66C-3A92D7DDA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0747" y="5026672"/>
            <a:ext cx="1593959" cy="159395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D14A09C-22F7-4BAC-926B-7E01D7C382FE}"/>
              </a:ext>
            </a:extLst>
          </p:cNvPr>
          <p:cNvSpPr>
            <a:spLocks noGrp="1"/>
          </p:cNvSpPr>
          <p:nvPr>
            <p:ph idx="1"/>
          </p:nvPr>
        </p:nvSpPr>
        <p:spPr>
          <a:xfrm>
            <a:off x="685800" y="1441450"/>
            <a:ext cx="10820400" cy="4746699"/>
          </a:xfrm>
        </p:spPr>
        <p:txBody>
          <a:bodyPr>
            <a:normAutofit/>
          </a:bodyPr>
          <a:lstStyle/>
          <a:p>
            <a:r>
              <a:rPr lang="en-US" sz="2800" dirty="0"/>
              <a:t>Beginning 11</a:t>
            </a:r>
            <a:r>
              <a:rPr lang="en-US" sz="2800" baseline="30000" dirty="0"/>
              <a:t>th</a:t>
            </a:r>
            <a:r>
              <a:rPr lang="en-US" sz="2800" dirty="0"/>
              <a:t> Grade year, EDP states he would like to attend a diesel mechanic program in Ohio after graduation.</a:t>
            </a:r>
          </a:p>
          <a:p>
            <a:r>
              <a:rPr lang="en-US" sz="2800" dirty="0"/>
              <a:t>Missing a few credits (2 math, 1 science, electives) due to attendance and missing work. Grades overall are average, and he is proficient on the PSAT in all areas.</a:t>
            </a:r>
          </a:p>
          <a:p>
            <a:r>
              <a:rPr lang="en-US" sz="2800" dirty="0"/>
              <a:t>Justin/parents have asked the counselor about a PC to make up some credits. </a:t>
            </a:r>
          </a:p>
          <a:p>
            <a:r>
              <a:rPr lang="en-US" sz="2800" dirty="0"/>
              <a:t>Main concern is not graduating with class, doesn’t want to come back for a 5</a:t>
            </a:r>
            <a:r>
              <a:rPr lang="en-US" sz="2800" baseline="30000" dirty="0"/>
              <a:t>th</a:t>
            </a:r>
            <a:r>
              <a:rPr lang="en-US" sz="2800" dirty="0"/>
              <a:t> year.</a:t>
            </a:r>
          </a:p>
          <a:p>
            <a:endParaRPr lang="en-US" sz="2800" dirty="0"/>
          </a:p>
        </p:txBody>
      </p:sp>
    </p:spTree>
    <p:extLst>
      <p:ext uri="{BB962C8B-B14F-4D97-AF65-F5344CB8AC3E}">
        <p14:creationId xmlns:p14="http://schemas.microsoft.com/office/powerpoint/2010/main" val="300765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4508204" y="368476"/>
            <a:ext cx="7503447" cy="999120"/>
          </a:xfrm>
        </p:spPr>
        <p:txBody>
          <a:bodyPr>
            <a:normAutofit/>
          </a:bodyPr>
          <a:lstStyle/>
          <a:p>
            <a:r>
              <a:rPr lang="en-US" sz="4400" dirty="0"/>
              <a:t>Scenario: Clare</a:t>
            </a:r>
          </a:p>
        </p:txBody>
      </p:sp>
      <p:pic>
        <p:nvPicPr>
          <p:cNvPr id="6146" name="Picture 2" descr="Image result for michigan department of ed logo">
            <a:extLst>
              <a:ext uri="{FF2B5EF4-FFF2-40B4-BE49-F238E27FC236}">
                <a16:creationId xmlns:a16="http://schemas.microsoft.com/office/drawing/2014/main" id="{D35322B8-5E97-4024-B66C-3A92D7DDA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0747" y="5026672"/>
            <a:ext cx="1593959" cy="159395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D14A09C-22F7-4BAC-926B-7E01D7C382FE}"/>
              </a:ext>
            </a:extLst>
          </p:cNvPr>
          <p:cNvSpPr>
            <a:spLocks noGrp="1"/>
          </p:cNvSpPr>
          <p:nvPr>
            <p:ph idx="1"/>
          </p:nvPr>
        </p:nvSpPr>
        <p:spPr>
          <a:xfrm>
            <a:off x="685800" y="1441450"/>
            <a:ext cx="10820400" cy="4301926"/>
          </a:xfrm>
        </p:spPr>
        <p:txBody>
          <a:bodyPr>
            <a:normAutofit/>
          </a:bodyPr>
          <a:lstStyle/>
          <a:p>
            <a:r>
              <a:rPr lang="en-US" sz="2800" dirty="0"/>
              <a:t>Clare transferred here from Wyoming over the summer, she was going to be a Senior in the fall. </a:t>
            </a:r>
          </a:p>
          <a:p>
            <a:r>
              <a:rPr lang="en-US" sz="2800" dirty="0"/>
              <a:t>Wyoming only requires Alg. 1, and 2 science credits, plus no world language credits. She was on track in Wyoming.</a:t>
            </a:r>
          </a:p>
          <a:p>
            <a:r>
              <a:rPr lang="en-US" sz="2800" dirty="0"/>
              <a:t>She would not have room in her schedule for everything to get her to the district required credits in her remaining year.</a:t>
            </a:r>
          </a:p>
          <a:p>
            <a:r>
              <a:rPr lang="en-US" sz="2800" dirty="0"/>
              <a:t>Clare wants to be a registered nurse but unsure where she will attend.</a:t>
            </a:r>
          </a:p>
          <a:p>
            <a:r>
              <a:rPr lang="en-US" sz="2800" dirty="0"/>
              <a:t>The counselor wonders if a PC might be helpful for Clare.</a:t>
            </a:r>
          </a:p>
          <a:p>
            <a:endParaRPr lang="en-US" sz="2800" dirty="0"/>
          </a:p>
          <a:p>
            <a:endParaRPr lang="en-US" sz="2800" dirty="0"/>
          </a:p>
        </p:txBody>
      </p:sp>
    </p:spTree>
    <p:extLst>
      <p:ext uri="{BB962C8B-B14F-4D97-AF65-F5344CB8AC3E}">
        <p14:creationId xmlns:p14="http://schemas.microsoft.com/office/powerpoint/2010/main" val="2368849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4508204" y="368476"/>
            <a:ext cx="7503447" cy="999120"/>
          </a:xfrm>
        </p:spPr>
        <p:txBody>
          <a:bodyPr>
            <a:normAutofit/>
          </a:bodyPr>
          <a:lstStyle/>
          <a:p>
            <a:r>
              <a:rPr lang="en-US" sz="4400" dirty="0"/>
              <a:t>Scenario: Tyler</a:t>
            </a:r>
          </a:p>
        </p:txBody>
      </p:sp>
      <p:pic>
        <p:nvPicPr>
          <p:cNvPr id="6146" name="Picture 2" descr="Image result for michigan department of ed logo">
            <a:extLst>
              <a:ext uri="{FF2B5EF4-FFF2-40B4-BE49-F238E27FC236}">
                <a16:creationId xmlns:a16="http://schemas.microsoft.com/office/drawing/2014/main" id="{D35322B8-5E97-4024-B66C-3A92D7DDA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0747" y="5026672"/>
            <a:ext cx="1593959" cy="159395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D14A09C-22F7-4BAC-926B-7E01D7C382FE}"/>
              </a:ext>
            </a:extLst>
          </p:cNvPr>
          <p:cNvSpPr>
            <a:spLocks noGrp="1"/>
          </p:cNvSpPr>
          <p:nvPr>
            <p:ph idx="1"/>
          </p:nvPr>
        </p:nvSpPr>
        <p:spPr>
          <a:xfrm>
            <a:off x="685800" y="1573620"/>
            <a:ext cx="10820400" cy="4169756"/>
          </a:xfrm>
        </p:spPr>
        <p:txBody>
          <a:bodyPr>
            <a:normAutofit/>
          </a:bodyPr>
          <a:lstStyle/>
          <a:p>
            <a:r>
              <a:rPr lang="en-US" sz="2800" dirty="0"/>
              <a:t>Tyler begins 11</a:t>
            </a:r>
            <a:r>
              <a:rPr lang="en-US" sz="2800" baseline="30000" dirty="0"/>
              <a:t>th</a:t>
            </a:r>
            <a:r>
              <a:rPr lang="en-US" sz="2800" dirty="0"/>
              <a:t> grade next month, though he only has 8 credits and has failed most core academic courses.</a:t>
            </a:r>
          </a:p>
          <a:p>
            <a:r>
              <a:rPr lang="en-US" sz="2800" dirty="0"/>
              <a:t>He is scheduled to repeat Algebra 1 for the 3</a:t>
            </a:r>
            <a:r>
              <a:rPr lang="en-US" sz="2800" baseline="30000" dirty="0"/>
              <a:t>rd</a:t>
            </a:r>
            <a:r>
              <a:rPr lang="en-US" sz="2800" dirty="0"/>
              <a:t> time.</a:t>
            </a:r>
          </a:p>
          <a:p>
            <a:r>
              <a:rPr lang="en-US" sz="2800" dirty="0"/>
              <a:t>His EDP states he wants to work in construction and maybe own his own business someday.</a:t>
            </a:r>
          </a:p>
          <a:p>
            <a:r>
              <a:rPr lang="en-US" sz="2800" dirty="0"/>
              <a:t>PSAT scores form last year show not proficient across the board.</a:t>
            </a:r>
          </a:p>
          <a:p>
            <a:r>
              <a:rPr lang="en-US" sz="2800" dirty="0"/>
              <a:t>He is meeting with the counselor to discuss options and the possibility of a PC.</a:t>
            </a:r>
          </a:p>
        </p:txBody>
      </p:sp>
    </p:spTree>
    <p:extLst>
      <p:ext uri="{BB962C8B-B14F-4D97-AF65-F5344CB8AC3E}">
        <p14:creationId xmlns:p14="http://schemas.microsoft.com/office/powerpoint/2010/main" val="1501330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4508204" y="368476"/>
            <a:ext cx="7503447" cy="999120"/>
          </a:xfrm>
        </p:spPr>
        <p:txBody>
          <a:bodyPr>
            <a:normAutofit/>
          </a:bodyPr>
          <a:lstStyle/>
          <a:p>
            <a:r>
              <a:rPr lang="en-US" sz="4400" dirty="0"/>
              <a:t>Scenario: Olivia</a:t>
            </a:r>
          </a:p>
        </p:txBody>
      </p:sp>
      <p:pic>
        <p:nvPicPr>
          <p:cNvPr id="6146" name="Picture 2" descr="Image result for michigan department of ed logo">
            <a:extLst>
              <a:ext uri="{FF2B5EF4-FFF2-40B4-BE49-F238E27FC236}">
                <a16:creationId xmlns:a16="http://schemas.microsoft.com/office/drawing/2014/main" id="{D35322B8-5E97-4024-B66C-3A92D7DDA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0747" y="5026672"/>
            <a:ext cx="1593959" cy="159395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D14A09C-22F7-4BAC-926B-7E01D7C382FE}"/>
              </a:ext>
            </a:extLst>
          </p:cNvPr>
          <p:cNvSpPr>
            <a:spLocks noGrp="1"/>
          </p:cNvSpPr>
          <p:nvPr>
            <p:ph idx="1"/>
          </p:nvPr>
        </p:nvSpPr>
        <p:spPr>
          <a:xfrm>
            <a:off x="685800" y="1368866"/>
            <a:ext cx="10820400" cy="4730749"/>
          </a:xfrm>
        </p:spPr>
        <p:txBody>
          <a:bodyPr>
            <a:normAutofit lnSpcReduction="10000"/>
          </a:bodyPr>
          <a:lstStyle/>
          <a:p>
            <a:r>
              <a:rPr lang="en-US" sz="2800" dirty="0"/>
              <a:t>Olivia is new to your school; she will be a 10</a:t>
            </a:r>
            <a:r>
              <a:rPr lang="en-US" sz="2800" baseline="30000" dirty="0"/>
              <a:t>th</a:t>
            </a:r>
            <a:r>
              <a:rPr lang="en-US" sz="2800" dirty="0"/>
              <a:t> grader in the fall.</a:t>
            </a:r>
          </a:p>
          <a:p>
            <a:r>
              <a:rPr lang="en-US" sz="2800" dirty="0"/>
              <a:t>She did not bring her transcript and her family moved here from Mexico for work in the area.</a:t>
            </a:r>
          </a:p>
          <a:p>
            <a:r>
              <a:rPr lang="en-US" sz="2800" dirty="0"/>
              <a:t>She speaks fluent Spanish from what you have witnessed, Spanish is the primary language in the home. </a:t>
            </a:r>
          </a:p>
          <a:p>
            <a:r>
              <a:rPr lang="en-US" sz="2800" dirty="0"/>
              <a:t>It appears the family plans to stay in Michigan until graduation and Olivia wants to attend a 4-year university to become a Veterinarian.</a:t>
            </a:r>
          </a:p>
          <a:p>
            <a:r>
              <a:rPr lang="en-US" sz="2800" dirty="0"/>
              <a:t> You are meeting with Olivia to discuss her fall schedule and the possibility of a transfer PC. </a:t>
            </a:r>
          </a:p>
        </p:txBody>
      </p:sp>
    </p:spTree>
    <p:extLst>
      <p:ext uri="{BB962C8B-B14F-4D97-AF65-F5344CB8AC3E}">
        <p14:creationId xmlns:p14="http://schemas.microsoft.com/office/powerpoint/2010/main" val="27803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Content Placeholder 2">
            <a:extLst>
              <a:ext uri="{FF2B5EF4-FFF2-40B4-BE49-F238E27FC236}">
                <a16:creationId xmlns:a16="http://schemas.microsoft.com/office/drawing/2014/main" id="{56A75FC6-4772-454E-AB12-70A4BCA5F229}"/>
              </a:ext>
            </a:extLst>
          </p:cNvPr>
          <p:cNvSpPr>
            <a:spLocks noGrp="1"/>
          </p:cNvSpPr>
          <p:nvPr>
            <p:ph idx="1"/>
          </p:nvPr>
        </p:nvSpPr>
        <p:spPr>
          <a:xfrm>
            <a:off x="394139" y="1926040"/>
            <a:ext cx="6338131" cy="3475417"/>
          </a:xfrm>
        </p:spPr>
        <p:txBody>
          <a:bodyPr>
            <a:normAutofit fontScale="77500" lnSpcReduction="20000"/>
          </a:bodyPr>
          <a:lstStyle/>
          <a:p>
            <a:pPr>
              <a:spcBef>
                <a:spcPct val="0"/>
              </a:spcBef>
              <a:buNone/>
            </a:pPr>
            <a:endParaRPr lang="en-US" altLang="en-US" sz="1600" dirty="0"/>
          </a:p>
          <a:p>
            <a:pPr>
              <a:spcBef>
                <a:spcPct val="0"/>
              </a:spcBef>
              <a:buNone/>
            </a:pPr>
            <a:endParaRPr lang="en-US" altLang="en-US" sz="1600" dirty="0"/>
          </a:p>
          <a:p>
            <a:pPr>
              <a:spcBef>
                <a:spcPct val="0"/>
              </a:spcBef>
              <a:buNone/>
            </a:pPr>
            <a:r>
              <a:rPr lang="en-US" altLang="en-US" sz="2800" dirty="0"/>
              <a:t>   </a:t>
            </a:r>
            <a:r>
              <a:rPr lang="en-US" altLang="en-US" sz="4300" dirty="0"/>
              <a:t>Additional Questions and comments can be directed to:</a:t>
            </a:r>
          </a:p>
          <a:p>
            <a:pPr>
              <a:spcBef>
                <a:spcPct val="0"/>
              </a:spcBef>
              <a:buNone/>
            </a:pPr>
            <a:endParaRPr lang="en-US" altLang="en-US" sz="4300" b="1" dirty="0"/>
          </a:p>
          <a:p>
            <a:pPr>
              <a:spcBef>
                <a:spcPct val="0"/>
              </a:spcBef>
              <a:buNone/>
            </a:pPr>
            <a:r>
              <a:rPr lang="en-US" altLang="en-US" sz="4300" b="1" dirty="0"/>
              <a:t> </a:t>
            </a:r>
            <a:r>
              <a:rPr lang="en-US" altLang="en-US" sz="4300" dirty="0"/>
              <a:t>Rashell Bowerman  </a:t>
            </a:r>
            <a:endParaRPr lang="en-US" altLang="en-US" sz="4300" u="sng" dirty="0"/>
          </a:p>
          <a:p>
            <a:pPr>
              <a:spcBef>
                <a:spcPct val="0"/>
              </a:spcBef>
              <a:buNone/>
            </a:pPr>
            <a:r>
              <a:rPr lang="en-US" altLang="en-US" sz="4300" b="1" dirty="0"/>
              <a:t> </a:t>
            </a:r>
            <a:r>
              <a:rPr lang="en-US" altLang="en-US" sz="4300" u="sng" dirty="0"/>
              <a:t>bowermanr1@michigan.gov </a:t>
            </a:r>
          </a:p>
          <a:p>
            <a:pPr>
              <a:spcBef>
                <a:spcPct val="0"/>
              </a:spcBef>
              <a:buNone/>
            </a:pPr>
            <a:r>
              <a:rPr lang="en-US" altLang="en-US" sz="4300" dirty="0"/>
              <a:t> 517-335-3062</a:t>
            </a:r>
          </a:p>
          <a:p>
            <a:pPr>
              <a:spcBef>
                <a:spcPct val="0"/>
              </a:spcBef>
              <a:buNone/>
            </a:pPr>
            <a:endParaRPr lang="en-US" altLang="en-US" sz="4300" u="sng" dirty="0"/>
          </a:p>
          <a:p>
            <a:pPr>
              <a:spcBef>
                <a:spcPct val="0"/>
              </a:spcBef>
              <a:buNone/>
            </a:pPr>
            <a:r>
              <a:rPr lang="en-US" altLang="en-US" sz="2800" dirty="0"/>
              <a:t>		  </a:t>
            </a:r>
          </a:p>
          <a:p>
            <a:endParaRPr lang="en-US" sz="1600" dirty="0"/>
          </a:p>
        </p:txBody>
      </p:sp>
      <p:pic>
        <p:nvPicPr>
          <p:cNvPr id="4" name="Picture 3">
            <a:extLst>
              <a:ext uri="{FF2B5EF4-FFF2-40B4-BE49-F238E27FC236}">
                <a16:creationId xmlns:a16="http://schemas.microsoft.com/office/drawing/2014/main" id="{718CC326-4D00-49FE-BE30-FA0E7C41CE45}"/>
              </a:ext>
            </a:extLst>
          </p:cNvPr>
          <p:cNvPicPr>
            <a:picLocks noChangeAspect="1"/>
          </p:cNvPicPr>
          <p:nvPr/>
        </p:nvPicPr>
        <p:blipFill rotWithShape="1">
          <a:blip r:embed="rId3"/>
          <a:srcRect l="10879" t="4771" r="10497"/>
          <a:stretch/>
        </p:blipFill>
        <p:spPr>
          <a:xfrm>
            <a:off x="6369270" y="1456543"/>
            <a:ext cx="5136932" cy="4153012"/>
          </a:xfrm>
          <a:prstGeom prst="rect">
            <a:avLst/>
          </a:prstGeom>
        </p:spPr>
      </p:pic>
      <p:pic>
        <p:nvPicPr>
          <p:cNvPr id="12" name="Picture 2" descr="Image result for michigan department of ed logo">
            <a:extLst>
              <a:ext uri="{FF2B5EF4-FFF2-40B4-BE49-F238E27FC236}">
                <a16:creationId xmlns:a16="http://schemas.microsoft.com/office/drawing/2014/main" id="{F15242C5-11E0-46D2-A64F-74DF5EE555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8044" y="5266944"/>
            <a:ext cx="1591056" cy="159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68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432A9C-C12F-4D69-8435-F5184ABF6707}"/>
              </a:ext>
            </a:extLst>
          </p:cNvPr>
          <p:cNvSpPr txBox="1"/>
          <p:nvPr/>
        </p:nvSpPr>
        <p:spPr>
          <a:xfrm>
            <a:off x="9131808" y="5327904"/>
            <a:ext cx="3060192" cy="1530096"/>
          </a:xfrm>
          <a:prstGeom prst="rect">
            <a:avLst/>
          </a:prstGeom>
          <a:solidFill>
            <a:schemeClr val="bg1"/>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9D5EECFE-91CB-4FE3-9B66-A0060F601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72" y="5553455"/>
            <a:ext cx="1584961" cy="130454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CBB1AB8C-7994-4E18-8AE7-D2312C13564A}"/>
              </a:ext>
            </a:extLst>
          </p:cNvPr>
          <p:cNvSpPr>
            <a:spLocks noGrp="1"/>
          </p:cNvSpPr>
          <p:nvPr>
            <p:ph idx="1"/>
          </p:nvPr>
        </p:nvSpPr>
        <p:spPr>
          <a:xfrm>
            <a:off x="685800" y="1446028"/>
            <a:ext cx="11231928" cy="4599171"/>
          </a:xfrm>
        </p:spPr>
        <p:txBody>
          <a:bodyPr>
            <a:normAutofit fontScale="92500" lnSpcReduction="10000"/>
          </a:bodyPr>
          <a:lstStyle/>
          <a:p>
            <a:r>
              <a:rPr lang="en-US" sz="2800" b="0" i="0" dirty="0">
                <a:solidFill>
                  <a:srgbClr val="000000"/>
                </a:solidFill>
                <a:effectLst/>
              </a:rPr>
              <a:t>Make high schools rigorous academically and better prepare students for an increasingly competitive global economy. </a:t>
            </a:r>
          </a:p>
          <a:p>
            <a:r>
              <a:rPr lang="en-US" sz="2800" dirty="0">
                <a:solidFill>
                  <a:srgbClr val="000000"/>
                </a:solidFill>
              </a:rPr>
              <a:t>Create consistency across Michigan High Schools.</a:t>
            </a:r>
          </a:p>
          <a:p>
            <a:r>
              <a:rPr lang="en-US" sz="2800" dirty="0"/>
              <a:t>Reduce remediation rates in college/post-secondary. </a:t>
            </a:r>
          </a:p>
          <a:p>
            <a:r>
              <a:rPr lang="en-US" sz="2800" dirty="0"/>
              <a:t>Improve graduation rates in higher education.</a:t>
            </a:r>
          </a:p>
          <a:p>
            <a:endParaRPr lang="en-US" sz="2800" dirty="0"/>
          </a:p>
          <a:p>
            <a:pPr marL="0" indent="0">
              <a:buNone/>
            </a:pPr>
            <a:r>
              <a:rPr lang="en-US" sz="2800" b="0" i="0" dirty="0">
                <a:solidFill>
                  <a:srgbClr val="000000"/>
                </a:solidFill>
                <a:effectLst/>
              </a:rPr>
              <a:t>These graduation requirements were developed through a partnership between school administrators, teacher unions, educational and business organizations, legislators from both parties, and active support from the State Board of Education and state superintendent of public instruction.</a:t>
            </a:r>
            <a:endParaRPr lang="en-US" sz="2800" dirty="0"/>
          </a:p>
        </p:txBody>
      </p:sp>
      <p:sp>
        <p:nvSpPr>
          <p:cNvPr id="7" name="Title 1">
            <a:extLst>
              <a:ext uri="{FF2B5EF4-FFF2-40B4-BE49-F238E27FC236}">
                <a16:creationId xmlns:a16="http://schemas.microsoft.com/office/drawing/2014/main" id="{D47CC445-3983-4857-B4DA-5E363E5D6B72}"/>
              </a:ext>
            </a:extLst>
          </p:cNvPr>
          <p:cNvSpPr>
            <a:spLocks noGrp="1"/>
          </p:cNvSpPr>
          <p:nvPr>
            <p:ph type="title"/>
          </p:nvPr>
        </p:nvSpPr>
        <p:spPr>
          <a:xfrm>
            <a:off x="5208182" y="273574"/>
            <a:ext cx="6868632" cy="844205"/>
          </a:xfrm>
        </p:spPr>
        <p:txBody>
          <a:bodyPr anchor="b">
            <a:noAutofit/>
          </a:bodyPr>
          <a:lstStyle/>
          <a:p>
            <a:pPr algn="l"/>
            <a:r>
              <a:rPr lang="en-US" sz="3600" dirty="0"/>
              <a:t>Why did we need the MMC?</a:t>
            </a:r>
          </a:p>
        </p:txBody>
      </p:sp>
    </p:spTree>
    <p:extLst>
      <p:ext uri="{BB962C8B-B14F-4D97-AF65-F5344CB8AC3E}">
        <p14:creationId xmlns:p14="http://schemas.microsoft.com/office/powerpoint/2010/main" val="132776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432A9C-C12F-4D69-8435-F5184ABF6707}"/>
              </a:ext>
            </a:extLst>
          </p:cNvPr>
          <p:cNvSpPr txBox="1"/>
          <p:nvPr/>
        </p:nvSpPr>
        <p:spPr>
          <a:xfrm>
            <a:off x="9131808" y="5327904"/>
            <a:ext cx="3060192" cy="1530096"/>
          </a:xfrm>
          <a:prstGeom prst="rect">
            <a:avLst/>
          </a:prstGeom>
          <a:solidFill>
            <a:schemeClr val="bg1"/>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9D5EECFE-91CB-4FE3-9B66-A0060F601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72" y="5553455"/>
            <a:ext cx="1584961" cy="13045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AA13859-D0D8-43C4-9D70-A8F491D2529A}"/>
              </a:ext>
            </a:extLst>
          </p:cNvPr>
          <p:cNvSpPr/>
          <p:nvPr/>
        </p:nvSpPr>
        <p:spPr>
          <a:xfrm rot="20672790">
            <a:off x="602176" y="1539022"/>
            <a:ext cx="6019832" cy="1107996"/>
          </a:xfrm>
          <a:prstGeom prst="rect">
            <a:avLst/>
          </a:prstGeom>
          <a:noFill/>
        </p:spPr>
        <p:txBody>
          <a:bodyPr wrap="square" lIns="91440" tIns="45720" rIns="91440" bIns="45720">
            <a:spAutoFit/>
          </a:bodyPr>
          <a:lstStyle/>
          <a:p>
            <a:pPr algn="ctr"/>
            <a:r>
              <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Is It Working?</a:t>
            </a:r>
          </a:p>
        </p:txBody>
      </p:sp>
      <p:sp>
        <p:nvSpPr>
          <p:cNvPr id="4" name="Rectangle 3">
            <a:extLst>
              <a:ext uri="{FF2B5EF4-FFF2-40B4-BE49-F238E27FC236}">
                <a16:creationId xmlns:a16="http://schemas.microsoft.com/office/drawing/2014/main" id="{6524413E-D4A0-4543-9F56-7EA9233D76D0}"/>
              </a:ext>
            </a:extLst>
          </p:cNvPr>
          <p:cNvSpPr/>
          <p:nvPr/>
        </p:nvSpPr>
        <p:spPr>
          <a:xfrm>
            <a:off x="115186" y="3920297"/>
            <a:ext cx="11583861" cy="1938992"/>
          </a:xfrm>
          <a:prstGeom prst="rect">
            <a:avLst/>
          </a:prstGeom>
          <a:noFill/>
        </p:spPr>
        <p:txBody>
          <a:bodyPr wrap="square" lIns="91440" tIns="45720" rIns="91440" bIns="45720">
            <a:spAutoFit/>
          </a:bodyPr>
          <a:lstStyle/>
          <a:p>
            <a:pPr algn="ctr"/>
            <a:r>
              <a:rPr lang="en-US"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Did it Improve Our/Your System?</a:t>
            </a:r>
          </a:p>
        </p:txBody>
      </p:sp>
      <p:sp>
        <p:nvSpPr>
          <p:cNvPr id="9" name="Rectangle 8">
            <a:extLst>
              <a:ext uri="{FF2B5EF4-FFF2-40B4-BE49-F238E27FC236}">
                <a16:creationId xmlns:a16="http://schemas.microsoft.com/office/drawing/2014/main" id="{06FB4452-8B3A-4FDF-9499-AF701D022637}"/>
              </a:ext>
            </a:extLst>
          </p:cNvPr>
          <p:cNvSpPr/>
          <p:nvPr/>
        </p:nvSpPr>
        <p:spPr>
          <a:xfrm rot="780147">
            <a:off x="7168023" y="903824"/>
            <a:ext cx="3927571" cy="2585323"/>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Are Your Students </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etter </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ff?</a:t>
            </a:r>
          </a:p>
        </p:txBody>
      </p:sp>
    </p:spTree>
    <p:extLst>
      <p:ext uri="{BB962C8B-B14F-4D97-AF65-F5344CB8AC3E}">
        <p14:creationId xmlns:p14="http://schemas.microsoft.com/office/powerpoint/2010/main" val="3379376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432A9C-C12F-4D69-8435-F5184ABF6707}"/>
              </a:ext>
            </a:extLst>
          </p:cNvPr>
          <p:cNvSpPr txBox="1"/>
          <p:nvPr/>
        </p:nvSpPr>
        <p:spPr>
          <a:xfrm>
            <a:off x="9131808" y="5327904"/>
            <a:ext cx="3060192" cy="1530096"/>
          </a:xfrm>
          <a:prstGeom prst="rect">
            <a:avLst/>
          </a:prstGeom>
          <a:solidFill>
            <a:schemeClr val="bg1"/>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9D5EECFE-91CB-4FE3-9B66-A0060F601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4139" y="4303628"/>
            <a:ext cx="1584961" cy="130454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CBB1AB8C-7994-4E18-8AE7-D2312C13564A}"/>
              </a:ext>
            </a:extLst>
          </p:cNvPr>
          <p:cNvSpPr>
            <a:spLocks noGrp="1"/>
          </p:cNvSpPr>
          <p:nvPr>
            <p:ph idx="1"/>
          </p:nvPr>
        </p:nvSpPr>
        <p:spPr>
          <a:xfrm>
            <a:off x="685800" y="1382233"/>
            <a:ext cx="10820400" cy="4752753"/>
          </a:xfrm>
        </p:spPr>
        <p:txBody>
          <a:bodyPr>
            <a:normAutofit fontScale="92500"/>
          </a:bodyPr>
          <a:lstStyle/>
          <a:p>
            <a:r>
              <a:rPr lang="en-US" sz="2800" dirty="0"/>
              <a:t>Districts can have requirements beyond the MMC.</a:t>
            </a:r>
          </a:p>
          <a:p>
            <a:r>
              <a:rPr lang="en-US" sz="2800" dirty="0"/>
              <a:t>Students must fulfil district and state requirements to get a diploma from any individual district.</a:t>
            </a:r>
          </a:p>
          <a:p>
            <a:r>
              <a:rPr lang="en-US" sz="2800" dirty="0"/>
              <a:t>State authority ends with adoption of state standards/content and state assessment system components.</a:t>
            </a:r>
          </a:p>
          <a:p>
            <a:r>
              <a:rPr lang="en-US" sz="2800" dirty="0"/>
              <a:t>Districts make all the decisions around; curriculum, textbooks/materials, local assessment systems, grades/GPA, course design, teacher placement, proficiency, granting diplomas.</a:t>
            </a:r>
          </a:p>
          <a:p>
            <a:endParaRPr lang="en-US" sz="2800" dirty="0"/>
          </a:p>
          <a:p>
            <a:r>
              <a:rPr lang="en-US" sz="2800" b="1" dirty="0"/>
              <a:t>Let’s look at where we can find all this information!</a:t>
            </a:r>
          </a:p>
        </p:txBody>
      </p:sp>
      <p:sp>
        <p:nvSpPr>
          <p:cNvPr id="7" name="Title 1">
            <a:extLst>
              <a:ext uri="{FF2B5EF4-FFF2-40B4-BE49-F238E27FC236}">
                <a16:creationId xmlns:a16="http://schemas.microsoft.com/office/drawing/2014/main" id="{D47CC445-3983-4857-B4DA-5E363E5D6B72}"/>
              </a:ext>
            </a:extLst>
          </p:cNvPr>
          <p:cNvSpPr>
            <a:spLocks noGrp="1"/>
          </p:cNvSpPr>
          <p:nvPr>
            <p:ph type="title"/>
          </p:nvPr>
        </p:nvSpPr>
        <p:spPr>
          <a:xfrm>
            <a:off x="6358271" y="273575"/>
            <a:ext cx="5986130" cy="844205"/>
          </a:xfrm>
        </p:spPr>
        <p:txBody>
          <a:bodyPr anchor="b">
            <a:noAutofit/>
          </a:bodyPr>
          <a:lstStyle/>
          <a:p>
            <a:pPr algn="l"/>
            <a:r>
              <a:rPr lang="en-US" sz="3600" dirty="0"/>
              <a:t>Local Control</a:t>
            </a:r>
          </a:p>
        </p:txBody>
      </p:sp>
    </p:spTree>
    <p:extLst>
      <p:ext uri="{BB962C8B-B14F-4D97-AF65-F5344CB8AC3E}">
        <p14:creationId xmlns:p14="http://schemas.microsoft.com/office/powerpoint/2010/main" val="2576665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C119-D4EC-4FDE-A908-4F184E4B1820}"/>
              </a:ext>
            </a:extLst>
          </p:cNvPr>
          <p:cNvSpPr>
            <a:spLocks noGrp="1"/>
          </p:cNvSpPr>
          <p:nvPr>
            <p:ph type="title"/>
          </p:nvPr>
        </p:nvSpPr>
        <p:spPr>
          <a:xfrm>
            <a:off x="0" y="1177290"/>
            <a:ext cx="2766060" cy="4451613"/>
          </a:xfrm>
        </p:spPr>
        <p:txBody>
          <a:bodyPr>
            <a:normAutofit/>
          </a:bodyPr>
          <a:lstStyle/>
          <a:p>
            <a:r>
              <a:rPr lang="en-US" sz="1800" b="1" dirty="0"/>
              <a:t>www.Michigan.gov/highschool</a:t>
            </a:r>
          </a:p>
        </p:txBody>
      </p:sp>
      <p:pic>
        <p:nvPicPr>
          <p:cNvPr id="7" name="Content Placeholder 6">
            <a:extLst>
              <a:ext uri="{FF2B5EF4-FFF2-40B4-BE49-F238E27FC236}">
                <a16:creationId xmlns:a16="http://schemas.microsoft.com/office/drawing/2014/main" id="{E06ACE4A-1959-40C7-BB10-1434A14AEC28}"/>
              </a:ext>
            </a:extLst>
          </p:cNvPr>
          <p:cNvPicPr>
            <a:picLocks noGrp="1" noChangeAspect="1"/>
          </p:cNvPicPr>
          <p:nvPr>
            <p:ph idx="1"/>
          </p:nvPr>
        </p:nvPicPr>
        <p:blipFill>
          <a:blip r:embed="rId2"/>
          <a:stretch>
            <a:fillRect/>
          </a:stretch>
        </p:blipFill>
        <p:spPr>
          <a:xfrm>
            <a:off x="2766060" y="0"/>
            <a:ext cx="9425939" cy="6858000"/>
          </a:xfrm>
        </p:spPr>
      </p:pic>
    </p:spTree>
    <p:extLst>
      <p:ext uri="{BB962C8B-B14F-4D97-AF65-F5344CB8AC3E}">
        <p14:creationId xmlns:p14="http://schemas.microsoft.com/office/powerpoint/2010/main" val="200430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5F2CCEC-645C-46AC-8F0C-C6E7A7FD69E7}"/>
              </a:ext>
            </a:extLst>
          </p:cNvPr>
          <p:cNvPicPr>
            <a:picLocks noGrp="1" noChangeAspect="1"/>
          </p:cNvPicPr>
          <p:nvPr>
            <p:ph idx="1"/>
          </p:nvPr>
        </p:nvPicPr>
        <p:blipFill>
          <a:blip r:embed="rId2"/>
          <a:stretch>
            <a:fillRect/>
          </a:stretch>
        </p:blipFill>
        <p:spPr>
          <a:xfrm>
            <a:off x="4080401" y="685417"/>
            <a:ext cx="4650643" cy="6004770"/>
          </a:xfrm>
          <a:prstGeom prst="rect">
            <a:avLst/>
          </a:prstGeom>
        </p:spPr>
      </p:pic>
      <p:sp>
        <p:nvSpPr>
          <p:cNvPr id="2" name="TextBox 1">
            <a:extLst>
              <a:ext uri="{FF2B5EF4-FFF2-40B4-BE49-F238E27FC236}">
                <a16:creationId xmlns:a16="http://schemas.microsoft.com/office/drawing/2014/main" id="{AD432A9C-C12F-4D69-8435-F5184ABF6707}"/>
              </a:ext>
            </a:extLst>
          </p:cNvPr>
          <p:cNvSpPr txBox="1"/>
          <p:nvPr/>
        </p:nvSpPr>
        <p:spPr>
          <a:xfrm>
            <a:off x="9131808" y="5327904"/>
            <a:ext cx="3060192" cy="1530096"/>
          </a:xfrm>
          <a:prstGeom prst="rect">
            <a:avLst/>
          </a:prstGeom>
          <a:solidFill>
            <a:schemeClr val="bg1"/>
          </a:solidFill>
        </p:spPr>
        <p:txBody>
          <a:bodyPr wrap="square" rtlCol="0">
            <a:spAutoFit/>
          </a:bodyPr>
          <a:lstStyle/>
          <a:p>
            <a:endParaRPr lang="en-US" dirty="0"/>
          </a:p>
        </p:txBody>
      </p:sp>
      <p:pic>
        <p:nvPicPr>
          <p:cNvPr id="5" name="Picture 2" descr="Image result for michigan department of ed logo">
            <a:extLst>
              <a:ext uri="{FF2B5EF4-FFF2-40B4-BE49-F238E27FC236}">
                <a16:creationId xmlns:a16="http://schemas.microsoft.com/office/drawing/2014/main" id="{9D5EECFE-91CB-4FE3-9B66-A0060F601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72" y="5553455"/>
            <a:ext cx="1584961" cy="13045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A140F2B-90C8-43AA-9D02-E591387530E9}"/>
              </a:ext>
            </a:extLst>
          </p:cNvPr>
          <p:cNvPicPr>
            <a:picLocks noChangeAspect="1"/>
          </p:cNvPicPr>
          <p:nvPr/>
        </p:nvPicPr>
        <p:blipFill>
          <a:blip r:embed="rId4"/>
          <a:stretch>
            <a:fillRect/>
          </a:stretch>
        </p:blipFill>
        <p:spPr>
          <a:xfrm>
            <a:off x="1633341" y="1987171"/>
            <a:ext cx="8925318" cy="2883658"/>
          </a:xfrm>
          <a:prstGeom prst="rect">
            <a:avLst/>
          </a:prstGeom>
        </p:spPr>
      </p:pic>
    </p:spTree>
    <p:extLst>
      <p:ext uri="{BB962C8B-B14F-4D97-AF65-F5344CB8AC3E}">
        <p14:creationId xmlns:p14="http://schemas.microsoft.com/office/powerpoint/2010/main" val="370013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4FD37F2FC74F4BA80BDAB9DF502165" ma:contentTypeVersion="10" ma:contentTypeDescription="Create a new document." ma:contentTypeScope="" ma:versionID="1a8e12895a2547c9029a7e5b936a6573">
  <xsd:schema xmlns:xsd="http://www.w3.org/2001/XMLSchema" xmlns:xs="http://www.w3.org/2001/XMLSchema" xmlns:p="http://schemas.microsoft.com/office/2006/metadata/properties" xmlns:ns3="41494642-0207-4e50-99a3-5a490374b78e" xmlns:ns4="559a947b-3694-4995-91dc-6fb01b02ac9e" targetNamespace="http://schemas.microsoft.com/office/2006/metadata/properties" ma:root="true" ma:fieldsID="cdc128ec700c338746bd328fa61f0475" ns3:_="" ns4:_="">
    <xsd:import namespace="41494642-0207-4e50-99a3-5a490374b78e"/>
    <xsd:import namespace="559a947b-3694-4995-91dc-6fb01b02ac9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94642-0207-4e50-99a3-5a490374b78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9a947b-3694-4995-91dc-6fb01b02ac9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00CFF4-ACDB-4837-A804-F87EC57342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494642-0207-4e50-99a3-5a490374b78e"/>
    <ds:schemaRef ds:uri="559a947b-3694-4995-91dc-6fb01b02ac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C7551E-BC15-4730-B9A5-B03BB094DEFC}">
  <ds:schemaRefs>
    <ds:schemaRef ds:uri="http://schemas.microsoft.com/sharepoint/v3/contenttype/forms"/>
  </ds:schemaRefs>
</ds:datastoreItem>
</file>

<file path=customXml/itemProps3.xml><?xml version="1.0" encoding="utf-8"?>
<ds:datastoreItem xmlns:ds="http://schemas.openxmlformats.org/officeDocument/2006/customXml" ds:itemID="{8B61D866-DF04-4AA3-86B9-F61A710C725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10578</TotalTime>
  <Words>3655</Words>
  <Application>Microsoft Office PowerPoint</Application>
  <PresentationFormat>Widescreen</PresentationFormat>
  <Paragraphs>358</Paragraphs>
  <Slides>45</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Calibri Light</vt:lpstr>
      <vt:lpstr>Century Gothic</vt:lpstr>
      <vt:lpstr>Verdana</vt:lpstr>
      <vt:lpstr>Verdana </vt:lpstr>
      <vt:lpstr>Vapor Trail</vt:lpstr>
      <vt:lpstr>Office Theme</vt:lpstr>
      <vt:lpstr>Michigan Merit Curriculum and Personal Curriculum  </vt:lpstr>
      <vt:lpstr>Series Agenda</vt:lpstr>
      <vt:lpstr>Series Overview</vt:lpstr>
      <vt:lpstr>MMC: Brief History</vt:lpstr>
      <vt:lpstr>Why did we need the MMC?</vt:lpstr>
      <vt:lpstr>PowerPoint Presentation</vt:lpstr>
      <vt:lpstr>Local Control</vt:lpstr>
      <vt:lpstr>www.Michigan.gov/highschool</vt:lpstr>
      <vt:lpstr>PowerPoint Presentation</vt:lpstr>
      <vt:lpstr>Teacher Certification</vt:lpstr>
      <vt:lpstr>Teacher Certification</vt:lpstr>
      <vt:lpstr>Teacher Certification</vt:lpstr>
      <vt:lpstr>PowerPoint Presentation</vt:lpstr>
      <vt:lpstr>PowerPoint Presentation</vt:lpstr>
      <vt:lpstr>PowerPoint Presentation</vt:lpstr>
      <vt:lpstr>PowerPoint Presentation</vt:lpstr>
      <vt:lpstr>Testing Out </vt:lpstr>
      <vt:lpstr>Testing Out</vt:lpstr>
      <vt:lpstr>PowerPoint Presentation</vt:lpstr>
      <vt:lpstr>Personal Curriculum Defined</vt:lpstr>
      <vt:lpstr>A PC Can….</vt:lpstr>
      <vt:lpstr>PowerPoint Presentation</vt:lpstr>
      <vt:lpstr>PowerPoint Presentation</vt:lpstr>
      <vt:lpstr>PowerPoint Presentation</vt:lpstr>
      <vt:lpstr>type #1: Enrichment using cte</vt:lpstr>
      <vt:lpstr>PowerPoint Presentation</vt:lpstr>
      <vt:lpstr>Pc type #3: students with iep’s</vt:lpstr>
      <vt:lpstr>PC TYPE #4: Transfer</vt:lpstr>
      <vt:lpstr>Must Do’s</vt:lpstr>
      <vt:lpstr>Should Do’s</vt:lpstr>
      <vt:lpstr>About the team</vt:lpstr>
      <vt:lpstr>Communicate to Parents/families</vt:lpstr>
      <vt:lpstr>PowerPoint Presentation</vt:lpstr>
      <vt:lpstr>Educational Development plans </vt:lpstr>
      <vt:lpstr>What does an EDP do? </vt:lpstr>
      <vt:lpstr> </vt:lpstr>
      <vt:lpstr>Scenarios and Discussion</vt:lpstr>
      <vt:lpstr>Scenario: Nicole</vt:lpstr>
      <vt:lpstr>Scenario: Ryan</vt:lpstr>
      <vt:lpstr>Scenario: Josh</vt:lpstr>
      <vt:lpstr>Scenario: Justin</vt:lpstr>
      <vt:lpstr>Scenario: Clare</vt:lpstr>
      <vt:lpstr>Scenario: Tyler</vt:lpstr>
      <vt:lpstr>Scenario: Olivia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if the Graduation Requirements do not Make Sense for Some Students?  Using the Personal Curriculum to Individualize the MMC</dc:title>
  <dc:creator>Bowerman, Rashell (MDE)</dc:creator>
  <cp:lastModifiedBy>Michelle Bashore</cp:lastModifiedBy>
  <cp:revision>23</cp:revision>
  <dcterms:created xsi:type="dcterms:W3CDTF">2019-06-13T19:36:57Z</dcterms:created>
  <dcterms:modified xsi:type="dcterms:W3CDTF">2021-10-13T10:58:06Z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0x0101004B4FD37F2FC74F4BA80BDAB9DF502165</vt:lpwstr>
  </property>
  <property fmtid="{D5CDD505-2E9C-101B-9397-08002B2CF9AE}" pid="3" name="MSIP_Label_3a2fed65-62e7-46ea-af74-187e0c17143a_Enabled">
    <vt:lpwstr>true</vt:lpwstr>
  </property>
  <property fmtid="{D5CDD505-2E9C-101B-9397-08002B2CF9AE}" pid="4" name="MSIP_Label_3a2fed65-62e7-46ea-af74-187e0c17143a_SetDate">
    <vt:lpwstr>2021-10-12T16:11:04Z</vt:lpwstr>
  </property>
  <property fmtid="{D5CDD505-2E9C-101B-9397-08002B2CF9AE}" pid="5" name="MSIP_Label_3a2fed65-62e7-46ea-af74-187e0c17143a_Method">
    <vt:lpwstr>Privileged</vt:lpwstr>
  </property>
  <property fmtid="{D5CDD505-2E9C-101B-9397-08002B2CF9AE}" pid="6" name="MSIP_Label_3a2fed65-62e7-46ea-af74-187e0c17143a_Name">
    <vt:lpwstr>3a2fed65-62e7-46ea-af74-187e0c17143a</vt:lpwstr>
  </property>
  <property fmtid="{D5CDD505-2E9C-101B-9397-08002B2CF9AE}" pid="7" name="MSIP_Label_3a2fed65-62e7-46ea-af74-187e0c17143a_SiteId">
    <vt:lpwstr>d5fb7087-3777-42ad-966a-892ef47225d1</vt:lpwstr>
  </property>
  <property fmtid="{D5CDD505-2E9C-101B-9397-08002B2CF9AE}" pid="8" name="MSIP_Label_3a2fed65-62e7-46ea-af74-187e0c17143a_ActionId">
    <vt:lpwstr>d76730bc-f920-4166-b8d3-936fe729bf98</vt:lpwstr>
  </property>
  <property fmtid="{D5CDD505-2E9C-101B-9397-08002B2CF9AE}" pid="9" name="MSIP_Label_3a2fed65-62e7-46ea-af74-187e0c17143a_ContentBits">
    <vt:lpwstr>0</vt:lpwstr>
  </property>
</Properties>
</file>