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21"/>
  </p:notesMasterIdLst>
  <p:handoutMasterIdLst>
    <p:handoutMasterId r:id="rId22"/>
  </p:handoutMasterIdLst>
  <p:sldIdLst>
    <p:sldId id="3686" r:id="rId3"/>
    <p:sldId id="259" r:id="rId4"/>
    <p:sldId id="264" r:id="rId5"/>
    <p:sldId id="265" r:id="rId6"/>
    <p:sldId id="3685" r:id="rId7"/>
    <p:sldId id="266" r:id="rId8"/>
    <p:sldId id="263" r:id="rId9"/>
    <p:sldId id="3693" r:id="rId10"/>
    <p:sldId id="3694" r:id="rId11"/>
    <p:sldId id="3695" r:id="rId12"/>
    <p:sldId id="270" r:id="rId13"/>
    <p:sldId id="276" r:id="rId14"/>
    <p:sldId id="272" r:id="rId15"/>
    <p:sldId id="273" r:id="rId16"/>
    <p:sldId id="274" r:id="rId17"/>
    <p:sldId id="275" r:id="rId18"/>
    <p:sldId id="3696" r:id="rId19"/>
    <p:sldId id="33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erson Tippett, Jeanne (MDE)" initials="ATJ(" lastIdx="1" clrIdx="0">
    <p:extLst>
      <p:ext uri="{19B8F6BF-5375-455C-9EA6-DF929625EA0E}">
        <p15:presenceInfo xmlns:p15="http://schemas.microsoft.com/office/powerpoint/2012/main" userId="S::AndersonTippettJ@michigan.gov::b728fb55-2a35-4751-b136-bdf0be5b88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5866E"/>
    <a:srgbClr val="E4F4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4157" autoAdjust="0"/>
  </p:normalViewPr>
  <p:slideViewPr>
    <p:cSldViewPr snapToGrid="0">
      <p:cViewPr varScale="1">
        <p:scale>
          <a:sx n="72" d="100"/>
          <a:sy n="72" d="100"/>
        </p:scale>
        <p:origin x="804" y="6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1928DF0-BB1F-4087-817C-08586C67034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E5CBBB1-9E34-4782-A865-97C4DDCF81F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A01D40C-D749-41E3-8551-FA3E19E444FF}" type="datetimeFigureOut">
              <a:rPr lang="en-US" smtClean="0"/>
              <a:t>10/27/2020</a:t>
            </a:fld>
            <a:endParaRPr lang="en-US"/>
          </a:p>
        </p:txBody>
      </p:sp>
      <p:sp>
        <p:nvSpPr>
          <p:cNvPr id="4" name="Footer Placeholder 3">
            <a:extLst>
              <a:ext uri="{FF2B5EF4-FFF2-40B4-BE49-F238E27FC236}">
                <a16:creationId xmlns:a16="http://schemas.microsoft.com/office/drawing/2014/main" id="{295195A5-6622-4277-9453-D0B43699657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Office of Special Education</a:t>
            </a:r>
          </a:p>
        </p:txBody>
      </p:sp>
      <p:sp>
        <p:nvSpPr>
          <p:cNvPr id="5" name="Slide Number Placeholder 4">
            <a:extLst>
              <a:ext uri="{FF2B5EF4-FFF2-40B4-BE49-F238E27FC236}">
                <a16:creationId xmlns:a16="http://schemas.microsoft.com/office/drawing/2014/main" id="{81F1250D-D2A4-434A-A377-048E5EF3A3C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824374A-4992-47AE-B455-86D258C574E3}" type="slidenum">
              <a:rPr lang="en-US" smtClean="0"/>
              <a:t>‹#›</a:t>
            </a:fld>
            <a:endParaRPr lang="en-US"/>
          </a:p>
        </p:txBody>
      </p:sp>
    </p:spTree>
    <p:extLst>
      <p:ext uri="{BB962C8B-B14F-4D97-AF65-F5344CB8AC3E}">
        <p14:creationId xmlns:p14="http://schemas.microsoft.com/office/powerpoint/2010/main" val="377782904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1C04B0-F314-451F-B3DC-AA99D44A9853}" type="datetimeFigureOut">
              <a:rPr lang="en-US" smtClean="0"/>
              <a:t>10/27/2020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Office of Special Education</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26B315-C80B-4218-90F6-E337499C216C}" type="slidenum">
              <a:rPr lang="en-US" smtClean="0"/>
              <a:t>‹#›</a:t>
            </a:fld>
            <a:endParaRPr lang="en-US"/>
          </a:p>
        </p:txBody>
      </p:sp>
    </p:spTree>
    <p:extLst>
      <p:ext uri="{BB962C8B-B14F-4D97-AF65-F5344CB8AC3E}">
        <p14:creationId xmlns:p14="http://schemas.microsoft.com/office/powerpoint/2010/main" val="395660826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MDE Office of Special Education</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26B315-C80B-4218-90F6-E337499C21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5977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corrective action was issued to an ISD, then there is no status push to the ISD but the ISD monitor should work with the ISD CC to enter the verification data. </a:t>
            </a:r>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2</a:t>
            </a:fld>
            <a:endParaRPr lang="en-US"/>
          </a:p>
        </p:txBody>
      </p:sp>
    </p:spTree>
    <p:extLst>
      <p:ext uri="{BB962C8B-B14F-4D97-AF65-F5344CB8AC3E}">
        <p14:creationId xmlns:p14="http://schemas.microsoft.com/office/powerpoint/2010/main" val="4046384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Questions have come up about how to complete transition assessments in a virtual world, especially if students are not responding or logging in. Remember, you can use EDPs, and data you already have – grades, attendance prior to </a:t>
            </a:r>
            <a:r>
              <a:rPr lang="en-US" dirty="0" err="1"/>
              <a:t>covid</a:t>
            </a:r>
            <a:r>
              <a:rPr lang="en-US" dirty="0"/>
              <a:t>, interests and career pathways identified prior to </a:t>
            </a:r>
            <a:r>
              <a:rPr lang="en-US" dirty="0" err="1"/>
              <a:t>covid</a:t>
            </a:r>
            <a:r>
              <a:rPr lang="en-US" dirty="0"/>
              <a:t>, strengths, s</a:t>
            </a:r>
          </a:p>
        </p:txBody>
      </p:sp>
      <p:sp>
        <p:nvSpPr>
          <p:cNvPr id="4" name="Footer Placeholder 3"/>
          <p:cNvSpPr>
            <a:spLocks noGrp="1"/>
          </p:cNvSpPr>
          <p:nvPr>
            <p:ph type="ftr" sz="quarter" idx="4"/>
          </p:nvPr>
        </p:nvSpPr>
        <p:spPr/>
        <p:txBody>
          <a:bodyPr/>
          <a:lstStyle/>
          <a:p>
            <a:r>
              <a:rPr lang="en-US"/>
              <a:t>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5</a:t>
            </a:fld>
            <a:endParaRPr lang="en-US"/>
          </a:p>
        </p:txBody>
      </p:sp>
    </p:spTree>
    <p:extLst>
      <p:ext uri="{BB962C8B-B14F-4D97-AF65-F5344CB8AC3E}">
        <p14:creationId xmlns:p14="http://schemas.microsoft.com/office/powerpoint/2010/main" val="2398009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6</a:t>
            </a:fld>
            <a:endParaRPr lang="en-US"/>
          </a:p>
        </p:txBody>
      </p:sp>
    </p:spTree>
    <p:extLst>
      <p:ext uri="{BB962C8B-B14F-4D97-AF65-F5344CB8AC3E}">
        <p14:creationId xmlns:p14="http://schemas.microsoft.com/office/powerpoint/2010/main" val="568153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new updates or changes to the checklist or manual.</a:t>
            </a:r>
          </a:p>
          <a:p>
            <a:r>
              <a:rPr lang="en-US" dirty="0"/>
              <a:t>Do you have any questions? </a:t>
            </a:r>
          </a:p>
          <a:p>
            <a:r>
              <a:rPr lang="en-US" sz="1800" dirty="0">
                <a:effectLst/>
                <a:latin typeface="Verdana" panose="020B0604030504040204" pitchFamily="34" charset="0"/>
                <a:ea typeface="Calibri" panose="020F0502020204030204" pitchFamily="34" charset="0"/>
                <a:cs typeface="Times New Roman" panose="02020603050405020304" pitchFamily="18" charset="0"/>
              </a:rPr>
              <a:t>Are there any changes to B13 compliance and monitoring? </a:t>
            </a:r>
            <a:r>
              <a:rPr lang="en-US" sz="1800" dirty="0">
                <a:solidFill>
                  <a:srgbClr val="FF0000"/>
                </a:solidFill>
                <a:effectLst/>
                <a:latin typeface="Verdana" panose="020B0604030504040204" pitchFamily="34" charset="0"/>
                <a:ea typeface="Calibri" panose="020F0502020204030204" pitchFamily="34" charset="0"/>
                <a:cs typeface="Times New Roman" panose="02020603050405020304" pitchFamily="18" charset="0"/>
              </a:rPr>
              <a:t>No. Some workflow changes possible with CAs and minor clarifications in the manual</a:t>
            </a:r>
            <a:endParaRPr lang="en-US" dirty="0"/>
          </a:p>
        </p:txBody>
      </p:sp>
      <p:sp>
        <p:nvSpPr>
          <p:cNvPr id="4" name="Footer Placeholder 3"/>
          <p:cNvSpPr>
            <a:spLocks noGrp="1"/>
          </p:cNvSpPr>
          <p:nvPr>
            <p:ph type="ftr" sz="quarter" idx="4"/>
          </p:nvPr>
        </p:nvSpPr>
        <p:spPr/>
        <p:txBody>
          <a:bodyPr/>
          <a:lstStyle/>
          <a:p>
            <a:r>
              <a:rPr lang="en-US"/>
              <a:t>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7</a:t>
            </a:fld>
            <a:endParaRPr lang="en-US"/>
          </a:p>
        </p:txBody>
      </p:sp>
    </p:spTree>
    <p:extLst>
      <p:ext uri="{BB962C8B-B14F-4D97-AF65-F5344CB8AC3E}">
        <p14:creationId xmlns:p14="http://schemas.microsoft.com/office/powerpoint/2010/main" val="1903818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Verdana" panose="020B0604030504040204" pitchFamily="34" charset="0"/>
                <a:ea typeface="Calibri" panose="020F0502020204030204" pitchFamily="34" charset="0"/>
                <a:cs typeface="Times New Roman" panose="02020603050405020304" pitchFamily="18" charset="0"/>
              </a:rPr>
              <a:t>Work with your VR partners for </a:t>
            </a:r>
            <a:r>
              <a:rPr lang="en-US" sz="1200" dirty="0" err="1">
                <a:effectLst/>
                <a:latin typeface="Verdana" panose="020B0604030504040204" pitchFamily="34" charset="0"/>
                <a:ea typeface="Calibri" panose="020F0502020204030204" pitchFamily="34" charset="0"/>
                <a:cs typeface="Times New Roman" panose="02020603050405020304" pitchFamily="18" charset="0"/>
              </a:rPr>
              <a:t>PreETS</a:t>
            </a:r>
            <a:r>
              <a:rPr lang="en-US" sz="1200" dirty="0">
                <a:effectLst/>
                <a:latin typeface="Verdana" panose="020B0604030504040204" pitchFamily="34" charset="0"/>
                <a:ea typeface="Calibri" panose="020F0502020204030204" pitchFamily="34" charset="0"/>
                <a:cs typeface="Times New Roman" panose="02020603050405020304" pitchFamily="18" charset="0"/>
              </a:rPr>
              <a:t> services – There are 5 required areas services that can be offered. </a:t>
            </a:r>
          </a:p>
          <a:p>
            <a:endParaRPr lang="en-US" dirty="0"/>
          </a:p>
        </p:txBody>
      </p:sp>
      <p:sp>
        <p:nvSpPr>
          <p:cNvPr id="4" name="Footer Placeholder 3"/>
          <p:cNvSpPr>
            <a:spLocks noGrp="1"/>
          </p:cNvSpPr>
          <p:nvPr>
            <p:ph type="ftr" sz="quarter" idx="4"/>
          </p:nvPr>
        </p:nvSpPr>
        <p:spPr/>
        <p:txBody>
          <a:bodyPr/>
          <a:lstStyle/>
          <a:p>
            <a:r>
              <a:rPr lang="en-US"/>
              <a:t>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8</a:t>
            </a:fld>
            <a:endParaRPr lang="en-US"/>
          </a:p>
        </p:txBody>
      </p:sp>
    </p:spTree>
    <p:extLst>
      <p:ext uri="{BB962C8B-B14F-4D97-AF65-F5344CB8AC3E}">
        <p14:creationId xmlns:p14="http://schemas.microsoft.com/office/powerpoint/2010/main" val="10791282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some additional resources to enhance the work-based learning experience </a:t>
            </a:r>
          </a:p>
        </p:txBody>
      </p:sp>
      <p:sp>
        <p:nvSpPr>
          <p:cNvPr id="4" name="Footer Placeholder 3"/>
          <p:cNvSpPr>
            <a:spLocks noGrp="1"/>
          </p:cNvSpPr>
          <p:nvPr>
            <p:ph type="ftr" sz="quarter" idx="4"/>
          </p:nvPr>
        </p:nvSpPr>
        <p:spPr/>
        <p:txBody>
          <a:bodyPr/>
          <a:lstStyle/>
          <a:p>
            <a:r>
              <a:rPr lang="en-US"/>
              <a:t>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10</a:t>
            </a:fld>
            <a:endParaRPr lang="en-US"/>
          </a:p>
        </p:txBody>
      </p:sp>
    </p:spTree>
    <p:extLst>
      <p:ext uri="{BB962C8B-B14F-4D97-AF65-F5344CB8AC3E}">
        <p14:creationId xmlns:p14="http://schemas.microsoft.com/office/powerpoint/2010/main" val="3121187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Thanks for joining us today. We hope this was helpful as you support your member districts. If you have any questions about this presentation , feel free to reach out to those listed on this slide. </a:t>
            </a:r>
          </a:p>
          <a:p>
            <a:r>
              <a:rPr lang="en-US" sz="1200" dirty="0"/>
              <a:t>(You can contact members of the OSE by emailing Teri at R I N K T 1 at michigan.gov Jan at W E C K S T E I N J at michigan.gov Jessica at B R A D Y J at michigan.gov or Jeanne at A N D E R S O N T I P </a:t>
            </a:r>
            <a:r>
              <a:rPr lang="en-US" sz="1200" dirty="0" err="1"/>
              <a:t>P</a:t>
            </a:r>
            <a:r>
              <a:rPr lang="en-US" sz="1200" dirty="0"/>
              <a:t> E T </a:t>
            </a:r>
            <a:r>
              <a:rPr lang="en-US" sz="1200" dirty="0" err="1"/>
              <a:t>T</a:t>
            </a:r>
            <a:r>
              <a:rPr lang="en-US" sz="1200" dirty="0"/>
              <a:t> J at michigan.gov or Janet at T I M B S J at Michigan.gov)</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2DD89C-FAB0-4542-93EC-D9383E52BB1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67112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44D42-8732-4FBC-9B00-DA5102A39548}"/>
              </a:ext>
            </a:extLst>
          </p:cNvPr>
          <p:cNvSpPr>
            <a:spLocks noGrp="1"/>
          </p:cNvSpPr>
          <p:nvPr>
            <p:ph type="ctrTitle"/>
          </p:nvPr>
        </p:nvSpPr>
        <p:spPr>
          <a:xfrm>
            <a:off x="933450" y="722100"/>
            <a:ext cx="10287000" cy="1897275"/>
          </a:xfrm>
        </p:spPr>
        <p:txBody>
          <a:bodyPr anchor="b">
            <a:normAutofit/>
          </a:bodyPr>
          <a:lstStyle>
            <a:lvl1pPr algn="ctr">
              <a:defRPr sz="5400"/>
            </a:lvl1pPr>
          </a:lstStyle>
          <a:p>
            <a:r>
              <a:rPr lang="en-US" dirty="0"/>
              <a:t>Click to edit Master title style</a:t>
            </a:r>
          </a:p>
        </p:txBody>
      </p:sp>
      <p:sp>
        <p:nvSpPr>
          <p:cNvPr id="7" name="Rectangle 6">
            <a:extLst>
              <a:ext uri="{FF2B5EF4-FFF2-40B4-BE49-F238E27FC236}">
                <a16:creationId xmlns:a16="http://schemas.microsoft.com/office/drawing/2014/main" id="{CCAF30BA-6DF0-410E-B5FD-060B29564EA6}"/>
              </a:ext>
              <a:ext uri="{C183D7F6-B498-43B3-948B-1728B52AA6E4}">
                <adec:decorative xmlns:adec="http://schemas.microsoft.com/office/drawing/2017/decorative" val="1"/>
              </a:ext>
            </a:extLst>
          </p:cNvPr>
          <p:cNvSpPr/>
          <p:nvPr userDrawn="1"/>
        </p:nvSpPr>
        <p:spPr>
          <a:xfrm>
            <a:off x="-264919" y="2752475"/>
            <a:ext cx="12767416" cy="1230923"/>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 name="Subtitle 2">
            <a:extLst>
              <a:ext uri="{FF2B5EF4-FFF2-40B4-BE49-F238E27FC236}">
                <a16:creationId xmlns:a16="http://schemas.microsoft.com/office/drawing/2014/main" id="{D03A7AF0-C8F4-4D67-B92A-80029DF80B87}"/>
              </a:ext>
            </a:extLst>
          </p:cNvPr>
          <p:cNvSpPr>
            <a:spLocks noGrp="1"/>
          </p:cNvSpPr>
          <p:nvPr>
            <p:ph type="subTitle" idx="1"/>
          </p:nvPr>
        </p:nvSpPr>
        <p:spPr>
          <a:xfrm>
            <a:off x="1514475" y="3192463"/>
            <a:ext cx="9144000" cy="722312"/>
          </a:xfrm>
        </p:spPr>
        <p:txBody>
          <a:bodyPr>
            <a:normAutofit/>
          </a:bodyPr>
          <a:lstStyle>
            <a:lvl1pPr marL="0" indent="0" algn="ctr">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0" name="TextBox 9">
            <a:extLst>
              <a:ext uri="{FF2B5EF4-FFF2-40B4-BE49-F238E27FC236}">
                <a16:creationId xmlns:a16="http://schemas.microsoft.com/office/drawing/2014/main" id="{57B6065F-E1C6-48EE-86BB-CEB75CFCDF0E}"/>
              </a:ext>
            </a:extLst>
          </p:cNvPr>
          <p:cNvSpPr txBox="1"/>
          <p:nvPr userDrawn="1"/>
        </p:nvSpPr>
        <p:spPr>
          <a:xfrm>
            <a:off x="2063320" y="4119073"/>
            <a:ext cx="8065361"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latin typeface="Verdana" panose="020B0604030504040204" pitchFamily="34" charset="0"/>
                <a:ea typeface="Verdana" panose="020B0604030504040204" pitchFamily="34" charset="0"/>
                <a:cs typeface="Verdana" panose="020B0604030504040204" pitchFamily="34" charset="0"/>
              </a:rPr>
              <a:t>Michigan Department of Education Office of Special Education</a:t>
            </a:r>
          </a:p>
        </p:txBody>
      </p:sp>
      <p:pic>
        <p:nvPicPr>
          <p:cNvPr id="8" name="Picture 7">
            <a:extLst>
              <a:ext uri="{FF2B5EF4-FFF2-40B4-BE49-F238E27FC236}">
                <a16:creationId xmlns:a16="http://schemas.microsoft.com/office/drawing/2014/main" id="{D1314141-2A46-4FE4-8B78-61DDE377CD0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95800" y="4798749"/>
            <a:ext cx="2743200" cy="1055077"/>
          </a:xfrm>
          <a:prstGeom prst="rect">
            <a:avLst/>
          </a:prstGeom>
        </p:spPr>
      </p:pic>
      <p:sp>
        <p:nvSpPr>
          <p:cNvPr id="5" name="Footer Placeholder 4">
            <a:extLst>
              <a:ext uri="{FF2B5EF4-FFF2-40B4-BE49-F238E27FC236}">
                <a16:creationId xmlns:a16="http://schemas.microsoft.com/office/drawing/2014/main" id="{DB503641-1B40-48BC-9653-5566D52F4943}"/>
              </a:ext>
              <a:ext uri="{C183D7F6-B498-43B3-948B-1728B52AA6E4}">
                <adec:decorative xmlns:adec="http://schemas.microsoft.com/office/drawing/2017/decorative" val="1"/>
              </a:ext>
            </a:extLst>
          </p:cNvPr>
          <p:cNvSpPr>
            <a:spLocks noGrp="1"/>
          </p:cNvSpPr>
          <p:nvPr>
            <p:ph type="ftr" sz="quarter" idx="11"/>
          </p:nvPr>
        </p:nvSpPr>
        <p:spPr/>
        <p:txBody>
          <a:bodyPr/>
          <a:lstStyle/>
          <a:p>
            <a:pPr algn="l"/>
            <a:r>
              <a:rPr lang="en-US" dirty="0"/>
              <a:t>Office of Special Education</a:t>
            </a:r>
          </a:p>
        </p:txBody>
      </p:sp>
      <p:sp>
        <p:nvSpPr>
          <p:cNvPr id="6" name="Slide Number Placeholder 5">
            <a:extLst>
              <a:ext uri="{FF2B5EF4-FFF2-40B4-BE49-F238E27FC236}">
                <a16:creationId xmlns:a16="http://schemas.microsoft.com/office/drawing/2014/main" id="{042800B3-4F6F-4C6F-B24D-A85ABB7B2A8D}"/>
              </a:ext>
            </a:extLst>
          </p:cNvPr>
          <p:cNvSpPr>
            <a:spLocks noGrp="1"/>
          </p:cNvSpPr>
          <p:nvPr>
            <p:ph type="sldNum" sz="quarter" idx="12"/>
          </p:nvPr>
        </p:nvSpPr>
        <p:spPr/>
        <p:txBody>
          <a:bodyPr/>
          <a:lstStyle/>
          <a:p>
            <a:fld id="{87B9A8B6-CB3A-458D-9694-2C069B493C02}" type="slidenum">
              <a:rPr lang="en-US" smtClean="0"/>
              <a:t>‹#›</a:t>
            </a:fld>
            <a:endParaRPr lang="en-US"/>
          </a:p>
        </p:txBody>
      </p:sp>
    </p:spTree>
    <p:extLst>
      <p:ext uri="{BB962C8B-B14F-4D97-AF65-F5344CB8AC3E}">
        <p14:creationId xmlns:p14="http://schemas.microsoft.com/office/powerpoint/2010/main" val="4058867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B94984E-FF4D-40BC-809F-11DA4D84318F}"/>
              </a:ext>
              <a:ext uri="{C183D7F6-B498-43B3-948B-1728B52AA6E4}">
                <adec:decorative xmlns:adec="http://schemas.microsoft.com/office/drawing/2017/decorative" val="1"/>
              </a:ext>
            </a:extLst>
          </p:cNvPr>
          <p:cNvSpPr/>
          <p:nvPr userDrawn="1"/>
        </p:nvSpPr>
        <p:spPr>
          <a:xfrm>
            <a:off x="-287708" y="142875"/>
            <a:ext cx="12767416" cy="1573500"/>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AD2FC3B1-FC31-4268-AE04-4326CF8914FD}"/>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2D6B86A8-B5C2-4C14-93DF-A71981AD010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a:extLst>
              <a:ext uri="{FF2B5EF4-FFF2-40B4-BE49-F238E27FC236}">
                <a16:creationId xmlns:a16="http://schemas.microsoft.com/office/drawing/2014/main" id="{A2D6329A-3A91-45BA-BCBC-0FCBB15C085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025" y="6222745"/>
            <a:ext cx="1426464" cy="548640"/>
          </a:xfrm>
          <a:prstGeom prst="rect">
            <a:avLst/>
          </a:prstGeom>
        </p:spPr>
      </p:pic>
      <p:sp>
        <p:nvSpPr>
          <p:cNvPr id="10" name="Footer Placeholder 4">
            <a:extLst>
              <a:ext uri="{FF2B5EF4-FFF2-40B4-BE49-F238E27FC236}">
                <a16:creationId xmlns:a16="http://schemas.microsoft.com/office/drawing/2014/main" id="{0FF794C7-51EF-404C-8167-17CDF6F5F256}"/>
              </a:ext>
              <a:ext uri="{C183D7F6-B498-43B3-948B-1728B52AA6E4}">
                <adec:decorative xmlns:adec="http://schemas.microsoft.com/office/drawing/2017/decorative" val="1"/>
              </a:ext>
            </a:extLst>
          </p:cNvPr>
          <p:cNvSpPr>
            <a:spLocks noGrp="1"/>
          </p:cNvSpPr>
          <p:nvPr>
            <p:ph type="ftr" sz="quarter" idx="11"/>
          </p:nvPr>
        </p:nvSpPr>
        <p:spPr>
          <a:xfrm>
            <a:off x="1914971" y="6372937"/>
            <a:ext cx="4114800" cy="365125"/>
          </a:xfrm>
        </p:spPr>
        <p:txBody>
          <a:bodyPr/>
          <a:lstStyle/>
          <a:p>
            <a:r>
              <a:rPr lang="en-US" dirty="0"/>
              <a:t>Office of Special Education</a:t>
            </a:r>
          </a:p>
        </p:txBody>
      </p:sp>
      <p:sp>
        <p:nvSpPr>
          <p:cNvPr id="11" name="Slide Number Placeholder 5">
            <a:extLst>
              <a:ext uri="{FF2B5EF4-FFF2-40B4-BE49-F238E27FC236}">
                <a16:creationId xmlns:a16="http://schemas.microsoft.com/office/drawing/2014/main" id="{C3B08B6F-9C25-4A23-BC9B-03D5D89DA14D}"/>
              </a:ext>
            </a:extLst>
          </p:cNvPr>
          <p:cNvSpPr>
            <a:spLocks noGrp="1"/>
          </p:cNvSpPr>
          <p:nvPr>
            <p:ph type="sldNum" sz="quarter" idx="12"/>
          </p:nvPr>
        </p:nvSpPr>
        <p:spPr>
          <a:xfrm>
            <a:off x="11066155" y="6372937"/>
            <a:ext cx="777311" cy="365125"/>
          </a:xfrm>
        </p:spPr>
        <p:txBody>
          <a:bodyPr/>
          <a:lstStyle/>
          <a:p>
            <a:fld id="{87B9A8B6-CB3A-458D-9694-2C069B493C02}" type="slidenum">
              <a:rPr lang="en-US" smtClean="0"/>
              <a:t>‹#›</a:t>
            </a:fld>
            <a:endParaRPr lang="en-US"/>
          </a:p>
        </p:txBody>
      </p:sp>
    </p:spTree>
    <p:extLst>
      <p:ext uri="{BB962C8B-B14F-4D97-AF65-F5344CB8AC3E}">
        <p14:creationId xmlns:p14="http://schemas.microsoft.com/office/powerpoint/2010/main" val="2199754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C633D3-D539-4AE7-BFBF-130ABCEAD0F5}"/>
              </a:ext>
            </a:extLst>
          </p:cNvPr>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10385B27-0B87-4799-B538-EA4789C8AD7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24C223AE-DC07-46C4-A5B8-4DF62DB529A9}"/>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025" y="6222745"/>
            <a:ext cx="1426464" cy="548640"/>
          </a:xfrm>
          <a:prstGeom prst="rect">
            <a:avLst/>
          </a:prstGeom>
        </p:spPr>
      </p:pic>
      <p:sp>
        <p:nvSpPr>
          <p:cNvPr id="9" name="Footer Placeholder 4">
            <a:extLst>
              <a:ext uri="{FF2B5EF4-FFF2-40B4-BE49-F238E27FC236}">
                <a16:creationId xmlns:a16="http://schemas.microsoft.com/office/drawing/2014/main" id="{B2C37A5A-5946-4391-B2CB-47F79DA514B1}"/>
              </a:ext>
              <a:ext uri="{C183D7F6-B498-43B3-948B-1728B52AA6E4}">
                <adec:decorative xmlns:adec="http://schemas.microsoft.com/office/drawing/2017/decorative" val="1"/>
              </a:ext>
            </a:extLst>
          </p:cNvPr>
          <p:cNvSpPr>
            <a:spLocks noGrp="1"/>
          </p:cNvSpPr>
          <p:nvPr>
            <p:ph type="ftr" sz="quarter" idx="11"/>
          </p:nvPr>
        </p:nvSpPr>
        <p:spPr>
          <a:xfrm>
            <a:off x="1914971" y="6372937"/>
            <a:ext cx="4114800" cy="365125"/>
          </a:xfrm>
        </p:spPr>
        <p:txBody>
          <a:bodyPr/>
          <a:lstStyle/>
          <a:p>
            <a:r>
              <a:rPr lang="en-US" dirty="0"/>
              <a:t>Office of Special Education</a:t>
            </a:r>
          </a:p>
        </p:txBody>
      </p:sp>
      <p:sp>
        <p:nvSpPr>
          <p:cNvPr id="10" name="Slide Number Placeholder 5">
            <a:extLst>
              <a:ext uri="{FF2B5EF4-FFF2-40B4-BE49-F238E27FC236}">
                <a16:creationId xmlns:a16="http://schemas.microsoft.com/office/drawing/2014/main" id="{9CD4323C-233D-44DA-A955-8FA992071F6C}"/>
              </a:ext>
            </a:extLst>
          </p:cNvPr>
          <p:cNvSpPr txBox="1">
            <a:spLocks/>
          </p:cNvSpPr>
          <p:nvPr userDrawn="1"/>
        </p:nvSpPr>
        <p:spPr>
          <a:xfrm>
            <a:off x="11066155" y="6372937"/>
            <a:ext cx="777311"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7B9A8B6-CB3A-458D-9694-2C069B493C02}" type="slidenum">
              <a:rPr lang="en-US" smtClean="0"/>
              <a:pPr/>
              <a:t>‹#›</a:t>
            </a:fld>
            <a:endParaRPr lang="en-US"/>
          </a:p>
        </p:txBody>
      </p:sp>
    </p:spTree>
    <p:extLst>
      <p:ext uri="{BB962C8B-B14F-4D97-AF65-F5344CB8AC3E}">
        <p14:creationId xmlns:p14="http://schemas.microsoft.com/office/powerpoint/2010/main" val="4434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5313417-028A-499F-83DA-A2EA8D12E4CE}"/>
              </a:ext>
              <a:ext uri="{C183D7F6-B498-43B3-948B-1728B52AA6E4}">
                <adec:decorative xmlns:adec="http://schemas.microsoft.com/office/drawing/2017/decorative" val="1"/>
              </a:ext>
            </a:extLst>
          </p:cNvPr>
          <p:cNvSpPr/>
          <p:nvPr userDrawn="1"/>
        </p:nvSpPr>
        <p:spPr>
          <a:xfrm>
            <a:off x="-306758" y="2948158"/>
            <a:ext cx="12767416" cy="1110382"/>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9E44D42-8732-4FBC-9B00-DA5102A39548}"/>
              </a:ext>
            </a:extLst>
          </p:cNvPr>
          <p:cNvSpPr>
            <a:spLocks noGrp="1"/>
          </p:cNvSpPr>
          <p:nvPr>
            <p:ph type="ctrTitle"/>
          </p:nvPr>
        </p:nvSpPr>
        <p:spPr>
          <a:xfrm>
            <a:off x="933450" y="722100"/>
            <a:ext cx="10287000" cy="1897275"/>
          </a:xfrm>
        </p:spPr>
        <p:txBody>
          <a:bodyPr anchor="b">
            <a:normAutofit/>
          </a:bodyPr>
          <a:lstStyle>
            <a:lvl1pPr algn="ctr">
              <a:defRPr sz="4800"/>
            </a:lvl1pPr>
          </a:lstStyle>
          <a:p>
            <a:r>
              <a:rPr lang="en-US" dirty="0"/>
              <a:t>Click to edit Master title style</a:t>
            </a:r>
          </a:p>
        </p:txBody>
      </p:sp>
      <p:sp>
        <p:nvSpPr>
          <p:cNvPr id="3" name="Subtitle 2">
            <a:extLst>
              <a:ext uri="{FF2B5EF4-FFF2-40B4-BE49-F238E27FC236}">
                <a16:creationId xmlns:a16="http://schemas.microsoft.com/office/drawing/2014/main" id="{D03A7AF0-C8F4-4D67-B92A-80029DF80B87}"/>
              </a:ext>
            </a:extLst>
          </p:cNvPr>
          <p:cNvSpPr>
            <a:spLocks noGrp="1"/>
          </p:cNvSpPr>
          <p:nvPr>
            <p:ph type="subTitle" idx="1"/>
          </p:nvPr>
        </p:nvSpPr>
        <p:spPr>
          <a:xfrm>
            <a:off x="1514475" y="3192462"/>
            <a:ext cx="9144000" cy="866077"/>
          </a:xfrm>
        </p:spPr>
        <p:txBody>
          <a:bodyPr>
            <a:normAutofit/>
          </a:bodyPr>
          <a:lstStyle>
            <a:lvl1pPr marL="0" indent="0" algn="ctr">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a:extLst>
              <a:ext uri="{FF2B5EF4-FFF2-40B4-BE49-F238E27FC236}">
                <a16:creationId xmlns:a16="http://schemas.microsoft.com/office/drawing/2014/main" id="{D1314141-2A46-4FE4-8B78-61DDE377CD0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95800" y="4798749"/>
            <a:ext cx="2743200" cy="1055077"/>
          </a:xfrm>
          <a:prstGeom prst="rect">
            <a:avLst/>
          </a:prstGeom>
        </p:spPr>
      </p:pic>
    </p:spTree>
    <p:extLst>
      <p:ext uri="{BB962C8B-B14F-4D97-AF65-F5344CB8AC3E}">
        <p14:creationId xmlns:p14="http://schemas.microsoft.com/office/powerpoint/2010/main" val="3972196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8A24BBB-FB12-42FD-9708-CDFD58955403}"/>
              </a:ext>
              <a:ext uri="{C183D7F6-B498-43B3-948B-1728B52AA6E4}">
                <adec:decorative xmlns:adec="http://schemas.microsoft.com/office/drawing/2017/decorative" val="1"/>
              </a:ext>
            </a:extLst>
          </p:cNvPr>
          <p:cNvSpPr/>
          <p:nvPr userDrawn="1"/>
        </p:nvSpPr>
        <p:spPr>
          <a:xfrm>
            <a:off x="-287708" y="4859"/>
            <a:ext cx="12767416" cy="1110382"/>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1" name="Title 1">
            <a:extLst>
              <a:ext uri="{FF2B5EF4-FFF2-40B4-BE49-F238E27FC236}">
                <a16:creationId xmlns:a16="http://schemas.microsoft.com/office/drawing/2014/main" id="{00B5CA01-D7C5-45C1-825C-123C031D2872}"/>
              </a:ext>
            </a:extLst>
          </p:cNvPr>
          <p:cNvSpPr>
            <a:spLocks noGrp="1"/>
          </p:cNvSpPr>
          <p:nvPr>
            <p:ph type="title"/>
          </p:nvPr>
        </p:nvSpPr>
        <p:spPr>
          <a:xfrm>
            <a:off x="838200" y="282000"/>
            <a:ext cx="10515600" cy="833241"/>
          </a:xfrm>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EB6778A3-8946-449C-AB7D-F67D2B71FD9D}"/>
              </a:ext>
            </a:extLst>
          </p:cNvPr>
          <p:cNvSpPr>
            <a:spLocks noGrp="1"/>
          </p:cNvSpPr>
          <p:nvPr>
            <p:ph idx="1"/>
          </p:nvPr>
        </p:nvSpPr>
        <p:spPr>
          <a:xfrm>
            <a:off x="838200" y="1242204"/>
            <a:ext cx="10515600" cy="511546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3">
            <a:extLst>
              <a:ext uri="{FF2B5EF4-FFF2-40B4-BE49-F238E27FC236}">
                <a16:creationId xmlns:a16="http://schemas.microsoft.com/office/drawing/2014/main" id="{71423C5F-FF68-4CC3-AF88-E25C2583C00D}"/>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dirty="0"/>
              <a:t>MDE Office of Special Education</a:t>
            </a:r>
          </a:p>
        </p:txBody>
      </p:sp>
      <p:sp>
        <p:nvSpPr>
          <p:cNvPr id="18" name="Slide Number Placeholder 8">
            <a:extLst>
              <a:ext uri="{FF2B5EF4-FFF2-40B4-BE49-F238E27FC236}">
                <a16:creationId xmlns:a16="http://schemas.microsoft.com/office/drawing/2014/main" id="{55830F5E-ADD5-412F-8748-F6A099D3507B}"/>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dirty="0"/>
          </a:p>
        </p:txBody>
      </p:sp>
    </p:spTree>
    <p:extLst>
      <p:ext uri="{BB962C8B-B14F-4D97-AF65-F5344CB8AC3E}">
        <p14:creationId xmlns:p14="http://schemas.microsoft.com/office/powerpoint/2010/main" val="24987999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C3FF02D-5A41-464C-993E-9C6A2ABE84B1}"/>
              </a:ext>
              <a:ext uri="{C183D7F6-B498-43B3-948B-1728B52AA6E4}">
                <adec:decorative xmlns:adec="http://schemas.microsoft.com/office/drawing/2017/decorative" val="1"/>
              </a:ext>
            </a:extLst>
          </p:cNvPr>
          <p:cNvSpPr/>
          <p:nvPr userDrawn="1"/>
        </p:nvSpPr>
        <p:spPr>
          <a:xfrm>
            <a:off x="-306758" y="2948158"/>
            <a:ext cx="12767416" cy="1110382"/>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4CE04310-1E7C-478F-B7CB-A4446DFEA731}"/>
              </a:ext>
            </a:extLst>
          </p:cNvPr>
          <p:cNvSpPr>
            <a:spLocks noGrp="1"/>
          </p:cNvSpPr>
          <p:nvPr>
            <p:ph type="title"/>
          </p:nvPr>
        </p:nvSpPr>
        <p:spPr>
          <a:xfrm>
            <a:off x="831850" y="2839995"/>
            <a:ext cx="10515600" cy="1218546"/>
          </a:xfrm>
        </p:spPr>
        <p:txBody>
          <a:bodyPr anchor="b">
            <a:normAutofit/>
          </a:bodyPr>
          <a:lstStyle>
            <a:lvl1pPr>
              <a:defRPr sz="48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DE29316B-CB8D-4D61-A3FF-949AFBA39DB3}"/>
              </a:ext>
            </a:extLst>
          </p:cNvPr>
          <p:cNvSpPr>
            <a:spLocks noGrp="1"/>
          </p:cNvSpPr>
          <p:nvPr>
            <p:ph type="body" idx="1"/>
          </p:nvPr>
        </p:nvSpPr>
        <p:spPr>
          <a:xfrm>
            <a:off x="831850" y="4589464"/>
            <a:ext cx="10515600" cy="1246072"/>
          </a:xfrm>
        </p:spPr>
        <p:txBody>
          <a:bodyPr>
            <a:normAutofit/>
          </a:bodyPr>
          <a:lstStyle>
            <a:lvl1pPr marL="0" indent="0">
              <a:buNone/>
              <a:defRPr sz="2800">
                <a:solidFill>
                  <a:srgbClr val="25866E"/>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7" name="Footer Placeholder 3">
            <a:extLst>
              <a:ext uri="{FF2B5EF4-FFF2-40B4-BE49-F238E27FC236}">
                <a16:creationId xmlns:a16="http://schemas.microsoft.com/office/drawing/2014/main" id="{F567E2F2-8840-4D63-94A7-BE924DB0044F}"/>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dirty="0"/>
              <a:t>MDE Office of Special Education</a:t>
            </a:r>
          </a:p>
        </p:txBody>
      </p:sp>
      <p:sp>
        <p:nvSpPr>
          <p:cNvPr id="8" name="Slide Number Placeholder 8">
            <a:extLst>
              <a:ext uri="{FF2B5EF4-FFF2-40B4-BE49-F238E27FC236}">
                <a16:creationId xmlns:a16="http://schemas.microsoft.com/office/drawing/2014/main" id="{B4AE004E-0F23-4DC7-8626-842611D7A5CD}"/>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dirty="0"/>
          </a:p>
        </p:txBody>
      </p:sp>
    </p:spTree>
    <p:extLst>
      <p:ext uri="{BB962C8B-B14F-4D97-AF65-F5344CB8AC3E}">
        <p14:creationId xmlns:p14="http://schemas.microsoft.com/office/powerpoint/2010/main" val="533799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C56789-759B-455D-80A1-3B326AF8A0D8}"/>
              </a:ext>
              <a:ext uri="{C183D7F6-B498-43B3-948B-1728B52AA6E4}">
                <adec:decorative xmlns:adec="http://schemas.microsoft.com/office/drawing/2017/decorative" val="1"/>
              </a:ext>
            </a:extLst>
          </p:cNvPr>
          <p:cNvSpPr/>
          <p:nvPr userDrawn="1"/>
        </p:nvSpPr>
        <p:spPr>
          <a:xfrm>
            <a:off x="-287708" y="4859"/>
            <a:ext cx="12767416" cy="1110382"/>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7C252B5-3243-4E3B-ADB1-F4952D9FC520}"/>
              </a:ext>
            </a:extLst>
          </p:cNvPr>
          <p:cNvSpPr>
            <a:spLocks noGrp="1"/>
          </p:cNvSpPr>
          <p:nvPr>
            <p:ph type="title"/>
          </p:nvPr>
        </p:nvSpPr>
        <p:spPr>
          <a:xfrm>
            <a:off x="838200" y="282000"/>
            <a:ext cx="10515600" cy="833241"/>
          </a:xfrm>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F6C0DAE-4A5F-4A83-98E9-6B7FEFC6D7D4}"/>
              </a:ext>
            </a:extLst>
          </p:cNvPr>
          <p:cNvSpPr>
            <a:spLocks noGrp="1"/>
          </p:cNvSpPr>
          <p:nvPr>
            <p:ph sz="half" idx="1"/>
          </p:nvPr>
        </p:nvSpPr>
        <p:spPr>
          <a:xfrm>
            <a:off x="838200" y="1233577"/>
            <a:ext cx="5181600" cy="51068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4C1E057-BA67-434A-A8BB-D76A5DE4706D}"/>
              </a:ext>
            </a:extLst>
          </p:cNvPr>
          <p:cNvSpPr>
            <a:spLocks noGrp="1"/>
          </p:cNvSpPr>
          <p:nvPr>
            <p:ph sz="half" idx="2"/>
          </p:nvPr>
        </p:nvSpPr>
        <p:spPr>
          <a:xfrm>
            <a:off x="6172200" y="1233576"/>
            <a:ext cx="5181600" cy="5106837"/>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3">
            <a:extLst>
              <a:ext uri="{FF2B5EF4-FFF2-40B4-BE49-F238E27FC236}">
                <a16:creationId xmlns:a16="http://schemas.microsoft.com/office/drawing/2014/main" id="{4D64ACF8-AA84-4A71-BF99-6978C459C34D}"/>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dirty="0"/>
              <a:t>MDE Office of Special Education</a:t>
            </a:r>
          </a:p>
        </p:txBody>
      </p:sp>
      <p:sp>
        <p:nvSpPr>
          <p:cNvPr id="9" name="Slide Number Placeholder 8">
            <a:extLst>
              <a:ext uri="{FF2B5EF4-FFF2-40B4-BE49-F238E27FC236}">
                <a16:creationId xmlns:a16="http://schemas.microsoft.com/office/drawing/2014/main" id="{56D3BFAD-E18D-4F3C-8421-D2FE3E41C9EB}"/>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dirty="0"/>
          </a:p>
        </p:txBody>
      </p:sp>
    </p:spTree>
    <p:extLst>
      <p:ext uri="{BB962C8B-B14F-4D97-AF65-F5344CB8AC3E}">
        <p14:creationId xmlns:p14="http://schemas.microsoft.com/office/powerpoint/2010/main" val="2013530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D386E68F-C960-41F2-A397-28E5F5AB7C2A}"/>
              </a:ext>
              <a:ext uri="{C183D7F6-B498-43B3-948B-1728B52AA6E4}">
                <adec:decorative xmlns:adec="http://schemas.microsoft.com/office/drawing/2017/decorative" val="1"/>
              </a:ext>
            </a:extLst>
          </p:cNvPr>
          <p:cNvSpPr/>
          <p:nvPr userDrawn="1"/>
        </p:nvSpPr>
        <p:spPr>
          <a:xfrm>
            <a:off x="-287708" y="4859"/>
            <a:ext cx="12767416" cy="1110382"/>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65BDE1C8-D68B-4C70-AA8D-CE5B5886A672}"/>
              </a:ext>
            </a:extLst>
          </p:cNvPr>
          <p:cNvSpPr>
            <a:spLocks noGrp="1"/>
          </p:cNvSpPr>
          <p:nvPr>
            <p:ph type="title"/>
          </p:nvPr>
        </p:nvSpPr>
        <p:spPr>
          <a:xfrm>
            <a:off x="839788" y="282000"/>
            <a:ext cx="10515600" cy="833241"/>
          </a:xfrm>
        </p:spPr>
        <p:txBody>
          <a:bodyPr/>
          <a:lstStyle>
            <a:lvl1pPr>
              <a:defRPr>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4079874E-56F1-4BFA-8CEC-BE93F6275B12}"/>
              </a:ext>
            </a:extLst>
          </p:cNvPr>
          <p:cNvSpPr>
            <a:spLocks noGrp="1"/>
          </p:cNvSpPr>
          <p:nvPr>
            <p:ph type="body" idx="1" hasCustomPrompt="1"/>
          </p:nvPr>
        </p:nvSpPr>
        <p:spPr>
          <a:xfrm>
            <a:off x="836612" y="1224951"/>
            <a:ext cx="5157787" cy="715174"/>
          </a:xfrm>
          <a:solidFill>
            <a:srgbClr val="E4F4F0"/>
          </a:solidFill>
        </p:spPr>
        <p:txBody>
          <a:bodyPr anchor="ctr" anchorCtr="0">
            <a:norm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432461AD-4870-4723-A67E-50288C395C20}"/>
              </a:ext>
            </a:extLst>
          </p:cNvPr>
          <p:cNvSpPr>
            <a:spLocks noGrp="1"/>
          </p:cNvSpPr>
          <p:nvPr>
            <p:ph sz="half" idx="2"/>
          </p:nvPr>
        </p:nvSpPr>
        <p:spPr>
          <a:xfrm>
            <a:off x="839788" y="2049835"/>
            <a:ext cx="5157787" cy="4299207"/>
          </a:xfrm>
        </p:spPr>
        <p:txBody>
          <a:bodyPr>
            <a:normAutofit/>
          </a:bodyPr>
          <a:lstStyle>
            <a:lvl1pPr>
              <a:defRPr sz="2600"/>
            </a:lvl1pPr>
            <a:lvl2pPr>
              <a:defRPr sz="2400"/>
            </a:lvl2pPr>
            <a:lvl3pPr>
              <a:defRPr sz="2000"/>
            </a:lvl3pPr>
            <a:lvl4pPr>
              <a:defRPr sz="18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FB89305-A827-44E7-B34F-FB5D2333E69F}"/>
              </a:ext>
            </a:extLst>
          </p:cNvPr>
          <p:cNvSpPr>
            <a:spLocks noGrp="1"/>
          </p:cNvSpPr>
          <p:nvPr>
            <p:ph type="body" sz="quarter" idx="3" hasCustomPrompt="1"/>
          </p:nvPr>
        </p:nvSpPr>
        <p:spPr>
          <a:xfrm>
            <a:off x="6096000" y="1224951"/>
            <a:ext cx="5183188" cy="715174"/>
          </a:xfrm>
          <a:solidFill>
            <a:srgbClr val="E4F4F0"/>
          </a:solidFill>
        </p:spPr>
        <p:txBody>
          <a:bodyPr anchor="ctr" anchorCtr="0">
            <a:norm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546F5B73-BD04-4D54-9A52-3712C32C9779}"/>
              </a:ext>
            </a:extLst>
          </p:cNvPr>
          <p:cNvSpPr>
            <a:spLocks noGrp="1"/>
          </p:cNvSpPr>
          <p:nvPr>
            <p:ph sz="quarter" idx="4"/>
          </p:nvPr>
        </p:nvSpPr>
        <p:spPr>
          <a:xfrm>
            <a:off x="6099176" y="2049835"/>
            <a:ext cx="5180012" cy="4299207"/>
          </a:xfrm>
        </p:spPr>
        <p:txBody>
          <a:bodyPr>
            <a:normAutofit/>
          </a:bodyPr>
          <a:lstStyle>
            <a:lvl1pPr>
              <a:defRPr sz="2600"/>
            </a:lvl1pPr>
            <a:lvl2pPr>
              <a:defRPr sz="2400"/>
            </a:lvl2pPr>
            <a:lvl3pPr>
              <a:defRPr sz="2000"/>
            </a:lvl3pPr>
            <a:lvl4pPr>
              <a:defRPr sz="18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3">
            <a:extLst>
              <a:ext uri="{FF2B5EF4-FFF2-40B4-BE49-F238E27FC236}">
                <a16:creationId xmlns:a16="http://schemas.microsoft.com/office/drawing/2014/main" id="{0C22C361-FC01-44D9-8AC9-00F8856CA5A4}"/>
              </a:ext>
            </a:extLst>
          </p:cNvPr>
          <p:cNvSpPr>
            <a:spLocks noGrp="1"/>
          </p:cNvSpPr>
          <p:nvPr>
            <p:ph type="ftr" sz="quarter" idx="10"/>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dirty="0"/>
              <a:t>MDE Office of Special Education</a:t>
            </a:r>
          </a:p>
        </p:txBody>
      </p:sp>
      <p:sp>
        <p:nvSpPr>
          <p:cNvPr id="11" name="Slide Number Placeholder 8">
            <a:extLst>
              <a:ext uri="{FF2B5EF4-FFF2-40B4-BE49-F238E27FC236}">
                <a16:creationId xmlns:a16="http://schemas.microsoft.com/office/drawing/2014/main" id="{DE743414-5A82-4DD2-8CC5-065329ADB034}"/>
              </a:ext>
            </a:extLst>
          </p:cNvPr>
          <p:cNvSpPr>
            <a:spLocks noGrp="1"/>
          </p:cNvSpPr>
          <p:nvPr>
            <p:ph type="sldNum" sz="quarter" idx="11"/>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dirty="0"/>
          </a:p>
        </p:txBody>
      </p:sp>
    </p:spTree>
    <p:extLst>
      <p:ext uri="{BB962C8B-B14F-4D97-AF65-F5344CB8AC3E}">
        <p14:creationId xmlns:p14="http://schemas.microsoft.com/office/powerpoint/2010/main" val="331811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20B9E86-5103-45DA-BB40-B33F7CDBB01D}"/>
              </a:ext>
              <a:ext uri="{C183D7F6-B498-43B3-948B-1728B52AA6E4}">
                <adec:decorative xmlns:adec="http://schemas.microsoft.com/office/drawing/2017/decorative" val="1"/>
              </a:ext>
            </a:extLst>
          </p:cNvPr>
          <p:cNvSpPr/>
          <p:nvPr userDrawn="1"/>
        </p:nvSpPr>
        <p:spPr>
          <a:xfrm>
            <a:off x="-287708" y="4859"/>
            <a:ext cx="12767416" cy="1110382"/>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AF60DDCC-D85F-4577-9CB6-D7B289739101}"/>
              </a:ext>
            </a:extLst>
          </p:cNvPr>
          <p:cNvSpPr>
            <a:spLocks noGrp="1"/>
          </p:cNvSpPr>
          <p:nvPr>
            <p:ph type="title"/>
          </p:nvPr>
        </p:nvSpPr>
        <p:spPr>
          <a:xfrm>
            <a:off x="838200" y="282000"/>
            <a:ext cx="10515600" cy="833241"/>
          </a:xfrm>
        </p:spPr>
        <p:txBody>
          <a:bodyPr/>
          <a:lstStyle>
            <a:lvl1pPr>
              <a:defRPr>
                <a:solidFill>
                  <a:schemeClr val="bg1"/>
                </a:solidFill>
              </a:defRPr>
            </a:lvl1pPr>
          </a:lstStyle>
          <a:p>
            <a:r>
              <a:rPr lang="en-US" dirty="0"/>
              <a:t>Click to edit Master title style</a:t>
            </a:r>
          </a:p>
        </p:txBody>
      </p:sp>
      <p:sp>
        <p:nvSpPr>
          <p:cNvPr id="6" name="Footer Placeholder 3">
            <a:extLst>
              <a:ext uri="{FF2B5EF4-FFF2-40B4-BE49-F238E27FC236}">
                <a16:creationId xmlns:a16="http://schemas.microsoft.com/office/drawing/2014/main" id="{F0ADACA4-80D4-4A8E-A367-3732ACF2EDE8}"/>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dirty="0"/>
              <a:t>MDE Office of Special Education</a:t>
            </a:r>
          </a:p>
        </p:txBody>
      </p:sp>
      <p:sp>
        <p:nvSpPr>
          <p:cNvPr id="7" name="Slide Number Placeholder 8">
            <a:extLst>
              <a:ext uri="{FF2B5EF4-FFF2-40B4-BE49-F238E27FC236}">
                <a16:creationId xmlns:a16="http://schemas.microsoft.com/office/drawing/2014/main" id="{1B7A9EBA-D1DB-46CB-92F2-DC04833CF9B9}"/>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dirty="0"/>
          </a:p>
        </p:txBody>
      </p:sp>
    </p:spTree>
    <p:extLst>
      <p:ext uri="{BB962C8B-B14F-4D97-AF65-F5344CB8AC3E}">
        <p14:creationId xmlns:p14="http://schemas.microsoft.com/office/powerpoint/2010/main" val="8117964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7B35DBC-9A67-47A7-9BAB-540EE9038B9D}"/>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dirty="0"/>
              <a:t>MDE Office of Special Education</a:t>
            </a:r>
          </a:p>
        </p:txBody>
      </p:sp>
      <p:sp>
        <p:nvSpPr>
          <p:cNvPr id="5" name="Slide Number Placeholder 8">
            <a:extLst>
              <a:ext uri="{FF2B5EF4-FFF2-40B4-BE49-F238E27FC236}">
                <a16:creationId xmlns:a16="http://schemas.microsoft.com/office/drawing/2014/main" id="{969B9CAF-7601-43C4-AC01-43EE16C5A689}"/>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dirty="0"/>
          </a:p>
        </p:txBody>
      </p:sp>
    </p:spTree>
    <p:extLst>
      <p:ext uri="{BB962C8B-B14F-4D97-AF65-F5344CB8AC3E}">
        <p14:creationId xmlns:p14="http://schemas.microsoft.com/office/powerpoint/2010/main" val="29953724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AAE4757-7EB7-4EB1-8FBD-00F7F997A2FF}"/>
              </a:ext>
            </a:extLst>
          </p:cNvPr>
          <p:cNvSpPr>
            <a:spLocks noGrp="1"/>
          </p:cNvSpPr>
          <p:nvPr>
            <p:ph type="title"/>
          </p:nvPr>
        </p:nvSpPr>
        <p:spPr>
          <a:xfrm>
            <a:off x="839788" y="457200"/>
            <a:ext cx="3932237" cy="1600200"/>
          </a:xfrm>
          <a:solidFill>
            <a:srgbClr val="25866E"/>
          </a:solidFill>
        </p:spPr>
        <p:txBody>
          <a:bodyPr lIns="137160" tIns="91440" rIns="91440" bIns="137160" anchor="ctr" anchorCtr="0">
            <a:normAutofit/>
          </a:bodyPr>
          <a:lstStyle>
            <a:lvl1pPr>
              <a:defRPr sz="3000">
                <a:solidFill>
                  <a:schemeClr val="bg1"/>
                </a:solidFill>
              </a:defRPr>
            </a:lvl1pPr>
          </a:lstStyle>
          <a:p>
            <a:r>
              <a:rPr lang="en-US" dirty="0"/>
              <a:t>Click to edit Master title style</a:t>
            </a:r>
          </a:p>
        </p:txBody>
      </p:sp>
      <p:sp>
        <p:nvSpPr>
          <p:cNvPr id="4" name="Text Placeholder 3">
            <a:extLst>
              <a:ext uri="{FF2B5EF4-FFF2-40B4-BE49-F238E27FC236}">
                <a16:creationId xmlns:a16="http://schemas.microsoft.com/office/drawing/2014/main" id="{40468808-0645-4824-847B-7D4E53D83782}"/>
              </a:ext>
            </a:extLst>
          </p:cNvPr>
          <p:cNvSpPr>
            <a:spLocks noGrp="1"/>
          </p:cNvSpPr>
          <p:nvPr>
            <p:ph type="body" sz="half" idx="2"/>
          </p:nvPr>
        </p:nvSpPr>
        <p:spPr>
          <a:xfrm>
            <a:off x="839788" y="2233246"/>
            <a:ext cx="3932237" cy="4089916"/>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3" name="Content Placeholder 2">
            <a:extLst>
              <a:ext uri="{FF2B5EF4-FFF2-40B4-BE49-F238E27FC236}">
                <a16:creationId xmlns:a16="http://schemas.microsoft.com/office/drawing/2014/main" id="{48853D1B-D62B-40CA-922B-495E8BB2F539}"/>
              </a:ext>
            </a:extLst>
          </p:cNvPr>
          <p:cNvSpPr>
            <a:spLocks noGrp="1"/>
          </p:cNvSpPr>
          <p:nvPr>
            <p:ph idx="1"/>
          </p:nvPr>
        </p:nvSpPr>
        <p:spPr>
          <a:xfrm>
            <a:off x="5183188" y="457200"/>
            <a:ext cx="6172200" cy="58659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3">
            <a:extLst>
              <a:ext uri="{FF2B5EF4-FFF2-40B4-BE49-F238E27FC236}">
                <a16:creationId xmlns:a16="http://schemas.microsoft.com/office/drawing/2014/main" id="{04EBD286-055C-41DF-A987-AAE4DBD45AF8}"/>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dirty="0"/>
              <a:t>MDE Office of Special Education</a:t>
            </a:r>
          </a:p>
        </p:txBody>
      </p:sp>
      <p:sp>
        <p:nvSpPr>
          <p:cNvPr id="8" name="Slide Number Placeholder 8">
            <a:extLst>
              <a:ext uri="{FF2B5EF4-FFF2-40B4-BE49-F238E27FC236}">
                <a16:creationId xmlns:a16="http://schemas.microsoft.com/office/drawing/2014/main" id="{5B729C5D-45ED-4C65-B203-7589F117119C}"/>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dirty="0"/>
          </a:p>
        </p:txBody>
      </p:sp>
    </p:spTree>
    <p:extLst>
      <p:ext uri="{BB962C8B-B14F-4D97-AF65-F5344CB8AC3E}">
        <p14:creationId xmlns:p14="http://schemas.microsoft.com/office/powerpoint/2010/main" val="3179761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B150D20-5A67-4F70-8E53-65661A440C2F}"/>
              </a:ext>
              <a:ext uri="{C183D7F6-B498-43B3-948B-1728B52AA6E4}">
                <adec:decorative xmlns:adec="http://schemas.microsoft.com/office/drawing/2017/decorative" val="1"/>
              </a:ext>
            </a:extLst>
          </p:cNvPr>
          <p:cNvSpPr/>
          <p:nvPr userDrawn="1"/>
        </p:nvSpPr>
        <p:spPr>
          <a:xfrm>
            <a:off x="-287708" y="142875"/>
            <a:ext cx="12767416" cy="1573500"/>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4F1E7A38-42F9-48E0-A70D-DA79D3B6D00D}"/>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EB6778A3-8946-449C-AB7D-F67D2B71FD9D}"/>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a:extLst>
              <a:ext uri="{FF2B5EF4-FFF2-40B4-BE49-F238E27FC236}">
                <a16:creationId xmlns:a16="http://schemas.microsoft.com/office/drawing/2014/main" id="{D21C3140-1F89-4D9E-81B6-924CABE87F49}"/>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025" y="6222745"/>
            <a:ext cx="1426464" cy="548640"/>
          </a:xfrm>
          <a:prstGeom prst="rect">
            <a:avLst/>
          </a:prstGeom>
        </p:spPr>
      </p:pic>
      <p:sp>
        <p:nvSpPr>
          <p:cNvPr id="5" name="Footer Placeholder 4">
            <a:extLst>
              <a:ext uri="{FF2B5EF4-FFF2-40B4-BE49-F238E27FC236}">
                <a16:creationId xmlns:a16="http://schemas.microsoft.com/office/drawing/2014/main" id="{74F4791E-C0A1-48FC-8AC9-B45CA4F2B614}"/>
              </a:ext>
              <a:ext uri="{C183D7F6-B498-43B3-948B-1728B52AA6E4}">
                <adec:decorative xmlns:adec="http://schemas.microsoft.com/office/drawing/2017/decorative" val="1"/>
              </a:ext>
            </a:extLst>
          </p:cNvPr>
          <p:cNvSpPr>
            <a:spLocks noGrp="1"/>
          </p:cNvSpPr>
          <p:nvPr>
            <p:ph type="ftr" sz="quarter" idx="11"/>
          </p:nvPr>
        </p:nvSpPr>
        <p:spPr>
          <a:xfrm>
            <a:off x="1914971" y="6372937"/>
            <a:ext cx="4114800" cy="365125"/>
          </a:xfrm>
        </p:spPr>
        <p:txBody>
          <a:bodyPr/>
          <a:lstStyle/>
          <a:p>
            <a:r>
              <a:rPr lang="en-US" dirty="0"/>
              <a:t>Office of Special Education</a:t>
            </a:r>
          </a:p>
        </p:txBody>
      </p:sp>
      <p:sp>
        <p:nvSpPr>
          <p:cNvPr id="6" name="Slide Number Placeholder 5">
            <a:extLst>
              <a:ext uri="{FF2B5EF4-FFF2-40B4-BE49-F238E27FC236}">
                <a16:creationId xmlns:a16="http://schemas.microsoft.com/office/drawing/2014/main" id="{ECEA1BC1-554B-4A30-9E47-C3DCC825BD2C}"/>
              </a:ext>
            </a:extLst>
          </p:cNvPr>
          <p:cNvSpPr>
            <a:spLocks noGrp="1"/>
          </p:cNvSpPr>
          <p:nvPr>
            <p:ph type="sldNum" sz="quarter" idx="12"/>
          </p:nvPr>
        </p:nvSpPr>
        <p:spPr>
          <a:xfrm>
            <a:off x="11066155" y="6372937"/>
            <a:ext cx="777311" cy="365125"/>
          </a:xfrm>
        </p:spPr>
        <p:txBody>
          <a:bodyPr/>
          <a:lstStyle/>
          <a:p>
            <a:fld id="{87B9A8B6-CB3A-458D-9694-2C069B493C02}" type="slidenum">
              <a:rPr lang="en-US" smtClean="0"/>
              <a:t>‹#›</a:t>
            </a:fld>
            <a:endParaRPr lang="en-US"/>
          </a:p>
        </p:txBody>
      </p:sp>
    </p:spTree>
    <p:extLst>
      <p:ext uri="{BB962C8B-B14F-4D97-AF65-F5344CB8AC3E}">
        <p14:creationId xmlns:p14="http://schemas.microsoft.com/office/powerpoint/2010/main" val="38096686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6703D-060A-4602-BA50-0409A3DCA863}"/>
              </a:ext>
            </a:extLst>
          </p:cNvPr>
          <p:cNvSpPr>
            <a:spLocks noGrp="1"/>
          </p:cNvSpPr>
          <p:nvPr>
            <p:ph type="title"/>
          </p:nvPr>
        </p:nvSpPr>
        <p:spPr>
          <a:xfrm>
            <a:off x="839788" y="457200"/>
            <a:ext cx="3932237" cy="1600200"/>
          </a:xfrm>
          <a:solidFill>
            <a:srgbClr val="25866E"/>
          </a:solidFill>
        </p:spPr>
        <p:txBody>
          <a:bodyPr lIns="137160" tIns="91440" bIns="137160" anchor="ctr" anchorCtr="0">
            <a:normAutofit/>
          </a:bodyPr>
          <a:lstStyle>
            <a:lvl1pPr>
              <a:defRPr sz="3000">
                <a:solidFill>
                  <a:schemeClr val="bg1"/>
                </a:solidFill>
              </a:defRPr>
            </a:lvl1pPr>
          </a:lstStyle>
          <a:p>
            <a:r>
              <a:rPr lang="en-US" dirty="0"/>
              <a:t>Click to edit Master title style</a:t>
            </a:r>
          </a:p>
        </p:txBody>
      </p:sp>
      <p:sp>
        <p:nvSpPr>
          <p:cNvPr id="4" name="Text Placeholder 3">
            <a:extLst>
              <a:ext uri="{FF2B5EF4-FFF2-40B4-BE49-F238E27FC236}">
                <a16:creationId xmlns:a16="http://schemas.microsoft.com/office/drawing/2014/main" id="{F5875E57-9CD7-431A-9D7D-A17D29CE553D}"/>
              </a:ext>
            </a:extLst>
          </p:cNvPr>
          <p:cNvSpPr>
            <a:spLocks noGrp="1"/>
          </p:cNvSpPr>
          <p:nvPr>
            <p:ph type="body" sz="half" idx="2"/>
          </p:nvPr>
        </p:nvSpPr>
        <p:spPr>
          <a:xfrm>
            <a:off x="839788" y="2224215"/>
            <a:ext cx="3932237" cy="4150706"/>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3" name="Picture Placeholder 2">
            <a:extLst>
              <a:ext uri="{FF2B5EF4-FFF2-40B4-BE49-F238E27FC236}">
                <a16:creationId xmlns:a16="http://schemas.microsoft.com/office/drawing/2014/main" id="{083EBB25-D0C8-4954-9B36-D4E628F5B413}"/>
              </a:ext>
            </a:extLst>
          </p:cNvPr>
          <p:cNvSpPr>
            <a:spLocks noGrp="1"/>
          </p:cNvSpPr>
          <p:nvPr>
            <p:ph type="pic" idx="1"/>
          </p:nvPr>
        </p:nvSpPr>
        <p:spPr>
          <a:xfrm>
            <a:off x="5183188" y="457200"/>
            <a:ext cx="6172200" cy="591772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7" name="Footer Placeholder 3">
            <a:extLst>
              <a:ext uri="{FF2B5EF4-FFF2-40B4-BE49-F238E27FC236}">
                <a16:creationId xmlns:a16="http://schemas.microsoft.com/office/drawing/2014/main" id="{8A977368-5D03-4D6D-94E7-5DDB5FFEE8B8}"/>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dirty="0"/>
              <a:t>MDE Office of Special Education</a:t>
            </a:r>
          </a:p>
        </p:txBody>
      </p:sp>
      <p:sp>
        <p:nvSpPr>
          <p:cNvPr id="8" name="Slide Number Placeholder 8">
            <a:extLst>
              <a:ext uri="{FF2B5EF4-FFF2-40B4-BE49-F238E27FC236}">
                <a16:creationId xmlns:a16="http://schemas.microsoft.com/office/drawing/2014/main" id="{35D6BDBD-A7C3-4CFE-A969-02520E42DE2D}"/>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dirty="0"/>
          </a:p>
        </p:txBody>
      </p:sp>
    </p:spTree>
    <p:extLst>
      <p:ext uri="{BB962C8B-B14F-4D97-AF65-F5344CB8AC3E}">
        <p14:creationId xmlns:p14="http://schemas.microsoft.com/office/powerpoint/2010/main" val="9303952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D6818B8-2539-418A-B8F9-24121A76E26A}"/>
              </a:ext>
              <a:ext uri="{C183D7F6-B498-43B3-948B-1728B52AA6E4}">
                <adec:decorative xmlns:adec="http://schemas.microsoft.com/office/drawing/2017/decorative" val="1"/>
              </a:ext>
            </a:extLst>
          </p:cNvPr>
          <p:cNvSpPr/>
          <p:nvPr userDrawn="1"/>
        </p:nvSpPr>
        <p:spPr>
          <a:xfrm>
            <a:off x="-287708" y="4859"/>
            <a:ext cx="12767416" cy="1110382"/>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AD2FC3B1-FC31-4268-AE04-4326CF8914FD}"/>
              </a:ext>
            </a:extLst>
          </p:cNvPr>
          <p:cNvSpPr>
            <a:spLocks noGrp="1"/>
          </p:cNvSpPr>
          <p:nvPr>
            <p:ph type="title"/>
          </p:nvPr>
        </p:nvSpPr>
        <p:spPr>
          <a:xfrm>
            <a:off x="838200" y="365126"/>
            <a:ext cx="10515600" cy="750116"/>
          </a:xfrm>
        </p:spPr>
        <p:txBody>
          <a:bodyPr/>
          <a:lstStyle>
            <a:lvl1pPr>
              <a:defRPr>
                <a:solidFill>
                  <a:schemeClr val="bg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2D6B86A8-B5C2-4C14-93DF-A71981AD010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3">
            <a:extLst>
              <a:ext uri="{FF2B5EF4-FFF2-40B4-BE49-F238E27FC236}">
                <a16:creationId xmlns:a16="http://schemas.microsoft.com/office/drawing/2014/main" id="{F11D5644-954F-46B3-BBFD-850A947647C4}"/>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dirty="0"/>
              <a:t>MDE Office of Special Education</a:t>
            </a:r>
          </a:p>
        </p:txBody>
      </p:sp>
      <p:sp>
        <p:nvSpPr>
          <p:cNvPr id="10" name="Slide Number Placeholder 8">
            <a:extLst>
              <a:ext uri="{FF2B5EF4-FFF2-40B4-BE49-F238E27FC236}">
                <a16:creationId xmlns:a16="http://schemas.microsoft.com/office/drawing/2014/main" id="{24AC4758-9EBA-427F-BE2C-BF8A346500AB}"/>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dirty="0"/>
          </a:p>
        </p:txBody>
      </p:sp>
    </p:spTree>
    <p:extLst>
      <p:ext uri="{BB962C8B-B14F-4D97-AF65-F5344CB8AC3E}">
        <p14:creationId xmlns:p14="http://schemas.microsoft.com/office/powerpoint/2010/main" val="19515379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C633D3-D539-4AE7-BFBF-130ABCEAD0F5}"/>
              </a:ext>
            </a:extLst>
          </p:cNvPr>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10385B27-0B87-4799-B538-EA4789C8AD7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3">
            <a:extLst>
              <a:ext uri="{FF2B5EF4-FFF2-40B4-BE49-F238E27FC236}">
                <a16:creationId xmlns:a16="http://schemas.microsoft.com/office/drawing/2014/main" id="{5EE6DBE1-1414-4398-9EDF-3B9AFB99B1EB}"/>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dirty="0"/>
              <a:t>MDE Office of Special Education</a:t>
            </a:r>
          </a:p>
        </p:txBody>
      </p:sp>
      <p:sp>
        <p:nvSpPr>
          <p:cNvPr id="7" name="Slide Number Placeholder 8">
            <a:extLst>
              <a:ext uri="{FF2B5EF4-FFF2-40B4-BE49-F238E27FC236}">
                <a16:creationId xmlns:a16="http://schemas.microsoft.com/office/drawing/2014/main" id="{C271E5B8-F9BB-477E-A5E1-3AC5211F3323}"/>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dirty="0"/>
          </a:p>
        </p:txBody>
      </p:sp>
    </p:spTree>
    <p:extLst>
      <p:ext uri="{BB962C8B-B14F-4D97-AF65-F5344CB8AC3E}">
        <p14:creationId xmlns:p14="http://schemas.microsoft.com/office/powerpoint/2010/main" val="2313905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703D19D-3CA4-40F2-A403-47011D8DFF46}"/>
              </a:ext>
              <a:ext uri="{C183D7F6-B498-43B3-948B-1728B52AA6E4}">
                <adec:decorative xmlns:adec="http://schemas.microsoft.com/office/drawing/2017/decorative" val="1"/>
              </a:ext>
            </a:extLst>
          </p:cNvPr>
          <p:cNvSpPr/>
          <p:nvPr userDrawn="1"/>
        </p:nvSpPr>
        <p:spPr>
          <a:xfrm>
            <a:off x="-264919" y="2752475"/>
            <a:ext cx="12767416" cy="1573500"/>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4CE04310-1E7C-478F-B7CB-A4446DFEA731}"/>
              </a:ext>
            </a:extLst>
          </p:cNvPr>
          <p:cNvSpPr>
            <a:spLocks noGrp="1"/>
          </p:cNvSpPr>
          <p:nvPr>
            <p:ph type="title"/>
          </p:nvPr>
        </p:nvSpPr>
        <p:spPr>
          <a:xfrm>
            <a:off x="831850" y="2891789"/>
            <a:ext cx="10515600" cy="1434185"/>
          </a:xfrm>
        </p:spPr>
        <p:txBody>
          <a:bodyPr anchor="b">
            <a:normAutofit/>
          </a:bodyPr>
          <a:lstStyle>
            <a:lvl1pPr>
              <a:defRPr sz="52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DE29316B-CB8D-4D61-A3FF-949AFBA39DB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8" name="Picture 7">
            <a:extLst>
              <a:ext uri="{FF2B5EF4-FFF2-40B4-BE49-F238E27FC236}">
                <a16:creationId xmlns:a16="http://schemas.microsoft.com/office/drawing/2014/main" id="{E9FD9B4A-7276-4156-9CF9-6C3E40B0BF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025" y="6222745"/>
            <a:ext cx="1426464" cy="548640"/>
          </a:xfrm>
          <a:prstGeom prst="rect">
            <a:avLst/>
          </a:prstGeom>
        </p:spPr>
      </p:pic>
      <p:sp>
        <p:nvSpPr>
          <p:cNvPr id="10" name="Footer Placeholder 4">
            <a:extLst>
              <a:ext uri="{FF2B5EF4-FFF2-40B4-BE49-F238E27FC236}">
                <a16:creationId xmlns:a16="http://schemas.microsoft.com/office/drawing/2014/main" id="{7A456AC4-F579-40D2-BFA9-D6C0065B6CEC}"/>
              </a:ext>
              <a:ext uri="{C183D7F6-B498-43B3-948B-1728B52AA6E4}">
                <adec:decorative xmlns:adec="http://schemas.microsoft.com/office/drawing/2017/decorative" val="1"/>
              </a:ext>
            </a:extLst>
          </p:cNvPr>
          <p:cNvSpPr>
            <a:spLocks noGrp="1"/>
          </p:cNvSpPr>
          <p:nvPr>
            <p:ph type="ftr" sz="quarter" idx="11"/>
          </p:nvPr>
        </p:nvSpPr>
        <p:spPr>
          <a:xfrm>
            <a:off x="1914971" y="6372937"/>
            <a:ext cx="4114800" cy="365125"/>
          </a:xfrm>
        </p:spPr>
        <p:txBody>
          <a:bodyPr/>
          <a:lstStyle/>
          <a:p>
            <a:r>
              <a:rPr lang="en-US" dirty="0"/>
              <a:t>Office of Special Education</a:t>
            </a:r>
          </a:p>
        </p:txBody>
      </p:sp>
      <p:sp>
        <p:nvSpPr>
          <p:cNvPr id="11" name="Slide Number Placeholder 5">
            <a:extLst>
              <a:ext uri="{FF2B5EF4-FFF2-40B4-BE49-F238E27FC236}">
                <a16:creationId xmlns:a16="http://schemas.microsoft.com/office/drawing/2014/main" id="{C350F5D9-9900-4BCF-85E9-A9BB4D054DD3}"/>
              </a:ext>
            </a:extLst>
          </p:cNvPr>
          <p:cNvSpPr>
            <a:spLocks noGrp="1"/>
          </p:cNvSpPr>
          <p:nvPr>
            <p:ph type="sldNum" sz="quarter" idx="12"/>
          </p:nvPr>
        </p:nvSpPr>
        <p:spPr>
          <a:xfrm>
            <a:off x="11066155" y="6372937"/>
            <a:ext cx="777311" cy="365125"/>
          </a:xfrm>
        </p:spPr>
        <p:txBody>
          <a:bodyPr/>
          <a:lstStyle/>
          <a:p>
            <a:fld id="{87B9A8B6-CB3A-458D-9694-2C069B493C02}" type="slidenum">
              <a:rPr lang="en-US" smtClean="0"/>
              <a:t>‹#›</a:t>
            </a:fld>
            <a:endParaRPr lang="en-US"/>
          </a:p>
        </p:txBody>
      </p:sp>
    </p:spTree>
    <p:extLst>
      <p:ext uri="{BB962C8B-B14F-4D97-AF65-F5344CB8AC3E}">
        <p14:creationId xmlns:p14="http://schemas.microsoft.com/office/powerpoint/2010/main" val="1210059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5BD70B7-D77F-4316-A7C4-59BE5C45A897}"/>
              </a:ext>
              <a:ext uri="{C183D7F6-B498-43B3-948B-1728B52AA6E4}">
                <adec:decorative xmlns:adec="http://schemas.microsoft.com/office/drawing/2017/decorative" val="1"/>
              </a:ext>
            </a:extLst>
          </p:cNvPr>
          <p:cNvSpPr/>
          <p:nvPr userDrawn="1"/>
        </p:nvSpPr>
        <p:spPr>
          <a:xfrm>
            <a:off x="-287708" y="142875"/>
            <a:ext cx="12767416" cy="1573500"/>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C7C252B5-3243-4E3B-ADB1-F4952D9FC520}"/>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F6C0DAE-4A5F-4A83-98E9-6B7FEFC6D7D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4C1E057-BA67-434A-A8BB-D76A5DE4706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a:extLst>
              <a:ext uri="{FF2B5EF4-FFF2-40B4-BE49-F238E27FC236}">
                <a16:creationId xmlns:a16="http://schemas.microsoft.com/office/drawing/2014/main" id="{67A8A1B7-212D-40D6-96C0-AC2B7BE479B9}"/>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025" y="6222745"/>
            <a:ext cx="1426464" cy="548640"/>
          </a:xfrm>
          <a:prstGeom prst="rect">
            <a:avLst/>
          </a:prstGeom>
        </p:spPr>
      </p:pic>
      <p:sp>
        <p:nvSpPr>
          <p:cNvPr id="11" name="Footer Placeholder 4">
            <a:extLst>
              <a:ext uri="{FF2B5EF4-FFF2-40B4-BE49-F238E27FC236}">
                <a16:creationId xmlns:a16="http://schemas.microsoft.com/office/drawing/2014/main" id="{9286FE3E-2E03-4703-BCD8-FEC0E15A2BB4}"/>
              </a:ext>
              <a:ext uri="{C183D7F6-B498-43B3-948B-1728B52AA6E4}">
                <adec:decorative xmlns:adec="http://schemas.microsoft.com/office/drawing/2017/decorative" val="1"/>
              </a:ext>
            </a:extLst>
          </p:cNvPr>
          <p:cNvSpPr>
            <a:spLocks noGrp="1"/>
          </p:cNvSpPr>
          <p:nvPr>
            <p:ph type="ftr" sz="quarter" idx="11"/>
          </p:nvPr>
        </p:nvSpPr>
        <p:spPr>
          <a:xfrm>
            <a:off x="1914971" y="6372937"/>
            <a:ext cx="4114800" cy="365125"/>
          </a:xfrm>
        </p:spPr>
        <p:txBody>
          <a:bodyPr/>
          <a:lstStyle/>
          <a:p>
            <a:r>
              <a:rPr lang="en-US" dirty="0"/>
              <a:t>Office of Special Education</a:t>
            </a:r>
          </a:p>
        </p:txBody>
      </p:sp>
      <p:sp>
        <p:nvSpPr>
          <p:cNvPr id="12" name="Slide Number Placeholder 5">
            <a:extLst>
              <a:ext uri="{FF2B5EF4-FFF2-40B4-BE49-F238E27FC236}">
                <a16:creationId xmlns:a16="http://schemas.microsoft.com/office/drawing/2014/main" id="{508A0FF8-15D2-4341-BD85-F4A26451C6E2}"/>
              </a:ext>
            </a:extLst>
          </p:cNvPr>
          <p:cNvSpPr>
            <a:spLocks noGrp="1"/>
          </p:cNvSpPr>
          <p:nvPr>
            <p:ph type="sldNum" sz="quarter" idx="12"/>
          </p:nvPr>
        </p:nvSpPr>
        <p:spPr>
          <a:xfrm>
            <a:off x="11066155" y="6372937"/>
            <a:ext cx="777311" cy="365125"/>
          </a:xfrm>
        </p:spPr>
        <p:txBody>
          <a:bodyPr/>
          <a:lstStyle/>
          <a:p>
            <a:fld id="{87B9A8B6-CB3A-458D-9694-2C069B493C02}" type="slidenum">
              <a:rPr lang="en-US" smtClean="0"/>
              <a:t>‹#›</a:t>
            </a:fld>
            <a:endParaRPr lang="en-US"/>
          </a:p>
        </p:txBody>
      </p:sp>
    </p:spTree>
    <p:extLst>
      <p:ext uri="{BB962C8B-B14F-4D97-AF65-F5344CB8AC3E}">
        <p14:creationId xmlns:p14="http://schemas.microsoft.com/office/powerpoint/2010/main" val="3729627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9FCA45B4-BA6E-46E8-8948-AAFFF457DC7C}"/>
              </a:ext>
              <a:ext uri="{C183D7F6-B498-43B3-948B-1728B52AA6E4}">
                <adec:decorative xmlns:adec="http://schemas.microsoft.com/office/drawing/2017/decorative" val="1"/>
              </a:ext>
            </a:extLst>
          </p:cNvPr>
          <p:cNvSpPr/>
          <p:nvPr userDrawn="1"/>
        </p:nvSpPr>
        <p:spPr>
          <a:xfrm>
            <a:off x="-287708" y="142875"/>
            <a:ext cx="12767416" cy="1573500"/>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65BDE1C8-D68B-4C70-AA8D-CE5B5886A672}"/>
              </a:ext>
            </a:extLst>
          </p:cNvPr>
          <p:cNvSpPr>
            <a:spLocks noGrp="1"/>
          </p:cNvSpPr>
          <p:nvPr>
            <p:ph type="title"/>
          </p:nvPr>
        </p:nvSpPr>
        <p:spPr>
          <a:xfrm>
            <a:off x="839788" y="365125"/>
            <a:ext cx="10515600" cy="1325563"/>
          </a:xfrm>
        </p:spPr>
        <p:txBody>
          <a:bodyPr/>
          <a:lstStyle>
            <a:lvl1pPr>
              <a:defRPr>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4079874E-56F1-4BFA-8CEC-BE93F6275B12}"/>
              </a:ext>
            </a:extLst>
          </p:cNvPr>
          <p:cNvSpPr>
            <a:spLocks noGrp="1"/>
          </p:cNvSpPr>
          <p:nvPr>
            <p:ph type="body" idx="1"/>
          </p:nvPr>
        </p:nvSpPr>
        <p:spPr>
          <a:xfrm>
            <a:off x="839788" y="1681163"/>
            <a:ext cx="5157787"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432461AD-4870-4723-A67E-50288C395C20}"/>
              </a:ext>
            </a:extLst>
          </p:cNvPr>
          <p:cNvSpPr>
            <a:spLocks noGrp="1"/>
          </p:cNvSpPr>
          <p:nvPr>
            <p:ph sz="half" idx="2"/>
          </p:nvPr>
        </p:nvSpPr>
        <p:spPr>
          <a:xfrm>
            <a:off x="839788" y="2505075"/>
            <a:ext cx="5157787" cy="3684588"/>
          </a:xfrm>
        </p:spPr>
        <p:txBody>
          <a:bodyPr>
            <a:normAutofit/>
          </a:bodyPr>
          <a:lstStyle>
            <a:lvl1pPr>
              <a:defRPr sz="2800"/>
            </a:lvl1pPr>
            <a:lvl2pPr>
              <a:defRPr sz="2400"/>
            </a:lvl2pPr>
            <a:lvl3pPr>
              <a:defRPr sz="2000"/>
            </a:lvl3pPr>
            <a:lvl4pPr>
              <a:defRPr sz="18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FB89305-A827-44E7-B34F-FB5D2333E69F}"/>
              </a:ext>
            </a:extLst>
          </p:cNvPr>
          <p:cNvSpPr>
            <a:spLocks noGrp="1"/>
          </p:cNvSpPr>
          <p:nvPr>
            <p:ph type="body" sz="quarter" idx="3"/>
          </p:nvPr>
        </p:nvSpPr>
        <p:spPr>
          <a:xfrm>
            <a:off x="6172200" y="1681163"/>
            <a:ext cx="5183188"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546F5B73-BD04-4D54-9A52-3712C32C9779}"/>
              </a:ext>
            </a:extLst>
          </p:cNvPr>
          <p:cNvSpPr>
            <a:spLocks noGrp="1"/>
          </p:cNvSpPr>
          <p:nvPr>
            <p:ph sz="quarter" idx="4"/>
          </p:nvPr>
        </p:nvSpPr>
        <p:spPr>
          <a:xfrm>
            <a:off x="6172200" y="2505075"/>
            <a:ext cx="5183188" cy="3684588"/>
          </a:xfrm>
        </p:spPr>
        <p:txBody>
          <a:bodyPr>
            <a:normAutofit/>
          </a:bodyPr>
          <a:lstStyle>
            <a:lvl1pPr>
              <a:defRPr sz="2800"/>
            </a:lvl1pPr>
            <a:lvl2pPr>
              <a:defRPr sz="2400"/>
            </a:lvl2pPr>
            <a:lvl3pPr>
              <a:defRPr sz="2000"/>
            </a:lvl3pPr>
            <a:lvl4pPr>
              <a:defRPr sz="18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FE7949A6-0156-4AA8-AD11-479B99E18E6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025" y="6222745"/>
            <a:ext cx="1426464" cy="548640"/>
          </a:xfrm>
          <a:prstGeom prst="rect">
            <a:avLst/>
          </a:prstGeom>
        </p:spPr>
      </p:pic>
      <p:sp>
        <p:nvSpPr>
          <p:cNvPr id="13" name="Footer Placeholder 4">
            <a:extLst>
              <a:ext uri="{FF2B5EF4-FFF2-40B4-BE49-F238E27FC236}">
                <a16:creationId xmlns:a16="http://schemas.microsoft.com/office/drawing/2014/main" id="{A2C87F8D-1446-4B37-950E-41641F3C5C23}"/>
              </a:ext>
              <a:ext uri="{C183D7F6-B498-43B3-948B-1728B52AA6E4}">
                <adec:decorative xmlns:adec="http://schemas.microsoft.com/office/drawing/2017/decorative" val="1"/>
              </a:ext>
            </a:extLst>
          </p:cNvPr>
          <p:cNvSpPr>
            <a:spLocks noGrp="1"/>
          </p:cNvSpPr>
          <p:nvPr>
            <p:ph type="ftr" sz="quarter" idx="11"/>
          </p:nvPr>
        </p:nvSpPr>
        <p:spPr>
          <a:xfrm>
            <a:off x="1914971" y="6372937"/>
            <a:ext cx="4114800" cy="365125"/>
          </a:xfrm>
        </p:spPr>
        <p:txBody>
          <a:bodyPr/>
          <a:lstStyle/>
          <a:p>
            <a:r>
              <a:rPr lang="en-US" dirty="0"/>
              <a:t>Office of Special Education</a:t>
            </a:r>
          </a:p>
        </p:txBody>
      </p:sp>
      <p:sp>
        <p:nvSpPr>
          <p:cNvPr id="14" name="Slide Number Placeholder 5">
            <a:extLst>
              <a:ext uri="{FF2B5EF4-FFF2-40B4-BE49-F238E27FC236}">
                <a16:creationId xmlns:a16="http://schemas.microsoft.com/office/drawing/2014/main" id="{ACC1B6F1-F412-4796-9AF9-386783831A51}"/>
              </a:ext>
            </a:extLst>
          </p:cNvPr>
          <p:cNvSpPr>
            <a:spLocks noGrp="1"/>
          </p:cNvSpPr>
          <p:nvPr>
            <p:ph type="sldNum" sz="quarter" idx="12"/>
          </p:nvPr>
        </p:nvSpPr>
        <p:spPr>
          <a:xfrm>
            <a:off x="11066155" y="6372937"/>
            <a:ext cx="777311" cy="365125"/>
          </a:xfrm>
        </p:spPr>
        <p:txBody>
          <a:bodyPr/>
          <a:lstStyle/>
          <a:p>
            <a:fld id="{87B9A8B6-CB3A-458D-9694-2C069B493C02}" type="slidenum">
              <a:rPr lang="en-US" smtClean="0"/>
              <a:t>‹#›</a:t>
            </a:fld>
            <a:endParaRPr lang="en-US"/>
          </a:p>
        </p:txBody>
      </p:sp>
    </p:spTree>
    <p:extLst>
      <p:ext uri="{BB962C8B-B14F-4D97-AF65-F5344CB8AC3E}">
        <p14:creationId xmlns:p14="http://schemas.microsoft.com/office/powerpoint/2010/main" val="34529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5AEACAA-BE3D-4DF2-81B7-C0DB4945F6F9}"/>
              </a:ext>
              <a:ext uri="{C183D7F6-B498-43B3-948B-1728B52AA6E4}">
                <adec:decorative xmlns:adec="http://schemas.microsoft.com/office/drawing/2017/decorative" val="1"/>
              </a:ext>
            </a:extLst>
          </p:cNvPr>
          <p:cNvSpPr/>
          <p:nvPr userDrawn="1"/>
        </p:nvSpPr>
        <p:spPr>
          <a:xfrm>
            <a:off x="-287708" y="142875"/>
            <a:ext cx="12767416" cy="1573500"/>
          </a:xfrm>
          <a:prstGeom prst="rect">
            <a:avLst/>
          </a:prstGeom>
          <a:solidFill>
            <a:srgbClr val="25866E"/>
          </a:solidFill>
          <a:ln>
            <a:solidFill>
              <a:srgbClr val="25866E"/>
            </a:solid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AF60DDCC-D85F-4577-9CB6-D7B289739101}"/>
              </a:ext>
            </a:extLst>
          </p:cNvPr>
          <p:cNvSpPr>
            <a:spLocks noGrp="1"/>
          </p:cNvSpPr>
          <p:nvPr>
            <p:ph type="title"/>
          </p:nvPr>
        </p:nvSpPr>
        <p:spPr/>
        <p:txBody>
          <a:bodyPr/>
          <a:lstStyle>
            <a:lvl1pPr>
              <a:defRPr>
                <a:solidFill>
                  <a:schemeClr val="bg1"/>
                </a:solidFill>
              </a:defRPr>
            </a:lvl1pPr>
          </a:lstStyle>
          <a:p>
            <a:r>
              <a:rPr lang="en-US" dirty="0"/>
              <a:t>Click to edit Master title style</a:t>
            </a:r>
          </a:p>
        </p:txBody>
      </p:sp>
      <p:pic>
        <p:nvPicPr>
          <p:cNvPr id="8" name="Picture 7">
            <a:extLst>
              <a:ext uri="{FF2B5EF4-FFF2-40B4-BE49-F238E27FC236}">
                <a16:creationId xmlns:a16="http://schemas.microsoft.com/office/drawing/2014/main" id="{A8BB72ED-5719-483F-9221-42F3C8161FF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025" y="6222745"/>
            <a:ext cx="1426464" cy="548640"/>
          </a:xfrm>
          <a:prstGeom prst="rect">
            <a:avLst/>
          </a:prstGeom>
        </p:spPr>
      </p:pic>
      <p:sp>
        <p:nvSpPr>
          <p:cNvPr id="9" name="Footer Placeholder 4">
            <a:extLst>
              <a:ext uri="{FF2B5EF4-FFF2-40B4-BE49-F238E27FC236}">
                <a16:creationId xmlns:a16="http://schemas.microsoft.com/office/drawing/2014/main" id="{DDEFB39F-DEF8-4609-8FD5-9B8789543D91}"/>
              </a:ext>
              <a:ext uri="{C183D7F6-B498-43B3-948B-1728B52AA6E4}">
                <adec:decorative xmlns:adec="http://schemas.microsoft.com/office/drawing/2017/decorative" val="1"/>
              </a:ext>
            </a:extLst>
          </p:cNvPr>
          <p:cNvSpPr>
            <a:spLocks noGrp="1"/>
          </p:cNvSpPr>
          <p:nvPr>
            <p:ph type="ftr" sz="quarter" idx="11"/>
          </p:nvPr>
        </p:nvSpPr>
        <p:spPr>
          <a:xfrm>
            <a:off x="1914971" y="6372937"/>
            <a:ext cx="4114800" cy="365125"/>
          </a:xfrm>
        </p:spPr>
        <p:txBody>
          <a:bodyPr/>
          <a:lstStyle/>
          <a:p>
            <a:r>
              <a:rPr lang="en-US" dirty="0"/>
              <a:t>Office of Special Education</a:t>
            </a:r>
          </a:p>
        </p:txBody>
      </p:sp>
      <p:sp>
        <p:nvSpPr>
          <p:cNvPr id="10" name="Slide Number Placeholder 5">
            <a:extLst>
              <a:ext uri="{FF2B5EF4-FFF2-40B4-BE49-F238E27FC236}">
                <a16:creationId xmlns:a16="http://schemas.microsoft.com/office/drawing/2014/main" id="{6EB73998-DB98-457B-BD81-F81865910441}"/>
              </a:ext>
            </a:extLst>
          </p:cNvPr>
          <p:cNvSpPr>
            <a:spLocks noGrp="1"/>
          </p:cNvSpPr>
          <p:nvPr>
            <p:ph type="sldNum" sz="quarter" idx="12"/>
          </p:nvPr>
        </p:nvSpPr>
        <p:spPr>
          <a:xfrm>
            <a:off x="11066155" y="6372937"/>
            <a:ext cx="777311" cy="365125"/>
          </a:xfrm>
        </p:spPr>
        <p:txBody>
          <a:bodyPr/>
          <a:lstStyle/>
          <a:p>
            <a:fld id="{87B9A8B6-CB3A-458D-9694-2C069B493C02}" type="slidenum">
              <a:rPr lang="en-US" smtClean="0"/>
              <a:t>‹#›</a:t>
            </a:fld>
            <a:endParaRPr lang="en-US"/>
          </a:p>
        </p:txBody>
      </p:sp>
    </p:spTree>
    <p:extLst>
      <p:ext uri="{BB962C8B-B14F-4D97-AF65-F5344CB8AC3E}">
        <p14:creationId xmlns:p14="http://schemas.microsoft.com/office/powerpoint/2010/main" val="1742711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AFE932E-2314-4878-A81D-C58B2C9A6B4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025" y="6222745"/>
            <a:ext cx="1426464" cy="548640"/>
          </a:xfrm>
          <a:prstGeom prst="rect">
            <a:avLst/>
          </a:prstGeom>
        </p:spPr>
      </p:pic>
      <p:sp>
        <p:nvSpPr>
          <p:cNvPr id="7" name="Footer Placeholder 4">
            <a:extLst>
              <a:ext uri="{FF2B5EF4-FFF2-40B4-BE49-F238E27FC236}">
                <a16:creationId xmlns:a16="http://schemas.microsoft.com/office/drawing/2014/main" id="{1D40C7DC-C2B8-4CE7-9316-9310468A5217}"/>
              </a:ext>
              <a:ext uri="{C183D7F6-B498-43B3-948B-1728B52AA6E4}">
                <adec:decorative xmlns:adec="http://schemas.microsoft.com/office/drawing/2017/decorative" val="1"/>
              </a:ext>
            </a:extLst>
          </p:cNvPr>
          <p:cNvSpPr>
            <a:spLocks noGrp="1"/>
          </p:cNvSpPr>
          <p:nvPr>
            <p:ph type="ftr" sz="quarter" idx="11"/>
          </p:nvPr>
        </p:nvSpPr>
        <p:spPr>
          <a:xfrm>
            <a:off x="1914971" y="6372937"/>
            <a:ext cx="4114800" cy="365125"/>
          </a:xfrm>
        </p:spPr>
        <p:txBody>
          <a:bodyPr/>
          <a:lstStyle/>
          <a:p>
            <a:r>
              <a:rPr lang="en-US" dirty="0"/>
              <a:t>Office of Special Education</a:t>
            </a:r>
          </a:p>
        </p:txBody>
      </p:sp>
      <p:sp>
        <p:nvSpPr>
          <p:cNvPr id="8" name="Slide Number Placeholder 5">
            <a:extLst>
              <a:ext uri="{FF2B5EF4-FFF2-40B4-BE49-F238E27FC236}">
                <a16:creationId xmlns:a16="http://schemas.microsoft.com/office/drawing/2014/main" id="{AA801530-43F2-4613-841C-AE0A04B85730}"/>
              </a:ext>
            </a:extLst>
          </p:cNvPr>
          <p:cNvSpPr>
            <a:spLocks noGrp="1"/>
          </p:cNvSpPr>
          <p:nvPr>
            <p:ph type="sldNum" sz="quarter" idx="12"/>
          </p:nvPr>
        </p:nvSpPr>
        <p:spPr>
          <a:xfrm>
            <a:off x="11066155" y="6372937"/>
            <a:ext cx="777311" cy="365125"/>
          </a:xfrm>
        </p:spPr>
        <p:txBody>
          <a:bodyPr/>
          <a:lstStyle/>
          <a:p>
            <a:fld id="{87B9A8B6-CB3A-458D-9694-2C069B493C02}" type="slidenum">
              <a:rPr lang="en-US" smtClean="0"/>
              <a:t>‹#›</a:t>
            </a:fld>
            <a:endParaRPr lang="en-US"/>
          </a:p>
        </p:txBody>
      </p:sp>
    </p:spTree>
    <p:extLst>
      <p:ext uri="{BB962C8B-B14F-4D97-AF65-F5344CB8AC3E}">
        <p14:creationId xmlns:p14="http://schemas.microsoft.com/office/powerpoint/2010/main" val="1374949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AAE4757-7EB7-4EB1-8FBD-00F7F997A2FF}"/>
              </a:ext>
            </a:extLst>
          </p:cNvPr>
          <p:cNvSpPr>
            <a:spLocks noGrp="1"/>
          </p:cNvSpPr>
          <p:nvPr>
            <p:ph type="title"/>
          </p:nvPr>
        </p:nvSpPr>
        <p:spPr>
          <a:xfrm>
            <a:off x="839788" y="457200"/>
            <a:ext cx="3932237" cy="1600200"/>
          </a:xfrm>
          <a:solidFill>
            <a:srgbClr val="25866E"/>
          </a:solidFill>
        </p:spPr>
        <p:txBody>
          <a:bodyPr anchor="b"/>
          <a:lstStyle>
            <a:lvl1pPr>
              <a:defRPr sz="3200">
                <a:solidFill>
                  <a:schemeClr val="bg1"/>
                </a:solidFill>
              </a:defRPr>
            </a:lvl1pPr>
          </a:lstStyle>
          <a:p>
            <a:r>
              <a:rPr lang="en-US" dirty="0"/>
              <a:t>Click to edit Master title style</a:t>
            </a:r>
          </a:p>
        </p:txBody>
      </p:sp>
      <p:sp>
        <p:nvSpPr>
          <p:cNvPr id="4" name="Text Placeholder 3">
            <a:extLst>
              <a:ext uri="{FF2B5EF4-FFF2-40B4-BE49-F238E27FC236}">
                <a16:creationId xmlns:a16="http://schemas.microsoft.com/office/drawing/2014/main" id="{40468808-0645-4824-847B-7D4E53D837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Content Placeholder 2">
            <a:extLst>
              <a:ext uri="{FF2B5EF4-FFF2-40B4-BE49-F238E27FC236}">
                <a16:creationId xmlns:a16="http://schemas.microsoft.com/office/drawing/2014/main" id="{48853D1B-D62B-40CA-922B-495E8BB2F5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a:extLst>
              <a:ext uri="{FF2B5EF4-FFF2-40B4-BE49-F238E27FC236}">
                <a16:creationId xmlns:a16="http://schemas.microsoft.com/office/drawing/2014/main" id="{288103A1-92BA-4EBE-B2A8-E33B166CC50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025" y="6222745"/>
            <a:ext cx="1426464" cy="548640"/>
          </a:xfrm>
          <a:prstGeom prst="rect">
            <a:avLst/>
          </a:prstGeom>
        </p:spPr>
      </p:pic>
      <p:sp>
        <p:nvSpPr>
          <p:cNvPr id="11" name="Footer Placeholder 4">
            <a:extLst>
              <a:ext uri="{FF2B5EF4-FFF2-40B4-BE49-F238E27FC236}">
                <a16:creationId xmlns:a16="http://schemas.microsoft.com/office/drawing/2014/main" id="{BC271663-4DB2-46A1-82CD-65B93DEA5DF0}"/>
              </a:ext>
              <a:ext uri="{C183D7F6-B498-43B3-948B-1728B52AA6E4}">
                <adec:decorative xmlns:adec="http://schemas.microsoft.com/office/drawing/2017/decorative" val="1"/>
              </a:ext>
            </a:extLst>
          </p:cNvPr>
          <p:cNvSpPr>
            <a:spLocks noGrp="1"/>
          </p:cNvSpPr>
          <p:nvPr>
            <p:ph type="ftr" sz="quarter" idx="11"/>
          </p:nvPr>
        </p:nvSpPr>
        <p:spPr>
          <a:xfrm>
            <a:off x="1914971" y="6372937"/>
            <a:ext cx="4114800" cy="365125"/>
          </a:xfrm>
        </p:spPr>
        <p:txBody>
          <a:bodyPr/>
          <a:lstStyle/>
          <a:p>
            <a:r>
              <a:rPr lang="en-US" dirty="0"/>
              <a:t>Office of Special Education</a:t>
            </a:r>
          </a:p>
        </p:txBody>
      </p:sp>
      <p:sp>
        <p:nvSpPr>
          <p:cNvPr id="12" name="Slide Number Placeholder 5">
            <a:extLst>
              <a:ext uri="{FF2B5EF4-FFF2-40B4-BE49-F238E27FC236}">
                <a16:creationId xmlns:a16="http://schemas.microsoft.com/office/drawing/2014/main" id="{D74CEE41-9DF2-437E-93A4-8967D7A2E4D8}"/>
              </a:ext>
            </a:extLst>
          </p:cNvPr>
          <p:cNvSpPr>
            <a:spLocks noGrp="1"/>
          </p:cNvSpPr>
          <p:nvPr>
            <p:ph type="sldNum" sz="quarter" idx="12"/>
          </p:nvPr>
        </p:nvSpPr>
        <p:spPr>
          <a:xfrm>
            <a:off x="11066155" y="6372937"/>
            <a:ext cx="777311" cy="365125"/>
          </a:xfrm>
        </p:spPr>
        <p:txBody>
          <a:bodyPr/>
          <a:lstStyle/>
          <a:p>
            <a:fld id="{87B9A8B6-CB3A-458D-9694-2C069B493C02}" type="slidenum">
              <a:rPr lang="en-US" smtClean="0"/>
              <a:t>‹#›</a:t>
            </a:fld>
            <a:endParaRPr lang="en-US"/>
          </a:p>
        </p:txBody>
      </p:sp>
    </p:spTree>
    <p:extLst>
      <p:ext uri="{BB962C8B-B14F-4D97-AF65-F5344CB8AC3E}">
        <p14:creationId xmlns:p14="http://schemas.microsoft.com/office/powerpoint/2010/main" val="1504803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6703D-060A-4602-BA50-0409A3DCA863}"/>
              </a:ext>
            </a:extLst>
          </p:cNvPr>
          <p:cNvSpPr>
            <a:spLocks noGrp="1"/>
          </p:cNvSpPr>
          <p:nvPr>
            <p:ph type="title"/>
          </p:nvPr>
        </p:nvSpPr>
        <p:spPr>
          <a:xfrm>
            <a:off x="839788" y="457200"/>
            <a:ext cx="3932237" cy="1600200"/>
          </a:xfrm>
          <a:solidFill>
            <a:srgbClr val="25866E"/>
          </a:solidFill>
        </p:spPr>
        <p:txBody>
          <a:bodyPr anchor="b"/>
          <a:lstStyle>
            <a:lvl1pPr>
              <a:defRPr sz="3200">
                <a:solidFill>
                  <a:schemeClr val="bg1"/>
                </a:solidFill>
              </a:defRPr>
            </a:lvl1pPr>
          </a:lstStyle>
          <a:p>
            <a:r>
              <a:rPr lang="en-US" dirty="0"/>
              <a:t>Click to edit Master title style</a:t>
            </a:r>
          </a:p>
        </p:txBody>
      </p:sp>
      <p:sp>
        <p:nvSpPr>
          <p:cNvPr id="4" name="Text Placeholder 3">
            <a:extLst>
              <a:ext uri="{FF2B5EF4-FFF2-40B4-BE49-F238E27FC236}">
                <a16:creationId xmlns:a16="http://schemas.microsoft.com/office/drawing/2014/main" id="{F5875E57-9CD7-431A-9D7D-A17D29CE55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Picture Placeholder 2">
            <a:extLst>
              <a:ext uri="{FF2B5EF4-FFF2-40B4-BE49-F238E27FC236}">
                <a16:creationId xmlns:a16="http://schemas.microsoft.com/office/drawing/2014/main" id="{083EBB25-D0C8-4954-9B36-D4E628F5B4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pic>
        <p:nvPicPr>
          <p:cNvPr id="9" name="Picture 8">
            <a:extLst>
              <a:ext uri="{FF2B5EF4-FFF2-40B4-BE49-F238E27FC236}">
                <a16:creationId xmlns:a16="http://schemas.microsoft.com/office/drawing/2014/main" id="{095CC321-7A81-4F23-B4AF-FA630388F5B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025" y="6222745"/>
            <a:ext cx="1426464" cy="548640"/>
          </a:xfrm>
          <a:prstGeom prst="rect">
            <a:avLst/>
          </a:prstGeom>
        </p:spPr>
      </p:pic>
      <p:sp>
        <p:nvSpPr>
          <p:cNvPr id="10" name="Footer Placeholder 4">
            <a:extLst>
              <a:ext uri="{FF2B5EF4-FFF2-40B4-BE49-F238E27FC236}">
                <a16:creationId xmlns:a16="http://schemas.microsoft.com/office/drawing/2014/main" id="{8F63F8D9-A54B-4159-833C-F84E2A9359B6}"/>
              </a:ext>
              <a:ext uri="{C183D7F6-B498-43B3-948B-1728B52AA6E4}">
                <adec:decorative xmlns:adec="http://schemas.microsoft.com/office/drawing/2017/decorative" val="1"/>
              </a:ext>
            </a:extLst>
          </p:cNvPr>
          <p:cNvSpPr>
            <a:spLocks noGrp="1"/>
          </p:cNvSpPr>
          <p:nvPr>
            <p:ph type="ftr" sz="quarter" idx="11"/>
          </p:nvPr>
        </p:nvSpPr>
        <p:spPr>
          <a:xfrm>
            <a:off x="1914971" y="6372937"/>
            <a:ext cx="4114800" cy="365125"/>
          </a:xfrm>
        </p:spPr>
        <p:txBody>
          <a:bodyPr/>
          <a:lstStyle/>
          <a:p>
            <a:r>
              <a:rPr lang="en-US" dirty="0"/>
              <a:t>Office of Special Education</a:t>
            </a:r>
          </a:p>
        </p:txBody>
      </p:sp>
      <p:sp>
        <p:nvSpPr>
          <p:cNvPr id="11" name="Slide Number Placeholder 5">
            <a:extLst>
              <a:ext uri="{FF2B5EF4-FFF2-40B4-BE49-F238E27FC236}">
                <a16:creationId xmlns:a16="http://schemas.microsoft.com/office/drawing/2014/main" id="{96E1DD5B-5704-47FF-BE25-416D2E6EC117}"/>
              </a:ext>
            </a:extLst>
          </p:cNvPr>
          <p:cNvSpPr>
            <a:spLocks noGrp="1"/>
          </p:cNvSpPr>
          <p:nvPr>
            <p:ph type="sldNum" sz="quarter" idx="12"/>
          </p:nvPr>
        </p:nvSpPr>
        <p:spPr>
          <a:xfrm>
            <a:off x="11066155" y="6372937"/>
            <a:ext cx="777311" cy="365125"/>
          </a:xfrm>
        </p:spPr>
        <p:txBody>
          <a:bodyPr/>
          <a:lstStyle/>
          <a:p>
            <a:fld id="{87B9A8B6-CB3A-458D-9694-2C069B493C02}" type="slidenum">
              <a:rPr lang="en-US" smtClean="0"/>
              <a:t>‹#›</a:t>
            </a:fld>
            <a:endParaRPr lang="en-US"/>
          </a:p>
        </p:txBody>
      </p:sp>
    </p:spTree>
    <p:extLst>
      <p:ext uri="{BB962C8B-B14F-4D97-AF65-F5344CB8AC3E}">
        <p14:creationId xmlns:p14="http://schemas.microsoft.com/office/powerpoint/2010/main" val="214269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AAF1B9-C994-4088-83F6-0FBEC3AD97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036162D-30D3-43AB-AAE0-18E7EEC3B3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DE4973C2-0FBC-4C58-A723-B28375DB660F}"/>
              </a:ext>
              <a:ext uri="{C183D7F6-B498-43B3-948B-1728B52AA6E4}">
                <adec:decorative xmlns:adec="http://schemas.microsoft.com/office/drawing/2017/decorative" val="1"/>
              </a:ext>
            </a:extLst>
          </p:cNvPr>
          <p:cNvSpPr>
            <a:spLocks noGrp="1"/>
          </p:cNvSpPr>
          <p:nvPr>
            <p:ph type="ftr" sz="quarter" idx="3"/>
          </p:nvPr>
        </p:nvSpPr>
        <p:spPr>
          <a:xfrm>
            <a:off x="838200" y="6350000"/>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Office of Special Education</a:t>
            </a:r>
          </a:p>
        </p:txBody>
      </p:sp>
      <p:sp>
        <p:nvSpPr>
          <p:cNvPr id="6" name="Slide Number Placeholder 5">
            <a:extLst>
              <a:ext uri="{FF2B5EF4-FFF2-40B4-BE49-F238E27FC236}">
                <a16:creationId xmlns:a16="http://schemas.microsoft.com/office/drawing/2014/main" id="{F1069D3E-B180-46DF-846F-92F67634C12B}"/>
              </a:ext>
            </a:extLst>
          </p:cNvPr>
          <p:cNvSpPr>
            <a:spLocks noGrp="1"/>
          </p:cNvSpPr>
          <p:nvPr>
            <p:ph type="sldNum" sz="quarter" idx="4"/>
          </p:nvPr>
        </p:nvSpPr>
        <p:spPr>
          <a:xfrm>
            <a:off x="5067300" y="6346825"/>
            <a:ext cx="2743200" cy="365125"/>
          </a:xfrm>
          <a:prstGeom prst="rect">
            <a:avLst/>
          </a:prstGeom>
        </p:spPr>
        <p:txBody>
          <a:bodyPr vert="horz" lIns="91440" tIns="45720" rIns="91440" bIns="45720" rtlCol="0" anchor="ctr"/>
          <a:lstStyle>
            <a:lvl1pPr algn="ctr">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87B9A8B6-CB3A-458D-9694-2C069B493C02}" type="slidenum">
              <a:rPr lang="en-US" smtClean="0"/>
              <a:pPr/>
              <a:t>‹#›</a:t>
            </a:fld>
            <a:endParaRPr lang="en-US" dirty="0"/>
          </a:p>
        </p:txBody>
      </p:sp>
      <p:pic>
        <p:nvPicPr>
          <p:cNvPr id="7" name="Picture 6">
            <a:extLst>
              <a:ext uri="{FF2B5EF4-FFF2-40B4-BE49-F238E27FC236}">
                <a16:creationId xmlns:a16="http://schemas.microsoft.com/office/drawing/2014/main" id="{CB19AB2C-0668-49F3-8C30-01FECBEC3DF1}"/>
              </a:ext>
              <a:ext uri="{C183D7F6-B498-43B3-948B-1728B52AA6E4}">
                <adec:decorative xmlns:adec="http://schemas.microsoft.com/office/drawing/2017/decorative" val="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5827777"/>
            <a:ext cx="12190476" cy="1038095"/>
          </a:xfrm>
          <a:prstGeom prst="rect">
            <a:avLst/>
          </a:prstGeom>
        </p:spPr>
      </p:pic>
    </p:spTree>
    <p:extLst>
      <p:ext uri="{BB962C8B-B14F-4D97-AF65-F5344CB8AC3E}">
        <p14:creationId xmlns:p14="http://schemas.microsoft.com/office/powerpoint/2010/main" val="1766200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141500D-1553-4DCC-9702-6B6F0DC6A556}"/>
              </a:ext>
            </a:extLst>
          </p:cNvPr>
          <p:cNvPicPr>
            <a:picLocks noChangeAspect="1"/>
          </p:cNvPicPr>
          <p:nvPr userDrawn="1"/>
        </p:nvPicPr>
        <p:blipFill>
          <a:blip r:embed="rId13"/>
          <a:stretch>
            <a:fillRect/>
          </a:stretch>
        </p:blipFill>
        <p:spPr>
          <a:xfrm>
            <a:off x="0" y="6400857"/>
            <a:ext cx="12192000" cy="457143"/>
          </a:xfrm>
          <a:prstGeom prst="rect">
            <a:avLst/>
          </a:prstGeom>
        </p:spPr>
      </p:pic>
      <p:sp>
        <p:nvSpPr>
          <p:cNvPr id="2" name="Title Placeholder 1">
            <a:extLst>
              <a:ext uri="{FF2B5EF4-FFF2-40B4-BE49-F238E27FC236}">
                <a16:creationId xmlns:a16="http://schemas.microsoft.com/office/drawing/2014/main" id="{C3AAF1B9-C994-4088-83F6-0FBEC3AD97C4}"/>
              </a:ext>
            </a:extLst>
          </p:cNvPr>
          <p:cNvSpPr>
            <a:spLocks noGrp="1"/>
          </p:cNvSpPr>
          <p:nvPr>
            <p:ph type="title"/>
          </p:nvPr>
        </p:nvSpPr>
        <p:spPr>
          <a:xfrm>
            <a:off x="838200" y="365125"/>
            <a:ext cx="10515600" cy="77159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036162D-30D3-43AB-AAE0-18E7EEC3B329}"/>
              </a:ext>
            </a:extLst>
          </p:cNvPr>
          <p:cNvSpPr>
            <a:spLocks noGrp="1"/>
          </p:cNvSpPr>
          <p:nvPr>
            <p:ph type="body" idx="1"/>
          </p:nvPr>
        </p:nvSpPr>
        <p:spPr>
          <a:xfrm>
            <a:off x="838200" y="1311214"/>
            <a:ext cx="10515600" cy="501194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311022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320040" algn="l" defTabSz="914400" rtl="0" eaLnBrk="1" latinLnBrk="0" hangingPunct="1">
        <a:lnSpc>
          <a:spcPct val="108000"/>
        </a:lnSpc>
        <a:spcBef>
          <a:spcPts val="1000"/>
        </a:spcBef>
        <a:spcAft>
          <a:spcPts val="0"/>
        </a:spcAft>
        <a:buClr>
          <a:srgbClr val="25866E"/>
        </a:buClr>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320040" algn="l" defTabSz="914400" rtl="0" eaLnBrk="1" latinLnBrk="0" hangingPunct="1">
        <a:lnSpc>
          <a:spcPct val="108000"/>
        </a:lnSpc>
        <a:spcBef>
          <a:spcPts val="500"/>
        </a:spcBef>
        <a:spcAft>
          <a:spcPts val="0"/>
        </a:spcAft>
        <a:buClr>
          <a:srgbClr val="25866E"/>
        </a:buClr>
        <a:buFont typeface="Courier New" panose="02070309020205020404" pitchFamily="49" charset="0"/>
        <a:buChar char="o"/>
        <a:defRPr sz="26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320040" algn="l" defTabSz="914400" rtl="0" eaLnBrk="1" latinLnBrk="0" hangingPunct="1">
        <a:lnSpc>
          <a:spcPct val="108000"/>
        </a:lnSpc>
        <a:spcBef>
          <a:spcPts val="500"/>
        </a:spcBef>
        <a:spcAft>
          <a:spcPts val="0"/>
        </a:spcAft>
        <a:buClr>
          <a:srgbClr val="25866E"/>
        </a:buClr>
        <a:buFont typeface="Wingdings" panose="05000000000000000000" pitchFamily="2" charset="2"/>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320040" algn="l" defTabSz="914400" rtl="0" eaLnBrk="1" latinLnBrk="0" hangingPunct="1">
        <a:lnSpc>
          <a:spcPct val="108000"/>
        </a:lnSpc>
        <a:spcBef>
          <a:spcPts val="500"/>
        </a:spcBef>
        <a:spcAft>
          <a:spcPts val="0"/>
        </a:spcAft>
        <a:buFont typeface="Arial" panose="020B0604020202020204" pitchFamily="34" charset="0"/>
        <a:buChar char="•"/>
        <a:defRPr sz="22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320040" algn="l" defTabSz="914400" rtl="0" eaLnBrk="1" latinLnBrk="0" hangingPunct="1">
        <a:lnSpc>
          <a:spcPct val="108000"/>
        </a:lnSpc>
        <a:spcBef>
          <a:spcPts val="500"/>
        </a:spcBef>
        <a:spcAft>
          <a:spcPts val="0"/>
        </a:spcAft>
        <a:buFont typeface="Courier New" panose="02070309020205020404" pitchFamily="49" charset="0"/>
        <a:buChar char="o"/>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pathfinder.mitalent.org/#/hom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wintac.org/topic-areas/pre-employment-transition-services/resources/resources-work-based-learning-experiences)" TargetMode="External"/><Relationship Id="rId5" Type="http://schemas.openxmlformats.org/officeDocument/2006/relationships/hyperlink" Target="https://www.careeronestop.org/Toolkit/Skills/skills-matcher.aspx" TargetMode="External"/><Relationship Id="rId4" Type="http://schemas.openxmlformats.org/officeDocument/2006/relationships/hyperlink" Target="https://www.mitalent.org/career-explorer"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http://owl.excelsior.edu/writing-process/prewriting-strategies/prewriting-strategies-asking-defining-questions/" TargetMode="External"/><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hyperlink" Target="mailto:mde-ose@michigan.gov"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hyperlink" Target="https://docs.google.com/forms/d/1m6D1n6OgQQrCo_d52WVMcrhMpVB1VaATZaKXI8giivY/viewform?edit_requested=true" TargetMode="Externa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8" Type="http://schemas.openxmlformats.org/officeDocument/2006/relationships/hyperlink" Target="mailto:timbsj@michigan.gov" TargetMode="External"/><Relationship Id="rId3" Type="http://schemas.openxmlformats.org/officeDocument/2006/relationships/hyperlink" Target="mailto:help@catamaran.partners" TargetMode="External"/><Relationship Id="rId7" Type="http://schemas.openxmlformats.org/officeDocument/2006/relationships/hyperlink" Target="mailto:andersontippettj@michigan.gov&#160;" TargetMode="External"/><Relationship Id="rId2" Type="http://schemas.openxmlformats.org/officeDocument/2006/relationships/notesSlide" Target="../notesSlides/notesSlide8.xml"/><Relationship Id="rId1" Type="http://schemas.openxmlformats.org/officeDocument/2006/relationships/slideLayout" Target="../slideLayouts/slideLayout16.xml"/><Relationship Id="rId6" Type="http://schemas.openxmlformats.org/officeDocument/2006/relationships/hyperlink" Target="mailto:bradyj@michigan.gov" TargetMode="External"/><Relationship Id="rId5" Type="http://schemas.openxmlformats.org/officeDocument/2006/relationships/hyperlink" Target="mailto:wecksteinj@michigan.gov" TargetMode="External"/><Relationship Id="rId4" Type="http://schemas.openxmlformats.org/officeDocument/2006/relationships/hyperlink" Target="mailto:rinkt1@michigan.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wintac.org/topic-areas/pre-employment-transition-services/overview/job-exploration-counseling#overlay-context=topic-areas/pre-employment-transition-services/overview/job-exploration-counselin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wintac.org/topic-areas/pre-employment-transition-services/overview/work-based-learning-experience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wintac.org/topic-areas/pre-employment-transition-services/overview/workplace-readiness-training" TargetMode="External"/><Relationship Id="rId2" Type="http://schemas.openxmlformats.org/officeDocument/2006/relationships/hyperlink" Target="http://www.wintac.org/topic-areas/pre-employment-transition-services/overview/counseling-opportunities-enrollment" TargetMode="External"/><Relationship Id="rId1" Type="http://schemas.openxmlformats.org/officeDocument/2006/relationships/slideLayout" Target="../slideLayouts/slideLayout2.xml"/><Relationship Id="rId4" Type="http://schemas.openxmlformats.org/officeDocument/2006/relationships/hyperlink" Target="http://www.wintac.org/topic-areas/pre-employment-transition-services/overview/instruction-self-advocac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1FE33-79EB-4213-8FC3-31503C91BF22}"/>
              </a:ext>
            </a:extLst>
          </p:cNvPr>
          <p:cNvSpPr>
            <a:spLocks noGrp="1"/>
          </p:cNvSpPr>
          <p:nvPr>
            <p:ph type="ctrTitle"/>
          </p:nvPr>
        </p:nvSpPr>
        <p:spPr/>
        <p:txBody>
          <a:bodyPr>
            <a:normAutofit/>
          </a:bodyPr>
          <a:lstStyle/>
          <a:p>
            <a:r>
              <a:rPr lang="en-US" dirty="0"/>
              <a:t> Michigan Transition Services Association (MTSA)</a:t>
            </a:r>
          </a:p>
        </p:txBody>
      </p:sp>
      <p:sp>
        <p:nvSpPr>
          <p:cNvPr id="4" name="TextBox 3">
            <a:extLst>
              <a:ext uri="{FF2B5EF4-FFF2-40B4-BE49-F238E27FC236}">
                <a16:creationId xmlns:a16="http://schemas.microsoft.com/office/drawing/2014/main" id="{9AA66BAB-261D-4CFC-9F92-AD01B7BC5737}"/>
              </a:ext>
            </a:extLst>
          </p:cNvPr>
          <p:cNvSpPr txBox="1"/>
          <p:nvPr/>
        </p:nvSpPr>
        <p:spPr>
          <a:xfrm>
            <a:off x="2063320" y="4119073"/>
            <a:ext cx="8065361"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Michigan Department of Education Office of Special Education</a:t>
            </a:r>
          </a:p>
        </p:txBody>
      </p:sp>
      <p:sp>
        <p:nvSpPr>
          <p:cNvPr id="3" name="TextBox 2">
            <a:extLst>
              <a:ext uri="{FF2B5EF4-FFF2-40B4-BE49-F238E27FC236}">
                <a16:creationId xmlns:a16="http://schemas.microsoft.com/office/drawing/2014/main" id="{B6010B18-F3E8-44A8-81BB-5A9844FEB71C}"/>
              </a:ext>
            </a:extLst>
          </p:cNvPr>
          <p:cNvSpPr txBox="1"/>
          <p:nvPr/>
        </p:nvSpPr>
        <p:spPr>
          <a:xfrm>
            <a:off x="3187148" y="3304945"/>
            <a:ext cx="5817704" cy="584775"/>
          </a:xfrm>
          <a:prstGeom prst="rect">
            <a:avLst/>
          </a:prstGeom>
          <a:noFill/>
        </p:spPr>
        <p:txBody>
          <a:bodyPr wrap="square" rtlCol="0">
            <a:spAutoFit/>
          </a:bodyPr>
          <a:lstStyle/>
          <a:p>
            <a:pPr algn="ctr"/>
            <a:r>
              <a:rPr lang="en-US" sz="3200" dirty="0">
                <a:solidFill>
                  <a:schemeClr val="bg1"/>
                </a:solidFill>
              </a:rPr>
              <a:t>October</a:t>
            </a:r>
            <a:r>
              <a:rPr lang="en-US" dirty="0">
                <a:solidFill>
                  <a:schemeClr val="bg1"/>
                </a:solidFill>
              </a:rPr>
              <a:t> </a:t>
            </a:r>
            <a:r>
              <a:rPr lang="en-US" sz="3200" dirty="0">
                <a:solidFill>
                  <a:schemeClr val="bg1"/>
                </a:solidFill>
              </a:rPr>
              <a:t>30, 2020</a:t>
            </a:r>
            <a:endParaRPr lang="en-US" sz="2800" dirty="0">
              <a:solidFill>
                <a:schemeClr val="bg1"/>
              </a:solidFill>
            </a:endParaRPr>
          </a:p>
        </p:txBody>
      </p:sp>
    </p:spTree>
    <p:extLst>
      <p:ext uri="{BB962C8B-B14F-4D97-AF65-F5344CB8AC3E}">
        <p14:creationId xmlns:p14="http://schemas.microsoft.com/office/powerpoint/2010/main" val="1049084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949FE-2923-4F69-91FE-FEB02B1FC530}"/>
              </a:ext>
            </a:extLst>
          </p:cNvPr>
          <p:cNvSpPr>
            <a:spLocks noGrp="1"/>
          </p:cNvSpPr>
          <p:nvPr>
            <p:ph type="title"/>
          </p:nvPr>
        </p:nvSpPr>
        <p:spPr/>
        <p:txBody>
          <a:bodyPr/>
          <a:lstStyle/>
          <a:p>
            <a:r>
              <a:rPr lang="en-US" dirty="0"/>
              <a:t>Transition Services Resources</a:t>
            </a:r>
          </a:p>
        </p:txBody>
      </p:sp>
      <p:sp>
        <p:nvSpPr>
          <p:cNvPr id="3" name="Content Placeholder 2">
            <a:extLst>
              <a:ext uri="{FF2B5EF4-FFF2-40B4-BE49-F238E27FC236}">
                <a16:creationId xmlns:a16="http://schemas.microsoft.com/office/drawing/2014/main" id="{DC85E5DD-7E9D-48AD-9E1E-E6015B54ECB9}"/>
              </a:ext>
            </a:extLst>
          </p:cNvPr>
          <p:cNvSpPr>
            <a:spLocks noGrp="1"/>
          </p:cNvSpPr>
          <p:nvPr>
            <p:ph idx="1"/>
          </p:nvPr>
        </p:nvSpPr>
        <p:spPr/>
        <p:txBody>
          <a:bodyPr/>
          <a:lstStyle/>
          <a:p>
            <a:pPr marL="457200" marR="0">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hlinkClick r:id="rId3"/>
              </a:rPr>
              <a:t>Path Finder</a:t>
            </a:r>
            <a:r>
              <a:rPr lang="en-US" sz="2400" dirty="0">
                <a:effectLst/>
                <a:latin typeface="Verdana" panose="020B0604030504040204" pitchFamily="34" charset="0"/>
                <a:ea typeface="Calibri" panose="020F0502020204030204" pitchFamily="34" charset="0"/>
                <a:cs typeface="Times New Roman" panose="02020603050405020304" pitchFamily="18" charset="0"/>
              </a:rPr>
              <a:t> (career exploration from student/parent/counselor/job seeker view-points)</a:t>
            </a:r>
          </a:p>
          <a:p>
            <a:pPr marR="0" indent="0">
              <a:spcBef>
                <a:spcPts val="0"/>
              </a:spcBef>
              <a:spcAft>
                <a:spcPts val="0"/>
              </a:spcAft>
              <a:buNone/>
            </a:pPr>
            <a:r>
              <a:rPr lang="en-US" sz="2400" dirty="0">
                <a:effectLst/>
                <a:latin typeface="Verdana" panose="020B0604030504040204" pitchFamily="34" charset="0"/>
                <a:ea typeface="Calibri" panose="020F0502020204030204" pitchFamily="34" charset="0"/>
                <a:cs typeface="Times New Roman" panose="02020603050405020304" pitchFamily="18" charset="0"/>
              </a:rPr>
              <a:t>https://pathfinder.mitalent.org/#/home</a:t>
            </a:r>
          </a:p>
          <a:p>
            <a:pPr marL="457200" marR="0">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hlinkClick r:id="rId4"/>
              </a:rPr>
              <a:t>Pure Michigan Talent Connect</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p>
          <a:p>
            <a:pPr marR="0" indent="0">
              <a:spcBef>
                <a:spcPts val="0"/>
              </a:spcBef>
              <a:spcAft>
                <a:spcPts val="0"/>
              </a:spcAft>
              <a:buNone/>
            </a:pPr>
            <a:r>
              <a:rPr lang="en-US" sz="2400" dirty="0">
                <a:ea typeface="Calibri" panose="020F0502020204030204" pitchFamily="34" charset="0"/>
                <a:cs typeface="Times New Roman" panose="02020603050405020304" pitchFamily="18" charset="0"/>
              </a:rPr>
              <a:t>https://www.mitalent.org/career-explorer</a:t>
            </a:r>
          </a:p>
          <a:p>
            <a:pPr marL="457200" marR="0">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hlinkClick r:id="rId5"/>
              </a:rPr>
              <a:t>Career One Stop</a:t>
            </a:r>
            <a:r>
              <a:rPr lang="en-US" sz="2400" dirty="0">
                <a:effectLst/>
                <a:latin typeface="Verdana" panose="020B0604030504040204" pitchFamily="34" charset="0"/>
                <a:ea typeface="Calibri" panose="020F0502020204030204" pitchFamily="34" charset="0"/>
                <a:cs typeface="Times New Roman" panose="02020603050405020304" pitchFamily="18" charset="0"/>
              </a:rPr>
              <a:t> – (skills matcher)</a:t>
            </a:r>
          </a:p>
          <a:p>
            <a:pPr marR="0" indent="0">
              <a:spcBef>
                <a:spcPts val="0"/>
              </a:spcBef>
              <a:spcAft>
                <a:spcPts val="0"/>
              </a:spcAft>
              <a:buNone/>
            </a:pPr>
            <a:r>
              <a:rPr lang="en-US" sz="2400" b="0" i="0" dirty="0">
                <a:solidFill>
                  <a:srgbClr val="000000"/>
                </a:solidFill>
                <a:effectLst/>
                <a:latin typeface="Verdana" panose="020B0604030504040204" pitchFamily="34" charset="0"/>
              </a:rPr>
              <a:t>(https://www.careeronestop.org/Toolkit/Skills/skills-matcher.aspx)</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571500" indent="-342900">
              <a:spcBef>
                <a:spcPts val="0"/>
              </a:spcBef>
            </a:pPr>
            <a:r>
              <a:rPr lang="en-US" sz="2400" dirty="0">
                <a:effectLst/>
                <a:latin typeface="Verdana" panose="020B0604030504040204" pitchFamily="34" charset="0"/>
                <a:ea typeface="Calibri" panose="020F0502020204030204" pitchFamily="34" charset="0"/>
                <a:cs typeface="Times New Roman" panose="02020603050405020304" pitchFamily="18" charset="0"/>
                <a:hlinkClick r:id="rId6"/>
              </a:rPr>
              <a:t>Workforce Innovation Technical Assistance Center (</a:t>
            </a:r>
            <a:r>
              <a:rPr lang="en-US" sz="2400" dirty="0" err="1">
                <a:effectLst/>
                <a:latin typeface="Verdana" panose="020B0604030504040204" pitchFamily="34" charset="0"/>
                <a:ea typeface="Calibri" panose="020F0502020204030204" pitchFamily="34" charset="0"/>
                <a:cs typeface="Times New Roman" panose="02020603050405020304" pitchFamily="18" charset="0"/>
                <a:hlinkClick r:id="rId6"/>
              </a:rPr>
              <a:t>Wintac</a:t>
            </a:r>
            <a:r>
              <a:rPr lang="en-US" sz="2400" dirty="0">
                <a:effectLst/>
                <a:latin typeface="Verdana" panose="020B0604030504040204" pitchFamily="34" charset="0"/>
                <a:ea typeface="Calibri" panose="020F0502020204030204" pitchFamily="34" charset="0"/>
                <a:cs typeface="Times New Roman" panose="02020603050405020304" pitchFamily="18" charset="0"/>
                <a:hlinkClick r:id="rId6"/>
              </a:rPr>
              <a: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R="0" indent="0">
              <a:spcBef>
                <a:spcPts val="0"/>
              </a:spcBef>
              <a:spcAft>
                <a:spcPts val="0"/>
              </a:spcAft>
              <a:buNone/>
            </a:pPr>
            <a:r>
              <a:rPr lang="en-US" sz="2400" b="0" i="0" u="none" strike="noStrike" dirty="0">
                <a:solidFill>
                  <a:srgbClr val="000000"/>
                </a:solidFill>
                <a:effectLst/>
                <a:latin typeface="Verdana" panose="020B0604030504040204" pitchFamily="34" charset="0"/>
              </a:rPr>
              <a:t>(http://www.wintac.org/topic-areas/pre-employment-transition-services/resources/resources-work-based-learning-experiences)</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B319F423-9C03-4E18-9A4F-9230D2C16720}"/>
              </a:ext>
            </a:extLst>
          </p:cNvPr>
          <p:cNvSpPr>
            <a:spLocks noGrp="1"/>
          </p:cNvSpPr>
          <p:nvPr>
            <p:ph type="ftr" sz="quarter" idx="11"/>
          </p:nvPr>
        </p:nvSpPr>
        <p:spPr/>
        <p:txBody>
          <a:bodyPr/>
          <a:lstStyle/>
          <a:p>
            <a:r>
              <a:rPr lang="en-US"/>
              <a:t>Office of Special Education</a:t>
            </a:r>
            <a:endParaRPr lang="en-US" dirty="0"/>
          </a:p>
        </p:txBody>
      </p:sp>
      <p:sp>
        <p:nvSpPr>
          <p:cNvPr id="5" name="Slide Number Placeholder 4">
            <a:extLst>
              <a:ext uri="{FF2B5EF4-FFF2-40B4-BE49-F238E27FC236}">
                <a16:creationId xmlns:a16="http://schemas.microsoft.com/office/drawing/2014/main" id="{465CC002-C1AD-4DB1-84FF-210B9A573D84}"/>
              </a:ext>
            </a:extLst>
          </p:cNvPr>
          <p:cNvSpPr>
            <a:spLocks noGrp="1"/>
          </p:cNvSpPr>
          <p:nvPr>
            <p:ph type="sldNum" sz="quarter" idx="12"/>
          </p:nvPr>
        </p:nvSpPr>
        <p:spPr/>
        <p:txBody>
          <a:bodyPr/>
          <a:lstStyle/>
          <a:p>
            <a:fld id="{87B9A8B6-CB3A-458D-9694-2C069B493C02}" type="slidenum">
              <a:rPr lang="en-US" smtClean="0"/>
              <a:t>10</a:t>
            </a:fld>
            <a:endParaRPr lang="en-US"/>
          </a:p>
        </p:txBody>
      </p:sp>
    </p:spTree>
    <p:extLst>
      <p:ext uri="{BB962C8B-B14F-4D97-AF65-F5344CB8AC3E}">
        <p14:creationId xmlns:p14="http://schemas.microsoft.com/office/powerpoint/2010/main" val="3563932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5DBCD-B866-4727-B532-528ACC6138D9}"/>
              </a:ext>
            </a:extLst>
          </p:cNvPr>
          <p:cNvSpPr>
            <a:spLocks noGrp="1"/>
          </p:cNvSpPr>
          <p:nvPr>
            <p:ph type="title"/>
          </p:nvPr>
        </p:nvSpPr>
        <p:spPr/>
        <p:txBody>
          <a:bodyPr/>
          <a:lstStyle/>
          <a:p>
            <a:r>
              <a:rPr lang="en-US" dirty="0"/>
              <a:t>Michigan Interagency Transition Team (MITT)</a:t>
            </a:r>
          </a:p>
        </p:txBody>
      </p:sp>
      <p:sp>
        <p:nvSpPr>
          <p:cNvPr id="3" name="Content Placeholder 2">
            <a:extLst>
              <a:ext uri="{FF2B5EF4-FFF2-40B4-BE49-F238E27FC236}">
                <a16:creationId xmlns:a16="http://schemas.microsoft.com/office/drawing/2014/main" id="{B144F33C-C498-4E08-9506-929C2EBBF155}"/>
              </a:ext>
            </a:extLst>
          </p:cNvPr>
          <p:cNvSpPr>
            <a:spLocks noGrp="1"/>
          </p:cNvSpPr>
          <p:nvPr>
            <p:ph idx="1"/>
          </p:nvPr>
        </p:nvSpPr>
        <p:spPr/>
        <p:txBody>
          <a:bodyPr/>
          <a:lstStyle/>
          <a:p>
            <a:pPr marL="457200" indent="-457200"/>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457200" indent="-457200"/>
            <a:r>
              <a:rPr lang="en-US" sz="2400" dirty="0">
                <a:effectLst/>
                <a:latin typeface="Verdana" panose="020B0604030504040204" pitchFamily="34" charset="0"/>
                <a:ea typeface="Calibri" panose="020F0502020204030204" pitchFamily="34" charset="0"/>
                <a:cs typeface="Times New Roman" panose="02020603050405020304" pitchFamily="18" charset="0"/>
              </a:rPr>
              <a:t>State-level, cross-agency team with a focus on secondary transition.</a:t>
            </a:r>
          </a:p>
          <a:p>
            <a:pPr marL="457200" indent="-457200"/>
            <a:r>
              <a:rPr lang="en-US" sz="2400" dirty="0">
                <a:ea typeface="Calibri" panose="020F0502020204030204" pitchFamily="34" charset="0"/>
                <a:cs typeface="Times New Roman" panose="02020603050405020304" pitchFamily="18" charset="0"/>
              </a:rPr>
              <a:t>Formed in 2017 as a result of a National Technical Assistance Center on Transition (NTACT) Capacity Building Institute</a:t>
            </a:r>
          </a:p>
          <a:p>
            <a:pPr marL="457200" indent="-457200"/>
            <a:r>
              <a:rPr lang="en-US" sz="2400" dirty="0">
                <a:ea typeface="Calibri" panose="020F0502020204030204" pitchFamily="34" charset="0"/>
                <a:cs typeface="Times New Roman" panose="02020603050405020304" pitchFamily="18" charset="0"/>
              </a:rPr>
              <a:t>Initial representation included Michigan Department of Education Office of Special Education (MDE OSE), Michigan Rehabilitation Services (MRS), and Bureau of Services for Blind Persons (BSBP)</a:t>
            </a:r>
          </a:p>
          <a:p>
            <a:pPr marL="457200" indent="-457200"/>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4" name="Footer Placeholder 3">
            <a:extLst>
              <a:ext uri="{FF2B5EF4-FFF2-40B4-BE49-F238E27FC236}">
                <a16:creationId xmlns:a16="http://schemas.microsoft.com/office/drawing/2014/main" id="{D8FC347C-B1D5-4FE5-BC7A-A454C50BE8C7}"/>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Verdana" panose="020B0604030504040204" pitchFamily="34" charset="0"/>
                <a:ea typeface="Verdana" panose="020B0604030504040204" pitchFamily="34" charset="0"/>
                <a:cs typeface="+mn-cs"/>
              </a:rPr>
              <a:t>MDE Office of Special Education</a:t>
            </a:r>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5" name="Slide Number Placeholder 4">
            <a:extLst>
              <a:ext uri="{FF2B5EF4-FFF2-40B4-BE49-F238E27FC236}">
                <a16:creationId xmlns:a16="http://schemas.microsoft.com/office/drawing/2014/main" id="{FACD3642-23CF-465C-BB24-B4EF10675E1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48956C-181A-4CF4-99F7-163F512CFDFE}" type="slidenum">
              <a:rPr kumimoji="0" lang="en-US" sz="1200" b="0" i="0" u="none" strike="noStrike" kern="1200" cap="none" spc="0" normalizeH="0" baseline="0" noProof="0" smtClean="0">
                <a:ln>
                  <a:noFill/>
                </a:ln>
                <a:solidFill>
                  <a:prstClr val="black"/>
                </a:solidFill>
                <a:effectLst/>
                <a:uLnTx/>
                <a:uFillTx/>
                <a:latin typeface="Verdana" panose="020B0604030504040204" pitchFamily="34" charset="0"/>
                <a:ea typeface="Verdana" panose="020B0604030504040204" pitchFamily="34"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Tree>
    <p:extLst>
      <p:ext uri="{BB962C8B-B14F-4D97-AF65-F5344CB8AC3E}">
        <p14:creationId xmlns:p14="http://schemas.microsoft.com/office/powerpoint/2010/main" val="2543115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5DBCD-B866-4727-B532-528ACC6138D9}"/>
              </a:ext>
            </a:extLst>
          </p:cNvPr>
          <p:cNvSpPr>
            <a:spLocks noGrp="1"/>
          </p:cNvSpPr>
          <p:nvPr>
            <p:ph type="title"/>
          </p:nvPr>
        </p:nvSpPr>
        <p:spPr/>
        <p:txBody>
          <a:bodyPr/>
          <a:lstStyle/>
          <a:p>
            <a:r>
              <a:rPr lang="en-US" dirty="0"/>
              <a:t>Current Representation</a:t>
            </a:r>
          </a:p>
        </p:txBody>
      </p:sp>
      <p:sp>
        <p:nvSpPr>
          <p:cNvPr id="3" name="Content Placeholder 2">
            <a:extLst>
              <a:ext uri="{FF2B5EF4-FFF2-40B4-BE49-F238E27FC236}">
                <a16:creationId xmlns:a16="http://schemas.microsoft.com/office/drawing/2014/main" id="{B144F33C-C498-4E08-9506-929C2EBBF155}"/>
              </a:ext>
            </a:extLst>
          </p:cNvPr>
          <p:cNvSpPr>
            <a:spLocks noGrp="1"/>
          </p:cNvSpPr>
          <p:nvPr>
            <p:ph idx="1"/>
          </p:nvPr>
        </p:nvSpPr>
        <p:spPr/>
        <p:txBody>
          <a:bodyPr/>
          <a:lstStyle/>
          <a:p>
            <a:pPr marL="457200" indent="-457200"/>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0" indent="0">
              <a:buNone/>
            </a:pP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0" indent="0">
              <a:buNone/>
            </a:pPr>
            <a:endParaRPr lang="en-US" dirty="0"/>
          </a:p>
        </p:txBody>
      </p:sp>
      <p:sp>
        <p:nvSpPr>
          <p:cNvPr id="4" name="Footer Placeholder 3">
            <a:extLst>
              <a:ext uri="{FF2B5EF4-FFF2-40B4-BE49-F238E27FC236}">
                <a16:creationId xmlns:a16="http://schemas.microsoft.com/office/drawing/2014/main" id="{D8FC347C-B1D5-4FE5-BC7A-A454C50BE8C7}"/>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Verdana" panose="020B0604030504040204" pitchFamily="34" charset="0"/>
                <a:ea typeface="Verdana" panose="020B0604030504040204" pitchFamily="34" charset="0"/>
                <a:cs typeface="+mn-cs"/>
              </a:rPr>
              <a:t>MDE Office of Special Education</a:t>
            </a:r>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5" name="Slide Number Placeholder 4">
            <a:extLst>
              <a:ext uri="{FF2B5EF4-FFF2-40B4-BE49-F238E27FC236}">
                <a16:creationId xmlns:a16="http://schemas.microsoft.com/office/drawing/2014/main" id="{FACD3642-23CF-465C-BB24-B4EF10675E1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48956C-181A-4CF4-99F7-163F512CFDFE}" type="slidenum">
              <a:rPr kumimoji="0" lang="en-US" sz="1200" b="0" i="0" u="none" strike="noStrike" kern="1200" cap="none" spc="0" normalizeH="0" baseline="0" noProof="0" smtClean="0">
                <a:ln>
                  <a:noFill/>
                </a:ln>
                <a:solidFill>
                  <a:prstClr val="black"/>
                </a:solidFill>
                <a:effectLst/>
                <a:uLnTx/>
                <a:uFillTx/>
                <a:latin typeface="Verdana" panose="020B0604030504040204" pitchFamily="34" charset="0"/>
                <a:ea typeface="Verdana" panose="020B0604030504040204" pitchFamily="34"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9" name="TextBox 8">
            <a:extLst>
              <a:ext uri="{FF2B5EF4-FFF2-40B4-BE49-F238E27FC236}">
                <a16:creationId xmlns:a16="http://schemas.microsoft.com/office/drawing/2014/main" id="{5E3D0D2D-0A52-4314-999D-2802EF7520FE}"/>
              </a:ext>
            </a:extLst>
          </p:cNvPr>
          <p:cNvSpPr txBox="1"/>
          <p:nvPr/>
        </p:nvSpPr>
        <p:spPr>
          <a:xfrm>
            <a:off x="838200" y="1603514"/>
            <a:ext cx="4114799" cy="4632037"/>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MDE OSE</a:t>
            </a: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MRS</a:t>
            </a: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BSBP</a:t>
            </a: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Workforce Development</a:t>
            </a:r>
          </a:p>
          <a:p>
            <a:pPr marL="342900" marR="0" lvl="0" indent="-342900" algn="l" defTabSz="9144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Dept. of Health and Human Services</a:t>
            </a:r>
          </a:p>
          <a:p>
            <a:pPr marL="342900" marR="0" lvl="0" indent="-342900" algn="l" defTabSz="9144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Disability Rights Michigan (formerly Michigan Protection and Advocacy)</a:t>
            </a: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Developmental Disabilities Council</a:t>
            </a:r>
          </a:p>
          <a:p>
            <a:pPr marL="342900" marR="0" lvl="0" indent="-342900" algn="l" defTabSz="9144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ARC of Michigan</a:t>
            </a:r>
          </a:p>
          <a:p>
            <a:pPr marL="342900" indent="-342900">
              <a:spcAft>
                <a:spcPts val="600"/>
              </a:spcAft>
              <a:buFont typeface="Courier New" panose="02070309020205020404" pitchFamily="49" charset="0"/>
              <a:buChar char="o"/>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MDE Low Incidence Outreach</a:t>
            </a:r>
          </a:p>
        </p:txBody>
      </p:sp>
      <p:sp>
        <p:nvSpPr>
          <p:cNvPr id="11" name="TextBox 10">
            <a:extLst>
              <a:ext uri="{FF2B5EF4-FFF2-40B4-BE49-F238E27FC236}">
                <a16:creationId xmlns:a16="http://schemas.microsoft.com/office/drawing/2014/main" id="{915B436F-D091-4F7C-95AA-8E45723DF1FC}"/>
              </a:ext>
            </a:extLst>
          </p:cNvPr>
          <p:cNvSpPr txBox="1"/>
          <p:nvPr/>
        </p:nvSpPr>
        <p:spPr>
          <a:xfrm>
            <a:off x="6798366" y="1603514"/>
            <a:ext cx="3697356" cy="4785926"/>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MDE Career and Technical Education</a:t>
            </a: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Statewide Autism Resources and Training (START)</a:t>
            </a: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Michigan Alliance for Families</a:t>
            </a: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Children’s Special Health Care Services</a:t>
            </a:r>
          </a:p>
          <a:p>
            <a:pPr marL="342900" marR="0" lvl="0" indent="-342900" algn="l" defTabSz="9144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Michigan Transition Services Association (MTSA)</a:t>
            </a: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Disabilities Rights Coalition</a:t>
            </a:r>
          </a:p>
          <a:p>
            <a:pPr marL="342900" marR="0" lvl="0" indent="-342900" algn="l" defTabSz="9144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Calibri" panose="020F0502020204030204" pitchFamily="34" charset="0"/>
                <a:cs typeface="Times New Roman" panose="02020603050405020304" pitchFamily="18" charset="0"/>
              </a:rPr>
              <a:t>STEP </a:t>
            </a:r>
          </a:p>
        </p:txBody>
      </p:sp>
    </p:spTree>
    <p:extLst>
      <p:ext uri="{BB962C8B-B14F-4D97-AF65-F5344CB8AC3E}">
        <p14:creationId xmlns:p14="http://schemas.microsoft.com/office/powerpoint/2010/main" val="624689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4B5A6-F046-41F6-B132-D6481EF1EE2E}"/>
              </a:ext>
            </a:extLst>
          </p:cNvPr>
          <p:cNvSpPr>
            <a:spLocks noGrp="1"/>
          </p:cNvSpPr>
          <p:nvPr>
            <p:ph type="title"/>
          </p:nvPr>
        </p:nvSpPr>
        <p:spPr>
          <a:xfrm>
            <a:off x="838200" y="260979"/>
            <a:ext cx="10515600" cy="833241"/>
          </a:xfrm>
        </p:spPr>
        <p:txBody>
          <a:bodyPr/>
          <a:lstStyle/>
          <a:p>
            <a:r>
              <a:rPr lang="en-US" dirty="0"/>
              <a:t>Michigan Interagency Transition Team (MITT) Goal</a:t>
            </a:r>
          </a:p>
        </p:txBody>
      </p:sp>
      <p:sp>
        <p:nvSpPr>
          <p:cNvPr id="3" name="Content Placeholder 2">
            <a:extLst>
              <a:ext uri="{FF2B5EF4-FFF2-40B4-BE49-F238E27FC236}">
                <a16:creationId xmlns:a16="http://schemas.microsoft.com/office/drawing/2014/main" id="{92D894BF-0BFB-44CA-BF37-B3585BB95947}"/>
              </a:ext>
            </a:extLst>
          </p:cNvPr>
          <p:cNvSpPr>
            <a:spLocks noGrp="1"/>
          </p:cNvSpPr>
          <p:nvPr>
            <p:ph idx="1"/>
          </p:nvPr>
        </p:nvSpPr>
        <p:spPr/>
        <p:txBody>
          <a:bodyPr/>
          <a:lstStyle/>
          <a:p>
            <a:pPr marL="0" indent="0">
              <a:buNone/>
            </a:pPr>
            <a:endParaRPr lang="en-US" sz="2400" dirty="0">
              <a:solidFill>
                <a:srgbClr val="000000"/>
              </a:solidFill>
              <a:effectLst/>
              <a:latin typeface="Verdana" panose="020B0604030504040204" pitchFamily="34" charset="0"/>
              <a:ea typeface="Times New Roman" panose="02020603050405020304" pitchFamily="18" charset="0"/>
            </a:endParaRPr>
          </a:p>
          <a:p>
            <a:pPr marL="0" indent="0">
              <a:buNone/>
            </a:pPr>
            <a:endParaRPr lang="en-US" sz="2400" dirty="0">
              <a:solidFill>
                <a:srgbClr val="000000"/>
              </a:solidFill>
              <a:effectLst/>
              <a:latin typeface="Verdana" panose="020B0604030504040204" pitchFamily="34" charset="0"/>
              <a:ea typeface="Times New Roman" panose="02020603050405020304" pitchFamily="18" charset="0"/>
            </a:endParaRPr>
          </a:p>
          <a:p>
            <a:pPr marL="0" indent="0">
              <a:buNone/>
            </a:pPr>
            <a:r>
              <a:rPr lang="en-US" sz="3200" dirty="0">
                <a:solidFill>
                  <a:srgbClr val="000000"/>
                </a:solidFill>
                <a:effectLst/>
                <a:latin typeface="Verdana" panose="020B0604030504040204" pitchFamily="34" charset="0"/>
                <a:ea typeface="Times New Roman" panose="02020603050405020304" pitchFamily="18" charset="0"/>
              </a:rPr>
              <a:t>Align transition services across State agencies to avoid duplication of services, promote a common understanding of secondary transition, and improve student outcomes.</a:t>
            </a:r>
            <a:endParaRPr lang="en-US" sz="3200" dirty="0">
              <a:effectLst/>
              <a:latin typeface="Times New Roman" panose="02020603050405020304" pitchFamily="18" charset="0"/>
              <a:ea typeface="Times New Roman" panose="02020603050405020304" pitchFamily="18" charset="0"/>
            </a:endParaRPr>
          </a:p>
          <a:p>
            <a:pPr marL="0" indent="0">
              <a:buNone/>
            </a:pPr>
            <a:r>
              <a:rPr lang="en-US" dirty="0"/>
              <a:t>     </a:t>
            </a:r>
          </a:p>
        </p:txBody>
      </p:sp>
      <p:sp>
        <p:nvSpPr>
          <p:cNvPr id="4" name="Footer Placeholder 3">
            <a:extLst>
              <a:ext uri="{FF2B5EF4-FFF2-40B4-BE49-F238E27FC236}">
                <a16:creationId xmlns:a16="http://schemas.microsoft.com/office/drawing/2014/main" id="{35333E75-81A4-4640-A927-482CB0892D39}"/>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Verdana" panose="020B0604030504040204" pitchFamily="34" charset="0"/>
                <a:ea typeface="Verdana" panose="020B0604030504040204" pitchFamily="34" charset="0"/>
                <a:cs typeface="+mn-cs"/>
              </a:rPr>
              <a:t>MDE Office of Special Education</a:t>
            </a:r>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5" name="Slide Number Placeholder 4">
            <a:extLst>
              <a:ext uri="{FF2B5EF4-FFF2-40B4-BE49-F238E27FC236}">
                <a16:creationId xmlns:a16="http://schemas.microsoft.com/office/drawing/2014/main" id="{D1A51143-B887-47C8-B2DA-8E052596A97B}"/>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48956C-181A-4CF4-99F7-163F512CFDFE}" type="slidenum">
              <a:rPr kumimoji="0" lang="en-US" sz="1200" b="0" i="0" u="none" strike="noStrike" kern="1200" cap="none" spc="0" normalizeH="0" baseline="0" noProof="0" smtClean="0">
                <a:ln>
                  <a:noFill/>
                </a:ln>
                <a:solidFill>
                  <a:prstClr val="black"/>
                </a:solidFill>
                <a:effectLst/>
                <a:uLnTx/>
                <a:uFillTx/>
                <a:latin typeface="Verdana" panose="020B0604030504040204" pitchFamily="34" charset="0"/>
                <a:ea typeface="Verdana" panose="020B0604030504040204" pitchFamily="34"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Tree>
    <p:extLst>
      <p:ext uri="{BB962C8B-B14F-4D97-AF65-F5344CB8AC3E}">
        <p14:creationId xmlns:p14="http://schemas.microsoft.com/office/powerpoint/2010/main" val="2449351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0A915-57FA-4E03-877A-EBC1663D4E3A}"/>
              </a:ext>
            </a:extLst>
          </p:cNvPr>
          <p:cNvSpPr>
            <a:spLocks noGrp="1"/>
          </p:cNvSpPr>
          <p:nvPr>
            <p:ph type="title"/>
          </p:nvPr>
        </p:nvSpPr>
        <p:spPr/>
        <p:txBody>
          <a:bodyPr/>
          <a:lstStyle/>
          <a:p>
            <a:r>
              <a:rPr lang="en-US" dirty="0"/>
              <a:t>Tasks and Activities</a:t>
            </a:r>
          </a:p>
        </p:txBody>
      </p:sp>
      <p:sp>
        <p:nvSpPr>
          <p:cNvPr id="3" name="Content Placeholder 2">
            <a:extLst>
              <a:ext uri="{FF2B5EF4-FFF2-40B4-BE49-F238E27FC236}">
                <a16:creationId xmlns:a16="http://schemas.microsoft.com/office/drawing/2014/main" id="{D7C67B24-2DEA-4C4A-A35D-A98834322F88}"/>
              </a:ext>
            </a:extLst>
          </p:cNvPr>
          <p:cNvSpPr>
            <a:spLocks noGrp="1"/>
          </p:cNvSpPr>
          <p:nvPr>
            <p:ph idx="1"/>
          </p:nvPr>
        </p:nvSpPr>
        <p:spPr/>
        <p:txBody>
          <a:bodyPr/>
          <a:lstStyle/>
          <a:p>
            <a:pPr marL="342900" marR="0" lvl="0" indent="-342900" fontAlgn="base">
              <a:spcBef>
                <a:spcPts val="0"/>
              </a:spcBef>
              <a:spcAft>
                <a:spcPts val="0"/>
              </a:spcAft>
              <a:buSzPts val="1000"/>
              <a:buFont typeface="Symbol" panose="05050102010706020507" pitchFamily="18" charset="2"/>
              <a:buChar char=""/>
              <a:tabLst>
                <a:tab pos="457200" algn="l"/>
              </a:tabLst>
            </a:pPr>
            <a:endParaRPr lang="en-US" dirty="0">
              <a:solidFill>
                <a:srgbClr val="000000"/>
              </a:solidFill>
              <a:effectLst/>
              <a:latin typeface="Verdana" panose="020B0604030504040204" pitchFamily="34" charset="0"/>
              <a:ea typeface="Times New Roman" panose="02020603050405020304" pitchFamily="18"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dirty="0">
                <a:solidFill>
                  <a:srgbClr val="000000"/>
                </a:solidFill>
                <a:effectLst/>
                <a:latin typeface="Verdana" panose="020B0604030504040204" pitchFamily="34" charset="0"/>
                <a:ea typeface="Times New Roman" panose="02020603050405020304" pitchFamily="18" charset="0"/>
              </a:rPr>
              <a:t>Resource Mapping Survey -second push went out; waiting for results</a:t>
            </a:r>
            <a:endParaRPr lang="en-US" dirty="0">
              <a:effectLst/>
              <a:latin typeface="Times New Roman" panose="02020603050405020304" pitchFamily="18" charset="0"/>
              <a:ea typeface="Times New Roman" panose="02020603050405020304" pitchFamily="18"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dirty="0">
                <a:solidFill>
                  <a:srgbClr val="000000"/>
                </a:solidFill>
                <a:effectLst/>
                <a:latin typeface="Verdana" panose="020B0604030504040204" pitchFamily="34" charset="0"/>
                <a:ea typeface="Times New Roman" panose="02020603050405020304" pitchFamily="18" charset="0"/>
              </a:rPr>
              <a:t>Perception Survey- in development</a:t>
            </a:r>
            <a:endParaRPr lang="en-US" dirty="0">
              <a:effectLst/>
              <a:latin typeface="Times New Roman" panose="02020603050405020304" pitchFamily="18" charset="0"/>
              <a:ea typeface="Times New Roman" panose="02020603050405020304" pitchFamily="18"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dirty="0">
                <a:solidFill>
                  <a:srgbClr val="000000"/>
                </a:solidFill>
                <a:effectLst/>
                <a:latin typeface="Verdana" panose="020B0604030504040204" pitchFamily="34" charset="0"/>
                <a:ea typeface="Times New Roman" panose="02020603050405020304" pitchFamily="18" charset="0"/>
              </a:rPr>
              <a:t>State model for Secondary Transition (cross-agency teams) - work has begun</a:t>
            </a:r>
            <a:endParaRPr lang="en-US" dirty="0">
              <a:effectLst/>
              <a:latin typeface="Times New Roman" panose="02020603050405020304" pitchFamily="18" charset="0"/>
              <a:ea typeface="Times New Roman" panose="02020603050405020304" pitchFamily="18" charset="0"/>
            </a:endParaRPr>
          </a:p>
          <a:p>
            <a:pPr marL="342900" marR="0" lvl="0" indent="-342900" fontAlgn="base">
              <a:spcBef>
                <a:spcPts val="0"/>
              </a:spcBef>
              <a:spcAft>
                <a:spcPts val="1200"/>
              </a:spcAft>
              <a:buSzPts val="1000"/>
              <a:buFont typeface="Symbol" panose="05050102010706020507" pitchFamily="18" charset="2"/>
              <a:buChar char=""/>
              <a:tabLst>
                <a:tab pos="457200" algn="l"/>
              </a:tabLst>
            </a:pPr>
            <a:r>
              <a:rPr lang="en-US" dirty="0">
                <a:solidFill>
                  <a:srgbClr val="000000"/>
                </a:solidFill>
                <a:effectLst/>
                <a:latin typeface="Verdana" panose="020B0604030504040204" pitchFamily="34" charset="0"/>
                <a:ea typeface="Times New Roman" panose="02020603050405020304" pitchFamily="18" charset="0"/>
              </a:rPr>
              <a:t>Acronyms and Definitions</a:t>
            </a:r>
            <a:endParaRPr lang="en-US" dirty="0">
              <a:effectLst/>
              <a:latin typeface="Times New Roman" panose="02020603050405020304" pitchFamily="18" charset="0"/>
              <a:ea typeface="Times New Roman" panose="02020603050405020304" pitchFamily="18" charset="0"/>
            </a:endParaRPr>
          </a:p>
          <a:p>
            <a:pPr marL="0" indent="0">
              <a:buNone/>
            </a:pPr>
            <a:endParaRPr lang="en-US" dirty="0"/>
          </a:p>
        </p:txBody>
      </p:sp>
      <p:sp>
        <p:nvSpPr>
          <p:cNvPr id="4" name="Footer Placeholder 3">
            <a:extLst>
              <a:ext uri="{FF2B5EF4-FFF2-40B4-BE49-F238E27FC236}">
                <a16:creationId xmlns:a16="http://schemas.microsoft.com/office/drawing/2014/main" id="{D26DC268-858D-4ADA-A3E8-C33731DA1993}"/>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Verdana" panose="020B0604030504040204" pitchFamily="34" charset="0"/>
                <a:ea typeface="Verdana" panose="020B0604030504040204" pitchFamily="34" charset="0"/>
                <a:cs typeface="+mn-cs"/>
              </a:rPr>
              <a:t>MDE Office of Special Education</a:t>
            </a:r>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5" name="Slide Number Placeholder 4">
            <a:extLst>
              <a:ext uri="{FF2B5EF4-FFF2-40B4-BE49-F238E27FC236}">
                <a16:creationId xmlns:a16="http://schemas.microsoft.com/office/drawing/2014/main" id="{E4C1A2A0-CF50-449C-96A3-A41A7378FE42}"/>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48956C-181A-4CF4-99F7-163F512CFDFE}" type="slidenum">
              <a:rPr kumimoji="0" lang="en-US" sz="1200" b="0" i="0" u="none" strike="noStrike" kern="1200" cap="none" spc="0" normalizeH="0" baseline="0" noProof="0" smtClean="0">
                <a:ln>
                  <a:noFill/>
                </a:ln>
                <a:solidFill>
                  <a:prstClr val="black"/>
                </a:solidFill>
                <a:effectLst/>
                <a:uLnTx/>
                <a:uFillTx/>
                <a:latin typeface="Verdana" panose="020B0604030504040204" pitchFamily="34" charset="0"/>
                <a:ea typeface="Verdana" panose="020B0604030504040204" pitchFamily="34"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Tree>
    <p:extLst>
      <p:ext uri="{BB962C8B-B14F-4D97-AF65-F5344CB8AC3E}">
        <p14:creationId xmlns:p14="http://schemas.microsoft.com/office/powerpoint/2010/main" val="616946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F1F3D-27AC-4440-ACE6-48C7E1492E8E}"/>
              </a:ext>
            </a:extLst>
          </p:cNvPr>
          <p:cNvSpPr>
            <a:spLocks noGrp="1"/>
          </p:cNvSpPr>
          <p:nvPr>
            <p:ph type="title"/>
          </p:nvPr>
        </p:nvSpPr>
        <p:spPr/>
        <p:txBody>
          <a:bodyPr/>
          <a:lstStyle/>
          <a:p>
            <a:r>
              <a:rPr lang="en-US"/>
              <a:t>Questions </a:t>
            </a:r>
            <a:endParaRPr lang="en-US" dirty="0"/>
          </a:p>
        </p:txBody>
      </p:sp>
      <p:pic>
        <p:nvPicPr>
          <p:cNvPr id="7" name="Content Placeholder 6">
            <a:extLst>
              <a:ext uri="{FF2B5EF4-FFF2-40B4-BE49-F238E27FC236}">
                <a16:creationId xmlns:a16="http://schemas.microsoft.com/office/drawing/2014/main" id="{A43DBB73-172B-48ED-8AAB-C0763B7809F4}"/>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169920" y="1848961"/>
            <a:ext cx="5852160" cy="3901440"/>
          </a:xfrm>
        </p:spPr>
      </p:pic>
      <p:sp>
        <p:nvSpPr>
          <p:cNvPr id="4" name="Footer Placeholder 3">
            <a:extLst>
              <a:ext uri="{FF2B5EF4-FFF2-40B4-BE49-F238E27FC236}">
                <a16:creationId xmlns:a16="http://schemas.microsoft.com/office/drawing/2014/main" id="{1E7D1D77-4ABC-416F-9BFF-9636E597C8D2}"/>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Verdana" panose="020B0604030504040204" pitchFamily="34" charset="0"/>
                <a:ea typeface="Verdana" panose="020B0604030504040204" pitchFamily="34" charset="0"/>
                <a:cs typeface="+mn-cs"/>
              </a:rPr>
              <a:t>MDE Office of Special Education</a:t>
            </a:r>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5" name="Slide Number Placeholder 4">
            <a:extLst>
              <a:ext uri="{FF2B5EF4-FFF2-40B4-BE49-F238E27FC236}">
                <a16:creationId xmlns:a16="http://schemas.microsoft.com/office/drawing/2014/main" id="{EBBC2BFA-5C86-485A-BBE1-290388CEB099}"/>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48956C-181A-4CF4-99F7-163F512CFDFE}" type="slidenum">
              <a:rPr kumimoji="0" lang="en-US" sz="1200" b="0" i="0" u="none" strike="noStrike" kern="1200" cap="none" spc="0" normalizeH="0" baseline="0" noProof="0" smtClean="0">
                <a:ln>
                  <a:noFill/>
                </a:ln>
                <a:solidFill>
                  <a:prstClr val="black"/>
                </a:solidFill>
                <a:effectLst/>
                <a:uLnTx/>
                <a:uFillTx/>
                <a:latin typeface="Verdana" panose="020B0604030504040204" pitchFamily="34" charset="0"/>
                <a:ea typeface="Verdana" panose="020B0604030504040204" pitchFamily="34"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Tree>
    <p:extLst>
      <p:ext uri="{BB962C8B-B14F-4D97-AF65-F5344CB8AC3E}">
        <p14:creationId xmlns:p14="http://schemas.microsoft.com/office/powerpoint/2010/main" val="28662145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6904E-DCC4-4754-949A-0739E9F38D07}"/>
              </a:ext>
            </a:extLst>
          </p:cNvPr>
          <p:cNvSpPr>
            <a:spLocks noGrp="1"/>
          </p:cNvSpPr>
          <p:nvPr>
            <p:ph type="title"/>
          </p:nvPr>
        </p:nvSpPr>
        <p:spPr/>
        <p:txBody>
          <a:bodyPr/>
          <a:lstStyle/>
          <a:p>
            <a:r>
              <a:rPr lang="en-US" dirty="0"/>
              <a:t>Special Education Information Line</a:t>
            </a:r>
          </a:p>
        </p:txBody>
      </p:sp>
      <p:sp>
        <p:nvSpPr>
          <p:cNvPr id="3" name="Content Placeholder 2">
            <a:extLst>
              <a:ext uri="{FF2B5EF4-FFF2-40B4-BE49-F238E27FC236}">
                <a16:creationId xmlns:a16="http://schemas.microsoft.com/office/drawing/2014/main" id="{1DDDDA5D-CD65-4472-A200-3DC7416F2173}"/>
              </a:ext>
            </a:extLst>
          </p:cNvPr>
          <p:cNvSpPr>
            <a:spLocks noGrp="1"/>
          </p:cNvSpPr>
          <p:nvPr>
            <p:ph idx="1"/>
          </p:nvPr>
        </p:nvSpPr>
        <p:spPr/>
        <p:txBody>
          <a:bodyPr/>
          <a:lstStyle/>
          <a:p>
            <a:pPr marL="0" indent="0">
              <a:buNone/>
            </a:pPr>
            <a:r>
              <a:rPr lang="en-US" sz="3200" dirty="0"/>
              <a:t>If you have Questions related to special education:</a:t>
            </a:r>
            <a:endParaRPr lang="en-US" sz="3200" dirty="0">
              <a:solidFill>
                <a:srgbClr val="333333"/>
              </a:solidFill>
              <a:latin typeface="Helvetica" panose="020B0604020202020204" pitchFamily="34" charset="0"/>
              <a:cs typeface="Times New Roman" panose="02020603050405020304" pitchFamily="18" charset="0"/>
            </a:endParaRPr>
          </a:p>
          <a:p>
            <a:pPr marL="0" indent="0">
              <a:buNone/>
            </a:pPr>
            <a:endParaRPr lang="en-US"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endParaRPr>
          </a:p>
          <a:p>
            <a:r>
              <a:rPr lang="en-US" sz="400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888-320-8384</a:t>
            </a:r>
          </a:p>
          <a:p>
            <a:pPr marL="0" indent="0">
              <a:buNone/>
            </a:pPr>
            <a:r>
              <a:rPr lang="en-US" sz="3200" dirty="0">
                <a:solidFill>
                  <a:srgbClr val="333333"/>
                </a:solidFill>
                <a:latin typeface="Helvetica" panose="020B0604020202020204" pitchFamily="34" charset="0"/>
                <a:ea typeface="Times New Roman" panose="02020603050405020304" pitchFamily="18" charset="0"/>
                <a:cs typeface="Times New Roman" panose="02020603050405020304" pitchFamily="18" charset="0"/>
              </a:rPr>
              <a:t>     Monday-Friday  9:00-4:00</a:t>
            </a:r>
            <a:r>
              <a:rPr lang="en-US" sz="320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 </a:t>
            </a:r>
          </a:p>
          <a:p>
            <a:pPr marL="571500" indent="-571500"/>
            <a:r>
              <a:rPr lang="en-US" sz="4000" u="none" strike="noStrike" dirty="0">
                <a:solidFill>
                  <a:srgbClr val="006699"/>
                </a:solidFill>
                <a:effectLst/>
                <a:latin typeface="Helvetica" panose="020B0604020202020204" pitchFamily="34" charset="0"/>
                <a:ea typeface="Times New Roman" panose="02020603050405020304" pitchFamily="18" charset="0"/>
                <a:cs typeface="Times New Roman" panose="02020603050405020304" pitchFamily="18" charset="0"/>
                <a:hlinkClick r:id="rId2"/>
              </a:rPr>
              <a:t>mde-ose@michigan.gov</a:t>
            </a:r>
            <a:r>
              <a:rPr lang="en-US" sz="4000" dirty="0">
                <a:solidFill>
                  <a:srgbClr val="333333"/>
                </a:solidFill>
                <a:effectLst/>
                <a:latin typeface="Helvetica" panose="020B0604020202020204" pitchFamily="34" charset="0"/>
                <a:ea typeface="Times New Roman" panose="02020603050405020304" pitchFamily="18" charset="0"/>
                <a:cs typeface="Times New Roman" panose="02020603050405020304" pitchFamily="18" charset="0"/>
              </a:rPr>
              <a:t>.</a:t>
            </a:r>
            <a:endParaRPr lang="en-US" sz="4000" dirty="0">
              <a:effectLst/>
              <a:latin typeface="Verdana" panose="020B060403050404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6B7A86FF-EAC9-4995-9950-1BCF333970AB}"/>
              </a:ext>
            </a:extLst>
          </p:cNvPr>
          <p:cNvSpPr>
            <a:spLocks noGrp="1"/>
          </p:cNvSpPr>
          <p:nvPr>
            <p:ph type="ftr" sz="quarter" idx="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Verdana" panose="020B0604030504040204" pitchFamily="34" charset="0"/>
                <a:ea typeface="Verdana" panose="020B0604030504040204" pitchFamily="34" charset="0"/>
                <a:cs typeface="+mn-cs"/>
              </a:rPr>
              <a:t>MDE Office of Special Education</a:t>
            </a:r>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5" name="Slide Number Placeholder 4">
            <a:extLst>
              <a:ext uri="{FF2B5EF4-FFF2-40B4-BE49-F238E27FC236}">
                <a16:creationId xmlns:a16="http://schemas.microsoft.com/office/drawing/2014/main" id="{5918D4F9-8D28-4B8E-BBB0-5F68D490E9C5}"/>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48956C-181A-4CF4-99F7-163F512CFDFE}" type="slidenum">
              <a:rPr kumimoji="0" lang="en-US" sz="1200" b="0" i="0" u="none" strike="noStrike" kern="1200" cap="none" spc="0" normalizeH="0" baseline="0" noProof="0" smtClean="0">
                <a:ln>
                  <a:noFill/>
                </a:ln>
                <a:solidFill>
                  <a:prstClr val="black"/>
                </a:solidFill>
                <a:effectLst/>
                <a:uLnTx/>
                <a:uFillTx/>
                <a:latin typeface="Verdana" panose="020B0604030504040204" pitchFamily="34" charset="0"/>
                <a:ea typeface="Verdana" panose="020B0604030504040204" pitchFamily="34"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Tree>
    <p:extLst>
      <p:ext uri="{BB962C8B-B14F-4D97-AF65-F5344CB8AC3E}">
        <p14:creationId xmlns:p14="http://schemas.microsoft.com/office/powerpoint/2010/main" val="19791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C2DF2-3975-4F75-90CD-7D4C0FBB1BBB}"/>
              </a:ext>
            </a:extLst>
          </p:cNvPr>
          <p:cNvSpPr>
            <a:spLocks noGrp="1"/>
          </p:cNvSpPr>
          <p:nvPr>
            <p:ph type="title"/>
          </p:nvPr>
        </p:nvSpPr>
        <p:spPr/>
        <p:txBody>
          <a:bodyPr/>
          <a:lstStyle/>
          <a:p>
            <a:r>
              <a:rPr lang="en-US"/>
              <a:t>Feedback form</a:t>
            </a:r>
            <a:endParaRPr lang="en-US" dirty="0"/>
          </a:p>
        </p:txBody>
      </p:sp>
      <p:sp>
        <p:nvSpPr>
          <p:cNvPr id="3" name="Content Placeholder 2">
            <a:extLst>
              <a:ext uri="{FF2B5EF4-FFF2-40B4-BE49-F238E27FC236}">
                <a16:creationId xmlns:a16="http://schemas.microsoft.com/office/drawing/2014/main" id="{2C685334-8065-405B-AAB2-637517464CC2}"/>
              </a:ext>
            </a:extLst>
          </p:cNvPr>
          <p:cNvSpPr>
            <a:spLocks noGrp="1"/>
          </p:cNvSpPr>
          <p:nvPr>
            <p:ph idx="1"/>
          </p:nvPr>
        </p:nvSpPr>
        <p:spPr/>
        <p:txBody>
          <a:bodyPr/>
          <a:lstStyle/>
          <a:p>
            <a:endParaRPr lang="en-US" b="1" i="0" u="none" strike="noStrike" dirty="0">
              <a:solidFill>
                <a:srgbClr val="006699"/>
              </a:solidFill>
              <a:effectLst/>
              <a:latin typeface="Helvetica Neue"/>
              <a:hlinkClick r:id="rId2"/>
            </a:endParaRPr>
          </a:p>
          <a:p>
            <a:endParaRPr lang="en-US" b="1" dirty="0">
              <a:solidFill>
                <a:srgbClr val="006699"/>
              </a:solidFill>
              <a:latin typeface="Helvetica Neue"/>
              <a:hlinkClick r:id="rId2"/>
            </a:endParaRPr>
          </a:p>
          <a:p>
            <a:r>
              <a:rPr lang="en-US" b="1" i="0" u="none" strike="noStrike" dirty="0">
                <a:solidFill>
                  <a:srgbClr val="006699"/>
                </a:solidFill>
                <a:effectLst/>
                <a:latin typeface="Helvetica Neue"/>
                <a:hlinkClick r:id="rId2"/>
              </a:rPr>
              <a:t>Ask the MDE Office of Special Education</a:t>
            </a:r>
            <a:endParaRPr lang="en-US" b="0" i="0" dirty="0">
              <a:solidFill>
                <a:srgbClr val="333333"/>
              </a:solidFill>
              <a:effectLst/>
              <a:latin typeface="Helvetica Neue"/>
            </a:endParaRPr>
          </a:p>
          <a:p>
            <a:pPr marL="0" indent="0">
              <a:buNone/>
            </a:pPr>
            <a:r>
              <a:rPr lang="en-US" sz="2800" dirty="0"/>
              <a:t>https://docs.google.com/forms/d/1m6D1n6OgQQrCo_d52WVMcrhMpVB1VaATZaKXI8giivY/viewform?edit_requested=true</a:t>
            </a:r>
          </a:p>
        </p:txBody>
      </p:sp>
      <p:sp>
        <p:nvSpPr>
          <p:cNvPr id="4" name="Footer Placeholder 3">
            <a:extLst>
              <a:ext uri="{FF2B5EF4-FFF2-40B4-BE49-F238E27FC236}">
                <a16:creationId xmlns:a16="http://schemas.microsoft.com/office/drawing/2014/main" id="{99B68587-9563-48BA-9DD3-50EDEF6F5DC1}"/>
              </a:ext>
            </a:extLst>
          </p:cNvPr>
          <p:cNvSpPr>
            <a:spLocks noGrp="1"/>
          </p:cNvSpPr>
          <p:nvPr>
            <p:ph type="ftr" sz="quarter" idx="11"/>
          </p:nvPr>
        </p:nvSpPr>
        <p:spPr>
          <a:xfrm>
            <a:off x="1914971" y="6372937"/>
            <a:ext cx="41148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Office of Special Education</a:t>
            </a:r>
            <a:endParaRPr lang="en-US" dirty="0"/>
          </a:p>
        </p:txBody>
      </p:sp>
      <p:sp>
        <p:nvSpPr>
          <p:cNvPr id="5" name="Slide Number Placeholder 4">
            <a:extLst>
              <a:ext uri="{FF2B5EF4-FFF2-40B4-BE49-F238E27FC236}">
                <a16:creationId xmlns:a16="http://schemas.microsoft.com/office/drawing/2014/main" id="{7DEA8FD0-DA98-416E-A6FE-BD63B9474918}"/>
              </a:ext>
            </a:extLst>
          </p:cNvPr>
          <p:cNvSpPr>
            <a:spLocks noGrp="1"/>
          </p:cNvSpPr>
          <p:nvPr>
            <p:ph type="sldNum" sz="quarter" idx="12"/>
          </p:nvPr>
        </p:nvSpPr>
        <p:spPr>
          <a:xfrm>
            <a:off x="11066155" y="6372937"/>
            <a:ext cx="777311"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7B9A8B6-CB3A-458D-9694-2C069B493C02}" type="slidenum">
              <a:rPr lang="en-US" smtClean="0"/>
              <a:pPr/>
              <a:t>17</a:t>
            </a:fld>
            <a:endParaRPr lang="en-US"/>
          </a:p>
        </p:txBody>
      </p:sp>
    </p:spTree>
    <p:extLst>
      <p:ext uri="{BB962C8B-B14F-4D97-AF65-F5344CB8AC3E}">
        <p14:creationId xmlns:p14="http://schemas.microsoft.com/office/powerpoint/2010/main" val="1373983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Us</a:t>
            </a:r>
          </a:p>
        </p:txBody>
      </p:sp>
      <p:sp>
        <p:nvSpPr>
          <p:cNvPr id="10" name="Text Placeholder 9">
            <a:extLst>
              <a:ext uri="{FF2B5EF4-FFF2-40B4-BE49-F238E27FC236}">
                <a16:creationId xmlns:a16="http://schemas.microsoft.com/office/drawing/2014/main" id="{7066008B-51CF-4D2F-9187-67DBD1DB9B38}"/>
              </a:ext>
            </a:extLst>
          </p:cNvPr>
          <p:cNvSpPr>
            <a:spLocks noGrp="1"/>
          </p:cNvSpPr>
          <p:nvPr>
            <p:ph type="body" idx="1"/>
          </p:nvPr>
        </p:nvSpPr>
        <p:spPr>
          <a:xfrm>
            <a:off x="246303" y="1426563"/>
            <a:ext cx="5157787" cy="823912"/>
          </a:xfrm>
        </p:spPr>
        <p:txBody>
          <a:bodyPr>
            <a:normAutofit/>
          </a:bodyPr>
          <a:lstStyle/>
          <a:p>
            <a:r>
              <a:rPr lang="en-US" dirty="0"/>
              <a:t>Catamaran Team </a:t>
            </a:r>
          </a:p>
        </p:txBody>
      </p:sp>
      <p:sp>
        <p:nvSpPr>
          <p:cNvPr id="4" name="Content Placeholder 3"/>
          <p:cNvSpPr>
            <a:spLocks noGrp="1"/>
          </p:cNvSpPr>
          <p:nvPr>
            <p:ph sz="half" idx="2"/>
          </p:nvPr>
        </p:nvSpPr>
        <p:spPr>
          <a:xfrm>
            <a:off x="246303" y="2285918"/>
            <a:ext cx="5817418" cy="4087019"/>
          </a:xfrm>
        </p:spPr>
        <p:txBody>
          <a:bodyPr>
            <a:normAutofit fontScale="92500" lnSpcReduction="10000"/>
          </a:bodyPr>
          <a:lstStyle/>
          <a:p>
            <a:pPr marL="0" indent="0">
              <a:buNone/>
            </a:pPr>
            <a:r>
              <a:rPr lang="en-US" sz="2200" dirty="0"/>
              <a:t>Catamaran Help Desk </a:t>
            </a:r>
          </a:p>
          <a:p>
            <a:r>
              <a:rPr lang="en-US" sz="2200" dirty="0" err="1">
                <a:hlinkClick r:id="rId3"/>
              </a:rPr>
              <a:t>help@catamaran.partners</a:t>
            </a:r>
            <a:r>
              <a:rPr lang="en-US" sz="2200" dirty="0">
                <a:hlinkClick r:id="rId3"/>
              </a:rPr>
              <a:t> </a:t>
            </a:r>
            <a:endParaRPr lang="en-US" sz="2200" dirty="0"/>
          </a:p>
          <a:p>
            <a:r>
              <a:rPr lang="en-US" sz="2200" dirty="0"/>
              <a:t>877-474-9023</a:t>
            </a:r>
          </a:p>
          <a:p>
            <a:endParaRPr lang="en-US" dirty="0"/>
          </a:p>
          <a:p>
            <a:endParaRPr lang="en-US" dirty="0"/>
          </a:p>
          <a:p>
            <a:endParaRPr lang="en-US" dirty="0"/>
          </a:p>
          <a:p>
            <a:endParaRPr lang="en-US" dirty="0"/>
          </a:p>
        </p:txBody>
      </p:sp>
      <p:sp>
        <p:nvSpPr>
          <p:cNvPr id="11" name="Text Placeholder 10">
            <a:extLst>
              <a:ext uri="{FF2B5EF4-FFF2-40B4-BE49-F238E27FC236}">
                <a16:creationId xmlns:a16="http://schemas.microsoft.com/office/drawing/2014/main" id="{DF11E45E-5398-4ADB-AE24-05466F7F8887}"/>
              </a:ext>
            </a:extLst>
          </p:cNvPr>
          <p:cNvSpPr>
            <a:spLocks noGrp="1"/>
          </p:cNvSpPr>
          <p:nvPr>
            <p:ph type="body" sz="quarter" idx="3"/>
          </p:nvPr>
        </p:nvSpPr>
        <p:spPr>
          <a:xfrm>
            <a:off x="6457471" y="1364893"/>
            <a:ext cx="5191652" cy="823912"/>
          </a:xfrm>
        </p:spPr>
        <p:txBody>
          <a:bodyPr/>
          <a:lstStyle/>
          <a:p>
            <a:r>
              <a:rPr lang="en-US" dirty="0"/>
              <a:t>MDE OSE Team</a:t>
            </a:r>
          </a:p>
        </p:txBody>
      </p:sp>
      <p:sp>
        <p:nvSpPr>
          <p:cNvPr id="13" name="Content Placeholder 11">
            <a:extLst>
              <a:ext uri="{FF2B5EF4-FFF2-40B4-BE49-F238E27FC236}">
                <a16:creationId xmlns:a16="http://schemas.microsoft.com/office/drawing/2014/main" id="{14F1F2B6-6BB4-48CC-944C-4DD2D6B410B2}"/>
              </a:ext>
            </a:extLst>
          </p:cNvPr>
          <p:cNvSpPr>
            <a:spLocks noGrp="1"/>
          </p:cNvSpPr>
          <p:nvPr>
            <p:ph sz="quarter" idx="4"/>
          </p:nvPr>
        </p:nvSpPr>
        <p:spPr>
          <a:xfrm>
            <a:off x="6426860" y="2143738"/>
            <a:ext cx="5222263" cy="4411761"/>
          </a:xfrm>
        </p:spPr>
        <p:txBody>
          <a:bodyPr vert="horz" lIns="91440" tIns="45720" rIns="91440" bIns="45720" rtlCol="0" anchor="t">
            <a:normAutofit fontScale="92500" lnSpcReduction="10000"/>
          </a:bodyPr>
          <a:lstStyle/>
          <a:p>
            <a:pPr marL="0" indent="0">
              <a:buNone/>
            </a:pPr>
            <a:r>
              <a:rPr lang="en-US" sz="2200" dirty="0">
                <a:latin typeface="Arial"/>
                <a:cs typeface="Arial"/>
              </a:rPr>
              <a:t>Teri Rink, Director</a:t>
            </a:r>
          </a:p>
          <a:p>
            <a:r>
              <a:rPr lang="en-US" sz="2200" dirty="0">
                <a:latin typeface="Arial"/>
                <a:cs typeface="Arial"/>
                <a:hlinkClick r:id="rId4"/>
              </a:rPr>
              <a:t>rinkt1@michigan.gov</a:t>
            </a:r>
            <a:endParaRPr lang="en-US" sz="2200" dirty="0">
              <a:latin typeface="Arial"/>
              <a:cs typeface="Arial"/>
            </a:endParaRPr>
          </a:p>
          <a:p>
            <a:pPr marL="0" indent="0">
              <a:buNone/>
            </a:pPr>
            <a:r>
              <a:rPr lang="en-US" sz="2200" dirty="0">
                <a:latin typeface="Arial"/>
                <a:cs typeface="Arial"/>
              </a:rPr>
              <a:t>Janis </a:t>
            </a:r>
            <a:r>
              <a:rPr lang="en-US" sz="2200" dirty="0" err="1">
                <a:latin typeface="Arial"/>
                <a:cs typeface="Arial"/>
              </a:rPr>
              <a:t>Weckstein</a:t>
            </a:r>
            <a:r>
              <a:rPr lang="en-US" sz="2200" dirty="0">
                <a:latin typeface="Arial"/>
                <a:cs typeface="Arial"/>
              </a:rPr>
              <a:t>, Deputy Director</a:t>
            </a:r>
          </a:p>
          <a:p>
            <a:r>
              <a:rPr lang="en-US" sz="2200" dirty="0">
                <a:latin typeface="Arial"/>
                <a:cs typeface="Arial"/>
                <a:hlinkClick r:id="rId5"/>
              </a:rPr>
              <a:t>wecksteinj@michigan.gov</a:t>
            </a:r>
            <a:endParaRPr lang="en-US" sz="2200" dirty="0">
              <a:latin typeface="Arial"/>
              <a:cs typeface="Arial"/>
            </a:endParaRPr>
          </a:p>
          <a:p>
            <a:pPr marL="0" indent="0">
              <a:buNone/>
            </a:pPr>
            <a:r>
              <a:rPr lang="en-US" sz="2200" dirty="0">
                <a:latin typeface="Arial"/>
                <a:cs typeface="Arial"/>
              </a:rPr>
              <a:t>Jessica Brady, Supervisor</a:t>
            </a:r>
          </a:p>
          <a:p>
            <a:r>
              <a:rPr lang="en-US" sz="2200" dirty="0">
                <a:latin typeface="Arial"/>
                <a:cs typeface="Arial"/>
                <a:hlinkClick r:id="rId6"/>
              </a:rPr>
              <a:t>bradyj@michigan.gov</a:t>
            </a:r>
            <a:endParaRPr lang="en-US" sz="2200" dirty="0">
              <a:latin typeface="Arial"/>
              <a:cs typeface="Arial"/>
            </a:endParaRPr>
          </a:p>
          <a:p>
            <a:pPr marL="0" indent="0">
              <a:buNone/>
            </a:pPr>
            <a:r>
              <a:rPr lang="en-US" sz="2200" dirty="0">
                <a:latin typeface="Arial"/>
                <a:cs typeface="Arial"/>
              </a:rPr>
              <a:t>Jeanne </a:t>
            </a:r>
            <a:r>
              <a:rPr lang="en-US" sz="2200">
                <a:latin typeface="Arial"/>
                <a:cs typeface="Arial"/>
              </a:rPr>
              <a:t>AndersonTippett</a:t>
            </a:r>
            <a:r>
              <a:rPr lang="en-US" sz="2200" dirty="0">
                <a:latin typeface="Arial"/>
                <a:cs typeface="Arial"/>
              </a:rPr>
              <a:t>, Coordinator</a:t>
            </a:r>
          </a:p>
          <a:p>
            <a:r>
              <a:rPr lang="en-US" sz="2200" dirty="0">
                <a:latin typeface="Arial"/>
                <a:cs typeface="Arial"/>
                <a:hlinkClick r:id="rId7"/>
              </a:rPr>
              <a:t>andersontippettj@michigan.gov </a:t>
            </a:r>
            <a:endParaRPr lang="en-US" sz="2200" dirty="0">
              <a:latin typeface="Arial"/>
              <a:cs typeface="Arial"/>
            </a:endParaRPr>
          </a:p>
          <a:p>
            <a:pPr marL="0" indent="0">
              <a:buNone/>
            </a:pPr>
            <a:r>
              <a:rPr lang="en-US" sz="2200" dirty="0">
                <a:latin typeface="Arial"/>
                <a:cs typeface="Arial"/>
              </a:rPr>
              <a:t>Janet Timbs, Coordinator</a:t>
            </a:r>
          </a:p>
          <a:p>
            <a:r>
              <a:rPr lang="en-US" sz="2200" dirty="0">
                <a:latin typeface="Arial"/>
                <a:cs typeface="Arial"/>
                <a:hlinkClick r:id="rId8"/>
              </a:rPr>
              <a:t>timbsj@michigan.gov</a:t>
            </a:r>
            <a:r>
              <a:rPr lang="en-US" sz="2200" dirty="0">
                <a:latin typeface="Arial"/>
                <a:cs typeface="Arial"/>
              </a:rPr>
              <a:t> </a:t>
            </a:r>
            <a:endParaRPr lang="en-US" sz="2200" dirty="0"/>
          </a:p>
        </p:txBody>
      </p:sp>
      <p:sp>
        <p:nvSpPr>
          <p:cNvPr id="8" name="Slide Number Placeholder 7"/>
          <p:cNvSpPr>
            <a:spLocks noGrp="1"/>
          </p:cNvSpPr>
          <p:nvPr>
            <p:ph type="sldNum" sz="quarter" idx="12"/>
          </p:nvPr>
        </p:nvSpPr>
        <p:spPr>
          <a:xfrm>
            <a:off x="11066155" y="6372937"/>
            <a:ext cx="777311"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87B9A8B6-CB3A-458D-9694-2C069B493C02}" type="slidenum">
              <a:rPr kumimoji="0" lang="en-US" sz="1200" b="0" i="0" u="none" strike="noStrike" kern="1200" cap="none" spc="0" normalizeH="0" baseline="0" noProof="0" smtClean="0">
                <a:ln>
                  <a:noFill/>
                </a:ln>
                <a:solidFill>
                  <a:prstClr val="black"/>
                </a:solidFill>
                <a:effectLst/>
                <a:uLnTx/>
                <a:uFillTx/>
                <a:latin typeface="Verdana" panose="020B0604030504040204" pitchFamily="34" charset="0"/>
                <a:ea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Verdana" panose="020B0604030504040204" pitchFamily="34" charset="0"/>
              <a:ea typeface="Verdana" panose="020B0604030504040204" pitchFamily="34" charset="0"/>
            </a:endParaRPr>
          </a:p>
        </p:txBody>
      </p:sp>
      <p:sp>
        <p:nvSpPr>
          <p:cNvPr id="7" name="Footer Placeholder 6" descr="Contact Us "/>
          <p:cNvSpPr>
            <a:spLocks noGrp="1"/>
          </p:cNvSpPr>
          <p:nvPr>
            <p:ph type="ftr" sz="quarter" idx="11"/>
          </p:nvPr>
        </p:nvSpPr>
        <p:spPr>
          <a:xfrm>
            <a:off x="-7587" y="651677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MDE Office of Special Education </a:t>
            </a:r>
          </a:p>
        </p:txBody>
      </p:sp>
    </p:spTree>
    <p:extLst>
      <p:ext uri="{BB962C8B-B14F-4D97-AF65-F5344CB8AC3E}">
        <p14:creationId xmlns:p14="http://schemas.microsoft.com/office/powerpoint/2010/main" val="520992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FF1B6-5E6D-4AA8-9E4F-1C7199934992}"/>
              </a:ext>
            </a:extLst>
          </p:cNvPr>
          <p:cNvSpPr>
            <a:spLocks noGrp="1"/>
          </p:cNvSpPr>
          <p:nvPr>
            <p:ph type="title"/>
          </p:nvPr>
        </p:nvSpPr>
        <p:spPr/>
        <p:txBody>
          <a:bodyPr/>
          <a:lstStyle/>
          <a:p>
            <a:r>
              <a:rPr lang="en-US" dirty="0"/>
              <a:t>B-13 Corrective Action</a:t>
            </a:r>
          </a:p>
        </p:txBody>
      </p:sp>
      <p:sp>
        <p:nvSpPr>
          <p:cNvPr id="3" name="Content Placeholder 2">
            <a:extLst>
              <a:ext uri="{FF2B5EF4-FFF2-40B4-BE49-F238E27FC236}">
                <a16:creationId xmlns:a16="http://schemas.microsoft.com/office/drawing/2014/main" id="{48913083-CD3F-456E-B2C6-03A4876C6003}"/>
              </a:ext>
            </a:extLst>
          </p:cNvPr>
          <p:cNvSpPr>
            <a:spLocks noGrp="1"/>
          </p:cNvSpPr>
          <p:nvPr>
            <p:ph idx="1"/>
          </p:nvPr>
        </p:nvSpPr>
        <p:spPr/>
        <p:txBody>
          <a:bodyPr>
            <a:normAutofit lnSpcReduction="10000"/>
          </a:bodyPr>
          <a:lstStyle/>
          <a:p>
            <a:r>
              <a:rPr lang="en-US" dirty="0"/>
              <a:t>New process this September</a:t>
            </a:r>
          </a:p>
          <a:p>
            <a:pPr lvl="1"/>
            <a:r>
              <a:rPr lang="en-US" dirty="0"/>
              <a:t>Member District completes the form</a:t>
            </a:r>
          </a:p>
          <a:p>
            <a:pPr lvl="1"/>
            <a:r>
              <a:rPr lang="en-US" dirty="0"/>
              <a:t>Member District completes identified activity</a:t>
            </a:r>
          </a:p>
          <a:p>
            <a:pPr lvl="1"/>
            <a:r>
              <a:rPr lang="en-US" dirty="0"/>
              <a:t>Member District requests verification and closeout from Intermediate School District (ISD)</a:t>
            </a:r>
          </a:p>
          <a:p>
            <a:pPr lvl="1"/>
            <a:r>
              <a:rPr lang="en-US" dirty="0"/>
              <a:t>ISD reviews files from targeted provider that have been completed following the identified activity and submits to the Michigan Department of Special Education Office of Special Education (OSE)</a:t>
            </a:r>
          </a:p>
          <a:p>
            <a:pPr lvl="1"/>
            <a:r>
              <a:rPr lang="en-US" dirty="0"/>
              <a:t>OSE reviews files (includes completed Student Level Corrective Action Plan (SLCAP)) and closes</a:t>
            </a:r>
          </a:p>
          <a:p>
            <a:endParaRPr lang="en-US" dirty="0"/>
          </a:p>
        </p:txBody>
      </p:sp>
      <p:sp>
        <p:nvSpPr>
          <p:cNvPr id="4" name="Footer Placeholder 3">
            <a:extLst>
              <a:ext uri="{FF2B5EF4-FFF2-40B4-BE49-F238E27FC236}">
                <a16:creationId xmlns:a16="http://schemas.microsoft.com/office/drawing/2014/main" id="{5DBBFF2D-73C6-4EBA-971F-4EC51C681606}"/>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solidFill>
                <a:latin typeface="Verdana" panose="020B0604030504040204" pitchFamily="34" charset="0"/>
                <a:ea typeface="Verdana" panose="020B0604030504040204" pitchFamily="34"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MDE Office of Special Education</a:t>
            </a:r>
            <a:endParaRPr lang="en-US" dirty="0"/>
          </a:p>
        </p:txBody>
      </p:sp>
      <p:sp>
        <p:nvSpPr>
          <p:cNvPr id="5" name="Slide Number Placeholder 4">
            <a:extLst>
              <a:ext uri="{FF2B5EF4-FFF2-40B4-BE49-F238E27FC236}">
                <a16:creationId xmlns:a16="http://schemas.microsoft.com/office/drawing/2014/main" id="{177F6080-4C35-4E5A-9CED-794E5FCBA946}"/>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solidFill>
                <a:latin typeface="Verdana" panose="020B0604030504040204" pitchFamily="34" charset="0"/>
                <a:ea typeface="Verdana" panose="020B0604030504040204" pitchFamily="34"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948956C-181A-4CF4-99F7-163F512CFDFE}" type="slidenum">
              <a:rPr lang="en-US" smtClean="0"/>
              <a:pPr/>
              <a:t>2</a:t>
            </a:fld>
            <a:endParaRPr lang="en-US" dirty="0"/>
          </a:p>
        </p:txBody>
      </p:sp>
    </p:spTree>
    <p:extLst>
      <p:ext uri="{BB962C8B-B14F-4D97-AF65-F5344CB8AC3E}">
        <p14:creationId xmlns:p14="http://schemas.microsoft.com/office/powerpoint/2010/main" val="2325217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8AF24-83F1-41C9-B7C2-CD7F58D30D5B}"/>
              </a:ext>
            </a:extLst>
          </p:cNvPr>
          <p:cNvSpPr>
            <a:spLocks noGrp="1"/>
          </p:cNvSpPr>
          <p:nvPr>
            <p:ph type="title"/>
          </p:nvPr>
        </p:nvSpPr>
        <p:spPr/>
        <p:txBody>
          <a:bodyPr/>
          <a:lstStyle/>
          <a:p>
            <a:r>
              <a:rPr lang="en-US" dirty="0"/>
              <a:t>CAPs</a:t>
            </a:r>
          </a:p>
        </p:txBody>
      </p:sp>
      <p:sp>
        <p:nvSpPr>
          <p:cNvPr id="3" name="Content Placeholder 2">
            <a:extLst>
              <a:ext uri="{FF2B5EF4-FFF2-40B4-BE49-F238E27FC236}">
                <a16:creationId xmlns:a16="http://schemas.microsoft.com/office/drawing/2014/main" id="{3634EDCA-A95E-4251-BB1B-706667FB6C0B}"/>
              </a:ext>
            </a:extLst>
          </p:cNvPr>
          <p:cNvSpPr>
            <a:spLocks noGrp="1"/>
          </p:cNvSpPr>
          <p:nvPr>
            <p:ph idx="1"/>
          </p:nvPr>
        </p:nvSpPr>
        <p:spPr>
          <a:xfrm>
            <a:off x="838200" y="1690688"/>
            <a:ext cx="10515600" cy="4351338"/>
          </a:xfrm>
        </p:spPr>
        <p:txBody>
          <a:bodyPr>
            <a:normAutofit fontScale="92500" lnSpcReduction="10000"/>
          </a:bodyPr>
          <a:lstStyle/>
          <a:p>
            <a:r>
              <a:rPr lang="en-US" dirty="0"/>
              <a:t>Member Districts write and submit plans to OSE</a:t>
            </a:r>
          </a:p>
          <a:p>
            <a:r>
              <a:rPr lang="en-US" dirty="0"/>
              <a:t>OSE approves plan</a:t>
            </a:r>
          </a:p>
          <a:p>
            <a:r>
              <a:rPr lang="en-US" dirty="0"/>
              <a:t>Member Districts complete plan activities</a:t>
            </a:r>
          </a:p>
          <a:p>
            <a:r>
              <a:rPr lang="en-US" dirty="0"/>
              <a:t>Member Districts submit progress reports to OSE</a:t>
            </a:r>
          </a:p>
          <a:p>
            <a:r>
              <a:rPr lang="en-US" dirty="0"/>
              <a:t>OSE approves progress reports</a:t>
            </a:r>
          </a:p>
          <a:p>
            <a:r>
              <a:rPr lang="en-US" dirty="0"/>
              <a:t>Member Districts request verification from ISDs</a:t>
            </a:r>
          </a:p>
          <a:p>
            <a:r>
              <a:rPr lang="en-US" dirty="0"/>
              <a:t>ISDs verify correction through file reviews and submits to OSE</a:t>
            </a:r>
          </a:p>
          <a:p>
            <a:r>
              <a:rPr lang="en-US" dirty="0"/>
              <a:t>OSE reviews files and closes</a:t>
            </a:r>
          </a:p>
        </p:txBody>
      </p:sp>
      <p:sp>
        <p:nvSpPr>
          <p:cNvPr id="4" name="Footer Placeholder 3">
            <a:extLst>
              <a:ext uri="{FF2B5EF4-FFF2-40B4-BE49-F238E27FC236}">
                <a16:creationId xmlns:a16="http://schemas.microsoft.com/office/drawing/2014/main" id="{5C454D42-47FE-4A59-9243-B71AE066AD81}"/>
              </a:ext>
            </a:extLst>
          </p:cNvPr>
          <p:cNvSpPr>
            <a:spLocks noGrp="1"/>
          </p:cNvSpPr>
          <p:nvPr>
            <p:ph type="ftr" sz="quarter" idx="11"/>
          </p:nvPr>
        </p:nvSpPr>
        <p:spPr/>
        <p:txBody>
          <a:bodyPr/>
          <a:lstStyle/>
          <a:p>
            <a:r>
              <a:rPr lang="en-US"/>
              <a:t>Office of Special Education</a:t>
            </a:r>
            <a:endParaRPr lang="en-US" dirty="0"/>
          </a:p>
        </p:txBody>
      </p:sp>
      <p:sp>
        <p:nvSpPr>
          <p:cNvPr id="5" name="Slide Number Placeholder 4">
            <a:extLst>
              <a:ext uri="{FF2B5EF4-FFF2-40B4-BE49-F238E27FC236}">
                <a16:creationId xmlns:a16="http://schemas.microsoft.com/office/drawing/2014/main" id="{883B506E-2F24-4132-BC72-217BB6357925}"/>
              </a:ext>
            </a:extLst>
          </p:cNvPr>
          <p:cNvSpPr>
            <a:spLocks noGrp="1"/>
          </p:cNvSpPr>
          <p:nvPr>
            <p:ph type="sldNum" sz="quarter" idx="12"/>
          </p:nvPr>
        </p:nvSpPr>
        <p:spPr/>
        <p:txBody>
          <a:bodyPr/>
          <a:lstStyle/>
          <a:p>
            <a:fld id="{87B9A8B6-CB3A-458D-9694-2C069B493C02}" type="slidenum">
              <a:rPr lang="en-US" smtClean="0"/>
              <a:t>3</a:t>
            </a:fld>
            <a:endParaRPr lang="en-US"/>
          </a:p>
        </p:txBody>
      </p:sp>
    </p:spTree>
    <p:extLst>
      <p:ext uri="{BB962C8B-B14F-4D97-AF65-F5344CB8AC3E}">
        <p14:creationId xmlns:p14="http://schemas.microsoft.com/office/powerpoint/2010/main" val="3974477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C0CE5-0CA1-496C-A1F4-D65D78000CA2}"/>
              </a:ext>
            </a:extLst>
          </p:cNvPr>
          <p:cNvSpPr>
            <a:spLocks noGrp="1"/>
          </p:cNvSpPr>
          <p:nvPr>
            <p:ph type="title"/>
          </p:nvPr>
        </p:nvSpPr>
        <p:spPr/>
        <p:txBody>
          <a:bodyPr/>
          <a:lstStyle/>
          <a:p>
            <a:r>
              <a:rPr lang="en-US" dirty="0"/>
              <a:t>SLCAPs</a:t>
            </a:r>
          </a:p>
        </p:txBody>
      </p:sp>
      <p:sp>
        <p:nvSpPr>
          <p:cNvPr id="3" name="Content Placeholder 2">
            <a:extLst>
              <a:ext uri="{FF2B5EF4-FFF2-40B4-BE49-F238E27FC236}">
                <a16:creationId xmlns:a16="http://schemas.microsoft.com/office/drawing/2014/main" id="{666EEA00-E04A-4756-8069-FC40AA33FC46}"/>
              </a:ext>
            </a:extLst>
          </p:cNvPr>
          <p:cNvSpPr>
            <a:spLocks noGrp="1"/>
          </p:cNvSpPr>
          <p:nvPr>
            <p:ph idx="1"/>
          </p:nvPr>
        </p:nvSpPr>
        <p:spPr/>
        <p:txBody>
          <a:bodyPr/>
          <a:lstStyle/>
          <a:p>
            <a:r>
              <a:rPr lang="en-US" dirty="0"/>
              <a:t>Member Districts complete activities for student(s)</a:t>
            </a:r>
          </a:p>
          <a:p>
            <a:r>
              <a:rPr lang="en-US" dirty="0"/>
              <a:t>Member Districts request verification and closeout from ISD</a:t>
            </a:r>
          </a:p>
          <a:p>
            <a:r>
              <a:rPr lang="en-US" dirty="0"/>
              <a:t>ISDs verify correction of the student’s record and submits to OSE</a:t>
            </a:r>
          </a:p>
          <a:p>
            <a:r>
              <a:rPr lang="en-US" dirty="0"/>
              <a:t>OSE reviews files and closes</a:t>
            </a:r>
          </a:p>
          <a:p>
            <a:endParaRPr lang="en-US" dirty="0"/>
          </a:p>
        </p:txBody>
      </p:sp>
      <p:sp>
        <p:nvSpPr>
          <p:cNvPr id="4" name="Footer Placeholder 3">
            <a:extLst>
              <a:ext uri="{FF2B5EF4-FFF2-40B4-BE49-F238E27FC236}">
                <a16:creationId xmlns:a16="http://schemas.microsoft.com/office/drawing/2014/main" id="{C6B28686-A51F-4180-8F31-D6065AFE39E4}"/>
              </a:ext>
            </a:extLst>
          </p:cNvPr>
          <p:cNvSpPr>
            <a:spLocks noGrp="1"/>
          </p:cNvSpPr>
          <p:nvPr>
            <p:ph type="ftr" sz="quarter" idx="11"/>
          </p:nvPr>
        </p:nvSpPr>
        <p:spPr/>
        <p:txBody>
          <a:bodyPr/>
          <a:lstStyle/>
          <a:p>
            <a:r>
              <a:rPr lang="en-US"/>
              <a:t>Office of Special Education</a:t>
            </a:r>
            <a:endParaRPr lang="en-US" dirty="0"/>
          </a:p>
        </p:txBody>
      </p:sp>
      <p:sp>
        <p:nvSpPr>
          <p:cNvPr id="5" name="Slide Number Placeholder 4">
            <a:extLst>
              <a:ext uri="{FF2B5EF4-FFF2-40B4-BE49-F238E27FC236}">
                <a16:creationId xmlns:a16="http://schemas.microsoft.com/office/drawing/2014/main" id="{04213DF7-0C45-4E20-9230-8310CED98041}"/>
              </a:ext>
            </a:extLst>
          </p:cNvPr>
          <p:cNvSpPr>
            <a:spLocks noGrp="1"/>
          </p:cNvSpPr>
          <p:nvPr>
            <p:ph type="sldNum" sz="quarter" idx="12"/>
          </p:nvPr>
        </p:nvSpPr>
        <p:spPr/>
        <p:txBody>
          <a:bodyPr/>
          <a:lstStyle/>
          <a:p>
            <a:fld id="{87B9A8B6-CB3A-458D-9694-2C069B493C02}" type="slidenum">
              <a:rPr lang="en-US" smtClean="0"/>
              <a:t>4</a:t>
            </a:fld>
            <a:endParaRPr lang="en-US"/>
          </a:p>
        </p:txBody>
      </p:sp>
    </p:spTree>
    <p:extLst>
      <p:ext uri="{BB962C8B-B14F-4D97-AF65-F5344CB8AC3E}">
        <p14:creationId xmlns:p14="http://schemas.microsoft.com/office/powerpoint/2010/main" val="3579473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6C306-78A1-49AC-9C8D-4DE4895134AF}"/>
              </a:ext>
            </a:extLst>
          </p:cNvPr>
          <p:cNvSpPr>
            <a:spLocks noGrp="1"/>
          </p:cNvSpPr>
          <p:nvPr>
            <p:ph type="title"/>
          </p:nvPr>
        </p:nvSpPr>
        <p:spPr/>
        <p:txBody>
          <a:bodyPr/>
          <a:lstStyle/>
          <a:p>
            <a:r>
              <a:rPr lang="en-US" dirty="0"/>
              <a:t>Transition Assessments</a:t>
            </a:r>
          </a:p>
        </p:txBody>
      </p:sp>
      <p:sp>
        <p:nvSpPr>
          <p:cNvPr id="3" name="Content Placeholder 2">
            <a:extLst>
              <a:ext uri="{FF2B5EF4-FFF2-40B4-BE49-F238E27FC236}">
                <a16:creationId xmlns:a16="http://schemas.microsoft.com/office/drawing/2014/main" id="{1E7CF80D-C7F7-4A99-8154-667EA408D8B3}"/>
              </a:ext>
            </a:extLst>
          </p:cNvPr>
          <p:cNvSpPr>
            <a:spLocks noGrp="1"/>
          </p:cNvSpPr>
          <p:nvPr>
            <p:ph idx="1"/>
          </p:nvPr>
        </p:nvSpPr>
        <p:spPr/>
        <p:txBody>
          <a:bodyPr/>
          <a:lstStyle/>
          <a:p>
            <a:endParaRPr lang="en-US" dirty="0"/>
          </a:p>
          <a:p>
            <a:r>
              <a:rPr lang="en-US" dirty="0"/>
              <a:t>Ongoing process of gather information and data regarding a student’s interests, preferences, and strengths.</a:t>
            </a:r>
          </a:p>
        </p:txBody>
      </p:sp>
      <p:sp>
        <p:nvSpPr>
          <p:cNvPr id="4" name="Footer Placeholder 3">
            <a:extLst>
              <a:ext uri="{FF2B5EF4-FFF2-40B4-BE49-F238E27FC236}">
                <a16:creationId xmlns:a16="http://schemas.microsoft.com/office/drawing/2014/main" id="{FA3142A7-98F2-4D33-AC8B-D9482E303610}"/>
              </a:ext>
            </a:extLst>
          </p:cNvPr>
          <p:cNvSpPr>
            <a:spLocks noGrp="1"/>
          </p:cNvSpPr>
          <p:nvPr>
            <p:ph type="ftr" sz="quarter" idx="11"/>
          </p:nvPr>
        </p:nvSpPr>
        <p:spPr/>
        <p:txBody>
          <a:bodyPr/>
          <a:lstStyle/>
          <a:p>
            <a:r>
              <a:rPr lang="en-US"/>
              <a:t>Office of Special Education</a:t>
            </a:r>
            <a:endParaRPr lang="en-US" dirty="0"/>
          </a:p>
        </p:txBody>
      </p:sp>
      <p:sp>
        <p:nvSpPr>
          <p:cNvPr id="5" name="Slide Number Placeholder 4">
            <a:extLst>
              <a:ext uri="{FF2B5EF4-FFF2-40B4-BE49-F238E27FC236}">
                <a16:creationId xmlns:a16="http://schemas.microsoft.com/office/drawing/2014/main" id="{E785ADC6-FCDA-46A5-B721-12043D63A824}"/>
              </a:ext>
            </a:extLst>
          </p:cNvPr>
          <p:cNvSpPr>
            <a:spLocks noGrp="1"/>
          </p:cNvSpPr>
          <p:nvPr>
            <p:ph type="sldNum" sz="quarter" idx="12"/>
          </p:nvPr>
        </p:nvSpPr>
        <p:spPr/>
        <p:txBody>
          <a:bodyPr/>
          <a:lstStyle/>
          <a:p>
            <a:fld id="{87B9A8B6-CB3A-458D-9694-2C069B493C02}" type="slidenum">
              <a:rPr lang="en-US" smtClean="0"/>
              <a:t>5</a:t>
            </a:fld>
            <a:endParaRPr lang="en-US"/>
          </a:p>
        </p:txBody>
      </p:sp>
    </p:spTree>
    <p:extLst>
      <p:ext uri="{BB962C8B-B14F-4D97-AF65-F5344CB8AC3E}">
        <p14:creationId xmlns:p14="http://schemas.microsoft.com/office/powerpoint/2010/main" val="2575072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C94BC-4FD8-49E9-9D62-81328E819A17}"/>
              </a:ext>
            </a:extLst>
          </p:cNvPr>
          <p:cNvSpPr>
            <a:spLocks noGrp="1"/>
          </p:cNvSpPr>
          <p:nvPr>
            <p:ph type="title"/>
          </p:nvPr>
        </p:nvSpPr>
        <p:spPr/>
        <p:txBody>
          <a:bodyPr/>
          <a:lstStyle/>
          <a:p>
            <a:r>
              <a:rPr lang="en-US" dirty="0"/>
              <a:t>B-13 Data Collection Spring 2021</a:t>
            </a:r>
          </a:p>
        </p:txBody>
      </p:sp>
      <p:sp>
        <p:nvSpPr>
          <p:cNvPr id="3" name="Content Placeholder 2">
            <a:extLst>
              <a:ext uri="{FF2B5EF4-FFF2-40B4-BE49-F238E27FC236}">
                <a16:creationId xmlns:a16="http://schemas.microsoft.com/office/drawing/2014/main" id="{95B66BD9-9D9F-41AD-B89F-085980C6DF43}"/>
              </a:ext>
            </a:extLst>
          </p:cNvPr>
          <p:cNvSpPr>
            <a:spLocks noGrp="1"/>
          </p:cNvSpPr>
          <p:nvPr>
            <p:ph idx="1"/>
          </p:nvPr>
        </p:nvSpPr>
        <p:spPr/>
        <p:txBody>
          <a:bodyPr anchor="ctr">
            <a:normAutofit/>
          </a:bodyPr>
          <a:lstStyle/>
          <a:p>
            <a:pPr marL="342900" marR="0" lvl="0" indent="-342900">
              <a:lnSpc>
                <a:spcPct val="100000"/>
              </a:lnSpc>
              <a:spcBef>
                <a:spcPts val="0"/>
              </a:spcBef>
              <a:spcAft>
                <a:spcPts val="600"/>
              </a:spcAft>
              <a:buFont typeface="Symbol" panose="05050102010706020507" pitchFamily="18" charset="2"/>
              <a:buChar char=""/>
            </a:pPr>
            <a:r>
              <a:rPr lang="en-US" sz="2600" dirty="0">
                <a:effectLst/>
                <a:latin typeface="Verdana" panose="020B0604030504040204" pitchFamily="34" charset="0"/>
                <a:ea typeface="Calibri" panose="020F0502020204030204" pitchFamily="34" charset="0"/>
                <a:cs typeface="Times New Roman" panose="02020603050405020304" pitchFamily="18" charset="0"/>
              </a:rPr>
              <a:t>March 1, 2021 – Student lists available in Catamaran</a:t>
            </a:r>
          </a:p>
          <a:p>
            <a:pPr marL="342900" marR="0" lvl="0" indent="-342900">
              <a:lnSpc>
                <a:spcPct val="100000"/>
              </a:lnSpc>
              <a:spcBef>
                <a:spcPts val="0"/>
              </a:spcBef>
              <a:spcAft>
                <a:spcPts val="600"/>
              </a:spcAft>
              <a:buFont typeface="Symbol" panose="05050102010706020507" pitchFamily="18" charset="2"/>
              <a:buChar char=""/>
            </a:pPr>
            <a:r>
              <a:rPr lang="en-US" sz="2600" dirty="0">
                <a:effectLst/>
                <a:latin typeface="Verdana" panose="020B0604030504040204" pitchFamily="34" charset="0"/>
                <a:ea typeface="Calibri" panose="020F0502020204030204" pitchFamily="34" charset="0"/>
                <a:cs typeface="Times New Roman" panose="02020603050405020304" pitchFamily="18" charset="0"/>
              </a:rPr>
              <a:t>March 1-April 9, 2021 – Data collection window/upload 5th IEP</a:t>
            </a:r>
          </a:p>
          <a:p>
            <a:pPr marL="342900" marR="0" lvl="0" indent="-342900">
              <a:lnSpc>
                <a:spcPct val="100000"/>
              </a:lnSpc>
              <a:spcBef>
                <a:spcPts val="0"/>
              </a:spcBef>
              <a:spcAft>
                <a:spcPts val="600"/>
              </a:spcAft>
              <a:buFont typeface="Symbol" panose="05050102010706020507" pitchFamily="18" charset="2"/>
              <a:buChar char=""/>
            </a:pPr>
            <a:r>
              <a:rPr lang="en-US" sz="2600" dirty="0">
                <a:effectLst/>
                <a:latin typeface="Verdana" panose="020B0604030504040204" pitchFamily="34" charset="0"/>
                <a:ea typeface="Calibri" panose="020F0502020204030204" pitchFamily="34" charset="0"/>
                <a:cs typeface="Times New Roman" panose="02020603050405020304" pitchFamily="18" charset="0"/>
              </a:rPr>
              <a:t>April 12-April 16, 2021 – OSE review of uploaded Individualized Education Program (IEP)</a:t>
            </a:r>
          </a:p>
          <a:p>
            <a:pPr marL="342900" marR="0" lvl="0" indent="-342900">
              <a:lnSpc>
                <a:spcPct val="100000"/>
              </a:lnSpc>
              <a:spcBef>
                <a:spcPts val="0"/>
              </a:spcBef>
              <a:spcAft>
                <a:spcPts val="600"/>
              </a:spcAft>
              <a:buFont typeface="Symbol" panose="05050102010706020507" pitchFamily="18" charset="2"/>
              <a:buChar char=""/>
            </a:pPr>
            <a:r>
              <a:rPr lang="en-US" sz="2600" dirty="0">
                <a:effectLst/>
                <a:latin typeface="Verdana" panose="020B0604030504040204" pitchFamily="34" charset="0"/>
                <a:ea typeface="Calibri" panose="020F0502020204030204" pitchFamily="34" charset="0"/>
                <a:cs typeface="Times New Roman" panose="02020603050405020304" pitchFamily="18" charset="0"/>
              </a:rPr>
              <a:t>April 19, 2021 – SLCAPs issued in Catamaran</a:t>
            </a:r>
          </a:p>
          <a:p>
            <a:pPr marL="342900" marR="0" lvl="0" indent="-342900">
              <a:lnSpc>
                <a:spcPct val="100000"/>
              </a:lnSpc>
              <a:spcBef>
                <a:spcPts val="0"/>
              </a:spcBef>
              <a:spcAft>
                <a:spcPts val="600"/>
              </a:spcAft>
              <a:buFont typeface="Symbol" panose="05050102010706020507" pitchFamily="18" charset="2"/>
              <a:buChar char=""/>
            </a:pPr>
            <a:r>
              <a:rPr lang="en-US" sz="2600" dirty="0">
                <a:effectLst/>
                <a:latin typeface="Verdana" panose="020B0604030504040204" pitchFamily="34" charset="0"/>
                <a:ea typeface="Calibri" panose="020F0502020204030204" pitchFamily="34" charset="0"/>
                <a:cs typeface="Times New Roman" panose="02020603050405020304" pitchFamily="18" charset="0"/>
              </a:rPr>
              <a:t>May 15, 2021 – Corrective Action Plan (CAP) issued in Catamaran</a:t>
            </a:r>
          </a:p>
          <a:p>
            <a:endParaRPr lang="en-US" dirty="0"/>
          </a:p>
        </p:txBody>
      </p:sp>
      <p:sp>
        <p:nvSpPr>
          <p:cNvPr id="4" name="Footer Placeholder 3">
            <a:extLst>
              <a:ext uri="{FF2B5EF4-FFF2-40B4-BE49-F238E27FC236}">
                <a16:creationId xmlns:a16="http://schemas.microsoft.com/office/drawing/2014/main" id="{C68E8F5F-CA28-4A72-93BF-6F8EBE559C4B}"/>
              </a:ext>
            </a:extLst>
          </p:cNvPr>
          <p:cNvSpPr>
            <a:spLocks noGrp="1"/>
          </p:cNvSpPr>
          <p:nvPr>
            <p:ph type="ftr" sz="quarter" idx="11"/>
          </p:nvPr>
        </p:nvSpPr>
        <p:spPr/>
        <p:txBody>
          <a:bodyPr/>
          <a:lstStyle/>
          <a:p>
            <a:r>
              <a:rPr lang="en-US"/>
              <a:t>Office of Special Education</a:t>
            </a:r>
            <a:endParaRPr lang="en-US" dirty="0"/>
          </a:p>
        </p:txBody>
      </p:sp>
      <p:sp>
        <p:nvSpPr>
          <p:cNvPr id="5" name="Slide Number Placeholder 4">
            <a:extLst>
              <a:ext uri="{FF2B5EF4-FFF2-40B4-BE49-F238E27FC236}">
                <a16:creationId xmlns:a16="http://schemas.microsoft.com/office/drawing/2014/main" id="{4F721F0D-C208-48B9-A6BD-7D40FA14487E}"/>
              </a:ext>
            </a:extLst>
          </p:cNvPr>
          <p:cNvSpPr>
            <a:spLocks noGrp="1"/>
          </p:cNvSpPr>
          <p:nvPr>
            <p:ph type="sldNum" sz="quarter" idx="12"/>
          </p:nvPr>
        </p:nvSpPr>
        <p:spPr/>
        <p:txBody>
          <a:bodyPr/>
          <a:lstStyle/>
          <a:p>
            <a:fld id="{87B9A8B6-CB3A-458D-9694-2C069B493C02}" type="slidenum">
              <a:rPr lang="en-US" smtClean="0"/>
              <a:t>6</a:t>
            </a:fld>
            <a:endParaRPr lang="en-US"/>
          </a:p>
        </p:txBody>
      </p:sp>
    </p:spTree>
    <p:extLst>
      <p:ext uri="{BB962C8B-B14F-4D97-AF65-F5344CB8AC3E}">
        <p14:creationId xmlns:p14="http://schemas.microsoft.com/office/powerpoint/2010/main" val="1330925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8FDC0-E85D-440F-AB05-5B2EFAF3DFF1}"/>
              </a:ext>
            </a:extLst>
          </p:cNvPr>
          <p:cNvSpPr>
            <a:spLocks noGrp="1"/>
          </p:cNvSpPr>
          <p:nvPr>
            <p:ph type="title"/>
          </p:nvPr>
        </p:nvSpPr>
        <p:spPr/>
        <p:txBody>
          <a:bodyPr/>
          <a:lstStyle/>
          <a:p>
            <a:r>
              <a:rPr lang="en-US" dirty="0"/>
              <a:t>Q &amp; A</a:t>
            </a:r>
          </a:p>
        </p:txBody>
      </p:sp>
      <p:sp>
        <p:nvSpPr>
          <p:cNvPr id="3" name="Content Placeholder 2">
            <a:extLst>
              <a:ext uri="{FF2B5EF4-FFF2-40B4-BE49-F238E27FC236}">
                <a16:creationId xmlns:a16="http://schemas.microsoft.com/office/drawing/2014/main" id="{1FF2763F-760C-4DA8-972B-1B79D8E7D9ED}"/>
              </a:ext>
            </a:extLst>
          </p:cNvPr>
          <p:cNvSpPr>
            <a:spLocks noGrp="1"/>
          </p:cNvSpPr>
          <p:nvPr>
            <p:ph idx="1"/>
          </p:nvPr>
        </p:nvSpPr>
        <p:spPr/>
        <p:txBody>
          <a:bodyPr/>
          <a:lstStyle/>
          <a:p>
            <a:r>
              <a:rPr lang="en-US" dirty="0"/>
              <a:t>Checklist and Manual </a:t>
            </a:r>
          </a:p>
          <a:p>
            <a:r>
              <a:rPr lang="en-US" dirty="0"/>
              <a:t>Open for questions about SLCAPs, CAPs, or Corrective Actions</a:t>
            </a:r>
          </a:p>
        </p:txBody>
      </p:sp>
      <p:sp>
        <p:nvSpPr>
          <p:cNvPr id="4" name="Footer Placeholder 3">
            <a:extLst>
              <a:ext uri="{FF2B5EF4-FFF2-40B4-BE49-F238E27FC236}">
                <a16:creationId xmlns:a16="http://schemas.microsoft.com/office/drawing/2014/main" id="{B8636AEE-7875-4B47-8929-EE63A37A277B}"/>
              </a:ext>
            </a:extLst>
          </p:cNvPr>
          <p:cNvSpPr>
            <a:spLocks noGrp="1"/>
          </p:cNvSpPr>
          <p:nvPr>
            <p:ph type="ftr" sz="quarter" idx="11"/>
          </p:nvPr>
        </p:nvSpPr>
        <p:spPr/>
        <p:txBody>
          <a:bodyPr/>
          <a:lstStyle/>
          <a:p>
            <a:r>
              <a:rPr lang="en-US"/>
              <a:t>Office of Special Education</a:t>
            </a:r>
            <a:endParaRPr lang="en-US" dirty="0"/>
          </a:p>
        </p:txBody>
      </p:sp>
      <p:sp>
        <p:nvSpPr>
          <p:cNvPr id="5" name="Slide Number Placeholder 4">
            <a:extLst>
              <a:ext uri="{FF2B5EF4-FFF2-40B4-BE49-F238E27FC236}">
                <a16:creationId xmlns:a16="http://schemas.microsoft.com/office/drawing/2014/main" id="{E877AF84-4A30-4A61-A5AB-78B77E4A6835}"/>
              </a:ext>
            </a:extLst>
          </p:cNvPr>
          <p:cNvSpPr>
            <a:spLocks noGrp="1"/>
          </p:cNvSpPr>
          <p:nvPr>
            <p:ph type="sldNum" sz="quarter" idx="12"/>
          </p:nvPr>
        </p:nvSpPr>
        <p:spPr/>
        <p:txBody>
          <a:bodyPr/>
          <a:lstStyle/>
          <a:p>
            <a:fld id="{87B9A8B6-CB3A-458D-9694-2C069B493C02}" type="slidenum">
              <a:rPr lang="en-US" smtClean="0"/>
              <a:t>7</a:t>
            </a:fld>
            <a:endParaRPr lang="en-US"/>
          </a:p>
        </p:txBody>
      </p:sp>
    </p:spTree>
    <p:extLst>
      <p:ext uri="{BB962C8B-B14F-4D97-AF65-F5344CB8AC3E}">
        <p14:creationId xmlns:p14="http://schemas.microsoft.com/office/powerpoint/2010/main" val="235892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D5C3-5A56-4C0A-B288-22EBBAB734DD}"/>
              </a:ext>
            </a:extLst>
          </p:cNvPr>
          <p:cNvSpPr>
            <a:spLocks noGrp="1"/>
          </p:cNvSpPr>
          <p:nvPr>
            <p:ph type="title"/>
          </p:nvPr>
        </p:nvSpPr>
        <p:spPr/>
        <p:txBody>
          <a:bodyPr/>
          <a:lstStyle/>
          <a:p>
            <a:r>
              <a:rPr lang="en-US" dirty="0"/>
              <a:t>Pre-Employment Transition Services (</a:t>
            </a:r>
            <a:r>
              <a:rPr lang="en-US" dirty="0" err="1"/>
              <a:t>PreETS</a:t>
            </a:r>
            <a:r>
              <a:rPr lang="en-US" dirty="0"/>
              <a:t>)	</a:t>
            </a:r>
          </a:p>
        </p:txBody>
      </p:sp>
      <p:sp>
        <p:nvSpPr>
          <p:cNvPr id="3" name="Content Placeholder 2">
            <a:extLst>
              <a:ext uri="{FF2B5EF4-FFF2-40B4-BE49-F238E27FC236}">
                <a16:creationId xmlns:a16="http://schemas.microsoft.com/office/drawing/2014/main" id="{2E41DC5D-C534-4D48-9F17-2A42BC67F50D}"/>
              </a:ext>
            </a:extLst>
          </p:cNvPr>
          <p:cNvSpPr>
            <a:spLocks noGrp="1"/>
          </p:cNvSpPr>
          <p:nvPr>
            <p:ph idx="1"/>
          </p:nvPr>
        </p:nvSpPr>
        <p:spPr>
          <a:xfrm>
            <a:off x="838200" y="2107095"/>
            <a:ext cx="10515600" cy="4069867"/>
          </a:xfrm>
        </p:spPr>
        <p:txBody>
          <a:bodyPr>
            <a:normAutofit/>
          </a:bodyPr>
          <a:lstStyle/>
          <a:p>
            <a:pPr lvl="1">
              <a:spcBef>
                <a:spcPts val="0"/>
              </a:spcBef>
              <a:spcAft>
                <a:spcPts val="600"/>
              </a:spcAft>
              <a:buSzPts val="1000"/>
              <a:buFont typeface="Wingdings" panose="05000000000000000000" pitchFamily="2" charset="2"/>
              <a:buChar char="Ø"/>
              <a:tabLst>
                <a:tab pos="457200" algn="l"/>
              </a:tabLst>
            </a:pPr>
            <a:r>
              <a:rPr lang="en-US" sz="2400" u="none" strike="noStrike" dirty="0">
                <a:solidFill>
                  <a:srgbClr val="337AB7"/>
                </a:solidFill>
                <a:effectLst/>
                <a:cs typeface="Times New Roman" panose="02020603050405020304" pitchFamily="18" charset="0"/>
                <a:hlinkClick r:id="rId3"/>
              </a:rPr>
              <a:t>Job exploration counseling</a:t>
            </a:r>
            <a:r>
              <a:rPr lang="en-US" sz="2400" u="none" strike="noStrike" dirty="0">
                <a:solidFill>
                  <a:srgbClr val="337AB7"/>
                </a:solidFill>
                <a:effectLst/>
                <a:cs typeface="Times New Roman" panose="02020603050405020304" pitchFamily="18" charset="0"/>
              </a:rPr>
              <a:t> </a:t>
            </a:r>
          </a:p>
          <a:p>
            <a:pPr marL="457200" lvl="1" indent="0">
              <a:spcBef>
                <a:spcPts val="0"/>
              </a:spcBef>
              <a:spcAft>
                <a:spcPts val="600"/>
              </a:spcAft>
              <a:buSzPts val="1000"/>
              <a:buNone/>
              <a:tabLst>
                <a:tab pos="457200" algn="l"/>
              </a:tabLst>
            </a:pPr>
            <a:r>
              <a:rPr lang="en-US" sz="2400" u="none" strike="noStrike" dirty="0">
                <a:effectLst/>
                <a:cs typeface="Times New Roman" panose="02020603050405020304" pitchFamily="18" charset="0"/>
              </a:rPr>
              <a:t>http://www.wintac.org/topic-areas/pre-employment-transition-services/overview/job-exploration-counseling#overlay-context=topic-areas/pre-employment-transition-services/overview/job-exploration-counseling</a:t>
            </a:r>
            <a:endParaRPr lang="en-US" sz="2400" dirty="0">
              <a:effectLst/>
              <a:cs typeface="Times New Roman" panose="02020603050405020304" pitchFamily="18" charset="0"/>
            </a:endParaRPr>
          </a:p>
          <a:p>
            <a:pPr lvl="1">
              <a:spcBef>
                <a:spcPts val="0"/>
              </a:spcBef>
              <a:spcAft>
                <a:spcPts val="600"/>
              </a:spcAft>
              <a:buSzPts val="1000"/>
              <a:buFont typeface="Wingdings" panose="05000000000000000000" pitchFamily="2" charset="2"/>
              <a:buChar char="Ø"/>
              <a:tabLst>
                <a:tab pos="457200" algn="l"/>
              </a:tabLst>
            </a:pPr>
            <a:r>
              <a:rPr lang="en-US" sz="2400" u="none" strike="noStrike" dirty="0">
                <a:solidFill>
                  <a:srgbClr val="337AB7"/>
                </a:solidFill>
                <a:effectLst/>
                <a:cs typeface="Times New Roman" panose="02020603050405020304" pitchFamily="18" charset="0"/>
                <a:hlinkClick r:id="rId4"/>
              </a:rPr>
              <a:t>Work-based learning experiences, which may include in-school or after school opportunities, experiences outside of the traditional school setting, and/or internships</a:t>
            </a:r>
            <a:r>
              <a:rPr lang="en-US" sz="2400" u="none" strike="noStrike" dirty="0">
                <a:solidFill>
                  <a:srgbClr val="337AB7"/>
                </a:solidFill>
                <a:effectLst/>
                <a:cs typeface="Times New Roman" panose="02020603050405020304" pitchFamily="18" charset="0"/>
              </a:rPr>
              <a:t> </a:t>
            </a:r>
          </a:p>
          <a:p>
            <a:pPr marL="457200" lvl="1" indent="0">
              <a:spcBef>
                <a:spcPts val="0"/>
              </a:spcBef>
              <a:spcAft>
                <a:spcPts val="600"/>
              </a:spcAft>
              <a:buSzPts val="1000"/>
              <a:buNone/>
              <a:tabLst>
                <a:tab pos="457200" algn="l"/>
              </a:tabLst>
            </a:pPr>
            <a:r>
              <a:rPr lang="en-US" sz="2400" u="none" strike="noStrike" dirty="0">
                <a:effectLst/>
                <a:cs typeface="Times New Roman" panose="02020603050405020304" pitchFamily="18" charset="0"/>
              </a:rPr>
              <a:t>http://www.wintac.org/topic-areas/pre-employment-transition-services/overview/work-based-learning-experiences</a:t>
            </a:r>
            <a:endParaRPr lang="en-US" sz="2400" dirty="0">
              <a:effectLst/>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82930334-8FC5-4A6F-8706-CEFAFBC9C2EC}"/>
              </a:ext>
            </a:extLst>
          </p:cNvPr>
          <p:cNvSpPr>
            <a:spLocks noGrp="1"/>
          </p:cNvSpPr>
          <p:nvPr>
            <p:ph type="ftr" sz="quarter" idx="11"/>
          </p:nvPr>
        </p:nvSpPr>
        <p:spPr/>
        <p:txBody>
          <a:bodyPr/>
          <a:lstStyle/>
          <a:p>
            <a:r>
              <a:rPr lang="en-US"/>
              <a:t>Office of Special Education</a:t>
            </a:r>
            <a:endParaRPr lang="en-US" dirty="0"/>
          </a:p>
        </p:txBody>
      </p:sp>
      <p:sp>
        <p:nvSpPr>
          <p:cNvPr id="5" name="Slide Number Placeholder 4">
            <a:extLst>
              <a:ext uri="{FF2B5EF4-FFF2-40B4-BE49-F238E27FC236}">
                <a16:creationId xmlns:a16="http://schemas.microsoft.com/office/drawing/2014/main" id="{072821B3-6F91-4F3E-AA4E-A97DB4D00A17}"/>
              </a:ext>
            </a:extLst>
          </p:cNvPr>
          <p:cNvSpPr>
            <a:spLocks noGrp="1"/>
          </p:cNvSpPr>
          <p:nvPr>
            <p:ph type="sldNum" sz="quarter" idx="12"/>
          </p:nvPr>
        </p:nvSpPr>
        <p:spPr/>
        <p:txBody>
          <a:bodyPr/>
          <a:lstStyle/>
          <a:p>
            <a:fld id="{87B9A8B6-CB3A-458D-9694-2C069B493C02}" type="slidenum">
              <a:rPr lang="en-US" smtClean="0"/>
              <a:t>8</a:t>
            </a:fld>
            <a:endParaRPr lang="en-US"/>
          </a:p>
        </p:txBody>
      </p:sp>
    </p:spTree>
    <p:extLst>
      <p:ext uri="{BB962C8B-B14F-4D97-AF65-F5344CB8AC3E}">
        <p14:creationId xmlns:p14="http://schemas.microsoft.com/office/powerpoint/2010/main" val="1832436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BB7D9-F468-40BF-B0D0-57636A42DADF}"/>
              </a:ext>
            </a:extLst>
          </p:cNvPr>
          <p:cNvSpPr>
            <a:spLocks noGrp="1"/>
          </p:cNvSpPr>
          <p:nvPr>
            <p:ph type="title"/>
          </p:nvPr>
        </p:nvSpPr>
        <p:spPr/>
        <p:txBody>
          <a:bodyPr/>
          <a:lstStyle/>
          <a:p>
            <a:r>
              <a:rPr lang="en-US" dirty="0"/>
              <a:t>Pre-Employment Transition Services (</a:t>
            </a:r>
            <a:r>
              <a:rPr lang="en-US" dirty="0" err="1"/>
              <a:t>PreETS</a:t>
            </a:r>
            <a:r>
              <a:rPr lang="en-US" dirty="0"/>
              <a:t>) - 2</a:t>
            </a:r>
          </a:p>
        </p:txBody>
      </p:sp>
      <p:sp>
        <p:nvSpPr>
          <p:cNvPr id="3" name="Content Placeholder 2">
            <a:extLst>
              <a:ext uri="{FF2B5EF4-FFF2-40B4-BE49-F238E27FC236}">
                <a16:creationId xmlns:a16="http://schemas.microsoft.com/office/drawing/2014/main" id="{C6C802B4-63E4-4CF2-8FB5-D03923AFF2E4}"/>
              </a:ext>
            </a:extLst>
          </p:cNvPr>
          <p:cNvSpPr>
            <a:spLocks noGrp="1"/>
          </p:cNvSpPr>
          <p:nvPr>
            <p:ph idx="1"/>
          </p:nvPr>
        </p:nvSpPr>
        <p:spPr/>
        <p:txBody>
          <a:bodyPr>
            <a:normAutofit fontScale="77500" lnSpcReduction="20000"/>
          </a:bodyPr>
          <a:lstStyle/>
          <a:p>
            <a:pPr lvl="1">
              <a:spcBef>
                <a:spcPts val="0"/>
              </a:spcBef>
              <a:spcAft>
                <a:spcPts val="600"/>
              </a:spcAft>
              <a:buSzPts val="1000"/>
              <a:buFont typeface="Wingdings" panose="05000000000000000000" pitchFamily="2" charset="2"/>
              <a:buChar char="Ø"/>
              <a:tabLst>
                <a:tab pos="457200" algn="l"/>
              </a:tabLst>
            </a:pPr>
            <a:r>
              <a:rPr lang="en-US" sz="3200" u="none" strike="noStrike" dirty="0">
                <a:solidFill>
                  <a:srgbClr val="337AB7"/>
                </a:solidFill>
                <a:effectLst/>
                <a:cs typeface="Times New Roman" panose="02020603050405020304" pitchFamily="18" charset="0"/>
                <a:hlinkClick r:id="rId2"/>
              </a:rPr>
              <a:t>Counseling on opportunities for enrollment in comprehensive transition or postsecondary educational programs</a:t>
            </a:r>
            <a:endParaRPr lang="en-US" sz="3200" u="none" strike="noStrike" dirty="0">
              <a:solidFill>
                <a:srgbClr val="337AB7"/>
              </a:solidFill>
              <a:effectLst/>
              <a:cs typeface="Times New Roman" panose="02020603050405020304" pitchFamily="18" charset="0"/>
              <a:hlinkClick r:id="rId3"/>
            </a:endParaRPr>
          </a:p>
          <a:p>
            <a:pPr marL="457200" lvl="1" indent="0">
              <a:spcBef>
                <a:spcPts val="0"/>
              </a:spcBef>
              <a:spcAft>
                <a:spcPts val="600"/>
              </a:spcAft>
              <a:buSzPts val="1000"/>
              <a:buNone/>
              <a:tabLst>
                <a:tab pos="457200" algn="l"/>
              </a:tabLst>
            </a:pPr>
            <a:r>
              <a:rPr lang="en-US" sz="3200" u="none" strike="noStrike" dirty="0">
                <a:effectLst/>
                <a:cs typeface="Times New Roman" panose="02020603050405020304" pitchFamily="18" charset="0"/>
              </a:rPr>
              <a:t>http://www.wintac.org/topic-areas/pre-employment-transition-services/overview/counseling-opportunities-enrollment</a:t>
            </a:r>
            <a:endParaRPr lang="en-US" sz="3200" u="none" strike="noStrike" dirty="0">
              <a:effectLst/>
              <a:cs typeface="Times New Roman" panose="02020603050405020304" pitchFamily="18" charset="0"/>
              <a:hlinkClick r:id="rId3">
                <a:extLst>
                  <a:ext uri="{A12FA001-AC4F-418D-AE19-62706E023703}">
                    <ahyp:hlinkClr xmlns:ahyp="http://schemas.microsoft.com/office/drawing/2018/hyperlinkcolor" val="tx"/>
                  </a:ext>
                </a:extLst>
              </a:hlinkClick>
            </a:endParaRPr>
          </a:p>
          <a:p>
            <a:pPr lvl="1">
              <a:spcBef>
                <a:spcPts val="0"/>
              </a:spcBef>
              <a:spcAft>
                <a:spcPts val="600"/>
              </a:spcAft>
              <a:buSzPts val="1000"/>
              <a:buFont typeface="Wingdings" panose="05000000000000000000" pitchFamily="2" charset="2"/>
              <a:buChar char="Ø"/>
              <a:tabLst>
                <a:tab pos="457200" algn="l"/>
              </a:tabLst>
            </a:pPr>
            <a:r>
              <a:rPr lang="en-US" sz="3200" u="none" strike="noStrike" dirty="0">
                <a:solidFill>
                  <a:srgbClr val="954F72"/>
                </a:solidFill>
                <a:effectLst/>
                <a:cs typeface="Times New Roman" panose="02020603050405020304" pitchFamily="18" charset="0"/>
                <a:hlinkClick r:id="rId3">
                  <a:extLst>
                    <a:ext uri="{A12FA001-AC4F-418D-AE19-62706E023703}">
                      <ahyp:hlinkClr xmlns:ahyp="http://schemas.microsoft.com/office/drawing/2018/hyperlinkcolor" val="tx"/>
                    </a:ext>
                  </a:extLst>
                </a:hlinkClick>
              </a:rPr>
              <a:t>Workplace readiness training to develop social skills and independent living</a:t>
            </a:r>
            <a:endParaRPr lang="en-US" sz="3200" u="none" strike="noStrike" dirty="0">
              <a:solidFill>
                <a:srgbClr val="337AB7"/>
              </a:solidFill>
              <a:effectLst/>
              <a:cs typeface="Times New Roman" panose="02020603050405020304" pitchFamily="18" charset="0"/>
            </a:endParaRPr>
          </a:p>
          <a:p>
            <a:pPr marL="457200" lvl="1" indent="0">
              <a:spcBef>
                <a:spcPts val="0"/>
              </a:spcBef>
              <a:spcAft>
                <a:spcPts val="600"/>
              </a:spcAft>
              <a:buSzPts val="1000"/>
              <a:buNone/>
              <a:tabLst>
                <a:tab pos="457200" algn="l"/>
              </a:tabLst>
            </a:pPr>
            <a:r>
              <a:rPr lang="en-US" sz="3200" dirty="0">
                <a:solidFill>
                  <a:srgbClr val="333333"/>
                </a:solidFill>
                <a:effectLst/>
                <a:cs typeface="Times New Roman" panose="02020603050405020304" pitchFamily="18" charset="0"/>
              </a:rPr>
              <a:t>http://www.wintac.org/topic-areas/pre-employment-transition-services/overview/workplace-readiness-training</a:t>
            </a:r>
          </a:p>
          <a:p>
            <a:pPr lvl="1">
              <a:spcBef>
                <a:spcPts val="0"/>
              </a:spcBef>
              <a:spcAft>
                <a:spcPts val="600"/>
              </a:spcAft>
              <a:buSzPts val="1000"/>
              <a:buFont typeface="Wingdings" panose="05000000000000000000" pitchFamily="2" charset="2"/>
              <a:buChar char="Ø"/>
              <a:tabLst>
                <a:tab pos="457200" algn="l"/>
              </a:tabLst>
            </a:pPr>
            <a:r>
              <a:rPr lang="en-US" sz="3200" u="none" strike="noStrike" dirty="0">
                <a:solidFill>
                  <a:srgbClr val="337AB7"/>
                </a:solidFill>
                <a:effectLst/>
                <a:cs typeface="Times New Roman" panose="02020603050405020304" pitchFamily="18" charset="0"/>
                <a:hlinkClick r:id="rId4"/>
              </a:rPr>
              <a:t>Instruction in self-advocacy</a:t>
            </a:r>
            <a:endParaRPr lang="en-US" sz="3200" u="none" strike="noStrike" dirty="0">
              <a:solidFill>
                <a:srgbClr val="337AB7"/>
              </a:solidFill>
              <a:effectLst/>
              <a:cs typeface="Times New Roman" panose="02020603050405020304" pitchFamily="18" charset="0"/>
            </a:endParaRPr>
          </a:p>
          <a:p>
            <a:pPr marL="457200" lvl="1" indent="0">
              <a:spcBef>
                <a:spcPts val="0"/>
              </a:spcBef>
              <a:spcAft>
                <a:spcPts val="600"/>
              </a:spcAft>
              <a:buSzPts val="1000"/>
              <a:buNone/>
              <a:tabLst>
                <a:tab pos="457200" algn="l"/>
              </a:tabLst>
            </a:pPr>
            <a:r>
              <a:rPr lang="en-US" sz="3200" dirty="0">
                <a:solidFill>
                  <a:srgbClr val="333333"/>
                </a:solidFill>
                <a:effectLst/>
                <a:cs typeface="Times New Roman" panose="02020603050405020304" pitchFamily="18" charset="0"/>
              </a:rPr>
              <a:t>http://www.wintac.org/topic-areas/pre-employment-transition-services/overview/instruction-self-advocacy</a:t>
            </a:r>
          </a:p>
          <a:p>
            <a:endParaRPr lang="en-US" dirty="0"/>
          </a:p>
        </p:txBody>
      </p:sp>
      <p:sp>
        <p:nvSpPr>
          <p:cNvPr id="4" name="Footer Placeholder 3">
            <a:extLst>
              <a:ext uri="{FF2B5EF4-FFF2-40B4-BE49-F238E27FC236}">
                <a16:creationId xmlns:a16="http://schemas.microsoft.com/office/drawing/2014/main" id="{0A43BF1E-2AF5-41F6-846C-607F55D890FD}"/>
              </a:ext>
            </a:extLst>
          </p:cNvPr>
          <p:cNvSpPr>
            <a:spLocks noGrp="1"/>
          </p:cNvSpPr>
          <p:nvPr>
            <p:ph type="ftr" sz="quarter" idx="11"/>
          </p:nvPr>
        </p:nvSpPr>
        <p:spPr/>
        <p:txBody>
          <a:bodyPr/>
          <a:lstStyle/>
          <a:p>
            <a:r>
              <a:rPr lang="en-US"/>
              <a:t>Office of Special Education</a:t>
            </a:r>
            <a:endParaRPr lang="en-US" dirty="0"/>
          </a:p>
        </p:txBody>
      </p:sp>
      <p:sp>
        <p:nvSpPr>
          <p:cNvPr id="5" name="Slide Number Placeholder 4">
            <a:extLst>
              <a:ext uri="{FF2B5EF4-FFF2-40B4-BE49-F238E27FC236}">
                <a16:creationId xmlns:a16="http://schemas.microsoft.com/office/drawing/2014/main" id="{C3F6C243-1425-4184-B8D6-1CB75831F6B2}"/>
              </a:ext>
            </a:extLst>
          </p:cNvPr>
          <p:cNvSpPr>
            <a:spLocks noGrp="1"/>
          </p:cNvSpPr>
          <p:nvPr>
            <p:ph type="sldNum" sz="quarter" idx="12"/>
          </p:nvPr>
        </p:nvSpPr>
        <p:spPr/>
        <p:txBody>
          <a:bodyPr/>
          <a:lstStyle/>
          <a:p>
            <a:fld id="{87B9A8B6-CB3A-458D-9694-2C069B493C02}" type="slidenum">
              <a:rPr lang="en-US" smtClean="0"/>
              <a:t>9</a:t>
            </a:fld>
            <a:endParaRPr lang="en-US"/>
          </a:p>
        </p:txBody>
      </p:sp>
    </p:spTree>
    <p:extLst>
      <p:ext uri="{BB962C8B-B14F-4D97-AF65-F5344CB8AC3E}">
        <p14:creationId xmlns:p14="http://schemas.microsoft.com/office/powerpoint/2010/main" val="2787095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1159</TotalTime>
  <Words>1273</Words>
  <Application>Microsoft Office PowerPoint</Application>
  <PresentationFormat>Widescreen</PresentationFormat>
  <Paragraphs>179</Paragraphs>
  <Slides>18</Slides>
  <Notes>8</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18</vt:i4>
      </vt:variant>
    </vt:vector>
  </HeadingPairs>
  <TitlesOfParts>
    <vt:vector size="29" baseType="lpstr">
      <vt:lpstr>Arial</vt:lpstr>
      <vt:lpstr>Calibri</vt:lpstr>
      <vt:lpstr>Courier New</vt:lpstr>
      <vt:lpstr>Helvetica</vt:lpstr>
      <vt:lpstr>Helvetica Neue</vt:lpstr>
      <vt:lpstr>Symbol</vt:lpstr>
      <vt:lpstr>Times New Roman</vt:lpstr>
      <vt:lpstr>Verdana</vt:lpstr>
      <vt:lpstr>Wingdings</vt:lpstr>
      <vt:lpstr>Office Theme</vt:lpstr>
      <vt:lpstr>1_Office Theme</vt:lpstr>
      <vt:lpstr> Michigan Transition Services Association (MTSA)</vt:lpstr>
      <vt:lpstr>B-13 Corrective Action</vt:lpstr>
      <vt:lpstr>CAPs</vt:lpstr>
      <vt:lpstr>SLCAPs</vt:lpstr>
      <vt:lpstr>Transition Assessments</vt:lpstr>
      <vt:lpstr>B-13 Data Collection Spring 2021</vt:lpstr>
      <vt:lpstr>Q &amp; A</vt:lpstr>
      <vt:lpstr>Pre-Employment Transition Services (PreETS) </vt:lpstr>
      <vt:lpstr>Pre-Employment Transition Services (PreETS) - 2</vt:lpstr>
      <vt:lpstr>Transition Services Resources</vt:lpstr>
      <vt:lpstr>Michigan Interagency Transition Team (MITT)</vt:lpstr>
      <vt:lpstr>Current Representation</vt:lpstr>
      <vt:lpstr>Michigan Interagency Transition Team (MITT) Goal</vt:lpstr>
      <vt:lpstr>Tasks and Activities</vt:lpstr>
      <vt:lpstr>Questions </vt:lpstr>
      <vt:lpstr>Special Education Information Line</vt:lpstr>
      <vt:lpstr>Feedback form</vt:lpstr>
      <vt:lpstr>Contact Us</vt:lpstr>
    </vt:vector>
  </TitlesOfParts>
  <Company>MDE Office of Special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Topic</dc:subject>
  <dc:creator>Hairston, Karen (MDE-Contractor)</dc:creator>
  <cp:lastModifiedBy>Timbs, Janet (MDE)</cp:lastModifiedBy>
  <cp:revision>101</cp:revision>
  <dcterms:created xsi:type="dcterms:W3CDTF">2019-02-21T15:03:40Z</dcterms:created>
  <dcterms:modified xsi:type="dcterms:W3CDTF">2020-10-27T14:15:37Z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a2fed65-62e7-46ea-af74-187e0c17143a_Enabled">
    <vt:lpwstr>True</vt:lpwstr>
  </property>
  <property fmtid="{D5CDD505-2E9C-101B-9397-08002B2CF9AE}" pid="3" name="MSIP_Label_3a2fed65-62e7-46ea-af74-187e0c17143a_SiteId">
    <vt:lpwstr>d5fb7087-3777-42ad-966a-892ef47225d1</vt:lpwstr>
  </property>
  <property fmtid="{D5CDD505-2E9C-101B-9397-08002B2CF9AE}" pid="4" name="MSIP_Label_3a2fed65-62e7-46ea-af74-187e0c17143a_Owner">
    <vt:lpwstr>AndersonTippettJ@michigan.gov</vt:lpwstr>
  </property>
  <property fmtid="{D5CDD505-2E9C-101B-9397-08002B2CF9AE}" pid="5" name="MSIP_Label_3a2fed65-62e7-46ea-af74-187e0c17143a_SetDate">
    <vt:lpwstr>2020-10-08T17:58:51.3601066Z</vt:lpwstr>
  </property>
  <property fmtid="{D5CDD505-2E9C-101B-9397-08002B2CF9AE}" pid="6" name="MSIP_Label_3a2fed65-62e7-46ea-af74-187e0c17143a_Name">
    <vt:lpwstr>Internal Data (Standard State Data)</vt:lpwstr>
  </property>
  <property fmtid="{D5CDD505-2E9C-101B-9397-08002B2CF9AE}" pid="7" name="MSIP_Label_3a2fed65-62e7-46ea-af74-187e0c17143a_Application">
    <vt:lpwstr>Microsoft Azure Information Protection</vt:lpwstr>
  </property>
  <property fmtid="{D5CDD505-2E9C-101B-9397-08002B2CF9AE}" pid="8" name="MSIP_Label_3a2fed65-62e7-46ea-af74-187e0c17143a_ActionId">
    <vt:lpwstr>d21cf604-60bf-4cd7-97b8-4e4c84779bab</vt:lpwstr>
  </property>
  <property fmtid="{D5CDD505-2E9C-101B-9397-08002B2CF9AE}" pid="9" name="MSIP_Label_3a2fed65-62e7-46ea-af74-187e0c17143a_Extended_MSFT_Method">
    <vt:lpwstr>Manual</vt:lpwstr>
  </property>
  <property fmtid="{D5CDD505-2E9C-101B-9397-08002B2CF9AE}" pid="10" name="Sensitivity">
    <vt:lpwstr>Internal Data (Standard State Data)</vt:lpwstr>
  </property>
</Properties>
</file>